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8" r:id="rId3"/>
    <p:sldId id="259" r:id="rId4"/>
    <p:sldId id="264" r:id="rId5"/>
    <p:sldId id="262" r:id="rId6"/>
    <p:sldId id="257" r:id="rId7"/>
    <p:sldId id="260" r:id="rId8"/>
    <p:sldId id="261"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4093F25-86BD-A090-59C7-CA34A79371F5}" v="121" dt="2023-10-25T17:50:38.370"/>
    <p1510:client id="{27B7DE6D-2EF9-392E-B07B-55E094763441}" v="1647" dt="2023-09-15T17:57:27.381"/>
    <p1510:client id="{F8B3F7BF-7FAB-081D-EF71-B2A2B3BB6847}" v="68" dt="2023-09-15T18:05:05.26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86" d="100"/>
          <a:sy n="86" d="100"/>
        </p:scale>
        <p:origin x="96" y="8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dirty="0"/>
              <a:t>Click to edit Master title style</a:t>
            </a:r>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48A87A34-81AB-432B-8DAE-1953F412C126}" type="datetimeFigureOut">
              <a:rPr lang="en-US" dirty="0"/>
              <a:pPr/>
              <a:t>10/25/2023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2126750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10/25/2023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23021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dirty="0"/>
              <a:t>Click to edit Master title style</a:t>
            </a:r>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883495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18447" y="803186"/>
            <a:ext cx="6281873" cy="5248622"/>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48A87A34-81AB-432B-8DAE-1953F412C126}" type="datetimeFigureOut">
              <a:rPr lang="en-US" dirty="0"/>
              <a:t>10/25/2023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612764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374893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dirty="0"/>
              <a:t>Click to edit Master title style</a:t>
            </a:r>
          </a:p>
        </p:txBody>
      </p:sp>
      <p:sp>
        <p:nvSpPr>
          <p:cNvPr id="3" name="Content Placeholder 2"/>
          <p:cNvSpPr>
            <a:spLocks noGrp="1"/>
          </p:cNvSpPr>
          <p:nvPr>
            <p:ph sz="half" idx="1"/>
          </p:nvPr>
        </p:nvSpPr>
        <p:spPr>
          <a:xfrm>
            <a:off x="5120878" y="803187"/>
            <a:ext cx="6269591" cy="238265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5118447" y="3672162"/>
            <a:ext cx="6272022" cy="238358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5188886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dirty="0"/>
              <a:t>Click to edit Master title style</a:t>
            </a:r>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0885543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dirty="0"/>
              <a:t>Click to edit Master title style</a:t>
            </a:r>
          </a:p>
        </p:txBody>
      </p:sp>
      <p:sp>
        <p:nvSpPr>
          <p:cNvPr id="3" name="Date Placeholder 2"/>
          <p:cNvSpPr>
            <a:spLocks noGrp="1"/>
          </p:cNvSpPr>
          <p:nvPr>
            <p:ph type="dt" sz="half" idx="10"/>
          </p:nvPr>
        </p:nvSpPr>
        <p:spPr/>
        <p:txBody>
          <a:bodyPr/>
          <a:lstStyle/>
          <a:p>
            <a:fld id="{48A87A34-81AB-432B-8DAE-1953F412C126}" type="datetimeFigureOut">
              <a:rPr lang="en-US" dirty="0"/>
              <a:t>10/25/2023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619068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28653342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dirty="0"/>
              <a:t>Click to edit Master title style</a:t>
            </a:r>
          </a:p>
        </p:txBody>
      </p:sp>
      <p:sp>
        <p:nvSpPr>
          <p:cNvPr id="3" name="Content Placeholder 2"/>
          <p:cNvSpPr>
            <a:spLocks noGrp="1"/>
          </p:cNvSpPr>
          <p:nvPr>
            <p:ph idx="1"/>
          </p:nvPr>
        </p:nvSpPr>
        <p:spPr>
          <a:xfrm>
            <a:off x="5109983" y="802809"/>
            <a:ext cx="6275035" cy="5249940"/>
          </a:xfrm>
        </p:spPr>
        <p:txBody>
          <a:bodyPr anchor="ct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p:txBody>
          <a:bodyPr/>
          <a:lstStyle/>
          <a:p>
            <a:fld id="{48A87A34-81AB-432B-8DAE-1953F412C126}" type="datetimeFigureOut">
              <a:rPr lang="en-US" dirty="0"/>
              <a:t>10/25/2023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351316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dirty="0"/>
              <a:t>Click to edit Master title style</a:t>
            </a:r>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Edit Master text styles</a:t>
            </a:r>
          </a:p>
        </p:txBody>
      </p:sp>
      <p:sp>
        <p:nvSpPr>
          <p:cNvPr id="5" name="Date Placeholder 4"/>
          <p:cNvSpPr>
            <a:spLocks noGrp="1"/>
          </p:cNvSpPr>
          <p:nvPr>
            <p:ph type="dt" sz="half" idx="10"/>
          </p:nvPr>
        </p:nvSpPr>
        <p:spPr>
          <a:xfrm>
            <a:off x="804672" y="320040"/>
            <a:ext cx="3657600" cy="320040"/>
          </a:xfrm>
        </p:spPr>
        <p:txBody>
          <a:bodyPr/>
          <a:lstStyle/>
          <a:p>
            <a:fld id="{48A87A34-81AB-432B-8DAE-1953F412C126}" type="datetimeFigureOut">
              <a:rPr lang="en-US" dirty="0"/>
              <a:t>10/25/2023</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6D22F896-40B5-4ADD-8801-0D06FADFA095}" type="slidenum">
              <a:rPr lang="en-US" dirty="0"/>
              <a:t>‹#›</a:t>
            </a:fld>
            <a:endParaRPr lang="en-US" dirty="0"/>
          </a:p>
        </p:txBody>
      </p:sp>
    </p:spTree>
    <p:extLst>
      <p:ext uri="{BB962C8B-B14F-4D97-AF65-F5344CB8AC3E}">
        <p14:creationId xmlns:p14="http://schemas.microsoft.com/office/powerpoint/2010/main" val="19242660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dirty="0"/>
              <a:t>Click to edit Master title style</a:t>
            </a:r>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48A87A34-81AB-432B-8DAE-1953F412C126}" type="datetimeFigureOut">
              <a:rPr lang="en-US" dirty="0"/>
              <a:pPr/>
              <a:t>10/25/2023</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6D22F896-40B5-4ADD-8801-0D06FADFA095}" type="slidenum">
              <a:rPr lang="en-US" dirty="0"/>
              <a:pPr/>
              <a:t>‹#›</a:t>
            </a:fld>
            <a:endParaRPr lang="en-US" dirty="0"/>
          </a:p>
        </p:txBody>
      </p:sp>
    </p:spTree>
    <p:extLst>
      <p:ext uri="{BB962C8B-B14F-4D97-AF65-F5344CB8AC3E}">
        <p14:creationId xmlns:p14="http://schemas.microsoft.com/office/powerpoint/2010/main" val="2253356366"/>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vrsws.sos.ky.gov/ovrweb/?ref=voteusa_en"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vrsws.sos.ky.gov/abrweb/"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vote.gov/"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cs typeface="Calibri Light"/>
              </a:rPr>
              <a:t>A College Student's Guide to Voting</a:t>
            </a:r>
            <a:endParaRPr lang="en-US" dirty="0"/>
          </a:p>
        </p:txBody>
      </p:sp>
      <p:sp>
        <p:nvSpPr>
          <p:cNvPr id="3" name="Subtitle 2"/>
          <p:cNvSpPr>
            <a:spLocks noGrp="1"/>
          </p:cNvSpPr>
          <p:nvPr>
            <p:ph type="subTitle" idx="1"/>
          </p:nvPr>
        </p:nvSpPr>
        <p:spPr/>
        <p:txBody>
          <a:bodyPr vert="horz" lIns="91440" tIns="0" rIns="91440" bIns="45720" rtlCol="0" anchor="t">
            <a:normAutofit/>
          </a:bodyPr>
          <a:lstStyle/>
          <a:p>
            <a:r>
              <a:rPr lang="en-US" dirty="0"/>
              <a:t>   </a:t>
            </a:r>
            <a:endParaRPr lang="en-US"/>
          </a:p>
        </p:txBody>
      </p:sp>
      <p:pic>
        <p:nvPicPr>
          <p:cNvPr id="4" name="Picture 3" descr="A black and white logo&#10;&#10;Description automatically generated">
            <a:extLst>
              <a:ext uri="{FF2B5EF4-FFF2-40B4-BE49-F238E27FC236}">
                <a16:creationId xmlns:a16="http://schemas.microsoft.com/office/drawing/2014/main" id="{0C36450A-D92A-B97F-A76B-37C99BAA818C}"/>
              </a:ext>
            </a:extLst>
          </p:cNvPr>
          <p:cNvPicPr>
            <a:picLocks noChangeAspect="1"/>
          </p:cNvPicPr>
          <p:nvPr/>
        </p:nvPicPr>
        <p:blipFill>
          <a:blip r:embed="rId2"/>
          <a:stretch>
            <a:fillRect/>
          </a:stretch>
        </p:blipFill>
        <p:spPr>
          <a:xfrm>
            <a:off x="4724400" y="3909531"/>
            <a:ext cx="2743200" cy="732271"/>
          </a:xfrm>
          <a:prstGeom prst="rect">
            <a:avLst/>
          </a:prstGeom>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pic>
        <p:nvPicPr>
          <p:cNvPr id="4" name="Content Placeholder 3" descr="A red and white sign with a symbol of a balance&#10;&#10;Description automatically generated">
            <a:extLst>
              <a:ext uri="{FF2B5EF4-FFF2-40B4-BE49-F238E27FC236}">
                <a16:creationId xmlns:a16="http://schemas.microsoft.com/office/drawing/2014/main" id="{05C51745-9A74-584C-B772-309F3D23B9D6}"/>
              </a:ext>
            </a:extLst>
          </p:cNvPr>
          <p:cNvPicPr>
            <a:picLocks noGrp="1" noChangeAspect="1"/>
          </p:cNvPicPr>
          <p:nvPr>
            <p:ph idx="1"/>
          </p:nvPr>
        </p:nvPicPr>
        <p:blipFill>
          <a:blip r:embed="rId2"/>
          <a:stretch>
            <a:fillRect/>
          </a:stretch>
        </p:blipFill>
        <p:spPr>
          <a:xfrm>
            <a:off x="5874648" y="712607"/>
            <a:ext cx="2968535" cy="2968535"/>
          </a:xfrm>
        </p:spPr>
      </p:pic>
      <p:sp>
        <p:nvSpPr>
          <p:cNvPr id="5" name="TextBox 4">
            <a:extLst>
              <a:ext uri="{FF2B5EF4-FFF2-40B4-BE49-F238E27FC236}">
                <a16:creationId xmlns:a16="http://schemas.microsoft.com/office/drawing/2014/main" id="{03EF94EB-0443-73E9-0C30-AB8C25BA5239}"/>
              </a:ext>
            </a:extLst>
          </p:cNvPr>
          <p:cNvSpPr txBox="1"/>
          <p:nvPr/>
        </p:nvSpPr>
        <p:spPr>
          <a:xfrm>
            <a:off x="4639733" y="3840104"/>
            <a:ext cx="5443125" cy="193899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dirty="0">
                <a:latin typeface="Rockwell"/>
              </a:rPr>
              <a:t>401 College Heights Blvd. </a:t>
            </a:r>
          </a:p>
          <a:p>
            <a:pPr algn="ctr"/>
            <a:r>
              <a:rPr lang="en-US" sz="2400" dirty="0">
                <a:latin typeface="Rockwell"/>
              </a:rPr>
              <a:t>Cherry Hall, Room 321 Bowling Green, Kentucky 42101 </a:t>
            </a:r>
          </a:p>
          <a:p>
            <a:pPr algn="ctr"/>
            <a:r>
              <a:rPr lang="en-US" sz="2400" dirty="0">
                <a:latin typeface="Rockwell"/>
              </a:rPr>
              <a:t>Phone: 270-745-4668 </a:t>
            </a:r>
          </a:p>
          <a:p>
            <a:pPr algn="ctr"/>
            <a:r>
              <a:rPr lang="en-US" sz="2400" dirty="0">
                <a:latin typeface="Rockwell"/>
              </a:rPr>
              <a:t>Email- wkusls@wku.edu</a:t>
            </a:r>
          </a:p>
        </p:txBody>
      </p:sp>
    </p:spTree>
    <p:extLst>
      <p:ext uri="{BB962C8B-B14F-4D97-AF65-F5344CB8AC3E}">
        <p14:creationId xmlns:p14="http://schemas.microsoft.com/office/powerpoint/2010/main" val="15406835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EDB4298B-514D-4087-BFCF-5E0B7C9A99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04250D78-05C1-41CC-8744-FF361296252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88B658F-163C-450C-B32C-2385E374B21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txBody>
            <a:bodyPr/>
            <a:lstStyle/>
            <a:p>
              <a:endParaRPr lang="en-US" dirty="0"/>
            </a:p>
          </p:txBody>
        </p:sp>
        <p:sp>
          <p:nvSpPr>
            <p:cNvPr id="12" name="Freeform 6">
              <a:extLst>
                <a:ext uri="{FF2B5EF4-FFF2-40B4-BE49-F238E27FC236}">
                  <a16:creationId xmlns:a16="http://schemas.microsoft.com/office/drawing/2014/main" id="{5AE85F6C-45F9-4F00-8AA8-52BD5105967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4B0E90C3-F098-46CE-B1D9-44EDE9C6E3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FFF59D4E-9109-4D0A-8064-9C534CCFB95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94B8AAA4-1840-48B9-A1E7-8CE75F8732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5A87B14D-183F-429F-849A-A6DC957B0B4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accent1">
                  <a:alpha val="18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1C261938-CF78-4843-9295-A20FD1591D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70557A9F-9800-4BDA-8EA5-312FBB056F5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55443555-50A7-490F-A7BD-C3761876BE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accent1">
                  <a:alpha val="1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0E25D709-0236-44C4-9AD0-23C27FFB64C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52D3488E-C376-4058-9B14-3E67ECCF40E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29C0577D-AE94-4E3E-AFE9-87D6F505C6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accent1">
                  <a:alpha val="13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28A3D14-A3AE-415B-81C0-10DABBD63C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07722035-1059-41F4-801E-F6C3F438316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accent1">
                  <a:alpha val="12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98275878-64ED-413C-B1B9-654EE17C5DC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6BE90BD7-1A14-43A3-8CD4-8D181EE630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accent1">
                  <a:alpha val="12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8609B6EC-0BA4-4C45-B9CA-311B34B83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accent1">
                  <a:alpha val="12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BA3962A2-D76B-4346-9535-356648073AF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accent1">
                  <a:alpha val="11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28CBAD67-783A-4EFF-852A-40CD9D58C3C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accent1">
                  <a:alpha val="1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780BC275-9329-40AA-849F-7B258245EE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accent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55DA4B63-E5E4-49C5-BC03-E5A312146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accent1">
                  <a:alpha val="8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p:nvSpPr>
          <p:cNvPr id="3" name="Content Placeholder 2">
            <a:extLst>
              <a:ext uri="{FF2B5EF4-FFF2-40B4-BE49-F238E27FC236}">
                <a16:creationId xmlns:a16="http://schemas.microsoft.com/office/drawing/2014/main" id="{2FB24D5A-A8D0-1595-B6BB-170D3A295411}"/>
              </a:ext>
            </a:extLst>
          </p:cNvPr>
          <p:cNvSpPr>
            <a:spLocks noGrp="1"/>
          </p:cNvSpPr>
          <p:nvPr>
            <p:ph idx="1"/>
          </p:nvPr>
        </p:nvSpPr>
        <p:spPr>
          <a:xfrm>
            <a:off x="3963696" y="3026830"/>
            <a:ext cx="6677551" cy="3890460"/>
          </a:xfrm>
        </p:spPr>
        <p:txBody>
          <a:bodyPr anchor="ctr">
            <a:normAutofit/>
          </a:bodyPr>
          <a:lstStyle/>
          <a:p>
            <a:pPr algn="ctr">
              <a:buNone/>
            </a:pPr>
            <a:r>
              <a:rPr lang="en-US" sz="2400" i="1" dirty="0">
                <a:latin typeface="Rockwell"/>
              </a:rPr>
              <a:t>The information herein is not intended as a substitute for legal advice. If you have a specific question you are encouraged to seek assistance from the WKU SLEC Office or a licensed attorney.</a:t>
            </a:r>
            <a:endParaRPr lang="en-US" dirty="0">
              <a:latin typeface="Rockwell"/>
            </a:endParaRPr>
          </a:p>
          <a:p>
            <a:pPr marL="0" indent="0">
              <a:buNone/>
            </a:pPr>
            <a:endParaRPr lang="en-US" sz="1600" dirty="0"/>
          </a:p>
        </p:txBody>
      </p:sp>
      <p:pic>
        <p:nvPicPr>
          <p:cNvPr id="4" name="Picture 3" descr="A red and white sign with a symbol of a balance&#10;&#10;Description automatically generated">
            <a:extLst>
              <a:ext uri="{FF2B5EF4-FFF2-40B4-BE49-F238E27FC236}">
                <a16:creationId xmlns:a16="http://schemas.microsoft.com/office/drawing/2014/main" id="{EF57473A-291A-0A86-B258-25B11EAB6CB2}"/>
              </a:ext>
            </a:extLst>
          </p:cNvPr>
          <p:cNvPicPr>
            <a:picLocks noChangeAspect="1"/>
          </p:cNvPicPr>
          <p:nvPr/>
        </p:nvPicPr>
        <p:blipFill>
          <a:blip r:embed="rId2"/>
          <a:stretch>
            <a:fillRect/>
          </a:stretch>
        </p:blipFill>
        <p:spPr>
          <a:xfrm>
            <a:off x="5994400" y="693326"/>
            <a:ext cx="2921940" cy="2921940"/>
          </a:xfrm>
          <a:prstGeom prst="rect">
            <a:avLst/>
          </a:prstGeom>
        </p:spPr>
      </p:pic>
    </p:spTree>
    <p:extLst>
      <p:ext uri="{BB962C8B-B14F-4D97-AF65-F5344CB8AC3E}">
        <p14:creationId xmlns:p14="http://schemas.microsoft.com/office/powerpoint/2010/main" val="1076981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B8642A-2A94-3343-C540-43A2A3F9CB4D}"/>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cs typeface="Calibri Light"/>
              </a:rPr>
              <a:t>Why is voting important?</a:t>
            </a:r>
            <a:endParaRPr lang="en-US" sz="3600" dirty="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B59B331B-6125-D848-3ED4-42C56ACA051B}"/>
              </a:ext>
            </a:extLst>
          </p:cNvPr>
          <p:cNvSpPr>
            <a:spLocks noGrp="1"/>
          </p:cNvSpPr>
          <p:nvPr>
            <p:ph idx="1"/>
          </p:nvPr>
        </p:nvSpPr>
        <p:spPr>
          <a:xfrm>
            <a:off x="2880487" y="2249046"/>
            <a:ext cx="6123783" cy="3802762"/>
          </a:xfrm>
        </p:spPr>
        <p:txBody>
          <a:bodyPr anchor="t">
            <a:normAutofit/>
          </a:bodyPr>
          <a:lstStyle/>
          <a:p>
            <a:r>
              <a:rPr lang="en-US" sz="1600" dirty="0"/>
              <a:t>Voting allows us, the people, to have a say in our government.</a:t>
            </a:r>
          </a:p>
          <a:p>
            <a:r>
              <a:rPr lang="en-US" sz="1600" dirty="0"/>
              <a:t>Our elected representatives are the ones who make policies that affects everyone. By voting, we get a say in who those representatives are and the policies they will implement. </a:t>
            </a:r>
          </a:p>
          <a:p>
            <a:r>
              <a:rPr lang="en-US" sz="1600" dirty="0"/>
              <a:t>When we, as young people, do not vote we are allowing the generations before us to make the decisions. Those generations do not share the same experiences as us and have different views on policies, so it is important to vote and make our voices heard. </a:t>
            </a:r>
          </a:p>
          <a:p>
            <a:endParaRPr lang="en-US" sz="1600" dirty="0"/>
          </a:p>
        </p:txBody>
      </p:sp>
    </p:spTree>
    <p:extLst>
      <p:ext uri="{BB962C8B-B14F-4D97-AF65-F5344CB8AC3E}">
        <p14:creationId xmlns:p14="http://schemas.microsoft.com/office/powerpoint/2010/main" val="24161698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E2366EBA-92FD-44AE-87A9-25E5135EB2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2000" cy="686920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B437F5FC-01F7-4EB4-81E7-C27D917E95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4B0CFF10-4805-4BFA-961B-1F60DAEB9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BE054536-C03E-4857-B4AE-D687A58F9A9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FE33E51C-23D8-43F5-98C4-A2ED2C4C99C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89E18891-DEB2-4CFD-A907-2868B2A9105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0002C1BB-DB60-4314-A2FC-203E54D94C7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9B75BDFA-6D78-4FB1-9F21-5280855C49F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0B632D6B-A327-41AB-BBCF-9A03AD2AB73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F514BBC5-1736-4813-BECB-5A6B6738E58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94A2C868-7AEC-4209-BFA3-7185B11D330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FF56CB70-2B25-4695-ADC8-6092D0D112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BA411BEF-2182-4458-B9AF-1634B5C2316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53F27E63-3F11-4C85-AC72-1EE8508C4C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68B589BA-F70F-4E0B-94B9-EEB83EDF3F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9D0B991D-CB0A-415F-8D77-A5565F66F0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701E99DE-74F0-41D1-BBF4-5A57053BB6C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C02EE40A-8F17-4182-9495-9506463B79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924210CA-0A35-4127-925F-D4084B7DC39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DC13CEF1-DD2D-474C-B81C-820CEF3D9C3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F889481A-8038-43E6-8EF1-A5F802CEDF1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128BD14A-9093-4854-A73A-F666B2ED2D2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22D884F4-76EC-4371-B903-E79CF191E30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C462C46-EFB7-4580-9921-DFC346FCC3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5"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191C42C-FE68-C0BF-B9E6-6959BF05F217}"/>
              </a:ext>
            </a:extLst>
          </p:cNvPr>
          <p:cNvSpPr>
            <a:spLocks noGrp="1"/>
          </p:cNvSpPr>
          <p:nvPr>
            <p:ph type="title"/>
          </p:nvPr>
        </p:nvSpPr>
        <p:spPr>
          <a:xfrm>
            <a:off x="2880485" y="841375"/>
            <a:ext cx="6230857" cy="1230570"/>
          </a:xfrm>
        </p:spPr>
        <p:txBody>
          <a:bodyPr anchor="t">
            <a:normAutofit/>
          </a:bodyPr>
          <a:lstStyle/>
          <a:p>
            <a:pPr algn="l"/>
            <a:r>
              <a:rPr lang="en-US" sz="3600" dirty="0">
                <a:solidFill>
                  <a:schemeClr val="accent1"/>
                </a:solidFill>
                <a:cs typeface="Calibri Light"/>
              </a:rPr>
              <a:t>Where do I register to vote?</a:t>
            </a:r>
            <a:endParaRPr lang="en-US" sz="3600" dirty="0">
              <a:solidFill>
                <a:schemeClr val="accent1"/>
              </a:solidFill>
            </a:endParaRPr>
          </a:p>
        </p:txBody>
      </p:sp>
      <p:sp>
        <p:nvSpPr>
          <p:cNvPr id="35" name="Isosceles Triangle 34">
            <a:extLst>
              <a:ext uri="{FF2B5EF4-FFF2-40B4-BE49-F238E27FC236}">
                <a16:creationId xmlns:a16="http://schemas.microsoft.com/office/drawing/2014/main" id="{B8B918B4-AB10-4E3A-916E-A9625586EA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Content Placeholder 2">
            <a:extLst>
              <a:ext uri="{FF2B5EF4-FFF2-40B4-BE49-F238E27FC236}">
                <a16:creationId xmlns:a16="http://schemas.microsoft.com/office/drawing/2014/main" id="{E4DF76F6-7400-8776-3950-BBF582224FDC}"/>
              </a:ext>
            </a:extLst>
          </p:cNvPr>
          <p:cNvSpPr>
            <a:spLocks noGrp="1"/>
          </p:cNvSpPr>
          <p:nvPr>
            <p:ph idx="1"/>
          </p:nvPr>
        </p:nvSpPr>
        <p:spPr>
          <a:xfrm>
            <a:off x="2880487" y="2249046"/>
            <a:ext cx="8673190" cy="3802762"/>
          </a:xfrm>
        </p:spPr>
        <p:txBody>
          <a:bodyPr anchor="t">
            <a:normAutofit/>
          </a:bodyPr>
          <a:lstStyle/>
          <a:p>
            <a:r>
              <a:rPr lang="en-US" sz="1600" dirty="0"/>
              <a:t>It is important to register to vote in the correct State and County, as you must travel there to vote or request an absentee ballot.</a:t>
            </a:r>
            <a:endParaRPr lang="en-US" sz="1600"/>
          </a:p>
          <a:p>
            <a:r>
              <a:rPr lang="en-US" sz="1600" dirty="0"/>
              <a:t>While you are attending Western Kentucky University, you are a temporary resident of Kentucky/Warren County. </a:t>
            </a:r>
          </a:p>
          <a:p>
            <a:r>
              <a:rPr lang="en-US" sz="1600" dirty="0"/>
              <a:t>If you are a Kentucky resident, BUT your permanent address/the address on your license is from a county outside of Warren County you have a few options. You can update your address on your voter registration to vote in Warren County, or you can vote in the county on your license by either travelling on election day or via a mail-in ballot.</a:t>
            </a:r>
          </a:p>
          <a:p>
            <a:r>
              <a:rPr lang="en-US" sz="1600" dirty="0"/>
              <a:t>If you are an OUT OF STATE student, you will need to register in the state and county listed on your license. </a:t>
            </a:r>
          </a:p>
        </p:txBody>
      </p:sp>
    </p:spTree>
    <p:extLst>
      <p:ext uri="{BB962C8B-B14F-4D97-AF65-F5344CB8AC3E}">
        <p14:creationId xmlns:p14="http://schemas.microsoft.com/office/powerpoint/2010/main" val="5544017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576075-F0BF-3A57-0409-59C6646E9C11}"/>
              </a:ext>
            </a:extLst>
          </p:cNvPr>
          <p:cNvSpPr>
            <a:spLocks noGrp="1"/>
          </p:cNvSpPr>
          <p:nvPr>
            <p:ph type="title"/>
          </p:nvPr>
        </p:nvSpPr>
        <p:spPr/>
        <p:txBody>
          <a:bodyPr/>
          <a:lstStyle/>
          <a:p>
            <a:r>
              <a:rPr lang="en-US" dirty="0">
                <a:cs typeface="Calibri Light"/>
              </a:rPr>
              <a:t>Registering to Vote: Eligibility</a:t>
            </a:r>
            <a:endParaRPr lang="en-US" dirty="0"/>
          </a:p>
        </p:txBody>
      </p:sp>
      <p:sp>
        <p:nvSpPr>
          <p:cNvPr id="3" name="Content Placeholder 2">
            <a:extLst>
              <a:ext uri="{FF2B5EF4-FFF2-40B4-BE49-F238E27FC236}">
                <a16:creationId xmlns:a16="http://schemas.microsoft.com/office/drawing/2014/main" id="{A4EC9176-918F-0676-B86F-C87263657FE4}"/>
              </a:ext>
            </a:extLst>
          </p:cNvPr>
          <p:cNvSpPr>
            <a:spLocks noGrp="1"/>
          </p:cNvSpPr>
          <p:nvPr>
            <p:ph idx="1"/>
          </p:nvPr>
        </p:nvSpPr>
        <p:spPr/>
        <p:txBody>
          <a:bodyPr>
            <a:normAutofit/>
          </a:bodyPr>
          <a:lstStyle/>
          <a:p>
            <a:pPr marL="0" indent="0">
              <a:buNone/>
            </a:pPr>
            <a:r>
              <a:rPr lang="en-US" dirty="0"/>
              <a:t>In order to vote, you must first register to vote. To register to vote in the state of Kentucky you must meet the following requirements:</a:t>
            </a:r>
          </a:p>
          <a:p>
            <a:r>
              <a:rPr lang="en-US" sz="1400" dirty="0">
                <a:latin typeface="Rockwell"/>
                <a:cs typeface="Segoe UI"/>
              </a:rPr>
              <a:t>I am a U.S. Citizen.</a:t>
            </a:r>
            <a:endParaRPr lang="en-US" sz="1400">
              <a:latin typeface="Rockwell"/>
            </a:endParaRPr>
          </a:p>
          <a:p>
            <a:r>
              <a:rPr lang="en-US" sz="1400" dirty="0">
                <a:latin typeface="Rockwell"/>
                <a:cs typeface="Segoe UI"/>
              </a:rPr>
              <a:t>I am a current resident of Kentucky. </a:t>
            </a:r>
          </a:p>
          <a:p>
            <a:r>
              <a:rPr lang="en-US" sz="1400" dirty="0">
                <a:latin typeface="Rockwell"/>
                <a:cs typeface="Segoe UI"/>
              </a:rPr>
              <a:t>I will be at least 18 years of age on or before the next general election.</a:t>
            </a:r>
            <a:endParaRPr lang="en-US" sz="1400">
              <a:latin typeface="Rockwell"/>
            </a:endParaRPr>
          </a:p>
          <a:p>
            <a:r>
              <a:rPr lang="en-US" sz="1400" dirty="0">
                <a:latin typeface="Rockwell"/>
                <a:cs typeface="Segoe UI"/>
              </a:rPr>
              <a:t>I am not a convicted felon, or if I have been convicted of a felony, my right to vote has been restored following an expungement, Executive Pardon, or Executive Order.</a:t>
            </a:r>
            <a:endParaRPr lang="en-US" sz="1400">
              <a:latin typeface="Rockwell"/>
            </a:endParaRPr>
          </a:p>
          <a:p>
            <a:r>
              <a:rPr lang="en-US" sz="1400" dirty="0">
                <a:latin typeface="Rockwell"/>
                <a:cs typeface="Segoe UI"/>
              </a:rPr>
              <a:t>I have not been judged "incompetent" in a Kentucky court of law. </a:t>
            </a:r>
          </a:p>
          <a:p>
            <a:r>
              <a:rPr lang="en-US" sz="1400" dirty="0">
                <a:latin typeface="Rockwell"/>
                <a:cs typeface="Segoe UI"/>
              </a:rPr>
              <a:t>I do not claim the right to vote anywhere outside Kentucky. </a:t>
            </a:r>
          </a:p>
          <a:p>
            <a:pPr marL="0" indent="0">
              <a:buNone/>
            </a:pPr>
            <a:r>
              <a:rPr lang="en-US" sz="1400" dirty="0">
                <a:cs typeface="Segoe UI"/>
              </a:rPr>
              <a:t>Registering to vote in other states will have similar requirements as Kentucky but confirm the requirements for your specific state.</a:t>
            </a:r>
          </a:p>
          <a:p>
            <a:endParaRPr lang="en-US" dirty="0">
              <a:cs typeface="Segoe UI"/>
            </a:endParaRPr>
          </a:p>
        </p:txBody>
      </p:sp>
    </p:spTree>
    <p:extLst>
      <p:ext uri="{BB962C8B-B14F-4D97-AF65-F5344CB8AC3E}">
        <p14:creationId xmlns:p14="http://schemas.microsoft.com/office/powerpoint/2010/main" val="8179490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E88C11-C63A-3F17-C38B-60FB11C0BBD6}"/>
              </a:ext>
            </a:extLst>
          </p:cNvPr>
          <p:cNvSpPr>
            <a:spLocks noGrp="1"/>
          </p:cNvSpPr>
          <p:nvPr>
            <p:ph type="title"/>
          </p:nvPr>
        </p:nvSpPr>
        <p:spPr/>
        <p:txBody>
          <a:bodyPr/>
          <a:lstStyle/>
          <a:p>
            <a:r>
              <a:rPr lang="en-US" dirty="0">
                <a:cs typeface="Calibri Light"/>
              </a:rPr>
              <a:t>Registering to Vote in Kentucky</a:t>
            </a:r>
            <a:endParaRPr lang="en-US" dirty="0"/>
          </a:p>
        </p:txBody>
      </p:sp>
      <p:sp>
        <p:nvSpPr>
          <p:cNvPr id="3" name="Content Placeholder 2">
            <a:extLst>
              <a:ext uri="{FF2B5EF4-FFF2-40B4-BE49-F238E27FC236}">
                <a16:creationId xmlns:a16="http://schemas.microsoft.com/office/drawing/2014/main" id="{0B1B6314-C330-353D-58E0-F6A9E954D8C3}"/>
              </a:ext>
            </a:extLst>
          </p:cNvPr>
          <p:cNvSpPr>
            <a:spLocks noGrp="1"/>
          </p:cNvSpPr>
          <p:nvPr>
            <p:ph idx="1"/>
          </p:nvPr>
        </p:nvSpPr>
        <p:spPr/>
        <p:txBody>
          <a:bodyPr/>
          <a:lstStyle/>
          <a:p>
            <a:r>
              <a:rPr lang="en-US" dirty="0"/>
              <a:t>If you meet the eligibility requirements, you will then need to complete the application. The application can be completed in-person at the county clerk's office for the county you live in, by mail, or online at </a:t>
            </a:r>
            <a:r>
              <a:rPr lang="en-US" dirty="0">
                <a:ea typeface="+mn-lt"/>
                <a:cs typeface="+mn-lt"/>
                <a:hlinkClick r:id="rId2"/>
              </a:rPr>
              <a:t>https://vrsws.sos.ky.gov/ovrweb/?ref=voteusa_en</a:t>
            </a:r>
            <a:r>
              <a:rPr lang="en-US" dirty="0">
                <a:ea typeface="+mn-lt"/>
                <a:cs typeface="+mn-lt"/>
              </a:rPr>
              <a:t>. Your application must be filed at least 29 days before election day.</a:t>
            </a:r>
          </a:p>
          <a:p>
            <a:r>
              <a:rPr lang="en-US" dirty="0"/>
              <a:t>When registering to vote in Kentucky you must declare a Political Party. There are 3 options. Republican (Also known as </a:t>
            </a:r>
            <a:r>
              <a:rPr lang="en-US" dirty="0">
                <a:solidFill>
                  <a:srgbClr val="FF0000"/>
                </a:solidFill>
              </a:rPr>
              <a:t>G</a:t>
            </a:r>
            <a:r>
              <a:rPr lang="en-US" dirty="0"/>
              <a:t>rand </a:t>
            </a:r>
            <a:r>
              <a:rPr lang="en-US" dirty="0">
                <a:solidFill>
                  <a:srgbClr val="FF0000"/>
                </a:solidFill>
              </a:rPr>
              <a:t>O</a:t>
            </a:r>
            <a:r>
              <a:rPr lang="en-US" dirty="0"/>
              <a:t>le </a:t>
            </a:r>
            <a:r>
              <a:rPr lang="en-US" dirty="0">
                <a:solidFill>
                  <a:srgbClr val="FF0000"/>
                </a:solidFill>
              </a:rPr>
              <a:t>P</a:t>
            </a:r>
            <a:r>
              <a:rPr lang="en-US" dirty="0"/>
              <a:t>arty), Democrat, and Independent. In Kentucky you may only vote in the primary election for the party you are registered with, so it is important that you select the correct party. You can always update your party at a later date. </a:t>
            </a:r>
          </a:p>
        </p:txBody>
      </p:sp>
    </p:spTree>
    <p:extLst>
      <p:ext uri="{BB962C8B-B14F-4D97-AF65-F5344CB8AC3E}">
        <p14:creationId xmlns:p14="http://schemas.microsoft.com/office/powerpoint/2010/main" val="222599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D3CED1-6017-F8ED-31CA-83F04677EC0E}"/>
              </a:ext>
            </a:extLst>
          </p:cNvPr>
          <p:cNvSpPr>
            <a:spLocks noGrp="1"/>
          </p:cNvSpPr>
          <p:nvPr>
            <p:ph type="title"/>
          </p:nvPr>
        </p:nvSpPr>
        <p:spPr/>
        <p:txBody>
          <a:bodyPr/>
          <a:lstStyle/>
          <a:p>
            <a:r>
              <a:rPr lang="en-US" dirty="0">
                <a:cs typeface="Calibri Light"/>
              </a:rPr>
              <a:t>Absentee Ballots</a:t>
            </a:r>
            <a:endParaRPr lang="en-US" dirty="0"/>
          </a:p>
        </p:txBody>
      </p:sp>
      <p:sp>
        <p:nvSpPr>
          <p:cNvPr id="3" name="Content Placeholder 2">
            <a:extLst>
              <a:ext uri="{FF2B5EF4-FFF2-40B4-BE49-F238E27FC236}">
                <a16:creationId xmlns:a16="http://schemas.microsoft.com/office/drawing/2014/main" id="{0C093B0A-11C7-2730-8281-976EC916C59B}"/>
              </a:ext>
            </a:extLst>
          </p:cNvPr>
          <p:cNvSpPr>
            <a:spLocks noGrp="1"/>
          </p:cNvSpPr>
          <p:nvPr>
            <p:ph idx="1"/>
          </p:nvPr>
        </p:nvSpPr>
        <p:spPr/>
        <p:txBody>
          <a:bodyPr/>
          <a:lstStyle/>
          <a:p>
            <a:r>
              <a:rPr lang="en-US" dirty="0"/>
              <a:t>Absentee Ballots are mail-in ballots available to certain groups who may not be able to make it to the polls on election day. College students are eligible to receive an absentee ballot. </a:t>
            </a:r>
          </a:p>
          <a:p>
            <a:r>
              <a:rPr lang="en-US" dirty="0"/>
              <a:t>To obtain an absentee ballot you must request the ballot through the county clerk in the county you are registered to vote in. This process can be completed either by mail, by phone, or by using the online request form at </a:t>
            </a:r>
            <a:r>
              <a:rPr lang="en-US" dirty="0">
                <a:ea typeface="+mn-lt"/>
                <a:cs typeface="+mn-lt"/>
                <a:hlinkClick r:id="rId2"/>
              </a:rPr>
              <a:t>https://vrsws.sos.ky.gov/abrweb/</a:t>
            </a:r>
            <a:r>
              <a:rPr lang="en-US" dirty="0">
                <a:ea typeface="+mn-lt"/>
                <a:cs typeface="+mn-lt"/>
              </a:rPr>
              <a:t> </a:t>
            </a:r>
          </a:p>
          <a:p>
            <a:r>
              <a:rPr lang="en-US" dirty="0"/>
              <a:t>The deadline for applying for an absentee ballot is 7 days before the election, and the ballot must not be postmarked after election day.</a:t>
            </a:r>
          </a:p>
          <a:p>
            <a:pPr marL="0" indent="0">
              <a:buNone/>
            </a:pPr>
            <a:endParaRPr lang="en-US" dirty="0"/>
          </a:p>
        </p:txBody>
      </p:sp>
    </p:spTree>
    <p:extLst>
      <p:ext uri="{BB962C8B-B14F-4D97-AF65-F5344CB8AC3E}">
        <p14:creationId xmlns:p14="http://schemas.microsoft.com/office/powerpoint/2010/main" val="874489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51A544-253A-2C42-6464-8283542DD5D3}"/>
              </a:ext>
            </a:extLst>
          </p:cNvPr>
          <p:cNvSpPr>
            <a:spLocks noGrp="1"/>
          </p:cNvSpPr>
          <p:nvPr>
            <p:ph type="title"/>
          </p:nvPr>
        </p:nvSpPr>
        <p:spPr/>
        <p:txBody>
          <a:bodyPr/>
          <a:lstStyle/>
          <a:p>
            <a:r>
              <a:rPr lang="en-US" dirty="0">
                <a:cs typeface="Calibri Light"/>
              </a:rPr>
              <a:t>Registering to Vote Outside of Kentucky</a:t>
            </a:r>
          </a:p>
        </p:txBody>
      </p:sp>
      <p:sp>
        <p:nvSpPr>
          <p:cNvPr id="3" name="Content Placeholder 2">
            <a:extLst>
              <a:ext uri="{FF2B5EF4-FFF2-40B4-BE49-F238E27FC236}">
                <a16:creationId xmlns:a16="http://schemas.microsoft.com/office/drawing/2014/main" id="{58F9B518-48BC-C5BA-3113-D6D2B99BDF50}"/>
              </a:ext>
            </a:extLst>
          </p:cNvPr>
          <p:cNvSpPr>
            <a:spLocks noGrp="1"/>
          </p:cNvSpPr>
          <p:nvPr>
            <p:ph idx="1"/>
          </p:nvPr>
        </p:nvSpPr>
        <p:spPr/>
        <p:txBody>
          <a:bodyPr/>
          <a:lstStyle/>
          <a:p>
            <a:pPr marL="0" indent="0">
              <a:buNone/>
            </a:pPr>
            <a:r>
              <a:rPr lang="en-US" dirty="0">
                <a:ea typeface="+mn-lt"/>
                <a:cs typeface="+mn-lt"/>
              </a:rPr>
              <a:t>If you are registering in a state outside of Kentucky, visit </a:t>
            </a:r>
            <a:r>
              <a:rPr lang="en-US" dirty="0">
                <a:ea typeface="+mn-lt"/>
                <a:cs typeface="+mn-lt"/>
                <a:hlinkClick r:id="rId2"/>
              </a:rPr>
              <a:t>https://vote.gov/</a:t>
            </a:r>
            <a:r>
              <a:rPr lang="en-US" dirty="0">
                <a:ea typeface="+mn-lt"/>
                <a:cs typeface="+mn-lt"/>
              </a:rPr>
              <a:t> for information about registering in your state. </a:t>
            </a:r>
          </a:p>
        </p:txBody>
      </p:sp>
    </p:spTree>
    <p:extLst>
      <p:ext uri="{BB962C8B-B14F-4D97-AF65-F5344CB8AC3E}">
        <p14:creationId xmlns:p14="http://schemas.microsoft.com/office/powerpoint/2010/main" val="1352739071"/>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F81B02"/>
      </a:accent1>
      <a:accent2>
        <a:srgbClr val="FC7715"/>
      </a:accent2>
      <a:accent3>
        <a:srgbClr val="AFBF41"/>
      </a:accent3>
      <a:accent4>
        <a:srgbClr val="50C49F"/>
      </a:accent4>
      <a:accent5>
        <a:srgbClr val="3B95C4"/>
      </a:accent5>
      <a:accent6>
        <a:srgbClr val="B560D4"/>
      </a:accent6>
      <a:hlink>
        <a:srgbClr val="FC5A1A"/>
      </a:hlink>
      <a:folHlink>
        <a:srgbClr val="B49E74"/>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508F7963-D0B5-43F7-BB2C-FCE3009C08EC}"/>
    </a:ext>
  </a:extLst>
</a:theme>
</file>

<file path=docProps/app.xml><?xml version="1.0" encoding="utf-8"?>
<Properties xmlns="http://schemas.openxmlformats.org/officeDocument/2006/extended-properties" xmlns:vt="http://schemas.openxmlformats.org/officeDocument/2006/docPropsVTypes">
  <Template>office theme</Template>
  <TotalTime>0</TotalTime>
  <Words>0</Words>
  <Application>Microsoft Office PowerPoint</Application>
  <PresentationFormat>Widescreen</PresentationFormat>
  <Paragraphs>0</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Atlas</vt:lpstr>
      <vt:lpstr>A College Student's Guide to Voting</vt:lpstr>
      <vt:lpstr>PowerPoint Presentation</vt:lpstr>
      <vt:lpstr>PowerPoint Presentation</vt:lpstr>
      <vt:lpstr>Why is voting important?</vt:lpstr>
      <vt:lpstr>Where do I register to vote?</vt:lpstr>
      <vt:lpstr>Registering to Vote: Eligibility</vt:lpstr>
      <vt:lpstr>Registering to Vote in Kentucky</vt:lpstr>
      <vt:lpstr>Absentee Ballots</vt:lpstr>
      <vt:lpstr>Registering to Vote Outside of Kentucky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
  <cp:revision>353</cp:revision>
  <dcterms:created xsi:type="dcterms:W3CDTF">2023-09-15T15:47:31Z</dcterms:created>
  <dcterms:modified xsi:type="dcterms:W3CDTF">2023-10-25T17:51:19Z</dcterms:modified>
</cp:coreProperties>
</file>