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0" r:id="rId5"/>
    <p:sldId id="261" r:id="rId6"/>
    <p:sldId id="259" r:id="rId7"/>
    <p:sldId id="263" r:id="rId8"/>
    <p:sldId id="262" r:id="rId9"/>
    <p:sldId id="264" r:id="rId10"/>
    <p:sldId id="265" r:id="rId11"/>
    <p:sldId id="266" r:id="rId12"/>
    <p:sldId id="267" r:id="rId13"/>
    <p:sldId id="268" r:id="rId14"/>
    <p:sldId id="270" r:id="rId15"/>
    <p:sldId id="271" r:id="rId16"/>
    <p:sldId id="2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CB52EE-780E-199B-7AA0-C265005F8E34}" v="302" dt="2023-09-29T15:48:26.592"/>
    <p1510:client id="{4FF78731-413F-EA4F-0546-2C7BADD5F7EE}" v="282" dt="2023-09-08T18:26:07.596"/>
    <p1510:client id="{6156B426-7A55-7CD5-55FC-21BC579DF83A}" v="74" dt="2023-09-11T18:14:15.671"/>
    <p1510:client id="{8EBDFCB2-474F-6393-2055-0603E166C12B}" v="186" dt="2023-09-08T17:08:14.375"/>
    <p1510:client id="{C4C4003B-7920-481C-5614-14859490B8DD}" v="123" dt="2023-09-08T19:26:12.9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9/29/2023</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1499137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1661635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9/29/2023</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3557811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2724845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9/29/2023</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3075105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9/29/2023</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260953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9/29/2023</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825943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9/29/2023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1188732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9/29/2023</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2432511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2617793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9/29/2023</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626596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6</a:t>
            </a:r>
          </a:p>
          <a:p>
            <a:pPr lvl="6"/>
            <a:r>
              <a:rPr lang="en-US"/>
              <a:t>7</a:t>
            </a:r>
          </a:p>
          <a:p>
            <a:pPr lvl="7"/>
            <a:r>
              <a:rPr lang="en-US"/>
              <a:t>8</a:t>
            </a:r>
          </a:p>
          <a:p>
            <a:pPr lvl="8"/>
            <a:r>
              <a:rPr lang="en-US"/>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9/29/2023</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a:p>
        </p:txBody>
      </p:sp>
    </p:spTree>
    <p:extLst>
      <p:ext uri="{BB962C8B-B14F-4D97-AF65-F5344CB8AC3E}">
        <p14:creationId xmlns:p14="http://schemas.microsoft.com/office/powerpoint/2010/main" val="203361230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hud.gov/program_offices/fair_housing_equal_opp/reasonable_accommodations_and_modification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cms2.revize.com/revize/hopkinsvilleky/services/human_rights/docs/2020/URLTA%20Summary%20(KR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wkusls@wku.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cs typeface="Calibri Light"/>
              </a:rPr>
              <a:t>A College Student's Guide to Signing a Lease</a:t>
            </a:r>
          </a:p>
        </p:txBody>
      </p:sp>
      <p:sp>
        <p:nvSpPr>
          <p:cNvPr id="3" name="Subtitle 2"/>
          <p:cNvSpPr>
            <a:spLocks noGrp="1"/>
          </p:cNvSpPr>
          <p:nvPr>
            <p:ph type="subTitle" idx="1"/>
          </p:nvPr>
        </p:nvSpPr>
        <p:spPr/>
        <p:txBody>
          <a:bodyPr vert="horz" lIns="91440" tIns="0" rIns="91440" bIns="45720" rtlCol="0" anchor="t">
            <a:normAutofit/>
          </a:bodyPr>
          <a:lstStyle/>
          <a:p>
            <a:endParaRPr lang="en-US" dirty="0"/>
          </a:p>
        </p:txBody>
      </p:sp>
      <p:pic>
        <p:nvPicPr>
          <p:cNvPr id="4" name="Picture 3" descr="A black and white logo&#10;&#10;Description automatically generated">
            <a:extLst>
              <a:ext uri="{FF2B5EF4-FFF2-40B4-BE49-F238E27FC236}">
                <a16:creationId xmlns:a16="http://schemas.microsoft.com/office/drawing/2014/main" id="{81FAAB25-B21D-7726-B79F-C06638E612E4}"/>
              </a:ext>
            </a:extLst>
          </p:cNvPr>
          <p:cNvPicPr>
            <a:picLocks noChangeAspect="1"/>
          </p:cNvPicPr>
          <p:nvPr/>
        </p:nvPicPr>
        <p:blipFill>
          <a:blip r:embed="rId2"/>
          <a:stretch>
            <a:fillRect/>
          </a:stretch>
        </p:blipFill>
        <p:spPr>
          <a:xfrm>
            <a:off x="4724400" y="3909531"/>
            <a:ext cx="2743200" cy="732271"/>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FB60C8-8361-7686-5B55-ED98BA35B04F}"/>
              </a:ext>
            </a:extLst>
          </p:cNvPr>
          <p:cNvSpPr>
            <a:spLocks noGrp="1"/>
          </p:cNvSpPr>
          <p:nvPr>
            <p:ph type="title"/>
          </p:nvPr>
        </p:nvSpPr>
        <p:spPr>
          <a:xfrm>
            <a:off x="2880485" y="841375"/>
            <a:ext cx="6230857" cy="1230570"/>
          </a:xfrm>
        </p:spPr>
        <p:txBody>
          <a:bodyPr anchor="t">
            <a:normAutofit/>
          </a:bodyPr>
          <a:lstStyle/>
          <a:p>
            <a:pPr algn="l"/>
            <a:r>
              <a:rPr lang="en-US" sz="3600">
                <a:solidFill>
                  <a:schemeClr val="accent1"/>
                </a:solidFill>
                <a:cs typeface="Calibri Light"/>
              </a:rPr>
              <a:t>Pets</a:t>
            </a:r>
            <a:endParaRPr lang="en-US" sz="3600">
              <a:solidFill>
                <a:schemeClr val="accent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C59A5FF6-3423-3278-2406-43BEDDBA9C53}"/>
              </a:ext>
            </a:extLst>
          </p:cNvPr>
          <p:cNvSpPr>
            <a:spLocks noGrp="1"/>
          </p:cNvSpPr>
          <p:nvPr>
            <p:ph idx="1"/>
          </p:nvPr>
        </p:nvSpPr>
        <p:spPr>
          <a:xfrm>
            <a:off x="2880487" y="2249046"/>
            <a:ext cx="7205634" cy="3802762"/>
          </a:xfrm>
        </p:spPr>
        <p:txBody>
          <a:bodyPr anchor="t">
            <a:normAutofit lnSpcReduction="10000"/>
          </a:bodyPr>
          <a:lstStyle/>
          <a:p>
            <a:pPr marL="0" indent="0">
              <a:buNone/>
            </a:pPr>
            <a:r>
              <a:rPr lang="en-US" sz="1600" dirty="0">
                <a:ea typeface="+mn-lt"/>
                <a:cs typeface="+mn-lt"/>
              </a:rPr>
              <a:t>If you have a pet or are considering getting a pet, confirm with the property if pets are allowed and if there are additional pet fees. Pursuant to the federal Fair Housing Act, housing facilities must allow service dogs and emotional support animals, if necessary for a person with a disability to have an equal opportunity to use and enjoy the home. To fall under this provision, you must have a disability and you must have a disability related need for the animal. In other words, the animal must work, perform tasks or services, or alleviate the emotional effects of your disability to qualify. If the property allows pets but charges a pet fee this fee cannot be applied to individuals with an ESA or Service Animal. The property owner can request documentation from a doctor or licensed therapist before allowing you to have an ESA or Service Animal on a property that is pet free, or before waiving the associated pet fee.</a:t>
            </a:r>
          </a:p>
          <a:p>
            <a:pPr marL="0" indent="0">
              <a:buNone/>
            </a:pPr>
            <a:endParaRPr lang="en-US" sz="1600" dirty="0">
              <a:solidFill>
                <a:srgbClr val="FF0000"/>
              </a:solidFill>
            </a:endParaRPr>
          </a:p>
          <a:p>
            <a:pPr marL="0" indent="0">
              <a:buNone/>
            </a:pPr>
            <a:endParaRPr lang="en-US" sz="1600" dirty="0"/>
          </a:p>
        </p:txBody>
      </p:sp>
    </p:spTree>
    <p:extLst>
      <p:ext uri="{BB962C8B-B14F-4D97-AF65-F5344CB8AC3E}">
        <p14:creationId xmlns:p14="http://schemas.microsoft.com/office/powerpoint/2010/main" val="1801804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F8B740-1E6A-0567-4EA2-245E3D5F0BBB}"/>
              </a:ext>
            </a:extLst>
          </p:cNvPr>
          <p:cNvSpPr>
            <a:spLocks noGrp="1"/>
          </p:cNvSpPr>
          <p:nvPr>
            <p:ph type="title"/>
          </p:nvPr>
        </p:nvSpPr>
        <p:spPr>
          <a:xfrm>
            <a:off x="22850" y="960120"/>
            <a:ext cx="4488304" cy="4171278"/>
          </a:xfrm>
        </p:spPr>
        <p:txBody>
          <a:bodyPr>
            <a:normAutofit/>
          </a:bodyPr>
          <a:lstStyle/>
          <a:p>
            <a:pPr algn="r"/>
            <a:r>
              <a:rPr lang="en-US" sz="4400" dirty="0">
                <a:solidFill>
                  <a:schemeClr val="tx1"/>
                </a:solidFill>
                <a:cs typeface="Calibri Light"/>
              </a:rPr>
              <a:t>Fair Housing Act and Americans with Disabilities Act</a:t>
            </a:r>
            <a:endParaRPr lang="en-US"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6B69A8C-D54C-DFF4-038F-4C65BCAB4EDA}"/>
              </a:ext>
            </a:extLst>
          </p:cNvPr>
          <p:cNvSpPr>
            <a:spLocks noGrp="1"/>
          </p:cNvSpPr>
          <p:nvPr>
            <p:ph idx="1"/>
          </p:nvPr>
        </p:nvSpPr>
        <p:spPr>
          <a:xfrm>
            <a:off x="4926720" y="866046"/>
            <a:ext cx="5511800" cy="4801574"/>
          </a:xfrm>
        </p:spPr>
        <p:txBody>
          <a:bodyPr>
            <a:normAutofit fontScale="92500" lnSpcReduction="10000"/>
          </a:bodyPr>
          <a:lstStyle/>
          <a:p>
            <a:r>
              <a:rPr lang="en-US" dirty="0">
                <a:ea typeface="+mn-lt"/>
                <a:cs typeface="+mn-lt"/>
              </a:rPr>
              <a:t>The Federal Fair Housing Act prevents discrimination against potential renters based on race, color, national origin, religion, sex (including gender identity and sexual orientation), familial status, and/or disability. </a:t>
            </a:r>
            <a:endParaRPr lang="en-US" dirty="0"/>
          </a:p>
          <a:p>
            <a:r>
              <a:rPr lang="en-US" dirty="0">
                <a:ea typeface="+mn-lt"/>
                <a:cs typeface="+mn-lt"/>
              </a:rPr>
              <a:t>Under the Fair Housing Act a reasonable accommodation is a change, exception, or adjustment to a rule, policy, practice, or service. The Fair Housing Act makes it unlawful to refuse to make reasonable accommodations to rules, policies, practices, or services when such accommodations may be necessary to afford persons with disabilities an equal opportunity to use and enjoy a dwelling and public and common use areas.</a:t>
            </a:r>
          </a:p>
          <a:p>
            <a:endParaRPr lang="en-US">
              <a:solidFill>
                <a:srgbClr val="000000"/>
              </a:solidFill>
            </a:endParaRPr>
          </a:p>
        </p:txBody>
      </p:sp>
    </p:spTree>
    <p:extLst>
      <p:ext uri="{BB962C8B-B14F-4D97-AF65-F5344CB8AC3E}">
        <p14:creationId xmlns:p14="http://schemas.microsoft.com/office/powerpoint/2010/main" val="1282381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BAE6B1-2695-FF7B-CC15-5D0F4AFD75F3}"/>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cs typeface="Calibri Light"/>
              </a:rPr>
              <a:t>Fair Housing Act and ADA</a:t>
            </a: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5FF6C7C-621C-B371-81CD-28E19E4A1F62}"/>
              </a:ext>
            </a:extLst>
          </p:cNvPr>
          <p:cNvSpPr>
            <a:spLocks noGrp="1"/>
          </p:cNvSpPr>
          <p:nvPr>
            <p:ph idx="1"/>
          </p:nvPr>
        </p:nvSpPr>
        <p:spPr>
          <a:xfrm>
            <a:off x="4983164" y="960120"/>
            <a:ext cx="5511800" cy="4171278"/>
          </a:xfrm>
        </p:spPr>
        <p:txBody>
          <a:bodyPr>
            <a:normAutofit fontScale="85000" lnSpcReduction="20000"/>
          </a:bodyPr>
          <a:lstStyle/>
          <a:p>
            <a:r>
              <a:rPr lang="en-US">
                <a:ea typeface="+mn-lt"/>
                <a:cs typeface="+mn-lt"/>
              </a:rPr>
              <a:t>In addition, the Fair Housing Act prohibits a housing provider from refusing to permit, at the expense of the person with a disability, reasonable modifications of existing premises occupied or to be occupied by such person if such modifications may be necessary to afford such person full enjoyment of the premises. </a:t>
            </a:r>
          </a:p>
          <a:p>
            <a:r>
              <a:rPr lang="en-US">
                <a:ea typeface="+mn-lt"/>
                <a:cs typeface="+mn-lt"/>
              </a:rPr>
              <a:t>Titles II and III of the ADA require public entities and public accommodations to make reasonable modifications to policies, practices, or procedures to avoid discrimination. This obligation applies unless the public entity can demonstrate that the modifications would fundamentally alter the nature of its service, program, or activity (Title II), or the public accommodation can demonstrate that making the modifications would fundamentally alter the nature of the goods, services, facilities, privileges, advantages, or accommodations (Title III).</a:t>
            </a:r>
            <a:endParaRPr lang="en-US"/>
          </a:p>
        </p:txBody>
      </p:sp>
    </p:spTree>
    <p:extLst>
      <p:ext uri="{BB962C8B-B14F-4D97-AF65-F5344CB8AC3E}">
        <p14:creationId xmlns:p14="http://schemas.microsoft.com/office/powerpoint/2010/main" val="766164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C5301C-FE10-F05C-D549-5417E758D70B}"/>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cs typeface="Calibri Light"/>
              </a:rPr>
              <a:t>Fair Housing Act and ADA</a:t>
            </a: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3" name="Content Placeholder 2">
            <a:extLst>
              <a:ext uri="{FF2B5EF4-FFF2-40B4-BE49-F238E27FC236}">
                <a16:creationId xmlns:a16="http://schemas.microsoft.com/office/drawing/2014/main" id="{6C31DA62-74C7-29F0-E65A-CDF8C730EDC9}"/>
              </a:ext>
            </a:extLst>
          </p:cNvPr>
          <p:cNvSpPr>
            <a:spLocks noGrp="1"/>
          </p:cNvSpPr>
          <p:nvPr>
            <p:ph idx="1"/>
          </p:nvPr>
        </p:nvSpPr>
        <p:spPr>
          <a:xfrm>
            <a:off x="4983164" y="960120"/>
            <a:ext cx="5511800" cy="4171278"/>
          </a:xfrm>
        </p:spPr>
        <p:txBody>
          <a:bodyPr>
            <a:normAutofit/>
          </a:bodyPr>
          <a:lstStyle/>
          <a:p>
            <a:r>
              <a:rPr lang="en-US">
                <a:ea typeface="+mn-lt"/>
                <a:cs typeface="+mn-lt"/>
              </a:rPr>
              <a:t>For more information on the Fair Housing Act and ADA, along with reasonable accommodations, visit </a:t>
            </a:r>
            <a:r>
              <a:rPr lang="en-US">
                <a:ea typeface="+mn-lt"/>
                <a:cs typeface="+mn-lt"/>
                <a:hlinkClick r:id="rId2"/>
              </a:rPr>
              <a:t>https://www.hud.gov/program_offices/fair_housing_equal_opp/reasonable_accommodations_and_modifications</a:t>
            </a:r>
            <a:endParaRPr lang="en-US"/>
          </a:p>
        </p:txBody>
      </p:sp>
    </p:spTree>
    <p:extLst>
      <p:ext uri="{BB962C8B-B14F-4D97-AF65-F5344CB8AC3E}">
        <p14:creationId xmlns:p14="http://schemas.microsoft.com/office/powerpoint/2010/main" val="3836393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C5301C-FE10-F05C-D549-5417E758D70B}"/>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ea typeface="Calibri Light"/>
                <a:cs typeface="Calibri Light"/>
              </a:rPr>
              <a:t>Uniform Residential Landlord and Tenant Act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3" name="Content Placeholder 2">
            <a:extLst>
              <a:ext uri="{FF2B5EF4-FFF2-40B4-BE49-F238E27FC236}">
                <a16:creationId xmlns:a16="http://schemas.microsoft.com/office/drawing/2014/main" id="{6C31DA62-74C7-29F0-E65A-CDF8C730EDC9}"/>
              </a:ext>
            </a:extLst>
          </p:cNvPr>
          <p:cNvSpPr>
            <a:spLocks noGrp="1"/>
          </p:cNvSpPr>
          <p:nvPr>
            <p:ph idx="1"/>
          </p:nvPr>
        </p:nvSpPr>
        <p:spPr>
          <a:xfrm>
            <a:off x="4983164" y="644169"/>
            <a:ext cx="6636214" cy="4803180"/>
          </a:xfrm>
        </p:spPr>
        <p:txBody>
          <a:bodyPr>
            <a:normAutofit fontScale="92500" lnSpcReduction="20000"/>
          </a:bodyPr>
          <a:lstStyle/>
          <a:p>
            <a:r>
              <a:rPr lang="en-US" dirty="0">
                <a:ea typeface="+mn-lt"/>
                <a:cs typeface="+mn-lt"/>
              </a:rPr>
              <a:t>The Uniform Residential Landlord and Tenant Act is an act adopted at the local level for each city/county. URLTA only applies to residential properties, and it replaces English Common Law. Its purpose is to encourage landlords and tenants to maintain and improve the quality of housing and to make uniform law with respect to the subject of Landlord-Tenant rights among states that enact it. Its enforcement is the duty of the courts. URLTA does not cover institutions, contracts of sale, fraternal / social organizations, hotels or other such lodgings, condominiums, or instances wherein housing is part of employment.</a:t>
            </a:r>
          </a:p>
          <a:p>
            <a:r>
              <a:rPr lang="en-US" dirty="0"/>
              <a:t>URLTA has been adopted in </a:t>
            </a:r>
            <a:r>
              <a:rPr lang="en-US" dirty="0">
                <a:solidFill>
                  <a:srgbClr val="000000"/>
                </a:solidFill>
                <a:ea typeface="+mn-lt"/>
                <a:cs typeface="+mn-lt"/>
              </a:rPr>
              <a:t>Barbourville, Bellevue, Bromley, Covington, Dayton, Florence, Lexington-Fayette County, Georgetown, Louisville-Jefferson County, Ludlow, Melbourne, Newport, Oldham County, Pulaski County, Shelbyville, Silver Grove, Southgate, Taylor Mill, and Woodlawn have adopted URLTA.</a:t>
            </a:r>
            <a:endParaRPr lang="en-US" dirty="0">
              <a:solidFill>
                <a:srgbClr val="000000"/>
              </a:solidFill>
            </a:endParaRPr>
          </a:p>
        </p:txBody>
      </p:sp>
    </p:spTree>
    <p:extLst>
      <p:ext uri="{BB962C8B-B14F-4D97-AF65-F5344CB8AC3E}">
        <p14:creationId xmlns:p14="http://schemas.microsoft.com/office/powerpoint/2010/main" val="3037172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C5301C-FE10-F05C-D549-5417E758D70B}"/>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ea typeface="Calibri Light"/>
                <a:cs typeface="Calibri Light"/>
              </a:rPr>
              <a:t>Uniform Residential Landlord and Tenant Act</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3" name="Content Placeholder 2">
            <a:extLst>
              <a:ext uri="{FF2B5EF4-FFF2-40B4-BE49-F238E27FC236}">
                <a16:creationId xmlns:a16="http://schemas.microsoft.com/office/drawing/2014/main" id="{6C31DA62-74C7-29F0-E65A-CDF8C730EDC9}"/>
              </a:ext>
            </a:extLst>
          </p:cNvPr>
          <p:cNvSpPr>
            <a:spLocks noGrp="1"/>
          </p:cNvSpPr>
          <p:nvPr>
            <p:ph idx="1"/>
          </p:nvPr>
        </p:nvSpPr>
        <p:spPr>
          <a:xfrm>
            <a:off x="4983164" y="644169"/>
            <a:ext cx="6636214" cy="4803180"/>
          </a:xfrm>
        </p:spPr>
        <p:txBody>
          <a:bodyPr>
            <a:normAutofit/>
          </a:bodyPr>
          <a:lstStyle/>
          <a:p>
            <a:r>
              <a:rPr lang="en-US" dirty="0">
                <a:solidFill>
                  <a:srgbClr val="000000"/>
                </a:solidFill>
              </a:rPr>
              <a:t>URLTA has not yet been adopted in Bowling Green/Warren County, and therefore the guidelines set in the act do not apply to any leases/rentals in the county. </a:t>
            </a:r>
          </a:p>
          <a:p>
            <a:r>
              <a:rPr lang="en-US" dirty="0">
                <a:solidFill>
                  <a:srgbClr val="000000"/>
                </a:solidFill>
              </a:rPr>
              <a:t>If you would like to read more about URLTA you can do so at </a:t>
            </a:r>
            <a:r>
              <a:rPr lang="en-US" dirty="0">
                <a:solidFill>
                  <a:srgbClr val="000000"/>
                </a:solidFill>
                <a:ea typeface="+mn-lt"/>
                <a:cs typeface="+mn-lt"/>
                <a:hlinkClick r:id="rId2"/>
              </a:rPr>
              <a:t>https://cms2.revize.com/revize/hopkinsvilleky/services/human_rights/docs/2020/URLTA%20Summary%20(KRS).pdf</a:t>
            </a:r>
            <a:r>
              <a:rPr lang="en-US" dirty="0">
                <a:solidFill>
                  <a:srgbClr val="000000"/>
                </a:solidFill>
                <a:ea typeface="+mn-lt"/>
                <a:cs typeface="+mn-lt"/>
              </a:rPr>
              <a:t> </a:t>
            </a:r>
            <a:endParaRPr lang="en-US" dirty="0">
              <a:solidFill>
                <a:srgbClr val="000000"/>
              </a:solidFill>
            </a:endParaRPr>
          </a:p>
        </p:txBody>
      </p:sp>
    </p:spTree>
    <p:extLst>
      <p:ext uri="{BB962C8B-B14F-4D97-AF65-F5344CB8AC3E}">
        <p14:creationId xmlns:p14="http://schemas.microsoft.com/office/powerpoint/2010/main" val="1716256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DB7353-7D7A-431B-A5B6-A3845E6F2B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9" name="Freeform 5">
              <a:extLst>
                <a:ext uri="{FF2B5EF4-FFF2-40B4-BE49-F238E27FC236}">
                  <a16:creationId xmlns:a16="http://schemas.microsoft.com/office/drawing/2014/main" id="{9E8D15D6-6183-4BE1-A315-C7EC9C1A5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 name="Freeform 6">
              <a:extLst>
                <a:ext uri="{FF2B5EF4-FFF2-40B4-BE49-F238E27FC236}">
                  <a16:creationId xmlns:a16="http://schemas.microsoft.com/office/drawing/2014/main" id="{82A253FA-4E60-4B4D-94B0-93ECFCF30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1" name="Freeform 7">
              <a:extLst>
                <a:ext uri="{FF2B5EF4-FFF2-40B4-BE49-F238E27FC236}">
                  <a16:creationId xmlns:a16="http://schemas.microsoft.com/office/drawing/2014/main" id="{E1B39AD1-11BD-457B-822C-A873607F41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2" name="Freeform 8">
              <a:extLst>
                <a:ext uri="{FF2B5EF4-FFF2-40B4-BE49-F238E27FC236}">
                  <a16:creationId xmlns:a16="http://schemas.microsoft.com/office/drawing/2014/main" id="{CC286005-78D5-4BE4-AA8B-75CDC07E7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9">
              <a:extLst>
                <a:ext uri="{FF2B5EF4-FFF2-40B4-BE49-F238E27FC236}">
                  <a16:creationId xmlns:a16="http://schemas.microsoft.com/office/drawing/2014/main" id="{09E4A22D-7E83-4F24-97FE-931A93CAC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10">
              <a:extLst>
                <a:ext uri="{FF2B5EF4-FFF2-40B4-BE49-F238E27FC236}">
                  <a16:creationId xmlns:a16="http://schemas.microsoft.com/office/drawing/2014/main" id="{4351E96B-8DD4-4D5E-A9F0-C47F5F3378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11">
              <a:extLst>
                <a:ext uri="{FF2B5EF4-FFF2-40B4-BE49-F238E27FC236}">
                  <a16:creationId xmlns:a16="http://schemas.microsoft.com/office/drawing/2014/main" id="{BFF78610-2475-4756-9EC8-5DA7D8902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2">
              <a:extLst>
                <a:ext uri="{FF2B5EF4-FFF2-40B4-BE49-F238E27FC236}">
                  <a16:creationId xmlns:a16="http://schemas.microsoft.com/office/drawing/2014/main" id="{C7ACAE44-681D-4CBC-B2AB-E5131DF5A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3">
              <a:extLst>
                <a:ext uri="{FF2B5EF4-FFF2-40B4-BE49-F238E27FC236}">
                  <a16:creationId xmlns:a16="http://schemas.microsoft.com/office/drawing/2014/main" id="{CA22E4A0-73AA-4722-9C16-F3AF9A33E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4">
              <a:extLst>
                <a:ext uri="{FF2B5EF4-FFF2-40B4-BE49-F238E27FC236}">
                  <a16:creationId xmlns:a16="http://schemas.microsoft.com/office/drawing/2014/main" id="{BB36E626-EBEB-41C0-B224-8DB049DB4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5">
              <a:extLst>
                <a:ext uri="{FF2B5EF4-FFF2-40B4-BE49-F238E27FC236}">
                  <a16:creationId xmlns:a16="http://schemas.microsoft.com/office/drawing/2014/main" id="{D603DEC5-BED4-4DB6-A253-F61CC3674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0" name="Freeform 16">
              <a:extLst>
                <a:ext uri="{FF2B5EF4-FFF2-40B4-BE49-F238E27FC236}">
                  <a16:creationId xmlns:a16="http://schemas.microsoft.com/office/drawing/2014/main" id="{86AE9DE6-CA9A-479B-A0FB-0E1BAC7A6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1" name="Freeform 17">
              <a:extLst>
                <a:ext uri="{FF2B5EF4-FFF2-40B4-BE49-F238E27FC236}">
                  <a16:creationId xmlns:a16="http://schemas.microsoft.com/office/drawing/2014/main" id="{16CB8DC8-E75F-4574-A290-AAB7031BE8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8">
              <a:extLst>
                <a:ext uri="{FF2B5EF4-FFF2-40B4-BE49-F238E27FC236}">
                  <a16:creationId xmlns:a16="http://schemas.microsoft.com/office/drawing/2014/main" id="{1CA657E1-3A52-4C23-AA47-EBB2D5C41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9">
              <a:extLst>
                <a:ext uri="{FF2B5EF4-FFF2-40B4-BE49-F238E27FC236}">
                  <a16:creationId xmlns:a16="http://schemas.microsoft.com/office/drawing/2014/main" id="{ED4F701B-2A93-464F-A673-54EED5C4C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20">
              <a:extLst>
                <a:ext uri="{FF2B5EF4-FFF2-40B4-BE49-F238E27FC236}">
                  <a16:creationId xmlns:a16="http://schemas.microsoft.com/office/drawing/2014/main" id="{9977C34F-F6C9-4749-B201-7B928802D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21">
              <a:extLst>
                <a:ext uri="{FF2B5EF4-FFF2-40B4-BE49-F238E27FC236}">
                  <a16:creationId xmlns:a16="http://schemas.microsoft.com/office/drawing/2014/main" id="{3A913E6B-DBE9-4291-A34C-36069ECB8E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2">
              <a:extLst>
                <a:ext uri="{FF2B5EF4-FFF2-40B4-BE49-F238E27FC236}">
                  <a16:creationId xmlns:a16="http://schemas.microsoft.com/office/drawing/2014/main" id="{7D415C04-AB5C-4B76-9E49-EEBAEE64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7" name="Freeform 23">
              <a:extLst>
                <a:ext uri="{FF2B5EF4-FFF2-40B4-BE49-F238E27FC236}">
                  <a16:creationId xmlns:a16="http://schemas.microsoft.com/office/drawing/2014/main" id="{151FDC11-E872-4EAE-A597-822F9FE170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9" name="Group 28">
            <a:extLst>
              <a:ext uri="{FF2B5EF4-FFF2-40B4-BE49-F238E27FC236}">
                <a16:creationId xmlns:a16="http://schemas.microsoft.com/office/drawing/2014/main" id="{1B24766B-81CA-44C7-BF11-77A12BA4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0" name="Rectangle 29">
              <a:extLst>
                <a:ext uri="{FF2B5EF4-FFF2-40B4-BE49-F238E27FC236}">
                  <a16:creationId xmlns:a16="http://schemas.microsoft.com/office/drawing/2014/main" id="{1A2F9962-DEB8-461C-8B4C-C0ED0D8A7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Isosceles Triangle 30">
              <a:extLst>
                <a:ext uri="{FF2B5EF4-FFF2-40B4-BE49-F238E27FC236}">
                  <a16:creationId xmlns:a16="http://schemas.microsoft.com/office/drawing/2014/main" id="{C0672E08-EB09-4B8E-8522-24BBC2CFFD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a:extLst>
                <a:ext uri="{FF2B5EF4-FFF2-40B4-BE49-F238E27FC236}">
                  <a16:creationId xmlns:a16="http://schemas.microsoft.com/office/drawing/2014/main" id="{3447AB64-F3EC-4A1F-BFD4-F0F9DB3DAD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useBgFill="1">
        <p:nvSpPr>
          <p:cNvPr id="34" name="Rectangle 33">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37"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0"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8"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9"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5"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57" name="Freeform: Shape 56">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2173916" y="2448612"/>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4579" y="691977"/>
            <a:ext cx="7761923"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410447-FBFC-0821-C4F8-37FA5D4F4811}"/>
              </a:ext>
            </a:extLst>
          </p:cNvPr>
          <p:cNvSpPr>
            <a:spLocks noGrp="1"/>
          </p:cNvSpPr>
          <p:nvPr>
            <p:ph type="title"/>
          </p:nvPr>
        </p:nvSpPr>
        <p:spPr>
          <a:xfrm>
            <a:off x="2757388" y="2447542"/>
            <a:ext cx="6959446" cy="1662475"/>
          </a:xfrm>
        </p:spPr>
        <p:txBody>
          <a:bodyPr vert="horz" lIns="228600" tIns="228600" rIns="228600" bIns="0" rtlCol="0" anchor="b">
            <a:normAutofit/>
          </a:bodyPr>
          <a:lstStyle/>
          <a:p>
            <a:pPr>
              <a:lnSpc>
                <a:spcPct val="80000"/>
              </a:lnSpc>
            </a:pPr>
            <a:r>
              <a:rPr lang="en-US" sz="4800">
                <a:cs typeface="Calibri Light"/>
              </a:rPr>
              <a:t>Thank you!</a:t>
            </a:r>
            <a:br>
              <a:rPr lang="en-US" sz="4800">
                <a:cs typeface="Calibri Light"/>
              </a:rPr>
            </a:br>
            <a:r>
              <a:rPr lang="en-US" sz="2800">
                <a:cs typeface="Calibri Light"/>
              </a:rPr>
              <a:t>Contact the WKU SLEC Office or a licensed attorney if you have questions before signing a lease</a:t>
            </a:r>
            <a:endParaRPr lang="en-US" sz="2800"/>
          </a:p>
        </p:txBody>
      </p:sp>
    </p:spTree>
    <p:extLst>
      <p:ext uri="{BB962C8B-B14F-4D97-AF65-F5344CB8AC3E}">
        <p14:creationId xmlns:p14="http://schemas.microsoft.com/office/powerpoint/2010/main" val="4200642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A4C13-B357-025D-779D-5775B2EDC2FA}"/>
              </a:ext>
            </a:extLst>
          </p:cNvPr>
          <p:cNvSpPr>
            <a:spLocks noGrp="1"/>
          </p:cNvSpPr>
          <p:nvPr>
            <p:ph type="title"/>
          </p:nvPr>
        </p:nvSpPr>
        <p:spPr/>
        <p:txBody>
          <a:bodyPr/>
          <a:lstStyle/>
          <a:p>
            <a:r>
              <a:rPr lang="en-US">
                <a:cs typeface="Calibri Light"/>
              </a:rPr>
              <a:t>Who is WKU SLEC?</a:t>
            </a:r>
            <a:endParaRPr lang="en-US"/>
          </a:p>
        </p:txBody>
      </p:sp>
      <p:sp>
        <p:nvSpPr>
          <p:cNvPr id="3" name="Content Placeholder 2">
            <a:extLst>
              <a:ext uri="{FF2B5EF4-FFF2-40B4-BE49-F238E27FC236}">
                <a16:creationId xmlns:a16="http://schemas.microsoft.com/office/drawing/2014/main" id="{D0D5C815-9299-305D-FA4C-A77F65B4C687}"/>
              </a:ext>
            </a:extLst>
          </p:cNvPr>
          <p:cNvSpPr>
            <a:spLocks noGrp="1"/>
          </p:cNvSpPr>
          <p:nvPr>
            <p:ph idx="1"/>
          </p:nvPr>
        </p:nvSpPr>
        <p:spPr/>
        <p:txBody>
          <a:bodyPr/>
          <a:lstStyle/>
          <a:p>
            <a:r>
              <a:rPr lang="en-US"/>
              <a:t>We are the Western Kentucky University's Student Legal Education Center</a:t>
            </a:r>
          </a:p>
          <a:p>
            <a:r>
              <a:rPr lang="en-US"/>
              <a:t>Our mission is to</a:t>
            </a:r>
            <a:r>
              <a:rPr lang="en-US">
                <a:ea typeface="+mn-lt"/>
                <a:cs typeface="+mn-lt"/>
              </a:rPr>
              <a:t> improve student academic performance and quality of student life by educating students on their legal rights and responsibilities. SLEC makes accurate legal information easy to access and easy to understand.</a:t>
            </a:r>
          </a:p>
          <a:p>
            <a:r>
              <a:rPr lang="en-US">
                <a:ea typeface="+mn-lt"/>
                <a:cs typeface="+mn-lt"/>
              </a:rPr>
              <a:t>Our Office is in Room 321 in Cherry Hall</a:t>
            </a:r>
          </a:p>
          <a:p>
            <a:r>
              <a:rPr lang="en-US">
                <a:ea typeface="+mn-lt"/>
                <a:cs typeface="+mn-lt"/>
              </a:rPr>
              <a:t>Contact us with questions at </a:t>
            </a:r>
            <a:r>
              <a:rPr lang="en-US">
                <a:ea typeface="+mn-lt"/>
                <a:cs typeface="+mn-lt"/>
                <a:hlinkClick r:id="rId2"/>
              </a:rPr>
              <a:t>wkusls@wku.edu</a:t>
            </a:r>
            <a:r>
              <a:rPr lang="en-US">
                <a:ea typeface="+mn-lt"/>
                <a:cs typeface="+mn-lt"/>
              </a:rPr>
              <a:t> or 270-745-4668</a:t>
            </a:r>
          </a:p>
        </p:txBody>
      </p:sp>
    </p:spTree>
    <p:extLst>
      <p:ext uri="{BB962C8B-B14F-4D97-AF65-F5344CB8AC3E}">
        <p14:creationId xmlns:p14="http://schemas.microsoft.com/office/powerpoint/2010/main" val="3638635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828D1E49-2A21-4A83-A0E0-FB1597B4B2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088B852E-5494-418B-A833-75CF016A9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5" name="Freeform 5">
              <a:extLst>
                <a:ext uri="{FF2B5EF4-FFF2-40B4-BE49-F238E27FC236}">
                  <a16:creationId xmlns:a16="http://schemas.microsoft.com/office/drawing/2014/main" id="{DF31E3C1-1A46-4329-9F80-B576692FEE4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6">
              <a:extLst>
                <a:ext uri="{FF2B5EF4-FFF2-40B4-BE49-F238E27FC236}">
                  <a16:creationId xmlns:a16="http://schemas.microsoft.com/office/drawing/2014/main" id="{294B4592-99CA-47B1-816F-CE2D44F65B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7">
              <a:extLst>
                <a:ext uri="{FF2B5EF4-FFF2-40B4-BE49-F238E27FC236}">
                  <a16:creationId xmlns:a16="http://schemas.microsoft.com/office/drawing/2014/main" id="{BF690E4C-72F8-4AC5-AF99-562763CC67B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8">
              <a:extLst>
                <a:ext uri="{FF2B5EF4-FFF2-40B4-BE49-F238E27FC236}">
                  <a16:creationId xmlns:a16="http://schemas.microsoft.com/office/drawing/2014/main" id="{F834CDD4-CAB8-4ACC-9AAC-5399C743DE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9">
              <a:extLst>
                <a:ext uri="{FF2B5EF4-FFF2-40B4-BE49-F238E27FC236}">
                  <a16:creationId xmlns:a16="http://schemas.microsoft.com/office/drawing/2014/main" id="{1AEB045A-6821-475B-A28E-047437ABEF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0">
              <a:extLst>
                <a:ext uri="{FF2B5EF4-FFF2-40B4-BE49-F238E27FC236}">
                  <a16:creationId xmlns:a16="http://schemas.microsoft.com/office/drawing/2014/main" id="{D9B790C0-3D34-4626-BAFB-6EB473F40C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1">
              <a:extLst>
                <a:ext uri="{FF2B5EF4-FFF2-40B4-BE49-F238E27FC236}">
                  <a16:creationId xmlns:a16="http://schemas.microsoft.com/office/drawing/2014/main" id="{EDA4D87F-91A4-4628-9A6E-F01820A7EE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2">
              <a:extLst>
                <a:ext uri="{FF2B5EF4-FFF2-40B4-BE49-F238E27FC236}">
                  <a16:creationId xmlns:a16="http://schemas.microsoft.com/office/drawing/2014/main" id="{045DAB88-124C-459C-A889-DAE9C9BE285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3">
              <a:extLst>
                <a:ext uri="{FF2B5EF4-FFF2-40B4-BE49-F238E27FC236}">
                  <a16:creationId xmlns:a16="http://schemas.microsoft.com/office/drawing/2014/main" id="{85D44010-1DAA-4CAC-B83F-7E3E8C455D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4">
              <a:extLst>
                <a:ext uri="{FF2B5EF4-FFF2-40B4-BE49-F238E27FC236}">
                  <a16:creationId xmlns:a16="http://schemas.microsoft.com/office/drawing/2014/main" id="{E8C01D66-5C93-4A2E-AA74-DE97574EA4E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5">
              <a:extLst>
                <a:ext uri="{FF2B5EF4-FFF2-40B4-BE49-F238E27FC236}">
                  <a16:creationId xmlns:a16="http://schemas.microsoft.com/office/drawing/2014/main" id="{E2E1A6E1-6C4A-47D3-81E2-9F8624F1BB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16">
              <a:extLst>
                <a:ext uri="{FF2B5EF4-FFF2-40B4-BE49-F238E27FC236}">
                  <a16:creationId xmlns:a16="http://schemas.microsoft.com/office/drawing/2014/main" id="{3E849CB5-4526-49DC-B77B-A20FDB7FFD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17">
              <a:extLst>
                <a:ext uri="{FF2B5EF4-FFF2-40B4-BE49-F238E27FC236}">
                  <a16:creationId xmlns:a16="http://schemas.microsoft.com/office/drawing/2014/main" id="{5A18C8A4-FB2A-44C1-93D3-26C6DDFE0CC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18">
              <a:extLst>
                <a:ext uri="{FF2B5EF4-FFF2-40B4-BE49-F238E27FC236}">
                  <a16:creationId xmlns:a16="http://schemas.microsoft.com/office/drawing/2014/main" id="{85D014FD-8C5A-4071-B19E-4910AAB6186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19">
              <a:extLst>
                <a:ext uri="{FF2B5EF4-FFF2-40B4-BE49-F238E27FC236}">
                  <a16:creationId xmlns:a16="http://schemas.microsoft.com/office/drawing/2014/main" id="{A37D7262-3596-4026-9AD4-E94332E5260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20">
              <a:extLst>
                <a:ext uri="{FF2B5EF4-FFF2-40B4-BE49-F238E27FC236}">
                  <a16:creationId xmlns:a16="http://schemas.microsoft.com/office/drawing/2014/main" id="{187E37E0-AAC3-4B33-AF36-334ACCBD33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21">
              <a:extLst>
                <a:ext uri="{FF2B5EF4-FFF2-40B4-BE49-F238E27FC236}">
                  <a16:creationId xmlns:a16="http://schemas.microsoft.com/office/drawing/2014/main" id="{409758BB-8A0E-4BEB-BC0C-F410AD98CD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Freeform 22">
              <a:extLst>
                <a:ext uri="{FF2B5EF4-FFF2-40B4-BE49-F238E27FC236}">
                  <a16:creationId xmlns:a16="http://schemas.microsoft.com/office/drawing/2014/main" id="{97C4EFE2-9D25-4978-BD9A-873B492702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23">
              <a:extLst>
                <a:ext uri="{FF2B5EF4-FFF2-40B4-BE49-F238E27FC236}">
                  <a16:creationId xmlns:a16="http://schemas.microsoft.com/office/drawing/2014/main" id="{9CCAF82A-A0E0-4B55-A97B-EFFAE79AF7D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Freeform 24">
              <a:extLst>
                <a:ext uri="{FF2B5EF4-FFF2-40B4-BE49-F238E27FC236}">
                  <a16:creationId xmlns:a16="http://schemas.microsoft.com/office/drawing/2014/main" id="{4F800DD8-3954-4F73-8807-16F1CFAC1E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Freeform 25">
              <a:extLst>
                <a:ext uri="{FF2B5EF4-FFF2-40B4-BE49-F238E27FC236}">
                  <a16:creationId xmlns:a16="http://schemas.microsoft.com/office/drawing/2014/main" id="{84E1C91A-4B06-4852-918C-6380FA986B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02F119C1-D21C-C9AC-0ACA-5DD418FED251}"/>
              </a:ext>
            </a:extLst>
          </p:cNvPr>
          <p:cNvSpPr>
            <a:spLocks noGrp="1"/>
          </p:cNvSpPr>
          <p:nvPr>
            <p:ph type="title"/>
          </p:nvPr>
        </p:nvSpPr>
        <p:spPr>
          <a:xfrm>
            <a:off x="904877" y="795527"/>
            <a:ext cx="10488547" cy="1190912"/>
          </a:xfrm>
        </p:spPr>
        <p:txBody>
          <a:bodyPr>
            <a:normAutofit/>
          </a:bodyPr>
          <a:lstStyle/>
          <a:p>
            <a:r>
              <a:rPr lang="en-US">
                <a:solidFill>
                  <a:schemeClr val="tx2"/>
                </a:solidFill>
                <a:cs typeface="Calibri Light"/>
              </a:rPr>
              <a:t>Introduction</a:t>
            </a:r>
          </a:p>
        </p:txBody>
      </p:sp>
      <p:sp>
        <p:nvSpPr>
          <p:cNvPr id="67" name="Rectangle 66">
            <a:extLst>
              <a:ext uri="{FF2B5EF4-FFF2-40B4-BE49-F238E27FC236}">
                <a16:creationId xmlns:a16="http://schemas.microsoft.com/office/drawing/2014/main" id="{E972DE0D-2E53-4159-ABD3-C60152426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030" y="2250281"/>
            <a:ext cx="4959318" cy="3678237"/>
          </a:xfrm>
          <a:prstGeom prst="rect">
            <a:avLst/>
          </a:prstGeom>
          <a:solidFill>
            <a:schemeClr val="bg1"/>
          </a:solidFill>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9437600-BD07-57DC-8054-A8667149843C}"/>
              </a:ext>
            </a:extLst>
          </p:cNvPr>
          <p:cNvSpPr>
            <a:spLocks noGrp="1"/>
          </p:cNvSpPr>
          <p:nvPr>
            <p:ph idx="1"/>
          </p:nvPr>
        </p:nvSpPr>
        <p:spPr>
          <a:xfrm>
            <a:off x="6380703" y="2228850"/>
            <a:ext cx="5028928" cy="3699669"/>
          </a:xfrm>
        </p:spPr>
        <p:txBody>
          <a:bodyPr>
            <a:normAutofit/>
          </a:bodyPr>
          <a:lstStyle/>
          <a:p>
            <a:pPr marL="0" indent="0">
              <a:buNone/>
            </a:pPr>
            <a:r>
              <a:rPr lang="en-US" dirty="0">
                <a:ea typeface="+mn-lt"/>
                <a:cs typeface="+mn-lt"/>
              </a:rPr>
              <a:t>A Lease is a binding contract between you, the renter, and the owner of the property, the landlord. Always read your lease in its entirety before signing. This presentation will cover some of the important information you should </a:t>
            </a:r>
            <a:r>
              <a:rPr lang="en-US" dirty="0">
                <a:solidFill>
                  <a:srgbClr val="000000"/>
                </a:solidFill>
                <a:ea typeface="+mn-lt"/>
                <a:cs typeface="+mn-lt"/>
              </a:rPr>
              <a:t>consider</a:t>
            </a:r>
            <a:r>
              <a:rPr lang="en-US" dirty="0">
                <a:solidFill>
                  <a:srgbClr val="FF0000"/>
                </a:solidFill>
                <a:ea typeface="+mn-lt"/>
                <a:cs typeface="+mn-lt"/>
              </a:rPr>
              <a:t> </a:t>
            </a:r>
            <a:r>
              <a:rPr lang="en-US" dirty="0">
                <a:ea typeface="+mn-lt"/>
                <a:cs typeface="+mn-lt"/>
              </a:rPr>
              <a:t>before signing a lease.</a:t>
            </a:r>
            <a:endParaRPr lang="en-US" dirty="0"/>
          </a:p>
        </p:txBody>
      </p:sp>
      <p:pic>
        <p:nvPicPr>
          <p:cNvPr id="4" name="Picture 3" descr="A hand holding a pen over a key chain&#10;&#10;Description automatically generated">
            <a:extLst>
              <a:ext uri="{FF2B5EF4-FFF2-40B4-BE49-F238E27FC236}">
                <a16:creationId xmlns:a16="http://schemas.microsoft.com/office/drawing/2014/main" id="{EAD739A3-02F9-32CC-3EC3-BA573529D082}"/>
              </a:ext>
            </a:extLst>
          </p:cNvPr>
          <p:cNvPicPr>
            <a:picLocks noChangeAspect="1"/>
          </p:cNvPicPr>
          <p:nvPr/>
        </p:nvPicPr>
        <p:blipFill>
          <a:blip r:embed="rId2"/>
          <a:stretch>
            <a:fillRect/>
          </a:stretch>
        </p:blipFill>
        <p:spPr>
          <a:xfrm>
            <a:off x="970845" y="2278969"/>
            <a:ext cx="4897493" cy="3617099"/>
          </a:xfrm>
          <a:prstGeom prst="rect">
            <a:avLst/>
          </a:prstGeom>
        </p:spPr>
      </p:pic>
    </p:spTree>
    <p:extLst>
      <p:ext uri="{BB962C8B-B14F-4D97-AF65-F5344CB8AC3E}">
        <p14:creationId xmlns:p14="http://schemas.microsoft.com/office/powerpoint/2010/main" val="4157175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41">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3"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8"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9"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9"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0"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3"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65" name="Rectangle 64">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6F383B-2FEC-BFFB-EFC3-622FD37BF13D}"/>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cs typeface="Calibri Light"/>
              </a:rPr>
              <a:t>Types of Leases</a:t>
            </a:r>
            <a:endParaRPr lang="en-US" sz="4400">
              <a:solidFill>
                <a:schemeClr val="tx1"/>
              </a:solidFill>
            </a:endParaRPr>
          </a:p>
        </p:txBody>
      </p:sp>
      <p:cxnSp>
        <p:nvCxnSpPr>
          <p:cNvPr id="67" name="Straight Connector 66">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752CE9C-F1D2-70B7-39F2-173B24898064}"/>
              </a:ext>
            </a:extLst>
          </p:cNvPr>
          <p:cNvSpPr>
            <a:spLocks noGrp="1"/>
          </p:cNvSpPr>
          <p:nvPr>
            <p:ph idx="1"/>
          </p:nvPr>
        </p:nvSpPr>
        <p:spPr>
          <a:xfrm>
            <a:off x="4983164" y="634877"/>
            <a:ext cx="6533994" cy="4784594"/>
          </a:xfrm>
        </p:spPr>
        <p:txBody>
          <a:bodyPr>
            <a:normAutofit/>
          </a:bodyPr>
          <a:lstStyle/>
          <a:p>
            <a:pPr marL="0" indent="0">
              <a:lnSpc>
                <a:spcPct val="110000"/>
              </a:lnSpc>
              <a:buNone/>
            </a:pPr>
            <a:r>
              <a:rPr lang="en-US" sz="1600" dirty="0">
                <a:ea typeface="+mn-lt"/>
                <a:cs typeface="+mn-lt"/>
              </a:rPr>
              <a:t>There are two types of leases commonly offered, individual leases and joint leases.</a:t>
            </a:r>
          </a:p>
          <a:p>
            <a:pPr>
              <a:lnSpc>
                <a:spcPct val="110000"/>
              </a:lnSpc>
            </a:pPr>
            <a:r>
              <a:rPr lang="en-US" sz="1600" dirty="0">
                <a:ea typeface="+mn-lt"/>
                <a:cs typeface="+mn-lt"/>
              </a:rPr>
              <a:t> Individual leases allow each roommate to sign their own lease with their own move in and move out date. Each roommate will pay their own security deposit and be responsible for damages to their room. Individual leases are the best for students, as they protect you if your roommate fails to pay their rent. You will be responsible for your portion of the rent, and they will be responsible for theirs. Only the individuals who fail to pay their rent risk eviction. </a:t>
            </a:r>
          </a:p>
          <a:p>
            <a:pPr>
              <a:lnSpc>
                <a:spcPct val="110000"/>
              </a:lnSpc>
            </a:pPr>
            <a:r>
              <a:rPr lang="en-US" sz="1600" dirty="0">
                <a:ea typeface="+mn-lt"/>
                <a:cs typeface="+mn-lt"/>
              </a:rPr>
              <a:t>Some rental properties will have all roommates sign one joint lease or require "joint and several" liability. This is not preferable, because if a roommate fails to pay their portion of the rent the other roommate/s can be responsible for that remaining portion, or everyone risks eviction. </a:t>
            </a:r>
            <a:endParaRPr lang="en-US" sz="1600" dirty="0"/>
          </a:p>
        </p:txBody>
      </p:sp>
    </p:spTree>
    <p:extLst>
      <p:ext uri="{BB962C8B-B14F-4D97-AF65-F5344CB8AC3E}">
        <p14:creationId xmlns:p14="http://schemas.microsoft.com/office/powerpoint/2010/main" val="2890417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F6ABB9-1544-C515-8A8B-C6D8988EBF98}"/>
              </a:ext>
            </a:extLst>
          </p:cNvPr>
          <p:cNvSpPr>
            <a:spLocks noGrp="1"/>
          </p:cNvSpPr>
          <p:nvPr>
            <p:ph type="title"/>
          </p:nvPr>
        </p:nvSpPr>
        <p:spPr>
          <a:xfrm>
            <a:off x="2880485" y="841375"/>
            <a:ext cx="6230857" cy="1230570"/>
          </a:xfrm>
        </p:spPr>
        <p:txBody>
          <a:bodyPr anchor="t">
            <a:normAutofit/>
          </a:bodyPr>
          <a:lstStyle/>
          <a:p>
            <a:pPr algn="l"/>
            <a:r>
              <a:rPr lang="en-US" sz="3600">
                <a:solidFill>
                  <a:schemeClr val="accent1"/>
                </a:solidFill>
                <a:cs typeface="Calibri Light"/>
              </a:rPr>
              <a:t>Before Applying</a:t>
            </a:r>
            <a:endParaRPr lang="en-US" sz="3600">
              <a:solidFill>
                <a:schemeClr val="accent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253EDCDB-47BC-7908-E2A0-1F39F9DBA358}"/>
              </a:ext>
            </a:extLst>
          </p:cNvPr>
          <p:cNvSpPr>
            <a:spLocks noGrp="1"/>
          </p:cNvSpPr>
          <p:nvPr>
            <p:ph idx="1"/>
          </p:nvPr>
        </p:nvSpPr>
        <p:spPr>
          <a:xfrm>
            <a:off x="2880487" y="2249046"/>
            <a:ext cx="7553708" cy="3802762"/>
          </a:xfrm>
        </p:spPr>
        <p:txBody>
          <a:bodyPr anchor="t">
            <a:normAutofit/>
          </a:bodyPr>
          <a:lstStyle/>
          <a:p>
            <a:pPr marL="0" indent="0">
              <a:buNone/>
            </a:pPr>
            <a:r>
              <a:rPr lang="en-US" sz="1600" dirty="0">
                <a:ea typeface="+mn-lt"/>
                <a:cs typeface="+mn-lt"/>
              </a:rPr>
              <a:t>Before applying for a rental, discuss the possibility of needing a cosigner. Many properties will require the resident to prove they make a certain amount of money per month to sign the lease with no cosigner. This amount can differ from place to place, but commonly is 2x or 3x the rent amount for the property. If you do not make enough, you will likely need a cosigner. Your cosigner will also have to prove they make enough to cover your rent, so consider having a parent/guardian/family member cosign your lease.</a:t>
            </a:r>
          </a:p>
          <a:p>
            <a:pPr marL="0" indent="0">
              <a:buNone/>
            </a:pPr>
            <a:r>
              <a:rPr lang="en-US" sz="1600" dirty="0">
                <a:solidFill>
                  <a:srgbClr val="000000"/>
                </a:solidFill>
                <a:ea typeface="+mn-lt"/>
                <a:cs typeface="+mn-lt"/>
              </a:rPr>
              <a:t>The cosigner is a party with an established financial history who agrees to back up one or more tenants on the lease. They function as a safety net for the landlord. If the other people named in the lease can't make rent or cause damages they can't afford to repair, the cosigner has agreed to pay instead. The cosigner will be held liable for any unpaid rent or damages.</a:t>
            </a:r>
            <a:endParaRPr lang="en-US" dirty="0"/>
          </a:p>
        </p:txBody>
      </p:sp>
    </p:spTree>
    <p:extLst>
      <p:ext uri="{BB962C8B-B14F-4D97-AF65-F5344CB8AC3E}">
        <p14:creationId xmlns:p14="http://schemas.microsoft.com/office/powerpoint/2010/main" val="2247764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DB7353-7D7A-431B-A5B6-A3845E6F2B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9" name="Freeform 5">
              <a:extLst>
                <a:ext uri="{FF2B5EF4-FFF2-40B4-BE49-F238E27FC236}">
                  <a16:creationId xmlns:a16="http://schemas.microsoft.com/office/drawing/2014/main" id="{9E8D15D6-6183-4BE1-A315-C7EC9C1A5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 name="Freeform 6">
              <a:extLst>
                <a:ext uri="{FF2B5EF4-FFF2-40B4-BE49-F238E27FC236}">
                  <a16:creationId xmlns:a16="http://schemas.microsoft.com/office/drawing/2014/main" id="{82A253FA-4E60-4B4D-94B0-93ECFCF30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1" name="Freeform 7">
              <a:extLst>
                <a:ext uri="{FF2B5EF4-FFF2-40B4-BE49-F238E27FC236}">
                  <a16:creationId xmlns:a16="http://schemas.microsoft.com/office/drawing/2014/main" id="{E1B39AD1-11BD-457B-822C-A873607F41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2" name="Freeform 8">
              <a:extLst>
                <a:ext uri="{FF2B5EF4-FFF2-40B4-BE49-F238E27FC236}">
                  <a16:creationId xmlns:a16="http://schemas.microsoft.com/office/drawing/2014/main" id="{CC286005-78D5-4BE4-AA8B-75CDC07E7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9">
              <a:extLst>
                <a:ext uri="{FF2B5EF4-FFF2-40B4-BE49-F238E27FC236}">
                  <a16:creationId xmlns:a16="http://schemas.microsoft.com/office/drawing/2014/main" id="{09E4A22D-7E83-4F24-97FE-931A93CAC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10">
              <a:extLst>
                <a:ext uri="{FF2B5EF4-FFF2-40B4-BE49-F238E27FC236}">
                  <a16:creationId xmlns:a16="http://schemas.microsoft.com/office/drawing/2014/main" id="{4351E96B-8DD4-4D5E-A9F0-C47F5F3378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11">
              <a:extLst>
                <a:ext uri="{FF2B5EF4-FFF2-40B4-BE49-F238E27FC236}">
                  <a16:creationId xmlns:a16="http://schemas.microsoft.com/office/drawing/2014/main" id="{BFF78610-2475-4756-9EC8-5DA7D8902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2">
              <a:extLst>
                <a:ext uri="{FF2B5EF4-FFF2-40B4-BE49-F238E27FC236}">
                  <a16:creationId xmlns:a16="http://schemas.microsoft.com/office/drawing/2014/main" id="{C7ACAE44-681D-4CBC-B2AB-E5131DF5A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3">
              <a:extLst>
                <a:ext uri="{FF2B5EF4-FFF2-40B4-BE49-F238E27FC236}">
                  <a16:creationId xmlns:a16="http://schemas.microsoft.com/office/drawing/2014/main" id="{CA22E4A0-73AA-4722-9C16-F3AF9A33E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4">
              <a:extLst>
                <a:ext uri="{FF2B5EF4-FFF2-40B4-BE49-F238E27FC236}">
                  <a16:creationId xmlns:a16="http://schemas.microsoft.com/office/drawing/2014/main" id="{BB36E626-EBEB-41C0-B224-8DB049DB4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5">
              <a:extLst>
                <a:ext uri="{FF2B5EF4-FFF2-40B4-BE49-F238E27FC236}">
                  <a16:creationId xmlns:a16="http://schemas.microsoft.com/office/drawing/2014/main" id="{D603DEC5-BED4-4DB6-A253-F61CC3674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0" name="Freeform 16">
              <a:extLst>
                <a:ext uri="{FF2B5EF4-FFF2-40B4-BE49-F238E27FC236}">
                  <a16:creationId xmlns:a16="http://schemas.microsoft.com/office/drawing/2014/main" id="{86AE9DE6-CA9A-479B-A0FB-0E1BAC7A6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1" name="Freeform 17">
              <a:extLst>
                <a:ext uri="{FF2B5EF4-FFF2-40B4-BE49-F238E27FC236}">
                  <a16:creationId xmlns:a16="http://schemas.microsoft.com/office/drawing/2014/main" id="{16CB8DC8-E75F-4574-A290-AAB7031BE8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8">
              <a:extLst>
                <a:ext uri="{FF2B5EF4-FFF2-40B4-BE49-F238E27FC236}">
                  <a16:creationId xmlns:a16="http://schemas.microsoft.com/office/drawing/2014/main" id="{1CA657E1-3A52-4C23-AA47-EBB2D5C41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9">
              <a:extLst>
                <a:ext uri="{FF2B5EF4-FFF2-40B4-BE49-F238E27FC236}">
                  <a16:creationId xmlns:a16="http://schemas.microsoft.com/office/drawing/2014/main" id="{ED4F701B-2A93-464F-A673-54EED5C4C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20">
              <a:extLst>
                <a:ext uri="{FF2B5EF4-FFF2-40B4-BE49-F238E27FC236}">
                  <a16:creationId xmlns:a16="http://schemas.microsoft.com/office/drawing/2014/main" id="{9977C34F-F6C9-4749-B201-7B928802D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21">
              <a:extLst>
                <a:ext uri="{FF2B5EF4-FFF2-40B4-BE49-F238E27FC236}">
                  <a16:creationId xmlns:a16="http://schemas.microsoft.com/office/drawing/2014/main" id="{3A913E6B-DBE9-4291-A34C-36069ECB8E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2">
              <a:extLst>
                <a:ext uri="{FF2B5EF4-FFF2-40B4-BE49-F238E27FC236}">
                  <a16:creationId xmlns:a16="http://schemas.microsoft.com/office/drawing/2014/main" id="{7D415C04-AB5C-4B76-9E49-EEBAEE64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7" name="Freeform 23">
              <a:extLst>
                <a:ext uri="{FF2B5EF4-FFF2-40B4-BE49-F238E27FC236}">
                  <a16:creationId xmlns:a16="http://schemas.microsoft.com/office/drawing/2014/main" id="{151FDC11-E872-4EAE-A597-822F9FE170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9" name="Group 28">
            <a:extLst>
              <a:ext uri="{FF2B5EF4-FFF2-40B4-BE49-F238E27FC236}">
                <a16:creationId xmlns:a16="http://schemas.microsoft.com/office/drawing/2014/main" id="{1B24766B-81CA-44C7-BF11-77A12BA4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0" name="Rectangle 29">
              <a:extLst>
                <a:ext uri="{FF2B5EF4-FFF2-40B4-BE49-F238E27FC236}">
                  <a16:creationId xmlns:a16="http://schemas.microsoft.com/office/drawing/2014/main" id="{1A2F9962-DEB8-461C-8B4C-C0ED0D8A7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Isosceles Triangle 30">
              <a:extLst>
                <a:ext uri="{FF2B5EF4-FFF2-40B4-BE49-F238E27FC236}">
                  <a16:creationId xmlns:a16="http://schemas.microsoft.com/office/drawing/2014/main" id="{C0672E08-EB09-4B8E-8522-24BBC2CFFD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a:extLst>
                <a:ext uri="{FF2B5EF4-FFF2-40B4-BE49-F238E27FC236}">
                  <a16:creationId xmlns:a16="http://schemas.microsoft.com/office/drawing/2014/main" id="{3447AB64-F3EC-4A1F-BFD4-F0F9DB3DAD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useBgFill="1">
        <p:nvSpPr>
          <p:cNvPr id="34" name="Rectangle 33">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37"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0"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8"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9"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5"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57" name="Freeform: Shape 56">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2173916" y="2448612"/>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4579" y="691977"/>
            <a:ext cx="7761923"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652ADC-91A4-9288-E3F0-A42B386CED02}"/>
              </a:ext>
            </a:extLst>
          </p:cNvPr>
          <p:cNvSpPr>
            <a:spLocks noGrp="1"/>
          </p:cNvSpPr>
          <p:nvPr>
            <p:ph type="title"/>
          </p:nvPr>
        </p:nvSpPr>
        <p:spPr>
          <a:xfrm>
            <a:off x="2616277" y="2334653"/>
            <a:ext cx="6959446" cy="1662475"/>
          </a:xfrm>
        </p:spPr>
        <p:txBody>
          <a:bodyPr vert="horz" lIns="228600" tIns="228600" rIns="228600" bIns="0" rtlCol="0" anchor="b">
            <a:normAutofit/>
          </a:bodyPr>
          <a:lstStyle/>
          <a:p>
            <a:pPr>
              <a:lnSpc>
                <a:spcPct val="80000"/>
              </a:lnSpc>
            </a:pPr>
            <a:r>
              <a:rPr lang="en-US" sz="4800">
                <a:cs typeface="Calibri Light"/>
              </a:rPr>
              <a:t>Important Information Within a Lease</a:t>
            </a:r>
            <a:endParaRPr lang="en-US" sz="4800"/>
          </a:p>
        </p:txBody>
      </p:sp>
    </p:spTree>
    <p:extLst>
      <p:ext uri="{BB962C8B-B14F-4D97-AF65-F5344CB8AC3E}">
        <p14:creationId xmlns:p14="http://schemas.microsoft.com/office/powerpoint/2010/main" val="2068344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B4298B-514D-4087-BFCF-5E0B7C9A9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4250D78-05C1-41CC-8744-FF36129625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88B658F-163C-450C-B32C-2385E374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5AE85F6C-45F9-4F00-8AA8-52BD51059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4B0E90C3-F098-46CE-B1D9-44EDE9C6E3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FFF59D4E-9109-4D0A-8064-9C534CCFB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4B8AAA4-1840-48B9-A1E7-8CE75F873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5A87B14D-183F-429F-849A-A6DC957B0B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C261938-CF78-4843-9295-A20FD159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70557A9F-9800-4BDA-8EA5-312FBB05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55443555-50A7-490F-A7BD-C3761876BE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0E25D709-0236-44C4-9AD0-23C27FFB6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2D3488E-C376-4058-9B14-3E67ECCF40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29C0577D-AE94-4E3E-AFE9-87D6F505C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28A3D14-A3AE-415B-81C0-10DABBD63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7722035-1059-41F4-801E-F6C3F43831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98275878-64ED-413C-B1B9-654EE17C5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6BE90BD7-1A14-43A3-8CD4-8D181EE63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609B6EC-0BA4-4C45-B9CA-311B34B83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BA3962A2-D76B-4346-9535-356648073A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28CBAD67-783A-4EFF-852A-40CD9D58C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780BC275-9329-40AA-849F-7B258245E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55DA4B63-E5E4-49C5-BC03-E5A312146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a:extLst>
              <a:ext uri="{FF2B5EF4-FFF2-40B4-BE49-F238E27FC236}">
                <a16:creationId xmlns:a16="http://schemas.microsoft.com/office/drawing/2014/main" id="{D1F11FC6-293B-256D-0D7B-9AD509367AAA}"/>
              </a:ext>
            </a:extLst>
          </p:cNvPr>
          <p:cNvSpPr>
            <a:spLocks noGrp="1"/>
          </p:cNvSpPr>
          <p:nvPr>
            <p:ph type="title"/>
          </p:nvPr>
        </p:nvSpPr>
        <p:spPr>
          <a:xfrm>
            <a:off x="4067177" y="235825"/>
            <a:ext cx="6677553" cy="1353310"/>
          </a:xfrm>
        </p:spPr>
        <p:txBody>
          <a:bodyPr anchor="b">
            <a:normAutofit/>
          </a:bodyPr>
          <a:lstStyle/>
          <a:p>
            <a:pPr algn="l"/>
            <a:r>
              <a:rPr lang="en-US" sz="3600">
                <a:solidFill>
                  <a:schemeClr val="tx1"/>
                </a:solidFill>
                <a:cs typeface="Calibri Light"/>
              </a:rPr>
              <a:t>Important Information within a Lease</a:t>
            </a:r>
            <a:endParaRPr lang="en-US" sz="3600">
              <a:solidFill>
                <a:schemeClr val="tx1"/>
              </a:solidFill>
            </a:endParaRPr>
          </a:p>
        </p:txBody>
      </p:sp>
      <p:sp>
        <p:nvSpPr>
          <p:cNvPr id="3" name="Content Placeholder 2">
            <a:extLst>
              <a:ext uri="{FF2B5EF4-FFF2-40B4-BE49-F238E27FC236}">
                <a16:creationId xmlns:a16="http://schemas.microsoft.com/office/drawing/2014/main" id="{FFEB8133-F7C3-D332-5813-4F3A7775DBF3}"/>
              </a:ext>
            </a:extLst>
          </p:cNvPr>
          <p:cNvSpPr>
            <a:spLocks noGrp="1"/>
          </p:cNvSpPr>
          <p:nvPr>
            <p:ph idx="1"/>
          </p:nvPr>
        </p:nvSpPr>
        <p:spPr>
          <a:xfrm>
            <a:off x="4067177" y="1719200"/>
            <a:ext cx="6677551" cy="4332608"/>
          </a:xfrm>
        </p:spPr>
        <p:txBody>
          <a:bodyPr anchor="ctr">
            <a:normAutofit lnSpcReduction="10000"/>
          </a:bodyPr>
          <a:lstStyle/>
          <a:p>
            <a:r>
              <a:rPr lang="en-US" sz="1600" dirty="0">
                <a:ea typeface="+mn-lt"/>
                <a:cs typeface="+mn-lt"/>
              </a:rPr>
              <a:t>Confirm if there are additional costs, such as utilities. Some rentals will include utilities in the rental amount, and some will require you to pay for utilities separately.</a:t>
            </a:r>
          </a:p>
          <a:p>
            <a:r>
              <a:rPr lang="en-US" sz="1600" dirty="0">
                <a:ea typeface="+mn-lt"/>
                <a:cs typeface="+mn-lt"/>
              </a:rPr>
              <a:t>Pay attention to the duration of the lease. This indicates the amount of time you will be renting the property for. Be aware of important university dates and how those may affect your lease, for example you do not want to end your lease on April 30th if graduation is May 7th, nor do you want to move into the property after the semester begins. </a:t>
            </a:r>
          </a:p>
          <a:p>
            <a:r>
              <a:rPr lang="en-US" sz="1600" dirty="0">
                <a:ea typeface="+mn-lt"/>
                <a:cs typeface="+mn-lt"/>
              </a:rPr>
              <a:t>Be aware of who is responsible for repairs. It is best to have a lease that ensures the landlord will take care of any issues and repairs necessary.</a:t>
            </a:r>
          </a:p>
          <a:p>
            <a:r>
              <a:rPr lang="en-US" sz="1600" dirty="0">
                <a:ea typeface="+mn-lt"/>
                <a:cs typeface="+mn-lt"/>
              </a:rPr>
              <a:t>Pay attention to rules on subleasing. Subleasing may be prohibited. If it is allowed, then there may be certain rules or fees associated.</a:t>
            </a:r>
          </a:p>
        </p:txBody>
      </p:sp>
    </p:spTree>
    <p:extLst>
      <p:ext uri="{BB962C8B-B14F-4D97-AF65-F5344CB8AC3E}">
        <p14:creationId xmlns:p14="http://schemas.microsoft.com/office/powerpoint/2010/main" val="312914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B4298B-514D-4087-BFCF-5E0B7C9A9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4250D78-05C1-41CC-8744-FF36129625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88B658F-163C-450C-B32C-2385E374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5AE85F6C-45F9-4F00-8AA8-52BD51059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4B0E90C3-F098-46CE-B1D9-44EDE9C6E3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FFF59D4E-9109-4D0A-8064-9C534CCFB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4B8AAA4-1840-48B9-A1E7-8CE75F873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5A87B14D-183F-429F-849A-A6DC957B0B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C261938-CF78-4843-9295-A20FD159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70557A9F-9800-4BDA-8EA5-312FBB05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55443555-50A7-490F-A7BD-C3761876BE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0E25D709-0236-44C4-9AD0-23C27FFB6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2D3488E-C376-4058-9B14-3E67ECCF40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29C0577D-AE94-4E3E-AFE9-87D6F505C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28A3D14-A3AE-415B-81C0-10DABBD63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7722035-1059-41F4-801E-F6C3F43831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98275878-64ED-413C-B1B9-654EE17C5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6BE90BD7-1A14-43A3-8CD4-8D181EE63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609B6EC-0BA4-4C45-B9CA-311B34B83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BA3962A2-D76B-4346-9535-356648073A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28CBAD67-783A-4EFF-852A-40CD9D58C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780BC275-9329-40AA-849F-7B258245E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55DA4B63-E5E4-49C5-BC03-E5A312146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a:extLst>
              <a:ext uri="{FF2B5EF4-FFF2-40B4-BE49-F238E27FC236}">
                <a16:creationId xmlns:a16="http://schemas.microsoft.com/office/drawing/2014/main" id="{0D16A0F8-A393-5793-9F3B-3CAFE5F304F7}"/>
              </a:ext>
            </a:extLst>
          </p:cNvPr>
          <p:cNvSpPr>
            <a:spLocks noGrp="1"/>
          </p:cNvSpPr>
          <p:nvPr>
            <p:ph type="title"/>
          </p:nvPr>
        </p:nvSpPr>
        <p:spPr>
          <a:xfrm>
            <a:off x="4067177" y="235825"/>
            <a:ext cx="6677553" cy="1353310"/>
          </a:xfrm>
        </p:spPr>
        <p:txBody>
          <a:bodyPr anchor="b">
            <a:normAutofit/>
          </a:bodyPr>
          <a:lstStyle/>
          <a:p>
            <a:pPr algn="l"/>
            <a:r>
              <a:rPr lang="en-US" sz="3600">
                <a:solidFill>
                  <a:schemeClr val="tx1"/>
                </a:solidFill>
                <a:cs typeface="Calibri Light"/>
              </a:rPr>
              <a:t>Important Information within a Lease</a:t>
            </a:r>
            <a:endParaRPr lang="en-US" sz="3600">
              <a:solidFill>
                <a:schemeClr val="tx1"/>
              </a:solidFill>
            </a:endParaRPr>
          </a:p>
        </p:txBody>
      </p:sp>
      <p:sp>
        <p:nvSpPr>
          <p:cNvPr id="3" name="Content Placeholder 2">
            <a:extLst>
              <a:ext uri="{FF2B5EF4-FFF2-40B4-BE49-F238E27FC236}">
                <a16:creationId xmlns:a16="http://schemas.microsoft.com/office/drawing/2014/main" id="{59E82705-DE28-2711-7C02-975CCDAB2396}"/>
              </a:ext>
            </a:extLst>
          </p:cNvPr>
          <p:cNvSpPr>
            <a:spLocks noGrp="1"/>
          </p:cNvSpPr>
          <p:nvPr>
            <p:ph idx="1"/>
          </p:nvPr>
        </p:nvSpPr>
        <p:spPr>
          <a:xfrm>
            <a:off x="4067177" y="1399348"/>
            <a:ext cx="6677551" cy="4652460"/>
          </a:xfrm>
        </p:spPr>
        <p:txBody>
          <a:bodyPr anchor="ctr">
            <a:normAutofit/>
          </a:bodyPr>
          <a:lstStyle/>
          <a:p>
            <a:r>
              <a:rPr lang="en-US" sz="1600">
                <a:ea typeface="+mn-lt"/>
                <a:cs typeface="+mn-lt"/>
              </a:rPr>
              <a:t>Most rentals require a security deposit. This is an amount paid to the landlord before moving in and will be listed within the lease. The landlord will hold onto this deposit until you move out. After moving out, the landlord will inspect the property for any abnormal damages and use the security deposit to pay for repairs. If you leave the property in good shape, aside from regular wear and tear, you should receive your deposit back after vacating.</a:t>
            </a:r>
          </a:p>
          <a:p>
            <a:r>
              <a:rPr lang="en-US" sz="1600">
                <a:ea typeface="+mn-lt"/>
                <a:cs typeface="+mn-lt"/>
              </a:rPr>
              <a:t>Confirm the rental amount as well as when rent is due by, how rent should be paid, and if there are fees for late payment. </a:t>
            </a:r>
          </a:p>
          <a:p>
            <a:r>
              <a:rPr lang="en-US" sz="1600">
                <a:ea typeface="+mn-lt"/>
                <a:cs typeface="+mn-lt"/>
              </a:rPr>
              <a:t>Pay attention to termination stipulations. If you encounter a situation that requires you to break your lease, this will be important. Many rental properties require a termination fee if the lease is broken. </a:t>
            </a:r>
          </a:p>
        </p:txBody>
      </p:sp>
    </p:spTree>
    <p:extLst>
      <p:ext uri="{BB962C8B-B14F-4D97-AF65-F5344CB8AC3E}">
        <p14:creationId xmlns:p14="http://schemas.microsoft.com/office/powerpoint/2010/main" val="1030228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965030-766E-9073-FE6A-A7E9502AB462}"/>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cs typeface="Calibri Light"/>
              </a:rPr>
              <a:t>Roommates</a:t>
            </a: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3017782-C687-E45B-DC58-F1D383ECBDC5}"/>
              </a:ext>
            </a:extLst>
          </p:cNvPr>
          <p:cNvSpPr>
            <a:spLocks noGrp="1"/>
          </p:cNvSpPr>
          <p:nvPr>
            <p:ph idx="1"/>
          </p:nvPr>
        </p:nvSpPr>
        <p:spPr>
          <a:xfrm>
            <a:off x="4983164" y="960120"/>
            <a:ext cx="5511800" cy="4171278"/>
          </a:xfrm>
        </p:spPr>
        <p:txBody>
          <a:bodyPr>
            <a:normAutofit/>
          </a:bodyPr>
          <a:lstStyle/>
          <a:p>
            <a:r>
              <a:rPr lang="en-US">
                <a:ea typeface="+mn-lt"/>
                <a:cs typeface="+mn-lt"/>
              </a:rPr>
              <a:t>Choose your roommates wisely. Unlike when living in the dorms, most rental properties will not allow for room/roommate changes. </a:t>
            </a:r>
          </a:p>
          <a:p>
            <a:r>
              <a:rPr lang="en-US">
                <a:ea typeface="+mn-lt"/>
                <a:cs typeface="+mn-lt"/>
              </a:rPr>
              <a:t>If signing a joint lease, discuss the plan for paying rent and what will happen if an individual cannot pay their rent before signing a lease and moving in. Try to choose trustworthy roommates. </a:t>
            </a:r>
          </a:p>
        </p:txBody>
      </p:sp>
    </p:spTree>
    <p:extLst>
      <p:ext uri="{BB962C8B-B14F-4D97-AF65-F5344CB8AC3E}">
        <p14:creationId xmlns:p14="http://schemas.microsoft.com/office/powerpoint/2010/main" val="3483130780"/>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16</Slides>
  <Notes>0</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Atlas</vt:lpstr>
      <vt:lpstr>A College Student's Guide to Signing a Lease</vt:lpstr>
      <vt:lpstr>Who is WKU SLEC?</vt:lpstr>
      <vt:lpstr>Introduction</vt:lpstr>
      <vt:lpstr>Types of Leases</vt:lpstr>
      <vt:lpstr>Before Applying</vt:lpstr>
      <vt:lpstr>Important Information Within a Lease</vt:lpstr>
      <vt:lpstr>Important Information within a Lease</vt:lpstr>
      <vt:lpstr>Important Information within a Lease</vt:lpstr>
      <vt:lpstr>Roommates</vt:lpstr>
      <vt:lpstr>Pets</vt:lpstr>
      <vt:lpstr>Fair Housing Act and Americans with Disabilities Act</vt:lpstr>
      <vt:lpstr>Fair Housing Act and ADA</vt:lpstr>
      <vt:lpstr>Fair Housing Act and ADA</vt:lpstr>
      <vt:lpstr>Uniform Residential Landlord and Tenant Act</vt:lpstr>
      <vt:lpstr>Uniform Residential Landlord and Tenant Act</vt:lpstr>
      <vt:lpstr>Thank you! Contact the WKU SLEC Office or a licensed attorney if you have questions before signing a lease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120</cp:revision>
  <dcterms:created xsi:type="dcterms:W3CDTF">2023-09-08T17:00:22Z</dcterms:created>
  <dcterms:modified xsi:type="dcterms:W3CDTF">2023-09-29T15:54:59Z</dcterms:modified>
</cp:coreProperties>
</file>