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  <p:sldId id="257" r:id="rId3"/>
    <p:sldId id="273" r:id="rId4"/>
    <p:sldId id="271" r:id="rId5"/>
    <p:sldId id="272" r:id="rId6"/>
    <p:sldId id="270" r:id="rId7"/>
    <p:sldId id="269" r:id="rId8"/>
    <p:sldId id="274" r:id="rId9"/>
    <p:sldId id="268" r:id="rId10"/>
    <p:sldId id="267" r:id="rId11"/>
    <p:sldId id="266" r:id="rId12"/>
    <p:sldId id="265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86" autoAdjust="0"/>
    <p:restoredTop sz="90929"/>
  </p:normalViewPr>
  <p:slideViewPr>
    <p:cSldViewPr>
      <p:cViewPr>
        <p:scale>
          <a:sx n="100" d="100"/>
          <a:sy n="100" d="100"/>
        </p:scale>
        <p:origin x="-1518" y="-3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987CF19F-F20B-754E-9157-D7D4F836C17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8C15AF0C-FE78-4E40-A58B-D92129A33C4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6705D8A8-6C62-D946-A9C7-E063FB1C805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DBF2218-689A-A54E-A5AD-D4BBA15CBEA4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8EB2C5EA-CE7D-F947-9BA3-2E9C104C168E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98C3A583-2A96-4E41-BBC9-140841CE360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EEC423F-5137-A647-AFA8-840F35D25CF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80BBD74-6C61-2640-A3C2-7A5E6AEA144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6DDCDAA9-1BD1-384E-A7A8-DE8DC398387B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BFF66FC-C331-8A4C-AFCD-F7583629212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9AE28ED-B905-ED45-8223-0A67906649D4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BDD5953-E3DA-1645-817F-6FF040619959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Rachel.goodman@wku.edu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special.events@wku.edu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PowerPoint Background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88"/>
            <a:ext cx="9144000" cy="6856412"/>
          </a:xfrm>
          <a:prstGeom prst="rect">
            <a:avLst/>
          </a:prstGeom>
          <a:noFill/>
        </p:spPr>
      </p:pic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457200" y="1600200"/>
            <a:ext cx="6096000" cy="449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tabLst>
                <a:tab pos="347663" algn="l"/>
              </a:tabLst>
            </a:pPr>
            <a:endParaRPr lang="en-US" sz="2800" dirty="0">
              <a:latin typeface="B Garamond Bold" pitchFamily="-64" charset="0"/>
            </a:endParaRPr>
          </a:p>
          <a:p>
            <a:pPr>
              <a:spcBef>
                <a:spcPct val="50000"/>
              </a:spcBef>
              <a:tabLst>
                <a:tab pos="347663" algn="l"/>
              </a:tabLst>
            </a:pPr>
            <a:endParaRPr lang="en-US" sz="2000" dirty="0">
              <a:solidFill>
                <a:srgbClr val="FF0000"/>
              </a:solidFill>
              <a:latin typeface="B Garamond Bold" pitchFamily="-64" charset="0"/>
            </a:endParaRPr>
          </a:p>
          <a:p>
            <a:pPr algn="ctr">
              <a:spcBef>
                <a:spcPct val="50000"/>
              </a:spcBef>
              <a:tabLst>
                <a:tab pos="347663" algn="l"/>
              </a:tabLst>
            </a:pPr>
            <a:r>
              <a:rPr lang="en-US" sz="2000" dirty="0">
                <a:latin typeface="Garamond" charset="0"/>
              </a:rPr>
              <a:t>	</a:t>
            </a:r>
            <a:r>
              <a:rPr lang="en-US" sz="3200" b="1" u="sng" dirty="0" smtClean="0">
                <a:latin typeface="Garamond" charset="0"/>
              </a:rPr>
              <a:t>How to Plan Your Event</a:t>
            </a:r>
            <a:endParaRPr lang="en-US" sz="2000" b="1" u="sng" dirty="0" smtClean="0">
              <a:latin typeface="Garamond" charset="0"/>
            </a:endParaRPr>
          </a:p>
          <a:p>
            <a:pPr algn="ctr">
              <a:spcBef>
                <a:spcPct val="50000"/>
              </a:spcBef>
              <a:tabLst>
                <a:tab pos="347663" algn="l"/>
              </a:tabLst>
            </a:pPr>
            <a:r>
              <a:rPr lang="en-US" sz="2000" dirty="0" smtClean="0">
                <a:latin typeface="Garamond" charset="0"/>
              </a:rPr>
              <a:t>Office of Campus and Community Events</a:t>
            </a:r>
          </a:p>
          <a:p>
            <a:pPr algn="ctr">
              <a:spcBef>
                <a:spcPct val="50000"/>
              </a:spcBef>
              <a:tabLst>
                <a:tab pos="347663" algn="l"/>
              </a:tabLst>
            </a:pPr>
            <a:r>
              <a:rPr lang="en-US" sz="2000" dirty="0" smtClean="0">
                <a:latin typeface="Garamond" charset="0"/>
              </a:rPr>
              <a:t>Rachel M. Goodman, M.S.</a:t>
            </a:r>
          </a:p>
          <a:p>
            <a:pPr algn="ctr">
              <a:spcBef>
                <a:spcPct val="50000"/>
              </a:spcBef>
              <a:tabLst>
                <a:tab pos="347663" algn="l"/>
              </a:tabLst>
            </a:pPr>
            <a:r>
              <a:rPr lang="en-US" sz="2000" dirty="0" smtClean="0">
                <a:latin typeface="Garamond" charset="0"/>
              </a:rPr>
              <a:t>Assistant Director of Campus and Community Events</a:t>
            </a:r>
          </a:p>
          <a:p>
            <a:pPr algn="ctr">
              <a:spcBef>
                <a:spcPct val="50000"/>
              </a:spcBef>
              <a:tabLst>
                <a:tab pos="347663" algn="l"/>
              </a:tabLst>
            </a:pPr>
            <a:r>
              <a:rPr lang="en-US" sz="2000" dirty="0" smtClean="0">
                <a:latin typeface="Garamond" charset="0"/>
              </a:rPr>
              <a:t>270-745-2497</a:t>
            </a:r>
          </a:p>
          <a:p>
            <a:pPr algn="ctr">
              <a:spcBef>
                <a:spcPct val="50000"/>
              </a:spcBef>
              <a:tabLst>
                <a:tab pos="347663" algn="l"/>
              </a:tabLst>
            </a:pPr>
            <a:r>
              <a:rPr lang="en-US" sz="2000" dirty="0" smtClean="0">
                <a:latin typeface="Garamond" charset="0"/>
              </a:rPr>
              <a:t>Van Meter Auditorium</a:t>
            </a:r>
            <a:r>
              <a:rPr lang="en-US" sz="2000" smtClean="0">
                <a:latin typeface="Garamond" charset="0"/>
              </a:rPr>
              <a:t>, Room 102</a:t>
            </a:r>
            <a:endParaRPr lang="en-US" sz="2000" dirty="0" smtClean="0">
              <a:latin typeface="Garamond" charset="0"/>
            </a:endParaRPr>
          </a:p>
          <a:p>
            <a:pPr algn="ctr">
              <a:spcBef>
                <a:spcPct val="50000"/>
              </a:spcBef>
              <a:tabLst>
                <a:tab pos="347663" algn="l"/>
              </a:tabLst>
            </a:pPr>
            <a:r>
              <a:rPr lang="en-US" sz="2000" dirty="0" smtClean="0">
                <a:latin typeface="Garamond" charset="0"/>
                <a:hlinkClick r:id="rId3"/>
              </a:rPr>
              <a:t>Rachel.goodman@wku.edu</a:t>
            </a:r>
            <a:r>
              <a:rPr lang="en-US" sz="2000" dirty="0" smtClean="0">
                <a:latin typeface="Garamond" charset="0"/>
              </a:rPr>
              <a:t> </a:t>
            </a:r>
            <a:endParaRPr lang="en-US" dirty="0">
              <a:latin typeface="Garamond" charset="0"/>
            </a:endParaRPr>
          </a:p>
        </p:txBody>
      </p:sp>
      <p:pic>
        <p:nvPicPr>
          <p:cNvPr id="2055" name="Picture 7" descr="Cherry Hall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78600" y="0"/>
            <a:ext cx="25654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PowerPoint Background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6412"/>
          </a:xfrm>
          <a:prstGeom prst="rect">
            <a:avLst/>
          </a:prstGeom>
          <a:noFill/>
        </p:spPr>
      </p:pic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457200" y="1295400"/>
            <a:ext cx="6096000" cy="5201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  <a:tabLst>
                <a:tab pos="347663" algn="l"/>
              </a:tabLst>
            </a:pPr>
            <a:r>
              <a:rPr lang="en-US" sz="3200" b="1" u="sng" dirty="0" smtClean="0">
                <a:latin typeface="Garamond" charset="0"/>
              </a:rPr>
              <a:t>Contacts to “</a:t>
            </a:r>
            <a:r>
              <a:rPr lang="en-US" sz="3200" b="1" i="1" u="sng" dirty="0" smtClean="0">
                <a:latin typeface="Garamond" charset="0"/>
              </a:rPr>
              <a:t>Make it Happen</a:t>
            </a:r>
            <a:r>
              <a:rPr lang="en-US" sz="3200" b="1" u="sng" dirty="0" smtClean="0">
                <a:latin typeface="Garamond" charset="0"/>
              </a:rPr>
              <a:t>” </a:t>
            </a:r>
            <a:endParaRPr lang="en-US" sz="2000" b="1" u="sng" dirty="0" smtClean="0">
              <a:latin typeface="Garamond" charset="0"/>
            </a:endParaRPr>
          </a:p>
          <a:p>
            <a:pPr algn="ctr">
              <a:spcBef>
                <a:spcPct val="50000"/>
              </a:spcBef>
              <a:tabLst>
                <a:tab pos="347663" algn="l"/>
              </a:tabLst>
            </a:pPr>
            <a:r>
              <a:rPr lang="en-US" sz="2000" b="1" dirty="0" smtClean="0">
                <a:latin typeface="Garamond" charset="0"/>
              </a:rPr>
              <a:t>Campus Events: 270-745-2497</a:t>
            </a:r>
          </a:p>
          <a:p>
            <a:pPr algn="ctr">
              <a:spcBef>
                <a:spcPct val="50000"/>
              </a:spcBef>
              <a:tabLst>
                <a:tab pos="347663" algn="l"/>
              </a:tabLst>
            </a:pPr>
            <a:endParaRPr lang="en-US" sz="2000" b="1" dirty="0" smtClean="0">
              <a:latin typeface="Garamond" charset="0"/>
            </a:endParaRPr>
          </a:p>
          <a:p>
            <a:pPr algn="ctr">
              <a:spcBef>
                <a:spcPct val="50000"/>
              </a:spcBef>
              <a:tabLst>
                <a:tab pos="347663" algn="l"/>
              </a:tabLst>
            </a:pPr>
            <a:r>
              <a:rPr lang="en-US" sz="2000" b="1" dirty="0" smtClean="0">
                <a:latin typeface="Garamond" charset="0"/>
              </a:rPr>
              <a:t>Academic Technology: 270-745-3754</a:t>
            </a:r>
          </a:p>
          <a:p>
            <a:pPr algn="ctr">
              <a:spcBef>
                <a:spcPct val="50000"/>
              </a:spcBef>
              <a:tabLst>
                <a:tab pos="347663" algn="l"/>
              </a:tabLst>
            </a:pPr>
            <a:endParaRPr lang="en-US" sz="2000" b="1" dirty="0" smtClean="0">
              <a:latin typeface="Garamond" charset="0"/>
            </a:endParaRPr>
          </a:p>
          <a:p>
            <a:pPr algn="ctr">
              <a:spcBef>
                <a:spcPct val="50000"/>
              </a:spcBef>
              <a:tabLst>
                <a:tab pos="347663" algn="l"/>
              </a:tabLst>
            </a:pPr>
            <a:r>
              <a:rPr lang="en-US" sz="2000" b="1" dirty="0" smtClean="0">
                <a:latin typeface="Garamond" charset="0"/>
              </a:rPr>
              <a:t>WKU Restaurant &amp;Catering: 270-745-5242</a:t>
            </a:r>
          </a:p>
          <a:p>
            <a:pPr algn="ctr">
              <a:spcBef>
                <a:spcPct val="50000"/>
              </a:spcBef>
              <a:tabLst>
                <a:tab pos="347663" algn="l"/>
              </a:tabLst>
            </a:pPr>
            <a:endParaRPr lang="en-US" sz="2000" b="1" dirty="0" smtClean="0">
              <a:latin typeface="Garamond" charset="0"/>
            </a:endParaRPr>
          </a:p>
          <a:p>
            <a:pPr algn="ctr">
              <a:spcBef>
                <a:spcPct val="50000"/>
              </a:spcBef>
              <a:tabLst>
                <a:tab pos="347663" algn="l"/>
              </a:tabLst>
            </a:pPr>
            <a:r>
              <a:rPr lang="en-US" sz="2000" b="1" dirty="0" smtClean="0">
                <a:latin typeface="Garamond" charset="0"/>
              </a:rPr>
              <a:t>Center Plate Catering (Diddle/Smith only): </a:t>
            </a:r>
          </a:p>
          <a:p>
            <a:pPr algn="ctr">
              <a:spcBef>
                <a:spcPct val="50000"/>
              </a:spcBef>
              <a:tabLst>
                <a:tab pos="347663" algn="l"/>
              </a:tabLst>
            </a:pPr>
            <a:r>
              <a:rPr lang="en-US" sz="2000" b="1" dirty="0" smtClean="0">
                <a:latin typeface="Garamond" charset="0"/>
              </a:rPr>
              <a:t>270-745-8984</a:t>
            </a:r>
          </a:p>
          <a:p>
            <a:pPr algn="ctr">
              <a:spcBef>
                <a:spcPct val="50000"/>
              </a:spcBef>
              <a:tabLst>
                <a:tab pos="347663" algn="l"/>
              </a:tabLst>
            </a:pPr>
            <a:endParaRPr lang="en-US" sz="2000" b="1" dirty="0" smtClean="0">
              <a:latin typeface="Garamond" charset="0"/>
            </a:endParaRPr>
          </a:p>
          <a:p>
            <a:pPr algn="ctr">
              <a:spcBef>
                <a:spcPct val="50000"/>
              </a:spcBef>
              <a:tabLst>
                <a:tab pos="347663" algn="l"/>
              </a:tabLst>
            </a:pPr>
            <a:r>
              <a:rPr lang="en-US" sz="2000" b="1" dirty="0" smtClean="0">
                <a:latin typeface="Garamond" charset="0"/>
              </a:rPr>
              <a:t>Parking and Transportation: 270-745-2369</a:t>
            </a:r>
            <a:endParaRPr lang="en-US" sz="2000" dirty="0" smtClean="0">
              <a:latin typeface="Garamond" charset="0"/>
            </a:endParaRPr>
          </a:p>
        </p:txBody>
      </p:sp>
      <p:pic>
        <p:nvPicPr>
          <p:cNvPr id="2055" name="Picture 7" descr="Cherry Hal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78600" y="0"/>
            <a:ext cx="25654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PowerPoint Background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6412"/>
          </a:xfrm>
          <a:prstGeom prst="rect">
            <a:avLst/>
          </a:prstGeom>
          <a:noFill/>
        </p:spPr>
      </p:pic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1143000" y="1447800"/>
            <a:ext cx="45720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  <a:tabLst>
                <a:tab pos="347663" algn="l"/>
              </a:tabLst>
            </a:pPr>
            <a:endParaRPr lang="en-US" sz="2000" b="1" u="sng" dirty="0" smtClean="0">
              <a:latin typeface="Garamond" charset="0"/>
            </a:endParaRPr>
          </a:p>
          <a:p>
            <a:pPr algn="ctr">
              <a:spcBef>
                <a:spcPct val="50000"/>
              </a:spcBef>
              <a:tabLst>
                <a:tab pos="347663" algn="l"/>
              </a:tabLst>
            </a:pPr>
            <a:r>
              <a:rPr lang="en-US" sz="2000" b="1" u="sng" dirty="0" smtClean="0">
                <a:latin typeface="Garamond" charset="0"/>
              </a:rPr>
              <a:t>Presidential </a:t>
            </a:r>
            <a:r>
              <a:rPr lang="en-US" sz="2000" b="1" u="sng" dirty="0" smtClean="0">
                <a:latin typeface="Garamond" charset="0"/>
              </a:rPr>
              <a:t>Appearance</a:t>
            </a:r>
            <a:r>
              <a:rPr lang="en-US" sz="2000" b="1" dirty="0" smtClean="0">
                <a:latin typeface="Garamond" charset="0"/>
              </a:rPr>
              <a:t>? </a:t>
            </a:r>
            <a:endParaRPr lang="en-US" sz="2000" b="1" dirty="0">
              <a:latin typeface="Garamond" charset="0"/>
            </a:endParaRPr>
          </a:p>
        </p:txBody>
      </p:sp>
      <p:pic>
        <p:nvPicPr>
          <p:cNvPr id="2055" name="Picture 7" descr="Cherry Hal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78600" y="0"/>
            <a:ext cx="25654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371600" y="2209800"/>
            <a:ext cx="4495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 smtClean="0">
                <a:solidFill>
                  <a:srgbClr val="FF0000"/>
                </a:solidFill>
                <a:latin typeface="Garamond" pitchFamily="18" charset="0"/>
              </a:rPr>
              <a:t>www.wku.edu/presform.html</a:t>
            </a:r>
          </a:p>
          <a:p>
            <a:pPr algn="ctr"/>
            <a:endParaRPr lang="en-US" dirty="0">
              <a:latin typeface="Garamond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71600" y="2209800"/>
            <a:ext cx="4114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000" b="1" u="sng" dirty="0" smtClean="0">
              <a:latin typeface="Garamond" pitchFamily="18" charset="0"/>
            </a:endParaRPr>
          </a:p>
          <a:p>
            <a:pPr algn="ctr"/>
            <a:endParaRPr lang="en-US" sz="2000" b="1" u="sng" dirty="0" smtClean="0">
              <a:latin typeface="Garamond" pitchFamily="18" charset="0"/>
            </a:endParaRPr>
          </a:p>
          <a:p>
            <a:pPr algn="ctr"/>
            <a:r>
              <a:rPr lang="en-US" sz="2000" b="1" u="sng" dirty="0" smtClean="0">
                <a:latin typeface="Garamond" pitchFamily="18" charset="0"/>
              </a:rPr>
              <a:t>Spirit </a:t>
            </a:r>
            <a:r>
              <a:rPr lang="en-US" sz="2000" b="1" u="sng" dirty="0" smtClean="0">
                <a:latin typeface="Garamond" pitchFamily="18" charset="0"/>
              </a:rPr>
              <a:t>Master Assistance</a:t>
            </a:r>
            <a:r>
              <a:rPr lang="en-US" sz="2000" b="1" dirty="0" smtClean="0">
                <a:latin typeface="Garamond" pitchFamily="18" charset="0"/>
              </a:rPr>
              <a:t>?</a:t>
            </a:r>
            <a:endParaRPr lang="en-US" sz="2000" b="1" dirty="0">
              <a:latin typeface="Garamond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95400" y="3200400"/>
            <a:ext cx="45720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 smtClean="0">
                <a:solidFill>
                  <a:srgbClr val="FF0000"/>
                </a:solidFill>
                <a:latin typeface="Garamond" pitchFamily="18" charset="0"/>
              </a:rPr>
              <a:t>www.wku.edu/spiritmasters</a:t>
            </a:r>
          </a:p>
          <a:p>
            <a:pPr algn="ctr"/>
            <a:endParaRPr lang="en-US" sz="1800" b="1" dirty="0" smtClean="0">
              <a:solidFill>
                <a:srgbClr val="FF0000"/>
              </a:solidFill>
              <a:latin typeface="Garamond" pitchFamily="18" charset="0"/>
            </a:endParaRPr>
          </a:p>
          <a:p>
            <a:pPr algn="ctr"/>
            <a:r>
              <a:rPr lang="en-US" sz="2000" b="1" u="sng" dirty="0" smtClean="0">
                <a:latin typeface="Garamond" pitchFamily="18" charset="0"/>
              </a:rPr>
              <a:t>Photographer needed</a:t>
            </a:r>
            <a:r>
              <a:rPr lang="en-US" sz="2000" b="1" dirty="0" smtClean="0">
                <a:latin typeface="Garamond" pitchFamily="18" charset="0"/>
              </a:rPr>
              <a:t>?</a:t>
            </a:r>
          </a:p>
          <a:p>
            <a:pPr algn="ctr"/>
            <a:r>
              <a:rPr lang="en-US" sz="2000" b="1" dirty="0" smtClean="0">
                <a:latin typeface="Garamond" pitchFamily="18" charset="0"/>
              </a:rPr>
              <a:t>Campus Photographer, </a:t>
            </a:r>
            <a:r>
              <a:rPr lang="en-US" sz="2000" b="1" dirty="0" smtClean="0">
                <a:latin typeface="Garamond" pitchFamily="18" charset="0"/>
              </a:rPr>
              <a:t>Clinton Lewis </a:t>
            </a:r>
            <a:r>
              <a:rPr lang="en-US" sz="1800" b="1" dirty="0" smtClean="0">
                <a:solidFill>
                  <a:srgbClr val="FF0000"/>
                </a:solidFill>
                <a:latin typeface="Garamond" pitchFamily="18" charset="0"/>
              </a:rPr>
              <a:t>http://www.wku.edu/photoservices/photoservicesrequest.php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Garamond" pitchFamily="18" charset="0"/>
              </a:rPr>
              <a:t/>
            </a:r>
            <a:br>
              <a:rPr lang="en-US" sz="2000" b="1" dirty="0" smtClean="0">
                <a:solidFill>
                  <a:srgbClr val="FF0000"/>
                </a:solidFill>
                <a:latin typeface="Garamond" pitchFamily="18" charset="0"/>
              </a:rPr>
            </a:br>
            <a:r>
              <a:rPr lang="en-US" sz="2000" b="1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000" b="1" u="sng" dirty="0" smtClean="0">
                <a:latin typeface="Garamond" pitchFamily="18" charset="0"/>
              </a:rPr>
              <a:t>Press Release, Broadcast Services</a:t>
            </a:r>
            <a:r>
              <a:rPr lang="en-US" sz="2000" b="1" dirty="0" smtClean="0">
                <a:latin typeface="Garamond" pitchFamily="18" charset="0"/>
              </a:rPr>
              <a:t>?</a:t>
            </a:r>
          </a:p>
          <a:p>
            <a:pPr algn="ctr"/>
            <a:r>
              <a:rPr lang="en-US" sz="2000" b="1" dirty="0" smtClean="0">
                <a:latin typeface="Garamond" pitchFamily="18" charset="0"/>
              </a:rPr>
              <a:t>Media Relations: Bob Skipper, Tommy Newton and Amy </a:t>
            </a:r>
            <a:r>
              <a:rPr lang="en-US" sz="2000" b="1" dirty="0" err="1" smtClean="0">
                <a:latin typeface="Garamond" pitchFamily="18" charset="0"/>
              </a:rPr>
              <a:t>DeCesare</a:t>
            </a:r>
            <a:r>
              <a:rPr lang="en-US" sz="2000" b="1" dirty="0" smtClean="0">
                <a:latin typeface="Garamond" pitchFamily="18" charset="0"/>
              </a:rPr>
              <a:t> </a:t>
            </a:r>
            <a:r>
              <a:rPr lang="en-US" sz="1800" b="1" dirty="0" smtClean="0">
                <a:solidFill>
                  <a:srgbClr val="FF0000"/>
                </a:solidFill>
                <a:latin typeface="Garamond" pitchFamily="18" charset="0"/>
              </a:rPr>
              <a:t>http://www.wku.edu/mediarelations/</a:t>
            </a:r>
          </a:p>
          <a:p>
            <a:pPr algn="ctr"/>
            <a:r>
              <a:rPr lang="en-US" sz="1800" b="1" dirty="0" smtClean="0">
                <a:solidFill>
                  <a:srgbClr val="FF0000"/>
                </a:solidFill>
                <a:latin typeface="Garamond" pitchFamily="18" charset="0"/>
              </a:rPr>
              <a:t>contact.php</a:t>
            </a:r>
            <a:endParaRPr lang="en-US" sz="1800" b="1" u="sng" dirty="0" smtClean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4600" y="1219200"/>
            <a:ext cx="220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u="sng" dirty="0" smtClean="0">
                <a:latin typeface="Times New Roman" pitchFamily="18" charset="0"/>
                <a:cs typeface="Times New Roman" pitchFamily="18" charset="0"/>
              </a:rPr>
              <a:t>Extras</a:t>
            </a:r>
            <a:endParaRPr lang="en-US" sz="3200" u="sng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PowerPoint Background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88"/>
            <a:ext cx="9144000" cy="6856412"/>
          </a:xfrm>
          <a:prstGeom prst="rect">
            <a:avLst/>
          </a:prstGeom>
          <a:noFill/>
        </p:spPr>
      </p:pic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457200" y="1600200"/>
            <a:ext cx="6096000" cy="187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  <a:tabLst>
                <a:tab pos="347663" algn="l"/>
              </a:tabLst>
            </a:pPr>
            <a:r>
              <a:rPr lang="en-US" sz="3200" b="1" u="sng" dirty="0" smtClean="0">
                <a:latin typeface="Garamond" charset="0"/>
              </a:rPr>
              <a:t>Wrap up and Questions</a:t>
            </a:r>
          </a:p>
          <a:p>
            <a:pPr algn="ctr">
              <a:spcBef>
                <a:spcPct val="50000"/>
              </a:spcBef>
              <a:tabLst>
                <a:tab pos="347663" algn="l"/>
              </a:tabLst>
            </a:pPr>
            <a:endParaRPr lang="en-US" sz="3200" b="1" u="sng" dirty="0" smtClean="0">
              <a:latin typeface="Garamond" charset="0"/>
            </a:endParaRPr>
          </a:p>
          <a:p>
            <a:pPr algn="ctr">
              <a:spcBef>
                <a:spcPct val="50000"/>
              </a:spcBef>
              <a:tabLst>
                <a:tab pos="347663" algn="l"/>
              </a:tabLst>
            </a:pPr>
            <a:endParaRPr lang="en-US" dirty="0">
              <a:latin typeface="Garamond" charset="0"/>
            </a:endParaRPr>
          </a:p>
        </p:txBody>
      </p:sp>
      <p:pic>
        <p:nvPicPr>
          <p:cNvPr id="2055" name="Picture 7" descr="Cherry Hal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78600" y="0"/>
            <a:ext cx="25654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066800" y="2438400"/>
            <a:ext cx="541020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Garamond" pitchFamily="18" charset="0"/>
              </a:rPr>
              <a:t>T</a:t>
            </a:r>
            <a:r>
              <a:rPr lang="en-US" dirty="0" smtClean="0">
                <a:latin typeface="Garamond" pitchFamily="18" charset="0"/>
              </a:rPr>
              <a:t>imeframe</a:t>
            </a:r>
          </a:p>
          <a:p>
            <a:endParaRPr lang="en-US" dirty="0" smtClean="0">
              <a:latin typeface="Garamond" pitchFamily="18" charset="0"/>
            </a:endParaRPr>
          </a:p>
          <a:p>
            <a:r>
              <a:rPr lang="en-US" sz="4000" b="1" dirty="0" smtClean="0">
                <a:latin typeface="Garamond" pitchFamily="18" charset="0"/>
              </a:rPr>
              <a:t>L</a:t>
            </a:r>
            <a:r>
              <a:rPr lang="en-US" dirty="0" smtClean="0">
                <a:latin typeface="Garamond" pitchFamily="18" charset="0"/>
              </a:rPr>
              <a:t>ocation</a:t>
            </a:r>
          </a:p>
          <a:p>
            <a:endParaRPr lang="en-US" dirty="0" smtClean="0">
              <a:latin typeface="Garamond" pitchFamily="18" charset="0"/>
            </a:endParaRPr>
          </a:p>
          <a:p>
            <a:r>
              <a:rPr lang="en-US" sz="4000" b="1" dirty="0" smtClean="0">
                <a:latin typeface="Garamond" pitchFamily="18" charset="0"/>
              </a:rPr>
              <a:t>G</a:t>
            </a:r>
            <a:r>
              <a:rPr lang="en-US" dirty="0" smtClean="0">
                <a:latin typeface="Garamond" pitchFamily="18" charset="0"/>
              </a:rPr>
              <a:t>uest Accommodations</a:t>
            </a:r>
          </a:p>
          <a:p>
            <a:endParaRPr lang="en-US" dirty="0" smtClean="0">
              <a:latin typeface="Garamond" pitchFamily="18" charset="0"/>
            </a:endParaRPr>
          </a:p>
          <a:p>
            <a:r>
              <a:rPr lang="en-US" sz="4000" b="1" dirty="0" smtClean="0">
                <a:latin typeface="Garamond" pitchFamily="18" charset="0"/>
              </a:rPr>
              <a:t>B</a:t>
            </a:r>
            <a:r>
              <a:rPr lang="en-US" dirty="0" smtClean="0">
                <a:latin typeface="Garamond" pitchFamily="18" charset="0"/>
              </a:rPr>
              <a:t>uilding your Event </a:t>
            </a:r>
            <a:endParaRPr lang="en-US" dirty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7" descr="Cherry Hal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78600" y="0"/>
            <a:ext cx="2565400" cy="6858000"/>
          </a:xfrm>
          <a:prstGeom prst="rect">
            <a:avLst/>
          </a:prstGeom>
          <a:noFill/>
        </p:spPr>
      </p:pic>
      <p:pic>
        <p:nvPicPr>
          <p:cNvPr id="5" name="Picture 6" descr="PowerPoint Background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588"/>
            <a:ext cx="9144000" cy="6856412"/>
          </a:xfrm>
          <a:prstGeom prst="rect">
            <a:avLst/>
          </a:prstGeom>
          <a:noFill/>
        </p:spPr>
      </p:pic>
      <p:pic>
        <p:nvPicPr>
          <p:cNvPr id="6" name="Picture 7" descr="Cherry Hal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78600" y="0"/>
            <a:ext cx="2565400" cy="6858000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304800" y="2362200"/>
            <a:ext cx="52578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>
                <a:latin typeface="Garamond" pitchFamily="18" charset="0"/>
              </a:rPr>
              <a:t>On and off campus events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latin typeface="Garamond" pitchFamily="18" charset="0"/>
              </a:rPr>
              <a:t>Plan and assist with events such as luncheons, dinners, weddings, conferences, and camps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latin typeface="Garamond" pitchFamily="18" charset="0"/>
              </a:rPr>
              <a:t>Assist in connecting YOU with on campus groups that can help in your event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latin typeface="Garamond" pitchFamily="18" charset="0"/>
              </a:rPr>
              <a:t>Tables/chairs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latin typeface="Garamond" pitchFamily="18" charset="0"/>
              </a:rPr>
              <a:t>We help you </a:t>
            </a:r>
            <a:r>
              <a:rPr lang="en-US" i="1" dirty="0" smtClean="0">
                <a:latin typeface="Garamond" pitchFamily="18" charset="0"/>
              </a:rPr>
              <a:t>Make it Happen</a:t>
            </a:r>
            <a:endParaRPr lang="en-US" dirty="0" smtClean="0">
              <a:latin typeface="Garamond" pitchFamily="18" charset="0"/>
            </a:endParaRPr>
          </a:p>
          <a:p>
            <a:pPr>
              <a:buFont typeface="Arial" pitchFamily="34" charset="0"/>
              <a:buChar char="•"/>
            </a:pPr>
            <a:endParaRPr lang="en-US" b="1" i="1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838200" y="1524000"/>
            <a:ext cx="457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Garamond" pitchFamily="18" charset="0"/>
              </a:rPr>
              <a:t>What does our office do?</a:t>
            </a:r>
            <a:endParaRPr lang="en-US" sz="2800" b="1" dirty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PowerPoint Background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88"/>
            <a:ext cx="9144000" cy="6856412"/>
          </a:xfrm>
          <a:prstGeom prst="rect">
            <a:avLst/>
          </a:prstGeom>
          <a:noFill/>
        </p:spPr>
      </p:pic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457200" y="1600200"/>
            <a:ext cx="6096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  <a:tabLst>
                <a:tab pos="347663" algn="l"/>
              </a:tabLst>
            </a:pPr>
            <a:r>
              <a:rPr lang="en-US" sz="4800" b="1" u="sng" dirty="0" smtClean="0">
                <a:latin typeface="Garamond" charset="0"/>
              </a:rPr>
              <a:t>Where do I start? </a:t>
            </a:r>
            <a:endParaRPr lang="en-US" sz="3600" b="1" u="sng" dirty="0" smtClean="0">
              <a:latin typeface="Garamond" charset="0"/>
            </a:endParaRPr>
          </a:p>
        </p:txBody>
      </p:sp>
      <p:pic>
        <p:nvPicPr>
          <p:cNvPr id="2055" name="Picture 7" descr="Cherry Hal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78600" y="0"/>
            <a:ext cx="25654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PowerPoint Background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88"/>
            <a:ext cx="9144000" cy="6856412"/>
          </a:xfrm>
          <a:prstGeom prst="rect">
            <a:avLst/>
          </a:prstGeom>
          <a:noFill/>
        </p:spPr>
      </p:pic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457200" y="1600200"/>
            <a:ext cx="6096000" cy="4124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  <a:tabLst>
                <a:tab pos="347663" algn="l"/>
              </a:tabLst>
            </a:pPr>
            <a:r>
              <a:rPr lang="en-US" sz="3200" b="1" u="sng" dirty="0" smtClean="0">
                <a:latin typeface="Garamond" charset="0"/>
              </a:rPr>
              <a:t>1. </a:t>
            </a:r>
            <a:r>
              <a:rPr lang="en-US" sz="4000" b="1" u="sng" dirty="0" smtClean="0">
                <a:latin typeface="Garamond" charset="0"/>
              </a:rPr>
              <a:t>T</a:t>
            </a:r>
            <a:r>
              <a:rPr lang="en-US" sz="2800" b="1" u="sng" dirty="0" smtClean="0">
                <a:latin typeface="Garamond" charset="0"/>
              </a:rPr>
              <a:t>imeframe</a:t>
            </a:r>
            <a:endParaRPr lang="en-US" sz="2800" b="1" u="sng" dirty="0" smtClean="0">
              <a:latin typeface="Garamond" charset="0"/>
            </a:endParaRPr>
          </a:p>
          <a:p>
            <a:pPr algn="ctr">
              <a:spcBef>
                <a:spcPct val="50000"/>
              </a:spcBef>
              <a:tabLst>
                <a:tab pos="347663" algn="l"/>
              </a:tabLst>
            </a:pPr>
            <a:endParaRPr lang="en-US" sz="3200" b="1" u="sng" dirty="0" smtClean="0">
              <a:latin typeface="Garamond" pitchFamily="18" charset="0"/>
            </a:endParaRP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en-US" sz="2000" b="1" u="sng" dirty="0" smtClean="0">
                <a:latin typeface="Garamond" pitchFamily="18" charset="0"/>
              </a:rPr>
              <a:t>LARGE EVENTS/STATEWIDE CONFERENCE</a:t>
            </a:r>
            <a:r>
              <a:rPr lang="en-US" sz="2000" dirty="0" smtClean="0">
                <a:latin typeface="Garamond" pitchFamily="18" charset="0"/>
              </a:rPr>
              <a:t>: Try to book at least a year in advance</a:t>
            </a:r>
          </a:p>
          <a:p>
            <a:pPr>
              <a:lnSpc>
                <a:spcPct val="90000"/>
              </a:lnSpc>
            </a:pPr>
            <a:endParaRPr lang="en-US" sz="2000" dirty="0" smtClean="0">
              <a:latin typeface="Garamond" pitchFamily="18" charset="0"/>
            </a:endParaRP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en-US" sz="2000" b="1" u="sng" dirty="0" smtClean="0">
                <a:latin typeface="Garamond" pitchFamily="18" charset="0"/>
              </a:rPr>
              <a:t>SMALLER EVENTS</a:t>
            </a:r>
            <a:r>
              <a:rPr lang="en-US" sz="2000" dirty="0" smtClean="0">
                <a:latin typeface="Garamond" pitchFamily="18" charset="0"/>
              </a:rPr>
              <a:t>: At least  90 days in   advance.</a:t>
            </a:r>
          </a:p>
          <a:p>
            <a:pPr>
              <a:lnSpc>
                <a:spcPct val="90000"/>
              </a:lnSpc>
            </a:pPr>
            <a:endParaRPr lang="en-US" sz="2000" dirty="0" smtClean="0">
              <a:latin typeface="Garamond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2000" b="1" dirty="0" smtClean="0">
                <a:latin typeface="Garamond" pitchFamily="18" charset="0"/>
              </a:rPr>
              <a:t>*** Most important thing to remember is NOT to Commit any dates before checking to make sure those dates are available.***</a:t>
            </a:r>
          </a:p>
          <a:p>
            <a:pPr algn="ctr">
              <a:spcBef>
                <a:spcPct val="50000"/>
              </a:spcBef>
              <a:tabLst>
                <a:tab pos="347663" algn="l"/>
              </a:tabLst>
            </a:pPr>
            <a:endParaRPr lang="en-US" sz="2000" b="1" u="sng" dirty="0" smtClean="0">
              <a:latin typeface="Garamond" charset="0"/>
            </a:endParaRPr>
          </a:p>
        </p:txBody>
      </p:sp>
      <p:pic>
        <p:nvPicPr>
          <p:cNvPr id="2055" name="Picture 7" descr="Cherry Hal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78600" y="0"/>
            <a:ext cx="25654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PowerPoint Background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88"/>
            <a:ext cx="9144000" cy="6856412"/>
          </a:xfrm>
          <a:prstGeom prst="rect">
            <a:avLst/>
          </a:prstGeom>
          <a:noFill/>
        </p:spPr>
      </p:pic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457200" y="1600200"/>
            <a:ext cx="6096000" cy="5416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tabLst>
                <a:tab pos="347663" algn="l"/>
              </a:tabLst>
            </a:pPr>
            <a:endParaRPr lang="en-US" sz="2800" dirty="0">
              <a:latin typeface="Garamond" pitchFamily="18" charset="0"/>
            </a:endParaRPr>
          </a:p>
          <a:p>
            <a:pPr>
              <a:spcBef>
                <a:spcPct val="50000"/>
              </a:spcBef>
              <a:tabLst>
                <a:tab pos="347663" algn="l"/>
              </a:tabLst>
            </a:pPr>
            <a:endParaRPr lang="en-US" sz="2000" dirty="0">
              <a:solidFill>
                <a:srgbClr val="FF0000"/>
              </a:solidFill>
              <a:latin typeface="Garamond" pitchFamily="18" charset="0"/>
            </a:endParaRP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endParaRPr lang="en-US" sz="2800" b="1" u="sng" dirty="0" smtClean="0">
              <a:latin typeface="Garamond" pitchFamily="18" charset="0"/>
            </a:endParaRP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en-US" sz="2800" b="1" u="sng" dirty="0" smtClean="0">
                <a:latin typeface="Garamond" pitchFamily="18" charset="0"/>
              </a:rPr>
              <a:t>CHECK </a:t>
            </a:r>
            <a:r>
              <a:rPr lang="en-US" sz="2800" dirty="0" smtClean="0">
                <a:latin typeface="Garamond" pitchFamily="18" charset="0"/>
              </a:rPr>
              <a:t>your</a:t>
            </a:r>
            <a:r>
              <a:rPr lang="en-US" sz="2800" b="1" dirty="0" smtClean="0">
                <a:latin typeface="Garamond" pitchFamily="18" charset="0"/>
              </a:rPr>
              <a:t> </a:t>
            </a:r>
            <a:r>
              <a:rPr lang="en-US" sz="2800" dirty="0" smtClean="0">
                <a:latin typeface="Garamond" pitchFamily="18" charset="0"/>
              </a:rPr>
              <a:t>date: </a:t>
            </a:r>
            <a:r>
              <a:rPr lang="en-US" b="1" i="1" dirty="0" smtClean="0">
                <a:latin typeface="Garamond" pitchFamily="18" charset="0"/>
              </a:rPr>
              <a:t>www.wku.edu/events</a:t>
            </a: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endParaRPr lang="en-US" dirty="0" smtClean="0">
              <a:latin typeface="Garamond" pitchFamily="18" charset="0"/>
            </a:endParaRP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endParaRPr lang="en-US" dirty="0" smtClean="0">
              <a:latin typeface="Garamond" pitchFamily="18" charset="0"/>
            </a:endParaRP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en-US" sz="3200" b="1" u="sng" dirty="0" smtClean="0">
                <a:latin typeface="Garamond" pitchFamily="18" charset="0"/>
              </a:rPr>
              <a:t>Call</a:t>
            </a:r>
            <a:r>
              <a:rPr lang="en-US" dirty="0" smtClean="0">
                <a:latin typeface="Garamond" pitchFamily="18" charset="0"/>
              </a:rPr>
              <a:t> our Office: </a:t>
            </a:r>
            <a:r>
              <a:rPr lang="en-US" b="1" dirty="0" smtClean="0">
                <a:latin typeface="Garamond" pitchFamily="18" charset="0"/>
              </a:rPr>
              <a:t>270-745-2497</a:t>
            </a: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endParaRPr lang="en-US" b="1" dirty="0" smtClean="0">
              <a:latin typeface="Garamond" pitchFamily="18" charset="0"/>
            </a:endParaRP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en-US" b="1" u="sng" dirty="0" smtClean="0">
                <a:latin typeface="Garamond" pitchFamily="18" charset="0"/>
              </a:rPr>
              <a:t>PLACE </a:t>
            </a:r>
            <a:r>
              <a:rPr lang="en-US" dirty="0" smtClean="0">
                <a:latin typeface="Garamond" pitchFamily="18" charset="0"/>
              </a:rPr>
              <a:t>your event on the Master Calendar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Garamond" pitchFamily="18" charset="0"/>
              </a:rPr>
              <a:t>b</a:t>
            </a:r>
            <a:r>
              <a:rPr lang="en-US" dirty="0" smtClean="0">
                <a:latin typeface="Garamond" pitchFamily="18" charset="0"/>
              </a:rPr>
              <a:t>y emailing </a:t>
            </a:r>
            <a:r>
              <a:rPr lang="en-US" b="1" dirty="0" smtClean="0">
                <a:latin typeface="Garamond" pitchFamily="18" charset="0"/>
                <a:hlinkClick r:id="rId3"/>
              </a:rPr>
              <a:t>special.events@wku.edu</a:t>
            </a:r>
            <a:endParaRPr lang="en-US" b="1" dirty="0" smtClean="0">
              <a:latin typeface="Garamond" pitchFamily="18" charset="0"/>
            </a:endParaRP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endParaRPr lang="en-US" b="1" dirty="0" smtClean="0">
              <a:latin typeface="Garamond" pitchFamily="18" charset="0"/>
            </a:endParaRP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endParaRPr lang="en-US" dirty="0" smtClean="0">
              <a:latin typeface="Garamond" pitchFamily="18" charset="0"/>
            </a:endParaRP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endParaRPr lang="en-US" b="1" i="1" dirty="0" smtClean="0">
              <a:latin typeface="Garamond" pitchFamily="18" charset="0"/>
            </a:endParaRPr>
          </a:p>
          <a:p>
            <a:pPr algn="ctr">
              <a:spcBef>
                <a:spcPct val="50000"/>
              </a:spcBef>
              <a:tabLst>
                <a:tab pos="347663" algn="l"/>
              </a:tabLst>
            </a:pPr>
            <a:endParaRPr lang="en-US" dirty="0">
              <a:latin typeface="Garamond" charset="0"/>
            </a:endParaRPr>
          </a:p>
        </p:txBody>
      </p:sp>
      <p:pic>
        <p:nvPicPr>
          <p:cNvPr id="2055" name="Picture 7" descr="Cherry Hall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78600" y="0"/>
            <a:ext cx="25654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81000" y="1066800"/>
            <a:ext cx="50292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800" b="1" u="sng" dirty="0" smtClean="0">
              <a:latin typeface="Garamond" pitchFamily="18" charset="0"/>
            </a:endParaRPr>
          </a:p>
          <a:p>
            <a:pPr algn="ctr"/>
            <a:r>
              <a:rPr lang="en-US" sz="2800" b="1" u="sng" dirty="0" smtClean="0">
                <a:latin typeface="Garamond" pitchFamily="18" charset="0"/>
              </a:rPr>
              <a:t>Planning </a:t>
            </a:r>
            <a:r>
              <a:rPr lang="en-US" sz="2800" b="1" u="sng" dirty="0" smtClean="0">
                <a:latin typeface="Garamond" pitchFamily="18" charset="0"/>
              </a:rPr>
              <a:t>your On Campus </a:t>
            </a:r>
            <a:r>
              <a:rPr lang="en-US" sz="2800" b="1" u="sng" dirty="0" smtClean="0">
                <a:latin typeface="Garamond" pitchFamily="18" charset="0"/>
              </a:rPr>
              <a:t>Event</a:t>
            </a:r>
          </a:p>
          <a:p>
            <a:pPr algn="ctr"/>
            <a:endParaRPr lang="en-US" sz="2800" b="1" u="sng" dirty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PowerPoint Background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6412"/>
          </a:xfrm>
          <a:prstGeom prst="rect">
            <a:avLst/>
          </a:prstGeom>
          <a:noFill/>
        </p:spPr>
      </p:pic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0" y="0"/>
            <a:ext cx="6553200" cy="8032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lvl="3" algn="ctr"/>
            <a:endParaRPr lang="en-US" sz="2800" dirty="0">
              <a:latin typeface="B Garamond Bold" pitchFamily="-64" charset="0"/>
            </a:endParaRPr>
          </a:p>
          <a:p>
            <a:pPr lvl="3" algn="ctr"/>
            <a:endParaRPr lang="en-US" sz="2800" b="1" u="sng" dirty="0" smtClean="0">
              <a:latin typeface="B Garamond Bold" pitchFamily="-64" charset="0"/>
            </a:endParaRPr>
          </a:p>
          <a:p>
            <a:pPr lvl="3" algn="ctr"/>
            <a:endParaRPr lang="en-US" sz="2800" b="1" u="sng" dirty="0" smtClean="0">
              <a:latin typeface="B Garamond Bold" pitchFamily="-64" charset="0"/>
            </a:endParaRPr>
          </a:p>
          <a:p>
            <a:endParaRPr lang="en-US" sz="2000" b="1" u="sng" dirty="0" smtClean="0"/>
          </a:p>
          <a:p>
            <a:r>
              <a:rPr lang="en-US" sz="2000" b="1" u="sng" dirty="0" smtClean="0">
                <a:latin typeface="Garamond" pitchFamily="18" charset="0"/>
              </a:rPr>
              <a:t>BUILDING</a:t>
            </a:r>
            <a:r>
              <a:rPr lang="en-US" b="1" u="sng" dirty="0" smtClean="0">
                <a:latin typeface="Garamond" pitchFamily="18" charset="0"/>
              </a:rPr>
              <a:t>: </a:t>
            </a:r>
            <a:r>
              <a:rPr lang="en-US" dirty="0" smtClean="0">
                <a:latin typeface="Garamond" pitchFamily="18" charset="0"/>
              </a:rPr>
              <a:t>			</a:t>
            </a:r>
            <a:r>
              <a:rPr lang="en-US" sz="2000" b="1" u="sng" dirty="0" smtClean="0">
                <a:latin typeface="Garamond" pitchFamily="18" charset="0"/>
              </a:rPr>
              <a:t>CONTACT</a:t>
            </a:r>
            <a:r>
              <a:rPr lang="en-US" b="1" dirty="0" smtClean="0">
                <a:latin typeface="Garamond" pitchFamily="18" charset="0"/>
              </a:rPr>
              <a:t>:</a:t>
            </a:r>
            <a:r>
              <a:rPr lang="en-US" dirty="0" smtClean="0"/>
              <a:t>	 </a:t>
            </a:r>
          </a:p>
          <a:p>
            <a:endParaRPr lang="en-US" dirty="0" smtClean="0"/>
          </a:p>
          <a:p>
            <a:r>
              <a:rPr lang="en-US" sz="1800" dirty="0" smtClean="0">
                <a:latin typeface="Garamond" pitchFamily="18" charset="0"/>
              </a:rPr>
              <a:t>Chapel				270-745-2497	</a:t>
            </a:r>
          </a:p>
          <a:p>
            <a:r>
              <a:rPr lang="en-US" sz="1800" dirty="0" smtClean="0">
                <a:latin typeface="Garamond" pitchFamily="18" charset="0"/>
              </a:rPr>
              <a:t>Cupola Room			270-745-5242</a:t>
            </a:r>
          </a:p>
          <a:p>
            <a:r>
              <a:rPr lang="en-US" sz="1800" dirty="0" smtClean="0">
                <a:latin typeface="Garamond" pitchFamily="18" charset="0"/>
              </a:rPr>
              <a:t>Diddle				270-745-5530</a:t>
            </a:r>
          </a:p>
          <a:p>
            <a:r>
              <a:rPr lang="en-US" sz="1800" dirty="0" smtClean="0">
                <a:latin typeface="Garamond" pitchFamily="18" charset="0"/>
              </a:rPr>
              <a:t>DUC				270-745-5793	</a:t>
            </a:r>
          </a:p>
          <a:p>
            <a:r>
              <a:rPr lang="en-US" sz="1800" dirty="0" smtClean="0">
                <a:latin typeface="Garamond" pitchFamily="18" charset="0"/>
              </a:rPr>
              <a:t>Executive Dining Room		270-745-5309</a:t>
            </a:r>
          </a:p>
          <a:p>
            <a:r>
              <a:rPr lang="en-US" sz="1800" dirty="0" smtClean="0">
                <a:latin typeface="Garamond" pitchFamily="18" charset="0"/>
              </a:rPr>
              <a:t>Garrett Conference Center		270-745-2497</a:t>
            </a:r>
          </a:p>
          <a:p>
            <a:r>
              <a:rPr lang="en-US" sz="1800" dirty="0" smtClean="0">
                <a:latin typeface="Garamond" pitchFamily="18" charset="0"/>
              </a:rPr>
              <a:t>Gary Ransdell Hall Auditorium	270-745-4662</a:t>
            </a:r>
          </a:p>
          <a:p>
            <a:r>
              <a:rPr lang="en-US" sz="1800" dirty="0" err="1" smtClean="0">
                <a:latin typeface="Garamond" pitchFamily="18" charset="0"/>
              </a:rPr>
              <a:t>Grise</a:t>
            </a:r>
            <a:r>
              <a:rPr lang="en-US" sz="1800" dirty="0" smtClean="0">
                <a:latin typeface="Garamond" pitchFamily="18" charset="0"/>
              </a:rPr>
              <a:t> Hall Auditorium		270-745-4309</a:t>
            </a:r>
          </a:p>
          <a:p>
            <a:r>
              <a:rPr lang="en-US" sz="1800" dirty="0" smtClean="0">
                <a:latin typeface="Garamond" pitchFamily="18" charset="0"/>
              </a:rPr>
              <a:t>Faculty House			270-745-2497</a:t>
            </a:r>
          </a:p>
          <a:p>
            <a:r>
              <a:rPr lang="en-US" sz="1800" dirty="0" smtClean="0">
                <a:latin typeface="Garamond" pitchFamily="18" charset="0"/>
              </a:rPr>
              <a:t>Hall of Champions			270-745-5530</a:t>
            </a:r>
          </a:p>
          <a:p>
            <a:r>
              <a:rPr lang="en-US" sz="1800" dirty="0" smtClean="0">
                <a:latin typeface="Garamond" pitchFamily="18" charset="0"/>
              </a:rPr>
              <a:t>Kentucky Building			270-745-2497</a:t>
            </a:r>
          </a:p>
          <a:p>
            <a:r>
              <a:rPr lang="en-US" sz="1800" dirty="0" smtClean="0">
                <a:latin typeface="Garamond" pitchFamily="18" charset="0"/>
              </a:rPr>
              <a:t>MMTH Atrium			270-745-4143</a:t>
            </a:r>
          </a:p>
          <a:p>
            <a:r>
              <a:rPr lang="en-US" sz="1800" dirty="0" smtClean="0">
                <a:latin typeface="Garamond" pitchFamily="18" charset="0"/>
              </a:rPr>
              <a:t>MMTH Auditorium			270-745-5523</a:t>
            </a:r>
          </a:p>
          <a:p>
            <a:r>
              <a:rPr lang="en-US" sz="1800" dirty="0" smtClean="0">
                <a:latin typeface="Garamond" pitchFamily="18" charset="0"/>
              </a:rPr>
              <a:t>Preston				270-745-5217</a:t>
            </a:r>
          </a:p>
          <a:p>
            <a:r>
              <a:rPr lang="en-US" sz="1800" dirty="0" smtClean="0">
                <a:latin typeface="Garamond" pitchFamily="18" charset="0"/>
              </a:rPr>
              <a:t>Van Meter Auditorium		270-745-2497</a:t>
            </a:r>
          </a:p>
          <a:p>
            <a:endParaRPr lang="en-US" sz="2000" dirty="0" smtClean="0"/>
          </a:p>
          <a:p>
            <a:endParaRPr lang="en-US" sz="2000" dirty="0" smtClean="0"/>
          </a:p>
          <a:p>
            <a:pPr algn="ctr">
              <a:spcBef>
                <a:spcPct val="50000"/>
              </a:spcBef>
              <a:tabLst>
                <a:tab pos="347663" algn="l"/>
              </a:tabLst>
            </a:pPr>
            <a:endParaRPr lang="en-US" dirty="0">
              <a:latin typeface="Garamond" charset="0"/>
            </a:endParaRPr>
          </a:p>
        </p:txBody>
      </p:sp>
      <p:pic>
        <p:nvPicPr>
          <p:cNvPr id="2055" name="Picture 7" descr="Cherry Hal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78600" y="0"/>
            <a:ext cx="25654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52400" y="1066800"/>
            <a:ext cx="5562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4000" b="1" u="sng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ocation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PowerPoint Background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88"/>
            <a:ext cx="9144000" cy="6856412"/>
          </a:xfrm>
          <a:prstGeom prst="rect">
            <a:avLst/>
          </a:prstGeom>
          <a:noFill/>
        </p:spPr>
      </p:pic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457200" y="990600"/>
            <a:ext cx="609600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tabLst>
                <a:tab pos="347663" algn="l"/>
              </a:tabLst>
            </a:pPr>
            <a:endParaRPr lang="en-US" sz="2800" dirty="0">
              <a:latin typeface="B Garamond Bold" pitchFamily="-64" charset="0"/>
            </a:endParaRPr>
          </a:p>
          <a:p>
            <a:pPr>
              <a:spcBef>
                <a:spcPct val="50000"/>
              </a:spcBef>
              <a:tabLst>
                <a:tab pos="347663" algn="l"/>
              </a:tabLst>
            </a:pPr>
            <a:endParaRPr lang="en-US" sz="2000" dirty="0">
              <a:solidFill>
                <a:srgbClr val="FF0000"/>
              </a:solidFill>
              <a:latin typeface="B Garamond Bold" pitchFamily="-64" charset="0"/>
            </a:endParaRPr>
          </a:p>
          <a:p>
            <a:pPr algn="ctr">
              <a:spcBef>
                <a:spcPct val="50000"/>
              </a:spcBef>
              <a:tabLst>
                <a:tab pos="347663" algn="l"/>
              </a:tabLst>
            </a:pPr>
            <a:r>
              <a:rPr lang="en-US" sz="2000" dirty="0">
                <a:latin typeface="Garamond" charset="0"/>
              </a:rPr>
              <a:t>	</a:t>
            </a:r>
            <a:endParaRPr lang="en-US" dirty="0">
              <a:latin typeface="Garamond" charset="0"/>
            </a:endParaRPr>
          </a:p>
        </p:txBody>
      </p:sp>
      <p:pic>
        <p:nvPicPr>
          <p:cNvPr id="2055" name="Picture 7" descr="Cherry Hal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78600" y="0"/>
            <a:ext cx="25654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609600" y="2133600"/>
            <a:ext cx="6019800" cy="33055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en-US" b="1" u="sng" dirty="0" smtClean="0">
                <a:latin typeface="Garamond" pitchFamily="18" charset="0"/>
              </a:rPr>
              <a:t>THINK</a:t>
            </a:r>
            <a:r>
              <a:rPr lang="en-US" sz="2000" b="1" u="sng" dirty="0" smtClean="0">
                <a:latin typeface="Garamond" pitchFamily="18" charset="0"/>
              </a:rPr>
              <a:t> </a:t>
            </a:r>
            <a:r>
              <a:rPr lang="en-US" sz="2000" dirty="0" smtClean="0">
                <a:latin typeface="Garamond" pitchFamily="18" charset="0"/>
              </a:rPr>
              <a:t>LIKE  A GUEST</a:t>
            </a:r>
          </a:p>
          <a:p>
            <a:pPr>
              <a:lnSpc>
                <a:spcPct val="90000"/>
              </a:lnSpc>
            </a:pPr>
            <a:r>
              <a:rPr lang="en-US" sz="2000" dirty="0" smtClean="0">
                <a:latin typeface="Garamond" pitchFamily="18" charset="0"/>
              </a:rPr>
              <a:t>-Parking, Disability Accessibility, Rain Plans, Food allergies</a:t>
            </a:r>
          </a:p>
          <a:p>
            <a:pPr>
              <a:lnSpc>
                <a:spcPct val="90000"/>
              </a:lnSpc>
            </a:pPr>
            <a:endParaRPr lang="en-US" sz="2000" b="1" u="sng" dirty="0" smtClean="0">
              <a:latin typeface="Garamond" pitchFamily="18" charset="0"/>
            </a:endParaRP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en-US" b="1" u="sng" dirty="0" smtClean="0">
                <a:latin typeface="Garamond" pitchFamily="18" charset="0"/>
              </a:rPr>
              <a:t>THINK </a:t>
            </a:r>
            <a:r>
              <a:rPr lang="en-US" sz="2000" dirty="0" smtClean="0">
                <a:latin typeface="Garamond" pitchFamily="18" charset="0"/>
              </a:rPr>
              <a:t>about what kind of </a:t>
            </a:r>
            <a:r>
              <a:rPr lang="en-US" sz="2000" u="sng" dirty="0" smtClean="0">
                <a:latin typeface="Garamond" pitchFamily="18" charset="0"/>
              </a:rPr>
              <a:t>SPACE or ROOMS </a:t>
            </a:r>
            <a:r>
              <a:rPr lang="en-US" sz="2000" dirty="0" smtClean="0">
                <a:latin typeface="Garamond" pitchFamily="18" charset="0"/>
              </a:rPr>
              <a:t>that your event will need…</a:t>
            </a:r>
          </a:p>
          <a:p>
            <a:pPr>
              <a:lnSpc>
                <a:spcPct val="90000"/>
              </a:lnSpc>
            </a:pPr>
            <a:r>
              <a:rPr lang="en-US" sz="2000" dirty="0" smtClean="0">
                <a:latin typeface="Garamond" pitchFamily="18" charset="0"/>
              </a:rPr>
              <a:t>-Do you need breakout rooms?</a:t>
            </a:r>
          </a:p>
          <a:p>
            <a:pPr>
              <a:lnSpc>
                <a:spcPct val="90000"/>
              </a:lnSpc>
            </a:pPr>
            <a:r>
              <a:rPr lang="en-US" sz="2000" dirty="0" smtClean="0">
                <a:latin typeface="Garamond" pitchFamily="18" charset="0"/>
              </a:rPr>
              <a:t>-Do you need a room for food?</a:t>
            </a:r>
          </a:p>
          <a:p>
            <a:pPr>
              <a:lnSpc>
                <a:spcPct val="90000"/>
              </a:lnSpc>
            </a:pPr>
            <a:endParaRPr lang="en-US" sz="2000" dirty="0" smtClean="0">
              <a:latin typeface="Garamond" pitchFamily="18" charset="0"/>
            </a:endParaRP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en-US" b="1" u="sng" dirty="0" smtClean="0">
                <a:latin typeface="Garamond" pitchFamily="18" charset="0"/>
              </a:rPr>
              <a:t>THINK </a:t>
            </a:r>
            <a:r>
              <a:rPr lang="en-US" sz="2000" dirty="0" smtClean="0">
                <a:latin typeface="Garamond" pitchFamily="18" charset="0"/>
              </a:rPr>
              <a:t>about what kind of room do you need?</a:t>
            </a:r>
          </a:p>
          <a:p>
            <a:pPr>
              <a:lnSpc>
                <a:spcPct val="90000"/>
              </a:lnSpc>
            </a:pPr>
            <a:r>
              <a:rPr lang="en-US" sz="2000" b="1" dirty="0" smtClean="0">
                <a:latin typeface="Garamond" pitchFamily="18" charset="0"/>
              </a:rPr>
              <a:t>-</a:t>
            </a:r>
            <a:r>
              <a:rPr lang="en-US" sz="2000" dirty="0" smtClean="0">
                <a:latin typeface="Garamond" pitchFamily="18" charset="0"/>
              </a:rPr>
              <a:t>Classroom Style, roundtable discussion, or multi-functional?</a:t>
            </a:r>
            <a:endParaRPr lang="en-US" sz="2000" dirty="0">
              <a:latin typeface="Garamond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990600"/>
            <a:ext cx="533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smtClean="0">
                <a:latin typeface="Garamond" pitchFamily="18" charset="0"/>
              </a:rPr>
              <a:t>3. </a:t>
            </a:r>
            <a:r>
              <a:rPr lang="en-US" sz="4000" b="1" u="sng" dirty="0" smtClean="0">
                <a:latin typeface="Garamond" pitchFamily="18" charset="0"/>
              </a:rPr>
              <a:t>G</a:t>
            </a:r>
            <a:r>
              <a:rPr lang="en-US" sz="3200" b="1" u="sng" dirty="0" smtClean="0">
                <a:latin typeface="Garamond" pitchFamily="18" charset="0"/>
              </a:rPr>
              <a:t>uest </a:t>
            </a:r>
            <a:r>
              <a:rPr lang="en-US" sz="2800" b="1" u="sng" dirty="0" smtClean="0">
                <a:latin typeface="Garamond" pitchFamily="18" charset="0"/>
              </a:rPr>
              <a:t>Accommodations</a:t>
            </a:r>
            <a:endParaRPr lang="en-US" sz="2800" b="1" u="sng" dirty="0" smtClean="0">
              <a:latin typeface="Garamond" pitchFamily="18" charset="0"/>
            </a:endParaRPr>
          </a:p>
          <a:p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3050435"/>
            <a:ext cx="4572000" cy="7571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b="1" u="sng" dirty="0" smtClean="0">
                <a:latin typeface="Garamond" pitchFamily="18" charset="0"/>
              </a:rPr>
              <a:t>Timeframe, Location, Guest </a:t>
            </a:r>
            <a:r>
              <a:rPr lang="en-US" b="1" u="sng" dirty="0" err="1" smtClean="0">
                <a:latin typeface="Garamond" pitchFamily="18" charset="0"/>
              </a:rPr>
              <a:t>Accomodations</a:t>
            </a:r>
            <a:r>
              <a:rPr lang="en-US" b="1" u="sng" dirty="0" smtClean="0">
                <a:latin typeface="Garamond" pitchFamily="18" charset="0"/>
              </a:rPr>
              <a:t>….Now what?</a:t>
            </a:r>
            <a:endParaRPr lang="en-US" b="1" u="sng" dirty="0" smtClean="0">
              <a:latin typeface="Garamond" pitchFamily="18" charset="0"/>
            </a:endParaRPr>
          </a:p>
        </p:txBody>
      </p:sp>
      <p:pic>
        <p:nvPicPr>
          <p:cNvPr id="3" name="Picture 7" descr="Cherry Hal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78600" y="0"/>
            <a:ext cx="2565400" cy="6858000"/>
          </a:xfrm>
          <a:prstGeom prst="rect">
            <a:avLst/>
          </a:prstGeom>
          <a:noFill/>
        </p:spPr>
      </p:pic>
      <p:pic>
        <p:nvPicPr>
          <p:cNvPr id="4" name="Picture 6" descr="PowerPoint Background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588"/>
            <a:ext cx="9144000" cy="6856412"/>
          </a:xfrm>
          <a:prstGeom prst="rect">
            <a:avLst/>
          </a:prstGeom>
          <a:noFill/>
        </p:spPr>
      </p:pic>
      <p:pic>
        <p:nvPicPr>
          <p:cNvPr id="5" name="Picture 7" descr="Cherry Hal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29400" y="0"/>
            <a:ext cx="2514600" cy="687158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1219200" y="2209800"/>
            <a:ext cx="5638800" cy="20867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4000" b="1" u="sng" dirty="0" smtClean="0">
                <a:latin typeface="Garamond" pitchFamily="18" charset="0"/>
              </a:rPr>
              <a:t>T</a:t>
            </a:r>
            <a:r>
              <a:rPr lang="en-US" sz="3200" b="1" u="sng" dirty="0" smtClean="0">
                <a:latin typeface="Garamond" pitchFamily="18" charset="0"/>
              </a:rPr>
              <a:t>imeframe, </a:t>
            </a:r>
            <a:r>
              <a:rPr lang="en-US" sz="4000" b="1" u="sng" dirty="0" smtClean="0">
                <a:latin typeface="Garamond" pitchFamily="18" charset="0"/>
              </a:rPr>
              <a:t>L</a:t>
            </a:r>
            <a:r>
              <a:rPr lang="en-US" sz="3200" b="1" u="sng" dirty="0" smtClean="0">
                <a:latin typeface="Garamond" pitchFamily="18" charset="0"/>
              </a:rPr>
              <a:t>ocation, </a:t>
            </a:r>
          </a:p>
          <a:p>
            <a:pPr algn="ctr">
              <a:lnSpc>
                <a:spcPct val="90000"/>
              </a:lnSpc>
            </a:pPr>
            <a:r>
              <a:rPr lang="en-US" sz="4000" b="1" u="sng" dirty="0" smtClean="0">
                <a:latin typeface="Garamond" pitchFamily="18" charset="0"/>
              </a:rPr>
              <a:t>G</a:t>
            </a:r>
            <a:r>
              <a:rPr lang="en-US" sz="3200" b="1" u="sng" dirty="0" smtClean="0">
                <a:latin typeface="Garamond" pitchFamily="18" charset="0"/>
              </a:rPr>
              <a:t>uest </a:t>
            </a:r>
            <a:r>
              <a:rPr lang="en-US" sz="4000" b="1" u="sng" dirty="0" smtClean="0">
                <a:latin typeface="Garamond" pitchFamily="18" charset="0"/>
              </a:rPr>
              <a:t>A</a:t>
            </a:r>
            <a:r>
              <a:rPr lang="en-US" sz="3200" b="1" u="sng" dirty="0" smtClean="0">
                <a:latin typeface="Garamond" pitchFamily="18" charset="0"/>
              </a:rPr>
              <a:t>ccommodations….</a:t>
            </a:r>
          </a:p>
          <a:p>
            <a:pPr algn="ctr">
              <a:lnSpc>
                <a:spcPct val="90000"/>
              </a:lnSpc>
            </a:pPr>
            <a:endParaRPr lang="en-US" sz="3200" b="1" u="sng" dirty="0" smtClean="0">
              <a:latin typeface="Garamond" pitchFamily="18" charset="0"/>
            </a:endParaRPr>
          </a:p>
          <a:p>
            <a:pPr algn="ctr">
              <a:lnSpc>
                <a:spcPct val="90000"/>
              </a:lnSpc>
            </a:pPr>
            <a:r>
              <a:rPr lang="en-US" sz="3200" b="1" u="sng" dirty="0" smtClean="0">
                <a:latin typeface="Garamond" pitchFamily="18" charset="0"/>
              </a:rPr>
              <a:t>Now </a:t>
            </a:r>
            <a:r>
              <a:rPr lang="en-US" sz="3200" b="1" u="sng" dirty="0" smtClean="0">
                <a:latin typeface="Garamond" pitchFamily="18" charset="0"/>
              </a:rPr>
              <a:t>what?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PowerPoint Background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6412"/>
          </a:xfrm>
          <a:prstGeom prst="rect">
            <a:avLst/>
          </a:prstGeom>
          <a:noFill/>
        </p:spPr>
      </p:pic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457200" y="990600"/>
            <a:ext cx="6096000" cy="6518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</a:pPr>
            <a:endParaRPr lang="en-US" sz="2000" dirty="0" smtClean="0">
              <a:solidFill>
                <a:srgbClr val="FF0000"/>
              </a:solidFill>
              <a:latin typeface="B Garamond Bold" pitchFamily="-64" charset="0"/>
            </a:endParaRPr>
          </a:p>
          <a:p>
            <a:pPr algn="ctr">
              <a:lnSpc>
                <a:spcPct val="90000"/>
              </a:lnSpc>
            </a:pPr>
            <a:r>
              <a:rPr lang="en-US" sz="2800" b="1" u="sng" dirty="0" smtClean="0">
                <a:latin typeface="Garamond" pitchFamily="18" charset="0"/>
              </a:rPr>
              <a:t>4. </a:t>
            </a:r>
            <a:r>
              <a:rPr lang="en-US" sz="4000" b="1" u="sng" dirty="0" smtClean="0">
                <a:latin typeface="Garamond" pitchFamily="18" charset="0"/>
              </a:rPr>
              <a:t>B</a:t>
            </a:r>
            <a:r>
              <a:rPr lang="en-US" sz="2800" b="1" u="sng" dirty="0" smtClean="0">
                <a:latin typeface="Garamond" pitchFamily="18" charset="0"/>
              </a:rPr>
              <a:t>uild </a:t>
            </a:r>
            <a:r>
              <a:rPr lang="en-US" sz="2800" b="1" u="sng" dirty="0" smtClean="0">
                <a:latin typeface="Garamond" pitchFamily="18" charset="0"/>
              </a:rPr>
              <a:t>your Event</a:t>
            </a: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endParaRPr lang="en-US" sz="2000" dirty="0" smtClean="0">
              <a:latin typeface="Garamond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2000" dirty="0" smtClean="0">
                <a:latin typeface="Garamond" pitchFamily="18" charset="0"/>
              </a:rPr>
              <a:t>-</a:t>
            </a:r>
            <a:r>
              <a:rPr lang="en-US" sz="1800" dirty="0" smtClean="0">
                <a:latin typeface="Garamond" pitchFamily="18" charset="0"/>
              </a:rPr>
              <a:t>Type of </a:t>
            </a:r>
            <a:r>
              <a:rPr lang="en-US" sz="1800" dirty="0" smtClean="0">
                <a:latin typeface="Garamond" pitchFamily="18" charset="0"/>
              </a:rPr>
              <a:t>Event/Mood you want to Create for your guests</a:t>
            </a:r>
            <a:endParaRPr lang="en-US" sz="1800" dirty="0" smtClean="0">
              <a:latin typeface="Garamond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1800" dirty="0" smtClean="0">
                <a:latin typeface="Garamond" pitchFamily="18" charset="0"/>
              </a:rPr>
              <a:t>-Style of set up(s)- Round tables, Banquet tables, </a:t>
            </a:r>
            <a:r>
              <a:rPr lang="en-US" sz="1800" dirty="0" err="1" smtClean="0">
                <a:latin typeface="Garamond" pitchFamily="18" charset="0"/>
              </a:rPr>
              <a:t>Ushape</a:t>
            </a:r>
            <a:endParaRPr lang="en-US" sz="1800" dirty="0" smtClean="0">
              <a:latin typeface="Garamond" pitchFamily="18" charset="0"/>
            </a:endParaRP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1800" dirty="0" smtClean="0">
                <a:latin typeface="Garamond" pitchFamily="18" charset="0"/>
              </a:rPr>
              <a:t>Number of guests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1800" dirty="0" smtClean="0">
                <a:latin typeface="Garamond" pitchFamily="18" charset="0"/>
              </a:rPr>
              <a:t>Number of meals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1800" dirty="0" smtClean="0">
                <a:latin typeface="Garamond" pitchFamily="18" charset="0"/>
              </a:rPr>
              <a:t>Number of total venues needed (breakout rooms)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1800" dirty="0" smtClean="0">
                <a:latin typeface="Garamond" pitchFamily="18" charset="0"/>
              </a:rPr>
              <a:t>Downtime for guests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1800" dirty="0" smtClean="0">
                <a:latin typeface="Garamond" pitchFamily="18" charset="0"/>
              </a:rPr>
              <a:t>On campus tours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1800" dirty="0" smtClean="0">
                <a:latin typeface="Garamond" pitchFamily="18" charset="0"/>
              </a:rPr>
              <a:t>Transportation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1800" dirty="0" smtClean="0">
                <a:latin typeface="Garamond" pitchFamily="18" charset="0"/>
              </a:rPr>
              <a:t>Rain-site</a:t>
            </a:r>
            <a:endParaRPr lang="en-US" sz="1800" dirty="0" smtClean="0">
              <a:latin typeface="Garamond" pitchFamily="18" charset="0"/>
            </a:endParaRP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1800" dirty="0" smtClean="0">
                <a:latin typeface="Garamond" pitchFamily="18" charset="0"/>
              </a:rPr>
              <a:t>Computer labs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1800" dirty="0" smtClean="0">
                <a:latin typeface="Garamond" pitchFamily="18" charset="0"/>
              </a:rPr>
              <a:t>Auditoriums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1800" dirty="0" smtClean="0">
                <a:latin typeface="Garamond" pitchFamily="18" charset="0"/>
              </a:rPr>
              <a:t>Parking, parking, parking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1800" dirty="0" smtClean="0">
                <a:latin typeface="Garamond" pitchFamily="18" charset="0"/>
              </a:rPr>
              <a:t>Audio/visual </a:t>
            </a:r>
            <a:r>
              <a:rPr lang="en-US" sz="1800" dirty="0" smtClean="0">
                <a:latin typeface="Garamond" pitchFamily="18" charset="0"/>
              </a:rPr>
              <a:t>equipment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1800" dirty="0" smtClean="0">
                <a:latin typeface="Garamond" pitchFamily="18" charset="0"/>
              </a:rPr>
              <a:t>- Feeling that Resonates with your guests when they leave</a:t>
            </a:r>
            <a:endParaRPr lang="en-US" sz="1800" dirty="0" smtClean="0">
              <a:latin typeface="Garamond" pitchFamily="18" charset="0"/>
            </a:endParaRPr>
          </a:p>
          <a:p>
            <a:pPr>
              <a:lnSpc>
                <a:spcPct val="90000"/>
              </a:lnSpc>
              <a:buFontTx/>
              <a:buChar char="-"/>
            </a:pPr>
            <a:endParaRPr lang="en-US" sz="1800" dirty="0" smtClean="0"/>
          </a:p>
          <a:p>
            <a:pPr>
              <a:lnSpc>
                <a:spcPct val="90000"/>
              </a:lnSpc>
              <a:buFontTx/>
              <a:buChar char="-"/>
            </a:pPr>
            <a:endParaRPr lang="en-US" sz="1800" dirty="0" smtClean="0"/>
          </a:p>
          <a:p>
            <a:pPr>
              <a:lnSpc>
                <a:spcPct val="90000"/>
              </a:lnSpc>
              <a:buFontTx/>
              <a:buChar char="-"/>
            </a:pPr>
            <a:endParaRPr lang="en-US" sz="1800" dirty="0" smtClean="0"/>
          </a:p>
          <a:p>
            <a:pPr>
              <a:lnSpc>
                <a:spcPct val="90000"/>
              </a:lnSpc>
              <a:buFontTx/>
              <a:buChar char="-"/>
            </a:pPr>
            <a:endParaRPr lang="en-US" sz="1800" dirty="0" smtClean="0"/>
          </a:p>
          <a:p>
            <a:pPr algn="ctr">
              <a:spcBef>
                <a:spcPct val="50000"/>
              </a:spcBef>
              <a:tabLst>
                <a:tab pos="347663" algn="l"/>
              </a:tabLst>
            </a:pPr>
            <a:endParaRPr lang="en-US" dirty="0">
              <a:latin typeface="Garamond" charset="0"/>
            </a:endParaRPr>
          </a:p>
        </p:txBody>
      </p:sp>
      <p:pic>
        <p:nvPicPr>
          <p:cNvPr id="2055" name="Picture 7" descr="Cherry Hal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78600" y="0"/>
            <a:ext cx="25654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LANNINGANEVENTONCAMPUSPOWERPOINT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PLANNINGANEVENTONCAMPUSPOWERPOINT</Template>
  <TotalTime>31</TotalTime>
  <Words>361</Words>
  <Application>Microsoft Office PowerPoint</Application>
  <PresentationFormat>On-screen Show (4:3)</PresentationFormat>
  <Paragraphs>131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PLANNINGANEVENTONCAMPUSPOWERPOINT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Western Kentucky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wkuuser</dc:creator>
  <cp:lastModifiedBy>wkuuser</cp:lastModifiedBy>
  <cp:revision>7</cp:revision>
  <dcterms:created xsi:type="dcterms:W3CDTF">2011-04-25T20:54:35Z</dcterms:created>
  <dcterms:modified xsi:type="dcterms:W3CDTF">2011-05-10T18:09:48Z</dcterms:modified>
</cp:coreProperties>
</file>