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81" r:id="rId5"/>
    <p:sldMasterId id="2147483691" r:id="rId6"/>
    <p:sldMasterId id="2147483702" r:id="rId7"/>
    <p:sldMasterId id="2147483712" r:id="rId8"/>
    <p:sldMasterId id="2147483722" r:id="rId9"/>
    <p:sldMasterId id="2147483732" r:id="rId10"/>
  </p:sldMasterIdLst>
  <p:notesMasterIdLst>
    <p:notesMasterId r:id="rId29"/>
  </p:notesMasterIdLst>
  <p:sldIdLst>
    <p:sldId id="840" r:id="rId11"/>
    <p:sldId id="789" r:id="rId12"/>
    <p:sldId id="791" r:id="rId13"/>
    <p:sldId id="839" r:id="rId14"/>
    <p:sldId id="787" r:id="rId15"/>
    <p:sldId id="765" r:id="rId16"/>
    <p:sldId id="832" r:id="rId17"/>
    <p:sldId id="833" r:id="rId18"/>
    <p:sldId id="834" r:id="rId19"/>
    <p:sldId id="835" r:id="rId20"/>
    <p:sldId id="836" r:id="rId21"/>
    <p:sldId id="837" r:id="rId22"/>
    <p:sldId id="804" r:id="rId23"/>
    <p:sldId id="838" r:id="rId24"/>
    <p:sldId id="826" r:id="rId25"/>
    <p:sldId id="830" r:id="rId26"/>
    <p:sldId id="314" r:id="rId27"/>
    <p:sldId id="831" r:id="rId28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40AA6F-E1D3-4AC1-B588-9D221F0868F8}">
          <p14:sldIdLst>
            <p14:sldId id="840"/>
            <p14:sldId id="789"/>
            <p14:sldId id="791"/>
            <p14:sldId id="839"/>
            <p14:sldId id="787"/>
            <p14:sldId id="765"/>
            <p14:sldId id="832"/>
            <p14:sldId id="833"/>
            <p14:sldId id="834"/>
            <p14:sldId id="835"/>
            <p14:sldId id="836"/>
            <p14:sldId id="837"/>
            <p14:sldId id="804"/>
            <p14:sldId id="838"/>
            <p14:sldId id="826"/>
            <p14:sldId id="830"/>
            <p14:sldId id="314"/>
            <p14:sldId id="8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3525" autoAdjust="0"/>
  </p:normalViewPr>
  <p:slideViewPr>
    <p:cSldViewPr snapToGrid="0">
      <p:cViewPr varScale="1">
        <p:scale>
          <a:sx n="104" d="100"/>
          <a:sy n="104" d="100"/>
        </p:scale>
        <p:origin x="7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10C23-B89B-4459-8432-8339DCBC8D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F16A1C3-C7E2-48D9-91DA-6D00231C81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Evaluate fixed cost increase in real time over the budget year – monitor excess in expenses to pay with one-time funds</a:t>
          </a:r>
        </a:p>
      </dgm:t>
    </dgm:pt>
    <dgm:pt modelId="{47A356AA-D5EC-4941-81E2-E0790DB7715B}" type="parTrans" cxnId="{790F4F00-412C-4CCC-B3E1-8554C33BAAD6}">
      <dgm:prSet/>
      <dgm:spPr/>
      <dgm:t>
        <a:bodyPr/>
        <a:lstStyle/>
        <a:p>
          <a:endParaRPr lang="en-US"/>
        </a:p>
      </dgm:t>
    </dgm:pt>
    <dgm:pt modelId="{F75AD778-36A9-4381-8783-BB7C6BA6A850}" type="sibTrans" cxnId="{790F4F00-412C-4CCC-B3E1-8554C33BAAD6}">
      <dgm:prSet/>
      <dgm:spPr/>
      <dgm:t>
        <a:bodyPr/>
        <a:lstStyle/>
        <a:p>
          <a:endParaRPr lang="en-US"/>
        </a:p>
      </dgm:t>
    </dgm:pt>
    <dgm:pt modelId="{0E940ACE-DAD4-4CF9-90C7-65F1F86E51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2% Salary Pool to be distributed in January 2024 at the guidance of the BEC and senior leadership</a:t>
          </a:r>
        </a:p>
      </dgm:t>
    </dgm:pt>
    <dgm:pt modelId="{EFB8DABA-2F02-492D-B0CA-77EBE707A7C0}" type="parTrans" cxnId="{69ED4CAA-8CAA-4E0A-94FF-3A538CE76B94}">
      <dgm:prSet/>
      <dgm:spPr/>
      <dgm:t>
        <a:bodyPr/>
        <a:lstStyle/>
        <a:p>
          <a:endParaRPr lang="en-US"/>
        </a:p>
      </dgm:t>
    </dgm:pt>
    <dgm:pt modelId="{4D566B7E-6D63-4B86-9895-4C9F69302FE9}" type="sibTrans" cxnId="{69ED4CAA-8CAA-4E0A-94FF-3A538CE76B94}">
      <dgm:prSet/>
      <dgm:spPr/>
      <dgm:t>
        <a:bodyPr/>
        <a:lstStyle/>
        <a:p>
          <a:endParaRPr lang="en-US"/>
        </a:p>
      </dgm:t>
    </dgm:pt>
    <dgm:pt modelId="{B637407D-788D-4F9D-A1AC-78F46FB91A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Commitment to consider funding BEC High Priority List with Strategic Initiative Fund</a:t>
          </a:r>
        </a:p>
      </dgm:t>
    </dgm:pt>
    <dgm:pt modelId="{0A768FEF-0A87-4A35-B334-EC8E5BA74A52}" type="parTrans" cxnId="{A0B33ACA-8AE6-4DFB-8C24-9CFD86B7B776}">
      <dgm:prSet/>
      <dgm:spPr/>
      <dgm:t>
        <a:bodyPr/>
        <a:lstStyle/>
        <a:p>
          <a:endParaRPr lang="en-US"/>
        </a:p>
      </dgm:t>
    </dgm:pt>
    <dgm:pt modelId="{4FCFB73F-D643-4104-BA89-199D7D9A54C8}" type="sibTrans" cxnId="{A0B33ACA-8AE6-4DFB-8C24-9CFD86B7B776}">
      <dgm:prSet/>
      <dgm:spPr/>
      <dgm:t>
        <a:bodyPr/>
        <a:lstStyle/>
        <a:p>
          <a:endParaRPr lang="en-US"/>
        </a:p>
      </dgm:t>
    </dgm:pt>
    <dgm:pt modelId="{C53E4098-84E0-4EAA-89AF-AF4B5D5D1A65}" type="pres">
      <dgm:prSet presAssocID="{26110C23-B89B-4459-8432-8339DCBC8DA3}" presName="root" presStyleCnt="0">
        <dgm:presLayoutVars>
          <dgm:dir/>
          <dgm:resizeHandles val="exact"/>
        </dgm:presLayoutVars>
      </dgm:prSet>
      <dgm:spPr/>
    </dgm:pt>
    <dgm:pt modelId="{59ECDA3A-CAEA-4918-8283-EAA6E5BF71C8}" type="pres">
      <dgm:prSet presAssocID="{2F16A1C3-C7E2-48D9-91DA-6D00231C815F}" presName="compNode" presStyleCnt="0"/>
      <dgm:spPr/>
    </dgm:pt>
    <dgm:pt modelId="{CF33C66C-0663-48B2-BA49-44EB4A639977}" type="pres">
      <dgm:prSet presAssocID="{2F16A1C3-C7E2-48D9-91DA-6D00231C815F}" presName="bgRect" presStyleLbl="bgShp" presStyleIdx="0" presStyleCnt="3"/>
      <dgm:spPr/>
    </dgm:pt>
    <dgm:pt modelId="{99DF8118-A2B7-4311-9EF0-2647B7D09E6A}" type="pres">
      <dgm:prSet presAssocID="{2F16A1C3-C7E2-48D9-91DA-6D00231C81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1799E1A7-D56F-49C0-A9C8-E9B1B8F0D9E5}" type="pres">
      <dgm:prSet presAssocID="{2F16A1C3-C7E2-48D9-91DA-6D00231C815F}" presName="spaceRect" presStyleCnt="0"/>
      <dgm:spPr/>
    </dgm:pt>
    <dgm:pt modelId="{4AAED38F-3E28-4439-8190-737EA9B44568}" type="pres">
      <dgm:prSet presAssocID="{2F16A1C3-C7E2-48D9-91DA-6D00231C815F}" presName="parTx" presStyleLbl="revTx" presStyleIdx="0" presStyleCnt="3">
        <dgm:presLayoutVars>
          <dgm:chMax val="0"/>
          <dgm:chPref val="0"/>
        </dgm:presLayoutVars>
      </dgm:prSet>
      <dgm:spPr/>
    </dgm:pt>
    <dgm:pt modelId="{AAF5E9A9-7D20-4B37-8910-DF3222B1F187}" type="pres">
      <dgm:prSet presAssocID="{F75AD778-36A9-4381-8783-BB7C6BA6A850}" presName="sibTrans" presStyleCnt="0"/>
      <dgm:spPr/>
    </dgm:pt>
    <dgm:pt modelId="{68D33B2A-8FD3-445C-B012-68B80F7E49B2}" type="pres">
      <dgm:prSet presAssocID="{0E940ACE-DAD4-4CF9-90C7-65F1F86E5188}" presName="compNode" presStyleCnt="0"/>
      <dgm:spPr/>
    </dgm:pt>
    <dgm:pt modelId="{5163355A-492C-4AF9-9E23-22618F20CA3C}" type="pres">
      <dgm:prSet presAssocID="{0E940ACE-DAD4-4CF9-90C7-65F1F86E5188}" presName="bgRect" presStyleLbl="bgShp" presStyleIdx="1" presStyleCnt="3"/>
      <dgm:spPr/>
    </dgm:pt>
    <dgm:pt modelId="{BB5561C0-EDF3-4EE1-B60E-08C38913C73D}" type="pres">
      <dgm:prSet presAssocID="{0E940ACE-DAD4-4CF9-90C7-65F1F86E518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3B1EBC79-1BCA-4B59-AB82-E2B46185965C}" type="pres">
      <dgm:prSet presAssocID="{0E940ACE-DAD4-4CF9-90C7-65F1F86E5188}" presName="spaceRect" presStyleCnt="0"/>
      <dgm:spPr/>
    </dgm:pt>
    <dgm:pt modelId="{F970F03F-3AC7-4F78-9077-2FDD7C714E9D}" type="pres">
      <dgm:prSet presAssocID="{0E940ACE-DAD4-4CF9-90C7-65F1F86E5188}" presName="parTx" presStyleLbl="revTx" presStyleIdx="1" presStyleCnt="3">
        <dgm:presLayoutVars>
          <dgm:chMax val="0"/>
          <dgm:chPref val="0"/>
        </dgm:presLayoutVars>
      </dgm:prSet>
      <dgm:spPr/>
    </dgm:pt>
    <dgm:pt modelId="{F0F62159-E29B-47CF-8E30-D9B23D23C65F}" type="pres">
      <dgm:prSet presAssocID="{4D566B7E-6D63-4B86-9895-4C9F69302FE9}" presName="sibTrans" presStyleCnt="0"/>
      <dgm:spPr/>
    </dgm:pt>
    <dgm:pt modelId="{69EE4AF2-DBE2-4417-9EA2-1AB094683445}" type="pres">
      <dgm:prSet presAssocID="{B637407D-788D-4F9D-A1AC-78F46FB91AB7}" presName="compNode" presStyleCnt="0"/>
      <dgm:spPr/>
    </dgm:pt>
    <dgm:pt modelId="{CBAE601C-11D1-475C-A795-307BB0DD2C80}" type="pres">
      <dgm:prSet presAssocID="{B637407D-788D-4F9D-A1AC-78F46FB91AB7}" presName="bgRect" presStyleLbl="bgShp" presStyleIdx="2" presStyleCnt="3"/>
      <dgm:spPr/>
    </dgm:pt>
    <dgm:pt modelId="{2704462E-24CE-48B1-855E-FDE81C8570BB}" type="pres">
      <dgm:prSet presAssocID="{B637407D-788D-4F9D-A1AC-78F46FB91A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9919043-CE90-4CC2-92EA-928302CDCACC}" type="pres">
      <dgm:prSet presAssocID="{B637407D-788D-4F9D-A1AC-78F46FB91AB7}" presName="spaceRect" presStyleCnt="0"/>
      <dgm:spPr/>
    </dgm:pt>
    <dgm:pt modelId="{92191F53-1E60-435D-BE79-37B8A561ECE6}" type="pres">
      <dgm:prSet presAssocID="{B637407D-788D-4F9D-A1AC-78F46FB91A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6284D00-5779-4037-98A4-DA42EB6F7BC4}" type="presOf" srcId="{0E940ACE-DAD4-4CF9-90C7-65F1F86E5188}" destId="{F970F03F-3AC7-4F78-9077-2FDD7C714E9D}" srcOrd="0" destOrd="0" presId="urn:microsoft.com/office/officeart/2018/2/layout/IconVerticalSolidList"/>
    <dgm:cxn modelId="{790F4F00-412C-4CCC-B3E1-8554C33BAAD6}" srcId="{26110C23-B89B-4459-8432-8339DCBC8DA3}" destId="{2F16A1C3-C7E2-48D9-91DA-6D00231C815F}" srcOrd="0" destOrd="0" parTransId="{47A356AA-D5EC-4941-81E2-E0790DB7715B}" sibTransId="{F75AD778-36A9-4381-8783-BB7C6BA6A850}"/>
    <dgm:cxn modelId="{BA51B601-88AC-4C71-A214-2E0D87C98F7E}" type="presOf" srcId="{26110C23-B89B-4459-8432-8339DCBC8DA3}" destId="{C53E4098-84E0-4EAA-89AF-AF4B5D5D1A65}" srcOrd="0" destOrd="0" presId="urn:microsoft.com/office/officeart/2018/2/layout/IconVerticalSolidList"/>
    <dgm:cxn modelId="{69ED4CAA-8CAA-4E0A-94FF-3A538CE76B94}" srcId="{26110C23-B89B-4459-8432-8339DCBC8DA3}" destId="{0E940ACE-DAD4-4CF9-90C7-65F1F86E5188}" srcOrd="1" destOrd="0" parTransId="{EFB8DABA-2F02-492D-B0CA-77EBE707A7C0}" sibTransId="{4D566B7E-6D63-4B86-9895-4C9F69302FE9}"/>
    <dgm:cxn modelId="{02C07DB7-65EB-435E-918A-4D58DE625F26}" type="presOf" srcId="{2F16A1C3-C7E2-48D9-91DA-6D00231C815F}" destId="{4AAED38F-3E28-4439-8190-737EA9B44568}" srcOrd="0" destOrd="0" presId="urn:microsoft.com/office/officeart/2018/2/layout/IconVerticalSolidList"/>
    <dgm:cxn modelId="{A0B33ACA-8AE6-4DFB-8C24-9CFD86B7B776}" srcId="{26110C23-B89B-4459-8432-8339DCBC8DA3}" destId="{B637407D-788D-4F9D-A1AC-78F46FB91AB7}" srcOrd="2" destOrd="0" parTransId="{0A768FEF-0A87-4A35-B334-EC8E5BA74A52}" sibTransId="{4FCFB73F-D643-4104-BA89-199D7D9A54C8}"/>
    <dgm:cxn modelId="{4B1A06FD-BD60-4544-A2D0-BBBA7777FCAA}" type="presOf" srcId="{B637407D-788D-4F9D-A1AC-78F46FB91AB7}" destId="{92191F53-1E60-435D-BE79-37B8A561ECE6}" srcOrd="0" destOrd="0" presId="urn:microsoft.com/office/officeart/2018/2/layout/IconVerticalSolidList"/>
    <dgm:cxn modelId="{D281A35A-9251-4ACA-9DED-280C99E4F72B}" type="presParOf" srcId="{C53E4098-84E0-4EAA-89AF-AF4B5D5D1A65}" destId="{59ECDA3A-CAEA-4918-8283-EAA6E5BF71C8}" srcOrd="0" destOrd="0" presId="urn:microsoft.com/office/officeart/2018/2/layout/IconVerticalSolidList"/>
    <dgm:cxn modelId="{D5E4A68B-A73E-4559-9595-CFFFA8CC8BE1}" type="presParOf" srcId="{59ECDA3A-CAEA-4918-8283-EAA6E5BF71C8}" destId="{CF33C66C-0663-48B2-BA49-44EB4A639977}" srcOrd="0" destOrd="0" presId="urn:microsoft.com/office/officeart/2018/2/layout/IconVerticalSolidList"/>
    <dgm:cxn modelId="{32CACB8B-1DCC-49FE-8CF3-1D0650D148B2}" type="presParOf" srcId="{59ECDA3A-CAEA-4918-8283-EAA6E5BF71C8}" destId="{99DF8118-A2B7-4311-9EF0-2647B7D09E6A}" srcOrd="1" destOrd="0" presId="urn:microsoft.com/office/officeart/2018/2/layout/IconVerticalSolidList"/>
    <dgm:cxn modelId="{9A2D99FB-8029-4EB4-A5D8-7914DEF2ED34}" type="presParOf" srcId="{59ECDA3A-CAEA-4918-8283-EAA6E5BF71C8}" destId="{1799E1A7-D56F-49C0-A9C8-E9B1B8F0D9E5}" srcOrd="2" destOrd="0" presId="urn:microsoft.com/office/officeart/2018/2/layout/IconVerticalSolidList"/>
    <dgm:cxn modelId="{92B94D6C-DAE2-4F85-A1DD-719E2CE5850D}" type="presParOf" srcId="{59ECDA3A-CAEA-4918-8283-EAA6E5BF71C8}" destId="{4AAED38F-3E28-4439-8190-737EA9B44568}" srcOrd="3" destOrd="0" presId="urn:microsoft.com/office/officeart/2018/2/layout/IconVerticalSolidList"/>
    <dgm:cxn modelId="{5240293D-013B-435B-85C9-79E6CB49B7FA}" type="presParOf" srcId="{C53E4098-84E0-4EAA-89AF-AF4B5D5D1A65}" destId="{AAF5E9A9-7D20-4B37-8910-DF3222B1F187}" srcOrd="1" destOrd="0" presId="urn:microsoft.com/office/officeart/2018/2/layout/IconVerticalSolidList"/>
    <dgm:cxn modelId="{6A066914-C220-4F8C-81EC-ABF3705AC823}" type="presParOf" srcId="{C53E4098-84E0-4EAA-89AF-AF4B5D5D1A65}" destId="{68D33B2A-8FD3-445C-B012-68B80F7E49B2}" srcOrd="2" destOrd="0" presId="urn:microsoft.com/office/officeart/2018/2/layout/IconVerticalSolidList"/>
    <dgm:cxn modelId="{0D8F51AD-F76A-40BA-AF05-ADA4DFC0051B}" type="presParOf" srcId="{68D33B2A-8FD3-445C-B012-68B80F7E49B2}" destId="{5163355A-492C-4AF9-9E23-22618F20CA3C}" srcOrd="0" destOrd="0" presId="urn:microsoft.com/office/officeart/2018/2/layout/IconVerticalSolidList"/>
    <dgm:cxn modelId="{D39E0F4C-3085-4D58-9657-78748DB15AC9}" type="presParOf" srcId="{68D33B2A-8FD3-445C-B012-68B80F7E49B2}" destId="{BB5561C0-EDF3-4EE1-B60E-08C38913C73D}" srcOrd="1" destOrd="0" presId="urn:microsoft.com/office/officeart/2018/2/layout/IconVerticalSolidList"/>
    <dgm:cxn modelId="{F5998DB1-5ED7-40CC-882C-059A3B922774}" type="presParOf" srcId="{68D33B2A-8FD3-445C-B012-68B80F7E49B2}" destId="{3B1EBC79-1BCA-4B59-AB82-E2B46185965C}" srcOrd="2" destOrd="0" presId="urn:microsoft.com/office/officeart/2018/2/layout/IconVerticalSolidList"/>
    <dgm:cxn modelId="{2EC7486C-BCE2-49B3-92E1-7F87E86379F8}" type="presParOf" srcId="{68D33B2A-8FD3-445C-B012-68B80F7E49B2}" destId="{F970F03F-3AC7-4F78-9077-2FDD7C714E9D}" srcOrd="3" destOrd="0" presId="urn:microsoft.com/office/officeart/2018/2/layout/IconVerticalSolidList"/>
    <dgm:cxn modelId="{8541A62F-A4F6-47BC-B542-ACC5D0B42299}" type="presParOf" srcId="{C53E4098-84E0-4EAA-89AF-AF4B5D5D1A65}" destId="{F0F62159-E29B-47CF-8E30-D9B23D23C65F}" srcOrd="3" destOrd="0" presId="urn:microsoft.com/office/officeart/2018/2/layout/IconVerticalSolidList"/>
    <dgm:cxn modelId="{3D9C3B32-9A31-4028-A710-CB69EFD9A76B}" type="presParOf" srcId="{C53E4098-84E0-4EAA-89AF-AF4B5D5D1A65}" destId="{69EE4AF2-DBE2-4417-9EA2-1AB094683445}" srcOrd="4" destOrd="0" presId="urn:microsoft.com/office/officeart/2018/2/layout/IconVerticalSolidList"/>
    <dgm:cxn modelId="{D37E533E-95C8-49D6-91C9-2B192F1A7382}" type="presParOf" srcId="{69EE4AF2-DBE2-4417-9EA2-1AB094683445}" destId="{CBAE601C-11D1-475C-A795-307BB0DD2C80}" srcOrd="0" destOrd="0" presId="urn:microsoft.com/office/officeart/2018/2/layout/IconVerticalSolidList"/>
    <dgm:cxn modelId="{A1E98194-CEB0-48B2-9045-A29A2FCE6D6D}" type="presParOf" srcId="{69EE4AF2-DBE2-4417-9EA2-1AB094683445}" destId="{2704462E-24CE-48B1-855E-FDE81C8570BB}" srcOrd="1" destOrd="0" presId="urn:microsoft.com/office/officeart/2018/2/layout/IconVerticalSolidList"/>
    <dgm:cxn modelId="{F1D9D03D-8A56-457A-AE32-171CD0732EA2}" type="presParOf" srcId="{69EE4AF2-DBE2-4417-9EA2-1AB094683445}" destId="{19919043-CE90-4CC2-92EA-928302CDCACC}" srcOrd="2" destOrd="0" presId="urn:microsoft.com/office/officeart/2018/2/layout/IconVerticalSolidList"/>
    <dgm:cxn modelId="{A587CB03-03B1-4086-BC95-3FC0E725927E}" type="presParOf" srcId="{69EE4AF2-DBE2-4417-9EA2-1AB094683445}" destId="{92191F53-1E60-435D-BE79-37B8A561EC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3C66C-0663-48B2-BA49-44EB4A639977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F8118-A2B7-4311-9EF0-2647B7D09E6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ED38F-3E28-4439-8190-737EA9B44568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Evaluate fixed cost increase in real time over the budget year – monitor excess in expenses to pay with one-time funds</a:t>
          </a:r>
        </a:p>
      </dsp:txBody>
      <dsp:txXfrm>
        <a:off x="1435590" y="531"/>
        <a:ext cx="9080009" cy="1242935"/>
      </dsp:txXfrm>
    </dsp:sp>
    <dsp:sp modelId="{5163355A-492C-4AF9-9E23-22618F20CA3C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561C0-EDF3-4EE1-B60E-08C38913C73D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0F03F-3AC7-4F78-9077-2FDD7C714E9D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2% Salary Pool to be distributed in January 2024 at the guidance of the BEC and senior leadership</a:t>
          </a:r>
        </a:p>
      </dsp:txBody>
      <dsp:txXfrm>
        <a:off x="1435590" y="1554201"/>
        <a:ext cx="9080009" cy="1242935"/>
      </dsp:txXfrm>
    </dsp:sp>
    <dsp:sp modelId="{CBAE601C-11D1-475C-A795-307BB0DD2C80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4462E-24CE-48B1-855E-FDE81C8570B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91F53-1E60-435D-BE79-37B8A561ECE6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Commitment to consider funding BEC High Priority List with Strategic Initiative Fund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B9D6C6D2-55D8-4ECB-BE17-9D69915E79E0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F252EC0-AF99-4AF0-8D53-33393E3081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7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2EC0-AF99-4AF0-8D53-33393E3081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8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2EC0-AF99-4AF0-8D53-33393E3081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2EC0-AF99-4AF0-8D53-33393E3081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3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2EC0-AF99-4AF0-8D53-33393E3081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2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2EC0-AF99-4AF0-8D53-33393E3081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3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52EC0-AF99-4AF0-8D53-33393E3081D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6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D6BE3-065C-3B4C-B2F4-CA939B1F4E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507F84D3-AD26-4653-A8A9-8A505D1C4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9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D6BE3-065C-3B4C-B2F4-CA939B1F4E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Google Shape;10;p2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0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982C-25F7-4747-9DB0-8A738DE6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CA2C-F6D6-4895-91F9-921939A2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9D5F-B8FC-4118-BE88-B4B95545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25B0F-3C84-47FF-BB04-340582C3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CCF4C-9CED-4735-A9A9-8DB1898E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13EA72-C9F3-49D2-A0AA-37D72657C547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9B546DF2-4C1B-489B-B1F0-47B7992928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5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A2903B-32DD-4E80-8096-67D92152D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7640B-9B1E-4C34-B7FC-646F63DA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66AC0-123B-4985-9247-4A18F2BC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7D94-43C8-40D8-ABAA-DA17A5C4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0D5A-F8F6-4ABF-9A05-07490048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8B9A6-F35D-4A9C-BAC4-7982D66B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1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6B847-CDCA-3F43-A3F8-9336452BA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11"/>
          <a:stretch/>
        </p:blipFill>
        <p:spPr>
          <a:xfrm>
            <a:off x="6231467" y="0"/>
            <a:ext cx="5960533" cy="6858000"/>
          </a:xfrm>
          <a:prstGeom prst="rect">
            <a:avLst/>
          </a:prstGeom>
        </p:spPr>
      </p:pic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3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FE3B1E-6F0C-4D43-B81E-A86E8CA4E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oogle Shape;121;p19">
            <a:extLst>
              <a:ext uri="{FF2B5EF4-FFF2-40B4-BE49-F238E27FC236}">
                <a16:creationId xmlns:a16="http://schemas.microsoft.com/office/drawing/2014/main" id="{277EAAE4-597F-43FC-A916-E763DFF368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82" y="228600"/>
            <a:ext cx="5943600" cy="640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C84D2E0-8AB4-41C2-A69D-F3C6BDEE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19870"/>
            <a:ext cx="5669280" cy="4380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Google Shape;51;p9">
            <a:extLst>
              <a:ext uri="{FF2B5EF4-FFF2-40B4-BE49-F238E27FC236}">
                <a16:creationId xmlns:a16="http://schemas.microsoft.com/office/drawing/2014/main" id="{A356151D-D6CF-44B4-8F71-124E4045E6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9" y="228600"/>
            <a:ext cx="566928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979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2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313D-D969-48E2-AD06-681D663E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AE6E-F203-486F-8FFF-92C54A7D1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2A343-9BBC-4813-AF22-EA7C0508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016CA-5AAF-430B-A5A0-5D3CB8A7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675D3-9332-45B1-AC32-B6B2A0B4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CA4C4-6E45-4CB3-96FC-DEA6B65A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64CF8A-FCDF-4245-AB27-9C19B21269E6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466F084C-57D7-4AA1-805F-D9DAC9B2E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79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1A9A-DF69-45DA-A235-E4445A7E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C287E-83D2-4282-B106-E5C19A5E4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2554A-3615-4D20-AFD8-F22C7C2CE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E6614-8847-4009-8BD2-3637A9A71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F3874-A9F6-4B55-AFD4-B4FFB1400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B298B-A631-4E9A-9553-843F6AFB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099EB-551E-4E83-B5E4-C5642B21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7392-4B44-4B00-AFA1-2D596D5D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7A47D5-3F47-461F-87A4-C17626F1DF3C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C872DECE-98AA-40F5-933B-2EDC036A4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4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BF889-9DF2-4A3D-862A-4BE15011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E26B8-ACD7-4732-B270-0169564D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B65C8-9DF5-436B-95FC-6CBB4AEC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E008915D-3DBC-441E-917F-8EC5E3620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4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D6BE3-065C-3B4C-B2F4-CA939B1F4E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Google Shape;10;p2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6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982C-25F7-4747-9DB0-8A738DE6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CA2C-F6D6-4895-91F9-921939A2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9D5F-B8FC-4118-BE88-B4B95545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DC30-798D-4F88-B385-F0CDBD3F1FC6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25B0F-3C84-47FF-BB04-340582C3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CCF4C-9CED-4735-A9A9-8DB1898E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84D3-AD26-4653-A8A9-8A505D1C46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13EA72-C9F3-49D2-A0AA-37D72657C547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9BA3B945-FBAC-4164-9DE2-EC00B3616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982C-25F7-4747-9DB0-8A738DE6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CA2C-F6D6-4895-91F9-921939A2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9D5F-B8FC-4118-BE88-B4B95545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25B0F-3C84-47FF-BB04-340582C3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CCF4C-9CED-4735-A9A9-8DB1898E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13EA72-C9F3-49D2-A0AA-37D72657C547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E7A4DEA9-2DDA-4DCA-B3D4-5D7273577C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2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A2903B-32DD-4E80-8096-67D92152D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7640B-9B1E-4C34-B7FC-646F63DA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66AC0-123B-4985-9247-4A18F2BC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7D94-43C8-40D8-ABAA-DA17A5C4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0D5A-F8F6-4ABF-9A05-07490048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8B9A6-F35D-4A9C-BAC4-7982D66B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01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6B847-CDCA-3F43-A3F8-9336452BA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11"/>
          <a:stretch/>
        </p:blipFill>
        <p:spPr>
          <a:xfrm>
            <a:off x="6231467" y="0"/>
            <a:ext cx="5960533" cy="6858000"/>
          </a:xfrm>
          <a:prstGeom prst="rect">
            <a:avLst/>
          </a:prstGeom>
        </p:spPr>
      </p:pic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42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FE3B1E-6F0C-4D43-B81E-A86E8CA4E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oogle Shape;121;p19">
            <a:extLst>
              <a:ext uri="{FF2B5EF4-FFF2-40B4-BE49-F238E27FC236}">
                <a16:creationId xmlns:a16="http://schemas.microsoft.com/office/drawing/2014/main" id="{277EAAE4-597F-43FC-A916-E763DFF368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82" y="228600"/>
            <a:ext cx="5943600" cy="640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C84D2E0-8AB4-41C2-A69D-F3C6BDEE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19870"/>
            <a:ext cx="5669280" cy="4380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Google Shape;51;p9">
            <a:extLst>
              <a:ext uri="{FF2B5EF4-FFF2-40B4-BE49-F238E27FC236}">
                <a16:creationId xmlns:a16="http://schemas.microsoft.com/office/drawing/2014/main" id="{A356151D-D6CF-44B4-8F71-124E4045E6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9" y="228600"/>
            <a:ext cx="566928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550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75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313D-D969-48E2-AD06-681D663E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AE6E-F203-486F-8FFF-92C54A7D1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2A343-9BBC-4813-AF22-EA7C0508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016CA-5AAF-430B-A5A0-5D3CB8A7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675D3-9332-45B1-AC32-B6B2A0B4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CA4C4-6E45-4CB3-96FC-DEA6B65A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64CF8A-FCDF-4245-AB27-9C19B21269E6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84229253-2E83-4586-A215-F77CDA8C0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78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1A9A-DF69-45DA-A235-E4445A7E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C287E-83D2-4282-B106-E5C19A5E4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2554A-3615-4D20-AFD8-F22C7C2CE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E6614-8847-4009-8BD2-3637A9A71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F3874-A9F6-4B55-AFD4-B4FFB1400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B298B-A631-4E9A-9553-843F6AFB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099EB-551E-4E83-B5E4-C5642B21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7392-4B44-4B00-AFA1-2D596D5D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7A47D5-3F47-461F-87A4-C17626F1DF3C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00707F0A-8826-4FAB-89A8-99B6C5D173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28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BF889-9DF2-4A3D-862A-4BE15011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E26B8-ACD7-4732-B270-0169564D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B65C8-9DF5-436B-95FC-6CBB4AEC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4F29BC3A-E222-4197-83B7-CBEBF87EA5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50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D6BE3-065C-3B4C-B2F4-CA939B1F4E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25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982C-25F7-4747-9DB0-8A738DE6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CA2C-F6D6-4895-91F9-921939A2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9D5F-B8FC-4118-BE88-B4B95545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25B0F-3C84-47FF-BB04-340582C3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CCF4C-9CED-4735-A9A9-8DB1898E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13EA72-C9F3-49D2-A0AA-37D72657C547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FD75C4E9-FCCF-4A7A-9C8F-B71BE3CCC1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A2903B-32DD-4E80-8096-67D92152D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7640B-9B1E-4C34-B7FC-646F63DA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66AC0-123B-4985-9247-4A18F2BC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7D94-43C8-40D8-ABAA-DA17A5C4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DC30-798D-4F88-B385-F0CDBD3F1FC6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0D5A-F8F6-4ABF-9A05-07490048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8B9A6-F35D-4A9C-BAC4-7982D66B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84D3-AD26-4653-A8A9-8A505D1C4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72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A2903B-32DD-4E80-8096-67D92152D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7640B-9B1E-4C34-B7FC-646F63DA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66AC0-123B-4985-9247-4A18F2BC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7D94-43C8-40D8-ABAA-DA17A5C4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0D5A-F8F6-4ABF-9A05-07490048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8B9A6-F35D-4A9C-BAC4-7982D66B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84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6B847-CDCA-3F43-A3F8-9336452BA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11"/>
          <a:stretch/>
        </p:blipFill>
        <p:spPr>
          <a:xfrm>
            <a:off x="6231467" y="0"/>
            <a:ext cx="5960533" cy="6858000"/>
          </a:xfrm>
          <a:prstGeom prst="rect">
            <a:avLst/>
          </a:prstGeom>
        </p:spPr>
      </p:pic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57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FE3B1E-6F0C-4D43-B81E-A86E8CA4E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oogle Shape;121;p19">
            <a:extLst>
              <a:ext uri="{FF2B5EF4-FFF2-40B4-BE49-F238E27FC236}">
                <a16:creationId xmlns:a16="http://schemas.microsoft.com/office/drawing/2014/main" id="{277EAAE4-597F-43FC-A916-E763DFF368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82" y="228600"/>
            <a:ext cx="59436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C84D2E0-8AB4-41C2-A69D-F3C6BDEE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19870"/>
            <a:ext cx="5669280" cy="4380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Google Shape;51;p9">
            <a:extLst>
              <a:ext uri="{FF2B5EF4-FFF2-40B4-BE49-F238E27FC236}">
                <a16:creationId xmlns:a16="http://schemas.microsoft.com/office/drawing/2014/main" id="{A356151D-D6CF-44B4-8F71-124E4045E6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9" y="228600"/>
            <a:ext cx="566928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3558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97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313D-D969-48E2-AD06-681D663E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AE6E-F203-486F-8FFF-92C54A7D1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2A343-9BBC-4813-AF22-EA7C0508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016CA-5AAF-430B-A5A0-5D3CB8A7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675D3-9332-45B1-AC32-B6B2A0B4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CA4C4-6E45-4CB3-96FC-DEA6B65A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64CF8A-FCDF-4245-AB27-9C19B21269E6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9C647D17-3B7E-4921-AD92-8C30143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43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1A9A-DF69-45DA-A235-E4445A7E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C287E-83D2-4282-B106-E5C19A5E4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2554A-3615-4D20-AFD8-F22C7C2CE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E6614-8847-4009-8BD2-3637A9A71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F3874-A9F6-4B55-AFD4-B4FFB1400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B298B-A631-4E9A-9553-843F6AFB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099EB-551E-4E83-B5E4-C5642B21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7392-4B44-4B00-AFA1-2D596D5D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7A47D5-3F47-461F-87A4-C17626F1DF3C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CA4108AA-62EF-4D6A-8FF9-6626BA2CCC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30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BF889-9DF2-4A3D-862A-4BE15011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E26B8-ACD7-4732-B270-0169564D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B65C8-9DF5-436B-95FC-6CBB4AEC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4D5D46E8-E2D8-4F69-A05C-5DCD8F3B41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72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D6BE3-065C-3B4C-B2F4-CA939B1F4E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Google Shape;10;p2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43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982C-25F7-4747-9DB0-8A738DE6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CA2C-F6D6-4895-91F9-921939A2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9D5F-B8FC-4118-BE88-B4B95545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25B0F-3C84-47FF-BB04-340582C3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CCF4C-9CED-4735-A9A9-8DB1898E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13EA72-C9F3-49D2-A0AA-37D72657C547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82BF2743-92D4-42C1-B608-85A04CC32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40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A2903B-32DD-4E80-8096-67D92152D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7640B-9B1E-4C34-B7FC-646F63DA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66AC0-123B-4985-9247-4A18F2BC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7D94-43C8-40D8-ABAA-DA17A5C4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0D5A-F8F6-4ABF-9A05-07490048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8B9A6-F35D-4A9C-BAC4-7982D66B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9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6B847-CDCA-3F43-A3F8-9336452BA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11"/>
          <a:stretch/>
        </p:blipFill>
        <p:spPr>
          <a:xfrm>
            <a:off x="6231467" y="0"/>
            <a:ext cx="5960533" cy="6858000"/>
          </a:xfrm>
          <a:prstGeom prst="rect">
            <a:avLst/>
          </a:prstGeom>
        </p:spPr>
      </p:pic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507F84D3-AD26-4653-A8A9-8A505D1C4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08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6B847-CDCA-3F43-A3F8-9336452BA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11"/>
          <a:stretch/>
        </p:blipFill>
        <p:spPr>
          <a:xfrm>
            <a:off x="6231467" y="0"/>
            <a:ext cx="5960533" cy="6858000"/>
          </a:xfrm>
          <a:prstGeom prst="rect">
            <a:avLst/>
          </a:prstGeom>
        </p:spPr>
      </p:pic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60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FE3B1E-6F0C-4D43-B81E-A86E8CA4E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oogle Shape;121;p19">
            <a:extLst>
              <a:ext uri="{FF2B5EF4-FFF2-40B4-BE49-F238E27FC236}">
                <a16:creationId xmlns:a16="http://schemas.microsoft.com/office/drawing/2014/main" id="{277EAAE4-597F-43FC-A916-E763DFF368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82" y="228600"/>
            <a:ext cx="5943600" cy="640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C84D2E0-8AB4-41C2-A69D-F3C6BDEE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19870"/>
            <a:ext cx="5669280" cy="4380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Google Shape;51;p9">
            <a:extLst>
              <a:ext uri="{FF2B5EF4-FFF2-40B4-BE49-F238E27FC236}">
                <a16:creationId xmlns:a16="http://schemas.microsoft.com/office/drawing/2014/main" id="{A356151D-D6CF-44B4-8F71-124E4045E6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9" y="228600"/>
            <a:ext cx="566928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4931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84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313D-D969-48E2-AD06-681D663E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AE6E-F203-486F-8FFF-92C54A7D1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2A343-9BBC-4813-AF22-EA7C0508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016CA-5AAF-430B-A5A0-5D3CB8A7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675D3-9332-45B1-AC32-B6B2A0B4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CA4C4-6E45-4CB3-96FC-DEA6B65A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64CF8A-FCDF-4245-AB27-9C19B21269E6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77CCF422-8D07-459C-9D50-6706EAD949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91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1A9A-DF69-45DA-A235-E4445A7E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C287E-83D2-4282-B106-E5C19A5E4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2554A-3615-4D20-AFD8-F22C7C2CE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E6614-8847-4009-8BD2-3637A9A71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F3874-A9F6-4B55-AFD4-B4FFB1400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B298B-A631-4E9A-9553-843F6AFB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099EB-551E-4E83-B5E4-C5642B21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7392-4B44-4B00-AFA1-2D596D5D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7A47D5-3F47-461F-87A4-C17626F1DF3C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5C88F831-5C9C-4318-8EBC-023C884166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94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BF889-9DF2-4A3D-862A-4BE15011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E26B8-ACD7-4732-B270-0169564D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B65C8-9DF5-436B-95FC-6CBB4AEC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C996F2CA-CD4F-4089-BA01-8E8C569796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38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D6BE3-065C-3B4C-B2F4-CA939B1F4E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Google Shape;10;p2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46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982C-25F7-4747-9DB0-8A738DE6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CA2C-F6D6-4895-91F9-921939A2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9D5F-B8FC-4118-BE88-B4B95545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25B0F-3C84-47FF-BB04-340582C3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CCF4C-9CED-4735-A9A9-8DB1898E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13EA72-C9F3-49D2-A0AA-37D72657C547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019709B6-D607-4001-B41D-CB3A09883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60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A2903B-32DD-4E80-8096-67D92152D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7640B-9B1E-4C34-B7FC-646F63DA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66AC0-123B-4985-9247-4A18F2BC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7D94-43C8-40D8-ABAA-DA17A5C4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0D5A-F8F6-4ABF-9A05-07490048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8B9A6-F35D-4A9C-BAC4-7982D66B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42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6B847-CDCA-3F43-A3F8-9336452BA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11"/>
          <a:stretch/>
        </p:blipFill>
        <p:spPr>
          <a:xfrm>
            <a:off x="6231467" y="0"/>
            <a:ext cx="5960533" cy="6858000"/>
          </a:xfrm>
          <a:prstGeom prst="rect">
            <a:avLst/>
          </a:prstGeom>
        </p:spPr>
      </p:pic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6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FE3B1E-6F0C-4D43-B81E-A86E8CA4E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oogle Shape;121;p19">
            <a:extLst>
              <a:ext uri="{FF2B5EF4-FFF2-40B4-BE49-F238E27FC236}">
                <a16:creationId xmlns:a16="http://schemas.microsoft.com/office/drawing/2014/main" id="{277EAAE4-597F-43FC-A916-E763DFF368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82" y="228600"/>
            <a:ext cx="5943600" cy="640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507F84D3-AD26-4653-A8A9-8A505D1C46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C84D2E0-8AB4-41C2-A69D-F3C6BDEE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19870"/>
            <a:ext cx="5669280" cy="4380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Google Shape;51;p9">
            <a:extLst>
              <a:ext uri="{FF2B5EF4-FFF2-40B4-BE49-F238E27FC236}">
                <a16:creationId xmlns:a16="http://schemas.microsoft.com/office/drawing/2014/main" id="{A356151D-D6CF-44B4-8F71-124E4045E6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9" y="228600"/>
            <a:ext cx="566928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66186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FE3B1E-6F0C-4D43-B81E-A86E8CA4E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oogle Shape;121;p19">
            <a:extLst>
              <a:ext uri="{FF2B5EF4-FFF2-40B4-BE49-F238E27FC236}">
                <a16:creationId xmlns:a16="http://schemas.microsoft.com/office/drawing/2014/main" id="{277EAAE4-597F-43FC-A916-E763DFF368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82" y="228600"/>
            <a:ext cx="5943600" cy="640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C84D2E0-8AB4-41C2-A69D-F3C6BDEE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19870"/>
            <a:ext cx="5669280" cy="4380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Google Shape;51;p9">
            <a:extLst>
              <a:ext uri="{FF2B5EF4-FFF2-40B4-BE49-F238E27FC236}">
                <a16:creationId xmlns:a16="http://schemas.microsoft.com/office/drawing/2014/main" id="{A356151D-D6CF-44B4-8F71-124E4045E6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9" y="228600"/>
            <a:ext cx="566928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5045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716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313D-D969-48E2-AD06-681D663E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AE6E-F203-486F-8FFF-92C54A7D1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2A343-9BBC-4813-AF22-EA7C0508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016CA-5AAF-430B-A5A0-5D3CB8A7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675D3-9332-45B1-AC32-B6B2A0B4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CA4C4-6E45-4CB3-96FC-DEA6B65A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64CF8A-FCDF-4245-AB27-9C19B21269E6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440C306D-4F65-46C2-8DD3-B5A5F6BF7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2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1A9A-DF69-45DA-A235-E4445A7E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C287E-83D2-4282-B106-E5C19A5E4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2554A-3615-4D20-AFD8-F22C7C2CE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E6614-8847-4009-8BD2-3637A9A71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F3874-A9F6-4B55-AFD4-B4FFB1400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B298B-A631-4E9A-9553-843F6AFB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099EB-551E-4E83-B5E4-C5642B21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7392-4B44-4B00-AFA1-2D596D5D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7A47D5-3F47-461F-87A4-C17626F1DF3C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9D743BA6-0DDB-4C89-A590-5A0F34CE0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20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BF889-9DF2-4A3D-862A-4BE15011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E26B8-ACD7-4732-B270-0169564D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B65C8-9DF5-436B-95FC-6CBB4AEC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289DCEE0-9C75-4DC3-948F-58485C3971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D6BE3-065C-3B4C-B2F4-CA939B1F4E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Google Shape;10;p2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394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982C-25F7-4747-9DB0-8A738DE6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CA2C-F6D6-4895-91F9-921939A2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9D5F-B8FC-4118-BE88-B4B95545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25B0F-3C84-47FF-BB04-340582C3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CCF4C-9CED-4735-A9A9-8DB1898E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2282224-D5E8-4759-AA8A-6447A2C239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6126480"/>
            <a:ext cx="1239012" cy="48158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13EA72-C9F3-49D2-A0AA-37D72657C547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126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A2903B-32DD-4E80-8096-67D92152D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7640B-9B1E-4C34-B7FC-646F63DA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66AC0-123B-4985-9247-4A18F2BC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7D94-43C8-40D8-ABAA-DA17A5C4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0D5A-F8F6-4ABF-9A05-07490048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8B9A6-F35D-4A9C-BAC4-7982D66B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58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6B847-CDCA-3F43-A3F8-9336452BA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11"/>
          <a:stretch/>
        </p:blipFill>
        <p:spPr>
          <a:xfrm>
            <a:off x="6231467" y="0"/>
            <a:ext cx="5960533" cy="6858000"/>
          </a:xfrm>
          <a:prstGeom prst="rect">
            <a:avLst/>
          </a:prstGeom>
        </p:spPr>
      </p:pic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533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FE3B1E-6F0C-4D43-B81E-A86E8CA4E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oogle Shape;121;p19">
            <a:extLst>
              <a:ext uri="{FF2B5EF4-FFF2-40B4-BE49-F238E27FC236}">
                <a16:creationId xmlns:a16="http://schemas.microsoft.com/office/drawing/2014/main" id="{277EAAE4-597F-43FC-A916-E763DFF3685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82" y="228600"/>
            <a:ext cx="5943600" cy="640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C84D2E0-8AB4-41C2-A69D-F3C6BDEE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019870"/>
            <a:ext cx="5669280" cy="4380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Google Shape;51;p9">
            <a:extLst>
              <a:ext uri="{FF2B5EF4-FFF2-40B4-BE49-F238E27FC236}">
                <a16:creationId xmlns:a16="http://schemas.microsoft.com/office/drawing/2014/main" id="{A356151D-D6CF-44B4-8F71-124E4045E6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9" y="228600"/>
            <a:ext cx="566928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tx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545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507F84D3-AD26-4653-A8A9-8A505D1C4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851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59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313D-D969-48E2-AD06-681D663E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AE6E-F203-486F-8FFF-92C54A7D1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2A343-9BBC-4813-AF22-EA7C0508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016CA-5AAF-430B-A5A0-5D3CB8A7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675D3-9332-45B1-AC32-B6B2A0B4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CA4C4-6E45-4CB3-96FC-DEA6B65A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64CF8A-FCDF-4245-AB27-9C19B21269E6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CD33D8B-52E6-4E51-9187-65ED2CC992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6126480"/>
            <a:ext cx="1239012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331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1A9A-DF69-45DA-A235-E4445A7E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C287E-83D2-4282-B106-E5C19A5E4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2554A-3615-4D20-AFD8-F22C7C2CE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E6614-8847-4009-8BD2-3637A9A71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F3874-A9F6-4B55-AFD4-B4FFB1400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B298B-A631-4E9A-9553-843F6AFB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099EB-551E-4E83-B5E4-C5642B21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7392-4B44-4B00-AFA1-2D596D5D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7A47D5-3F47-461F-87A4-C17626F1DF3C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0F31DCF-F479-4E17-AC36-5E95947491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6126480"/>
            <a:ext cx="1239012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02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BF889-9DF2-4A3D-862A-4BE15011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E26B8-ACD7-4732-B270-0169564D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B65C8-9DF5-436B-95FC-6CBB4AEC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633C84E-912B-46F9-B674-1ADCD1ABCF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6126480"/>
            <a:ext cx="1239012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2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313D-D969-48E2-AD06-681D663EF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AE6E-F203-486F-8FFF-92C54A7D1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2A343-9BBC-4813-AF22-EA7C0508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016CA-5AAF-430B-A5A0-5D3CB8A7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DC30-798D-4F88-B385-F0CDBD3F1FC6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675D3-9332-45B1-AC32-B6B2A0B4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CA4C4-6E45-4CB3-96FC-DEA6B65A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84D3-AD26-4653-A8A9-8A505D1C46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64CF8A-FCDF-4245-AB27-9C19B21269E6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724FCBB-94A5-4A48-95FB-D40C01BF05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6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91A9A-DF69-45DA-A235-E4445A7E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C287E-83D2-4282-B106-E5C19A5E4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2554A-3615-4D20-AFD8-F22C7C2CE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E6614-8847-4009-8BD2-3637A9A71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F3874-A9F6-4B55-AFD4-B4FFB1400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B298B-A631-4E9A-9553-843F6AFB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DC30-798D-4F88-B385-F0CDBD3F1FC6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099EB-551E-4E83-B5E4-C5642B21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7392-4B44-4B00-AFA1-2D596D5D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84D3-AD26-4653-A8A9-8A505D1C467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7A47D5-3F47-461F-87A4-C17626F1DF3C}"/>
              </a:ext>
            </a:extLst>
          </p:cNvPr>
          <p:cNvCxnSpPr>
            <a:cxnSpLocks/>
          </p:cNvCxnSpPr>
          <p:nvPr/>
        </p:nvCxnSpPr>
        <p:spPr>
          <a:xfrm>
            <a:off x="838200" y="1279525"/>
            <a:ext cx="10515600" cy="0"/>
          </a:xfrm>
          <a:prstGeom prst="line">
            <a:avLst/>
          </a:prstGeom>
          <a:ln w="76200">
            <a:solidFill>
              <a:srgbClr val="B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90EB678C-5CC9-496A-AFA1-2F6DB5F50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5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BF889-9DF2-4A3D-862A-4BE15011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DC30-798D-4F88-B385-F0CDBD3F1FC6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EE26B8-ACD7-4732-B270-0169564D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B65C8-9DF5-436B-95FC-6CBB4AEC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84D3-AD26-4653-A8A9-8A505D1C46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A0F2C30D-7152-4667-816D-B247E089C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92" y="6205728"/>
            <a:ext cx="9144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0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C0D72-8BBE-4AD4-8180-F589514D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0D0AC-AB0F-4A1A-AD98-81E37267A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5C95E-F215-4ECF-AE2F-A5615F854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9DC30-798D-4F88-B385-F0CDBD3F1FC6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439FD-FBEC-4410-9229-259F5211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ACE19-7E48-4E95-A466-79D5C368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84D3-AD26-4653-A8A9-8A505D1C4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5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C0D72-8BBE-4AD4-8180-F589514D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0D0AC-AB0F-4A1A-AD98-81E37267A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5C95E-F215-4ECF-AE2F-A5615F854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439FD-FBEC-4410-9229-259F5211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ACE19-7E48-4E95-A466-79D5C368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7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C0D72-8BBE-4AD4-8180-F589514D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0D0AC-AB0F-4A1A-AD98-81E37267A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5C95E-F215-4ECF-AE2F-A5615F854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439FD-FBEC-4410-9229-259F5211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ACE19-7E48-4E95-A466-79D5C368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2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C0D72-8BBE-4AD4-8180-F589514D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0D0AC-AB0F-4A1A-AD98-81E37267A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5C95E-F215-4ECF-AE2F-A5615F854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439FD-FBEC-4410-9229-259F5211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ACE19-7E48-4E95-A466-79D5C368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C0D72-8BBE-4AD4-8180-F589514D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0D0AC-AB0F-4A1A-AD98-81E37267A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5C95E-F215-4ECF-AE2F-A5615F854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439FD-FBEC-4410-9229-259F5211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ACE19-7E48-4E95-A466-79D5C368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6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C0D72-8BBE-4AD4-8180-F589514D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0D0AC-AB0F-4A1A-AD98-81E37267A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5C95E-F215-4ECF-AE2F-A5615F854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BA6E-24BC-40CB-98D0-3D6C0FEBD44E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439FD-FBEC-4410-9229-259F5211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ACE19-7E48-4E95-A466-79D5C368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5AEE-0D0A-46E3-977A-045B1BEA6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C0D72-8BBE-4AD4-8180-F589514D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0D0AC-AB0F-4A1A-AD98-81E37267A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5C95E-F215-4ECF-AE2F-A5615F854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458CA-9847-4A64-9F55-96A2E736DAEB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439FD-FBEC-4410-9229-259F5211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ACE19-7E48-4E95-A466-79D5C368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C93FD-FB25-4A80-9883-C89DABD2A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4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grass, way&#10;&#10;Description automatically generated">
            <a:extLst>
              <a:ext uri="{FF2B5EF4-FFF2-40B4-BE49-F238E27FC236}">
                <a16:creationId xmlns:a16="http://schemas.microsoft.com/office/drawing/2014/main" id="{C4F67AC0-FE60-3F4B-464C-10923743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6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6FCA36-8087-417C-9EBE-746688AE2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07" y="5791200"/>
            <a:ext cx="7686868" cy="1057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432" y="171778"/>
            <a:ext cx="80490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solidFill>
                  <a:prstClr val="white"/>
                </a:solidFill>
                <a:ea typeface="+mj-ea"/>
                <a:cs typeface="+mj-cs"/>
              </a:rPr>
              <a:t>Board of Regents Special Budget Approval Meeting</a:t>
            </a:r>
            <a:br>
              <a:rPr lang="en" sz="6400" b="1" dirty="0">
                <a:solidFill>
                  <a:prstClr val="white"/>
                </a:solidFill>
                <a:ea typeface="+mj-ea"/>
                <a:cs typeface="+mj-cs"/>
              </a:rPr>
            </a:br>
            <a:br>
              <a:rPr lang="en" sz="6400" b="1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en-US" sz="2800" dirty="0">
                <a:solidFill>
                  <a:prstClr val="white"/>
                </a:solidFill>
                <a:ea typeface="+mj-ea"/>
                <a:cs typeface="+mj-cs"/>
              </a:rPr>
              <a:t>June 2,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7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A264-9268-1255-6C37-0CAE5392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and Fee Schedule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43092" y="1455933"/>
          <a:ext cx="7705817" cy="283845"/>
        </p:xfrm>
        <a:graphic>
          <a:graphicData uri="http://schemas.openxmlformats.org/drawingml/2006/table">
            <a:tbl>
              <a:tblPr/>
              <a:tblGrid>
                <a:gridCol w="357856">
                  <a:extLst>
                    <a:ext uri="{9D8B030D-6E8A-4147-A177-3AD203B41FA5}">
                      <a16:colId xmlns:a16="http://schemas.microsoft.com/office/drawing/2014/main" val="4282779171"/>
                    </a:ext>
                  </a:extLst>
                </a:gridCol>
                <a:gridCol w="4124969">
                  <a:extLst>
                    <a:ext uri="{9D8B030D-6E8A-4147-A177-3AD203B41FA5}">
                      <a16:colId xmlns:a16="http://schemas.microsoft.com/office/drawing/2014/main" val="71634519"/>
                    </a:ext>
                  </a:extLst>
                </a:gridCol>
                <a:gridCol w="727257">
                  <a:extLst>
                    <a:ext uri="{9D8B030D-6E8A-4147-A177-3AD203B41FA5}">
                      <a16:colId xmlns:a16="http://schemas.microsoft.com/office/drawing/2014/main" val="1026396578"/>
                    </a:ext>
                  </a:extLst>
                </a:gridCol>
                <a:gridCol w="727257">
                  <a:extLst>
                    <a:ext uri="{9D8B030D-6E8A-4147-A177-3AD203B41FA5}">
                      <a16:colId xmlns:a16="http://schemas.microsoft.com/office/drawing/2014/main" val="2222418821"/>
                    </a:ext>
                  </a:extLst>
                </a:gridCol>
                <a:gridCol w="754192">
                  <a:extLst>
                    <a:ext uri="{9D8B030D-6E8A-4147-A177-3AD203B41FA5}">
                      <a16:colId xmlns:a16="http://schemas.microsoft.com/office/drawing/2014/main" val="1601268362"/>
                    </a:ext>
                  </a:extLst>
                </a:gridCol>
                <a:gridCol w="1014286">
                  <a:extLst>
                    <a:ext uri="{9D8B030D-6E8A-4147-A177-3AD203B41FA5}">
                      <a16:colId xmlns:a16="http://schemas.microsoft.com/office/drawing/2014/main" val="1545409904"/>
                    </a:ext>
                  </a:extLst>
                </a:gridCol>
              </a:tblGrid>
              <a:tr h="2508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348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ED066D0-70D6-EDD1-FD12-DC473508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589"/>
            <a:ext cx="10515600" cy="304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2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A264-9268-1255-6C37-0CAE5392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and Fee Schedule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4D0AB-17F0-7169-B96E-7AA6BFDA4DEA}"/>
              </a:ext>
            </a:extLst>
          </p:cNvPr>
          <p:cNvSpPr txBox="1"/>
          <p:nvPr/>
        </p:nvSpPr>
        <p:spPr>
          <a:xfrm>
            <a:off x="655320" y="5610088"/>
            <a:ext cx="10881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>
                <a:solidFill>
                  <a:srgbClr val="D01F3D"/>
                </a:solidFill>
              </a:rPr>
              <a:t>On Demand - Online courses with schedules that do not necessarily align with the traditional terms.</a:t>
            </a:r>
          </a:p>
          <a:p>
            <a:r>
              <a:rPr lang="en-US" sz="1900" b="1" i="1" dirty="0">
                <a:solidFill>
                  <a:srgbClr val="D01F3D"/>
                </a:solidFill>
              </a:rPr>
              <a:t>Dual Credit - High school students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353890-8238-0593-4A9A-9DD4B0D48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6228"/>
            <a:ext cx="10515600" cy="373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E3E79-7B32-81D8-1D3D-67CC1058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Short-Term Investment Strategy</a:t>
            </a:r>
          </a:p>
        </p:txBody>
      </p:sp>
      <p:pic>
        <p:nvPicPr>
          <p:cNvPr id="8" name="Content Placeholder 7" descr="A picture containing outdoor, plant, wood, jar&#10;&#10;Description automatically generated">
            <a:extLst>
              <a:ext uri="{FF2B5EF4-FFF2-40B4-BE49-F238E27FC236}">
                <a16:creationId xmlns:a16="http://schemas.microsoft.com/office/drawing/2014/main" id="{A12CFA99-24B2-7485-1816-FE4A91A64E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9767"/>
            <a:ext cx="5181600" cy="350305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BE086-9502-A515-EF02-66C05D0653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university adopted a cash management strategy &amp; short-term investment policy in FY23</a:t>
            </a:r>
          </a:p>
          <a:p>
            <a:pPr lvl="3"/>
            <a:endParaRPr lang="en-US" dirty="0"/>
          </a:p>
          <a:p>
            <a:r>
              <a:rPr lang="en-US" dirty="0"/>
              <a:t>The policy achieves the following items with existing cash: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Principal protection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Liquidity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Investment earnings</a:t>
            </a:r>
          </a:p>
          <a:p>
            <a:pPr marL="1828800" lvl="3" indent="-457200">
              <a:buFont typeface="+mj-lt"/>
              <a:buAutoNum type="arabicPeriod"/>
            </a:pPr>
            <a:endParaRPr lang="en-US" sz="1400" dirty="0"/>
          </a:p>
          <a:p>
            <a:r>
              <a:rPr lang="en-US" dirty="0"/>
              <a:t>An additional $3M will be generated to apply toward the FY24 operating budget</a:t>
            </a:r>
          </a:p>
        </p:txBody>
      </p:sp>
    </p:spTree>
    <p:extLst>
      <p:ext uri="{BB962C8B-B14F-4D97-AF65-F5344CB8AC3E}">
        <p14:creationId xmlns:p14="http://schemas.microsoft.com/office/powerpoint/2010/main" val="300598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grass, way&#10;&#10;Description automatically generated">
            <a:extLst>
              <a:ext uri="{FF2B5EF4-FFF2-40B4-BE49-F238E27FC236}">
                <a16:creationId xmlns:a16="http://schemas.microsoft.com/office/drawing/2014/main" id="{C4F67AC0-FE60-3F4B-464C-10923743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6FCA36-8087-417C-9EBE-746688AE2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07" y="5791200"/>
            <a:ext cx="7686868" cy="1057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ABAC8A-CD4E-517E-C6E9-107179CCABF0}"/>
              </a:ext>
            </a:extLst>
          </p:cNvPr>
          <p:cNvSpPr txBox="1"/>
          <p:nvPr/>
        </p:nvSpPr>
        <p:spPr>
          <a:xfrm>
            <a:off x="885825" y="5809088"/>
            <a:ext cx="7686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Expenditure Highlights</a:t>
            </a:r>
          </a:p>
        </p:txBody>
      </p:sp>
    </p:spTree>
    <p:extLst>
      <p:ext uri="{BB962C8B-B14F-4D97-AF65-F5344CB8AC3E}">
        <p14:creationId xmlns:p14="http://schemas.microsoft.com/office/powerpoint/2010/main" val="1226970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7196-A790-4A70-A33A-F8045F5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Expenditure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6E46-8285-49E3-9D6B-BB8B960F6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7422" y="2020326"/>
            <a:ext cx="5226377" cy="4180450"/>
          </a:xfrm>
        </p:spPr>
        <p:txBody>
          <a:bodyPr>
            <a:normAutofit/>
          </a:bodyPr>
          <a:lstStyle/>
          <a:p>
            <a:r>
              <a:rPr lang="en-US" dirty="0"/>
              <a:t>Salaries and Wages - $131.1M</a:t>
            </a:r>
          </a:p>
          <a:p>
            <a:r>
              <a:rPr lang="en-US" dirty="0"/>
              <a:t>Fringe Benefits - $52.6M</a:t>
            </a:r>
          </a:p>
          <a:p>
            <a:r>
              <a:rPr lang="en-US" dirty="0"/>
              <a:t>Student Financial Aid - $114.8M</a:t>
            </a:r>
          </a:p>
          <a:p>
            <a:r>
              <a:rPr lang="en-US" dirty="0"/>
              <a:t>Operating - $40.4M</a:t>
            </a:r>
          </a:p>
          <a:p>
            <a:r>
              <a:rPr lang="en-US" dirty="0"/>
              <a:t>Maintenance - $17.1M</a:t>
            </a:r>
          </a:p>
          <a:p>
            <a:r>
              <a:rPr lang="en-US" dirty="0"/>
              <a:t>Debt Service - $17.0M</a:t>
            </a:r>
          </a:p>
          <a:p>
            <a:r>
              <a:rPr lang="en-US" dirty="0"/>
              <a:t>Utilities - $9.6M</a:t>
            </a:r>
          </a:p>
          <a:p>
            <a:r>
              <a:rPr lang="en-US" dirty="0"/>
              <a:t>Travel - $7.2M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1F4E97-5DB3-42F1-8E5B-DC879B29B7E7}"/>
              </a:ext>
            </a:extLst>
          </p:cNvPr>
          <p:cNvSpPr/>
          <p:nvPr/>
        </p:nvSpPr>
        <p:spPr>
          <a:xfrm>
            <a:off x="5793196" y="1762125"/>
            <a:ext cx="5712264" cy="1419225"/>
          </a:xfrm>
          <a:prstGeom prst="ellipse">
            <a:avLst/>
          </a:prstGeom>
          <a:noFill/>
          <a:ln w="38100">
            <a:solidFill>
              <a:srgbClr val="D01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7E400-EDED-4173-A0BA-0FF65D30AE87}"/>
              </a:ext>
            </a:extLst>
          </p:cNvPr>
          <p:cNvSpPr txBox="1"/>
          <p:nvPr/>
        </p:nvSpPr>
        <p:spPr>
          <a:xfrm>
            <a:off x="10324730" y="1435550"/>
            <a:ext cx="118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48%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03C615-2CB6-E9ED-F068-3B7635E83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5" r="20836"/>
          <a:stretch/>
        </p:blipFill>
        <p:spPr>
          <a:xfrm>
            <a:off x="1257300" y="1915801"/>
            <a:ext cx="4295775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grass, way&#10;&#10;Description automatically generated">
            <a:extLst>
              <a:ext uri="{FF2B5EF4-FFF2-40B4-BE49-F238E27FC236}">
                <a16:creationId xmlns:a16="http://schemas.microsoft.com/office/drawing/2014/main" id="{C4F67AC0-FE60-3F4B-464C-10923743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6FCA36-8087-417C-9EBE-746688AE2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07" y="5791200"/>
            <a:ext cx="7686868" cy="1057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ABAC8A-CD4E-517E-C6E9-107179CCABF0}"/>
              </a:ext>
            </a:extLst>
          </p:cNvPr>
          <p:cNvSpPr txBox="1"/>
          <p:nvPr/>
        </p:nvSpPr>
        <p:spPr>
          <a:xfrm>
            <a:off x="885825" y="5809088"/>
            <a:ext cx="962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1516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grass, way&#10;&#10;Description automatically generated">
            <a:extLst>
              <a:ext uri="{FF2B5EF4-FFF2-40B4-BE49-F238E27FC236}">
                <a16:creationId xmlns:a16="http://schemas.microsoft.com/office/drawing/2014/main" id="{C4F67AC0-FE60-3F4B-464C-10923743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6FCA36-8087-417C-9EBE-746688AE2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07" y="5791200"/>
            <a:ext cx="7686868" cy="1057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ABAC8A-CD4E-517E-C6E9-107179CCABF0}"/>
              </a:ext>
            </a:extLst>
          </p:cNvPr>
          <p:cNvSpPr txBox="1"/>
          <p:nvPr/>
        </p:nvSpPr>
        <p:spPr>
          <a:xfrm>
            <a:off x="885825" y="5809088"/>
            <a:ext cx="962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Personnel Actions</a:t>
            </a:r>
          </a:p>
        </p:txBody>
      </p:sp>
    </p:spTree>
    <p:extLst>
      <p:ext uri="{BB962C8B-B14F-4D97-AF65-F5344CB8AC3E}">
        <p14:creationId xmlns:p14="http://schemas.microsoft.com/office/powerpoint/2010/main" val="237648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0802-61B0-4BFC-8E99-878A89AB8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00" y="2971800"/>
            <a:ext cx="5393600" cy="914400"/>
          </a:xfrm>
        </p:spPr>
        <p:txBody>
          <a:bodyPr/>
          <a:lstStyle/>
          <a:p>
            <a:r>
              <a:rPr lang="en-US" dirty="0"/>
              <a:t>Personnel Actions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596FF-3D26-4142-B434-C5DFD866FBA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Approved personnel actions</a:t>
            </a:r>
            <a:br>
              <a:rPr lang="en-US" dirty="0"/>
            </a:br>
            <a:r>
              <a:rPr lang="en-US" dirty="0"/>
              <a:t>03/01/2023 – 04/30/2023</a:t>
            </a:r>
          </a:p>
          <a:p>
            <a:endParaRPr lang="en-US" dirty="0"/>
          </a:p>
          <a:p>
            <a:r>
              <a:rPr lang="en-US" dirty="0"/>
              <a:t>One-time compensation payments</a:t>
            </a:r>
            <a:br>
              <a:rPr lang="en-US" dirty="0"/>
            </a:br>
            <a:r>
              <a:rPr lang="en-US" dirty="0"/>
              <a:t>03/01/2023 – 04/30/2023</a:t>
            </a:r>
          </a:p>
        </p:txBody>
      </p:sp>
    </p:spTree>
    <p:extLst>
      <p:ext uri="{BB962C8B-B14F-4D97-AF65-F5344CB8AC3E}">
        <p14:creationId xmlns:p14="http://schemas.microsoft.com/office/powerpoint/2010/main" val="1826436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grass, way&#10;&#10;Description automatically generated">
            <a:extLst>
              <a:ext uri="{FF2B5EF4-FFF2-40B4-BE49-F238E27FC236}">
                <a16:creationId xmlns:a16="http://schemas.microsoft.com/office/drawing/2014/main" id="{C4F67AC0-FE60-3F4B-464C-10923743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6FCA36-8087-417C-9EBE-746688AE2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07" y="5791200"/>
            <a:ext cx="7686868" cy="1057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ABAC8A-CD4E-517E-C6E9-107179CCABF0}"/>
              </a:ext>
            </a:extLst>
          </p:cNvPr>
          <p:cNvSpPr txBox="1"/>
          <p:nvPr/>
        </p:nvSpPr>
        <p:spPr>
          <a:xfrm>
            <a:off x="885825" y="5809088"/>
            <a:ext cx="962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8898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FY24 Budget Summary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07" y="2088674"/>
            <a:ext cx="10814986" cy="2677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3068" y="5316718"/>
            <a:ext cx="7485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No changes since the May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73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Budget Recommendations and Approvals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B5BF98-875E-0366-94B8-2582DDA33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5644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24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grass, way&#10;&#10;Description automatically generated">
            <a:extLst>
              <a:ext uri="{FF2B5EF4-FFF2-40B4-BE49-F238E27FC236}">
                <a16:creationId xmlns:a16="http://schemas.microsoft.com/office/drawing/2014/main" id="{C4F67AC0-FE60-3F4B-464C-10923743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6FCA36-8087-417C-9EBE-746688AE2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07" y="5791200"/>
            <a:ext cx="7686868" cy="1057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ABAC8A-CD4E-517E-C6E9-107179CCABF0}"/>
              </a:ext>
            </a:extLst>
          </p:cNvPr>
          <p:cNvSpPr txBox="1"/>
          <p:nvPr/>
        </p:nvSpPr>
        <p:spPr>
          <a:xfrm>
            <a:off x="885825" y="5809088"/>
            <a:ext cx="7686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Revenue Highlights</a:t>
            </a:r>
          </a:p>
        </p:txBody>
      </p:sp>
    </p:spTree>
    <p:extLst>
      <p:ext uri="{BB962C8B-B14F-4D97-AF65-F5344CB8AC3E}">
        <p14:creationId xmlns:p14="http://schemas.microsoft.com/office/powerpoint/2010/main" val="28489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7196-A790-4A70-A33A-F8045F5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Revenue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6E46-8285-49E3-9D6B-BB8B960F6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Tuition and Fees - $177.1M</a:t>
            </a:r>
          </a:p>
          <a:p>
            <a:endParaRPr lang="en-US" sz="2400" dirty="0"/>
          </a:p>
          <a:p>
            <a:r>
              <a:rPr lang="en-US" sz="2400" dirty="0"/>
              <a:t>State Appropriation - $83.4M</a:t>
            </a:r>
          </a:p>
          <a:p>
            <a:endParaRPr lang="en-US" sz="2400" dirty="0"/>
          </a:p>
          <a:p>
            <a:r>
              <a:rPr lang="en-US" sz="2400" dirty="0"/>
              <a:t>Restricted Funds - $59.8M</a:t>
            </a:r>
          </a:p>
          <a:p>
            <a:endParaRPr lang="en-US" sz="2400" dirty="0"/>
          </a:p>
          <a:p>
            <a:r>
              <a:rPr lang="en-US" sz="2400" dirty="0"/>
              <a:t>Sales &amp; Services &amp; Auxiliary - $31.0M</a:t>
            </a:r>
          </a:p>
          <a:p>
            <a:endParaRPr lang="en-US" sz="2400" dirty="0"/>
          </a:p>
          <a:p>
            <a:r>
              <a:rPr lang="en-US" sz="2400" dirty="0"/>
              <a:t>Other Revenue - $38.6M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A20ABA-C71E-8650-7660-611573CA9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0" t="9598" r="21494"/>
          <a:stretch/>
        </p:blipFill>
        <p:spPr>
          <a:xfrm>
            <a:off x="1270534" y="2017191"/>
            <a:ext cx="4032986" cy="3968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7F8465E-FF4B-B455-43E5-F54B98C6B560}"/>
              </a:ext>
            </a:extLst>
          </p:cNvPr>
          <p:cNvSpPr/>
          <p:nvPr/>
        </p:nvSpPr>
        <p:spPr>
          <a:xfrm>
            <a:off x="5687691" y="1468315"/>
            <a:ext cx="4643271" cy="1037493"/>
          </a:xfrm>
          <a:prstGeom prst="ellipse">
            <a:avLst/>
          </a:prstGeom>
          <a:noFill/>
          <a:ln w="38100">
            <a:solidFill>
              <a:srgbClr val="D01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DE911-6F6B-E73D-319F-9BF77E607191}"/>
              </a:ext>
            </a:extLst>
          </p:cNvPr>
          <p:cNvSpPr txBox="1"/>
          <p:nvPr/>
        </p:nvSpPr>
        <p:spPr>
          <a:xfrm>
            <a:off x="10324730" y="1435550"/>
            <a:ext cx="118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46%</a:t>
            </a:r>
          </a:p>
        </p:txBody>
      </p:sp>
    </p:spTree>
    <p:extLst>
      <p:ext uri="{BB962C8B-B14F-4D97-AF65-F5344CB8AC3E}">
        <p14:creationId xmlns:p14="http://schemas.microsoft.com/office/powerpoint/2010/main" val="22538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08668"/>
            <a:ext cx="10515600" cy="914400"/>
          </a:xfrm>
        </p:spPr>
        <p:txBody>
          <a:bodyPr/>
          <a:lstStyle/>
          <a:p>
            <a:r>
              <a:rPr lang="en-US" dirty="0"/>
              <a:t>Enrollment and Tuition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824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D01F3D"/>
                </a:solidFill>
              </a:rPr>
              <a:t>FY24 Budget Assumptions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505074"/>
            <a:ext cx="5401215" cy="3794125"/>
          </a:xfrm>
        </p:spPr>
        <p:txBody>
          <a:bodyPr>
            <a:normAutofit/>
          </a:bodyPr>
          <a:lstStyle/>
          <a:p>
            <a:r>
              <a:rPr lang="en-US" sz="2200" dirty="0"/>
              <a:t>Enrollment Projected FTE – 13,449</a:t>
            </a:r>
          </a:p>
          <a:p>
            <a:r>
              <a:rPr lang="en-US" sz="2200" dirty="0"/>
              <a:t>Total Headcount – 16,596</a:t>
            </a:r>
          </a:p>
          <a:p>
            <a:endParaRPr lang="en-US" sz="2200" dirty="0"/>
          </a:p>
          <a:p>
            <a:r>
              <a:rPr lang="en-US" sz="2200" dirty="0"/>
              <a:t>First time, First Year (FTFY) Projected –2,832</a:t>
            </a:r>
          </a:p>
          <a:p>
            <a:pPr lvl="1"/>
            <a:r>
              <a:rPr lang="en-US" sz="1800" dirty="0"/>
              <a:t>Projected increase over the current year</a:t>
            </a:r>
          </a:p>
          <a:p>
            <a:endParaRPr lang="en-US" sz="2200" dirty="0"/>
          </a:p>
          <a:p>
            <a:r>
              <a:rPr lang="en-US" sz="2200" dirty="0"/>
              <a:t>3% Tuition Increase for Fall 2023 (FY24)</a:t>
            </a:r>
          </a:p>
          <a:p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0483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>
                <a:solidFill>
                  <a:srgbClr val="D01F3D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D01F3D"/>
                </a:solidFill>
              </a:rPr>
              <a:t>  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50" y="2363638"/>
            <a:ext cx="4771228" cy="3180819"/>
          </a:xfrm>
        </p:spPr>
      </p:pic>
    </p:spTree>
    <p:extLst>
      <p:ext uri="{BB962C8B-B14F-4D97-AF65-F5344CB8AC3E}">
        <p14:creationId xmlns:p14="http://schemas.microsoft.com/office/powerpoint/2010/main" val="264328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A264-9268-1255-6C37-0CAE5392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and Fee Schedule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500327" y="1455933"/>
          <a:ext cx="9755276" cy="4369832"/>
        </p:xfrm>
        <a:graphic>
          <a:graphicData uri="http://schemas.openxmlformats.org/drawingml/2006/table">
            <a:tbl>
              <a:tblPr/>
              <a:tblGrid>
                <a:gridCol w="453032">
                  <a:extLst>
                    <a:ext uri="{9D8B030D-6E8A-4147-A177-3AD203B41FA5}">
                      <a16:colId xmlns:a16="http://schemas.microsoft.com/office/drawing/2014/main" val="4282779171"/>
                    </a:ext>
                  </a:extLst>
                </a:gridCol>
                <a:gridCol w="5222057">
                  <a:extLst>
                    <a:ext uri="{9D8B030D-6E8A-4147-A177-3AD203B41FA5}">
                      <a16:colId xmlns:a16="http://schemas.microsoft.com/office/drawing/2014/main" val="71634519"/>
                    </a:ext>
                  </a:extLst>
                </a:gridCol>
                <a:gridCol w="920680">
                  <a:extLst>
                    <a:ext uri="{9D8B030D-6E8A-4147-A177-3AD203B41FA5}">
                      <a16:colId xmlns:a16="http://schemas.microsoft.com/office/drawing/2014/main" val="1026396578"/>
                    </a:ext>
                  </a:extLst>
                </a:gridCol>
                <a:gridCol w="920680">
                  <a:extLst>
                    <a:ext uri="{9D8B030D-6E8A-4147-A177-3AD203B41FA5}">
                      <a16:colId xmlns:a16="http://schemas.microsoft.com/office/drawing/2014/main" val="2222418821"/>
                    </a:ext>
                  </a:extLst>
                </a:gridCol>
                <a:gridCol w="954779">
                  <a:extLst>
                    <a:ext uri="{9D8B030D-6E8A-4147-A177-3AD203B41FA5}">
                      <a16:colId xmlns:a16="http://schemas.microsoft.com/office/drawing/2014/main" val="1601268362"/>
                    </a:ext>
                  </a:extLst>
                </a:gridCol>
                <a:gridCol w="1284048">
                  <a:extLst>
                    <a:ext uri="{9D8B030D-6E8A-4147-A177-3AD203B41FA5}">
                      <a16:colId xmlns:a16="http://schemas.microsoft.com/office/drawing/2014/main" val="1545409904"/>
                    </a:ext>
                  </a:extLst>
                </a:gridCol>
              </a:tblGrid>
              <a:tr h="43698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348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C4C9C6A-A074-5F5F-D905-A6DC144AB564}"/>
              </a:ext>
            </a:extLst>
          </p:cNvPr>
          <p:cNvSpPr txBox="1"/>
          <p:nvPr/>
        </p:nvSpPr>
        <p:spPr>
          <a:xfrm>
            <a:off x="1015887" y="5316718"/>
            <a:ext cx="10160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D01F3D"/>
                </a:solidFill>
              </a:rPr>
              <a:t>TIP - Students who are residents of other selected states across the US to strategically align with our student recruiting efforts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B7A677-F843-4709-8D91-065F1E1A0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4323"/>
            <a:ext cx="10515600" cy="266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8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A264-9268-1255-6C37-0CAE5392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and Fee Schedule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BD5A0-594C-FD22-AA58-C5D1D6C2061E}"/>
              </a:ext>
            </a:extLst>
          </p:cNvPr>
          <p:cNvSpPr txBox="1"/>
          <p:nvPr/>
        </p:nvSpPr>
        <p:spPr>
          <a:xfrm>
            <a:off x="1015887" y="4992868"/>
            <a:ext cx="10160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D01F3D"/>
                </a:solidFill>
              </a:rPr>
              <a:t>Students that hold a current Educator License issued by the Departments of Education in KY, IL, IN, MO, OH, TN, VA, and/or WV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8A142C-CCB3-6A6C-365B-C19FB936E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4323"/>
            <a:ext cx="10515600" cy="266935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8210ADF-2E2C-E312-CFEB-8D33FEC92AA7}"/>
              </a:ext>
            </a:extLst>
          </p:cNvPr>
          <p:cNvSpPr/>
          <p:nvPr/>
        </p:nvSpPr>
        <p:spPr>
          <a:xfrm>
            <a:off x="968262" y="3514725"/>
            <a:ext cx="5080113" cy="609600"/>
          </a:xfrm>
          <a:prstGeom prst="ellipse">
            <a:avLst/>
          </a:prstGeom>
          <a:noFill/>
          <a:ln w="38100">
            <a:solidFill>
              <a:srgbClr val="D01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A264-9268-1255-6C37-0CAE5392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and Fee Schedule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500327" y="1455933"/>
          <a:ext cx="7705817" cy="283845"/>
        </p:xfrm>
        <a:graphic>
          <a:graphicData uri="http://schemas.openxmlformats.org/drawingml/2006/table">
            <a:tbl>
              <a:tblPr/>
              <a:tblGrid>
                <a:gridCol w="357856">
                  <a:extLst>
                    <a:ext uri="{9D8B030D-6E8A-4147-A177-3AD203B41FA5}">
                      <a16:colId xmlns:a16="http://schemas.microsoft.com/office/drawing/2014/main" val="4282779171"/>
                    </a:ext>
                  </a:extLst>
                </a:gridCol>
                <a:gridCol w="4124969">
                  <a:extLst>
                    <a:ext uri="{9D8B030D-6E8A-4147-A177-3AD203B41FA5}">
                      <a16:colId xmlns:a16="http://schemas.microsoft.com/office/drawing/2014/main" val="71634519"/>
                    </a:ext>
                  </a:extLst>
                </a:gridCol>
                <a:gridCol w="727257">
                  <a:extLst>
                    <a:ext uri="{9D8B030D-6E8A-4147-A177-3AD203B41FA5}">
                      <a16:colId xmlns:a16="http://schemas.microsoft.com/office/drawing/2014/main" val="1026396578"/>
                    </a:ext>
                  </a:extLst>
                </a:gridCol>
                <a:gridCol w="727257">
                  <a:extLst>
                    <a:ext uri="{9D8B030D-6E8A-4147-A177-3AD203B41FA5}">
                      <a16:colId xmlns:a16="http://schemas.microsoft.com/office/drawing/2014/main" val="2222418821"/>
                    </a:ext>
                  </a:extLst>
                </a:gridCol>
                <a:gridCol w="754192">
                  <a:extLst>
                    <a:ext uri="{9D8B030D-6E8A-4147-A177-3AD203B41FA5}">
                      <a16:colId xmlns:a16="http://schemas.microsoft.com/office/drawing/2014/main" val="1601268362"/>
                    </a:ext>
                  </a:extLst>
                </a:gridCol>
                <a:gridCol w="1014286">
                  <a:extLst>
                    <a:ext uri="{9D8B030D-6E8A-4147-A177-3AD203B41FA5}">
                      <a16:colId xmlns:a16="http://schemas.microsoft.com/office/drawing/2014/main" val="1545409904"/>
                    </a:ext>
                  </a:extLst>
                </a:gridCol>
              </a:tblGrid>
              <a:tr h="2508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348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6F1D34-0291-61FA-1696-AED313A8C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6628"/>
            <a:ext cx="10515600" cy="43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244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97D6112-A6FE-4D46-BECD-2B1464B1BA66}" vid="{243EB3A0-C8C2-44AD-AB1D-A97CE56B372E}"/>
    </a:ext>
  </a:extLst>
</a:theme>
</file>

<file path=ppt/theme/theme2.xml><?xml version="1.0" encoding="utf-8"?>
<a:theme xmlns:a="http://schemas.openxmlformats.org/drawingml/2006/main" name="1_WKU">
  <a:themeElements>
    <a:clrScheme name="WKU Colors">
      <a:dk1>
        <a:srgbClr val="D01F3D"/>
      </a:dk1>
      <a:lt1>
        <a:sysClr val="window" lastClr="FFFFFF"/>
      </a:lt1>
      <a:dk2>
        <a:srgbClr val="000000"/>
      </a:dk2>
      <a:lt2>
        <a:srgbClr val="60636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formance Funding for BOR Retreatv2" id="{CFEB3BAE-275B-4978-B62B-DC8F9A7D1AB8}" vid="{AA42180A-812F-4140-AAD1-AF53279FAACB}"/>
    </a:ext>
  </a:extLst>
</a:theme>
</file>

<file path=ppt/theme/theme3.xml><?xml version="1.0" encoding="utf-8"?>
<a:theme xmlns:a="http://schemas.openxmlformats.org/drawingml/2006/main" name="2_WKU">
  <a:themeElements>
    <a:clrScheme name="WKU Colors">
      <a:dk1>
        <a:srgbClr val="D01F3D"/>
      </a:dk1>
      <a:lt1>
        <a:sysClr val="window" lastClr="FFFFFF"/>
      </a:lt1>
      <a:dk2>
        <a:srgbClr val="000000"/>
      </a:dk2>
      <a:lt2>
        <a:srgbClr val="60636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formance Funding for BOR Retreatv2" id="{CFEB3BAE-275B-4978-B62B-DC8F9A7D1AB8}" vid="{AA42180A-812F-4140-AAD1-AF53279FAACB}"/>
    </a:ext>
  </a:extLst>
</a:theme>
</file>

<file path=ppt/theme/theme4.xml><?xml version="1.0" encoding="utf-8"?>
<a:theme xmlns:a="http://schemas.openxmlformats.org/drawingml/2006/main" name="1_Theme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C42F1A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97D6112-A6FE-4D46-BECD-2B1464B1BA66}" vid="{243EB3A0-C8C2-44AD-AB1D-A97CE56B372E}"/>
    </a:ext>
  </a:extLst>
</a:theme>
</file>

<file path=ppt/theme/theme5.xml><?xml version="1.0" encoding="utf-8"?>
<a:theme xmlns:a="http://schemas.openxmlformats.org/drawingml/2006/main" name="2_Theme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C42F1A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97D6112-A6FE-4D46-BECD-2B1464B1BA66}" vid="{243EB3A0-C8C2-44AD-AB1D-A97CE56B372E}"/>
    </a:ext>
  </a:extLst>
</a:theme>
</file>

<file path=ppt/theme/theme6.xml><?xml version="1.0" encoding="utf-8"?>
<a:theme xmlns:a="http://schemas.openxmlformats.org/drawingml/2006/main" name="3_Theme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C42F1A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97D6112-A6FE-4D46-BECD-2B1464B1BA66}" vid="{243EB3A0-C8C2-44AD-AB1D-A97CE56B372E}"/>
    </a:ext>
  </a:extLst>
</a:theme>
</file>

<file path=ppt/theme/theme7.xml><?xml version="1.0" encoding="utf-8"?>
<a:theme xmlns:a="http://schemas.openxmlformats.org/drawingml/2006/main" name="3_WKU">
  <a:themeElements>
    <a:clrScheme name="WKU Colors">
      <a:dk1>
        <a:srgbClr val="D01F3D"/>
      </a:dk1>
      <a:lt1>
        <a:sysClr val="window" lastClr="FFFFFF"/>
      </a:lt1>
      <a:dk2>
        <a:srgbClr val="000000"/>
      </a:dk2>
      <a:lt2>
        <a:srgbClr val="60636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rformance Funding for BOR Retreatv2" id="{CFEB3BAE-275B-4978-B62B-DC8F9A7D1AB8}" vid="{AA42180A-812F-4140-AAD1-AF53279FAACB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DDE7C3EA8B3C4691556BF9D999E4BA" ma:contentTypeVersion="11" ma:contentTypeDescription="Create a new document." ma:contentTypeScope="" ma:versionID="cf9f7aa26a54edc4f03aaf43ffdf8b65">
  <xsd:schema xmlns:xsd="http://www.w3.org/2001/XMLSchema" xmlns:xs="http://www.w3.org/2001/XMLSchema" xmlns:p="http://schemas.microsoft.com/office/2006/metadata/properties" xmlns:ns3="2c0eecc5-395b-4520-8217-8611326abdfd" targetNamespace="http://schemas.microsoft.com/office/2006/metadata/properties" ma:root="true" ma:fieldsID="fbf8aa0a5af2807deaebe27a152f54e1" ns3:_="">
    <xsd:import namespace="2c0eecc5-395b-4520-8217-8611326abd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eecc5-395b-4520-8217-8611326abd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5BD9E5-C6A3-4B33-B82E-88C84FCB5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eecc5-395b-4520-8217-8611326ab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BD82C0-30C7-4366-BB6F-A15BC091DA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8F83D3-E5DC-497F-9649-08D92BD8EAF1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c0eecc5-395b-4520-8217-8611326abd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369</Words>
  <Application>Microsoft Office PowerPoint</Application>
  <PresentationFormat>Widescreen</PresentationFormat>
  <Paragraphs>72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Theme1</vt:lpstr>
      <vt:lpstr>1_WKU</vt:lpstr>
      <vt:lpstr>2_WKU</vt:lpstr>
      <vt:lpstr>1_Theme1</vt:lpstr>
      <vt:lpstr>2_Theme1</vt:lpstr>
      <vt:lpstr>3_Theme1</vt:lpstr>
      <vt:lpstr>3_WKU</vt:lpstr>
      <vt:lpstr>PowerPoint Presentation</vt:lpstr>
      <vt:lpstr>FY24 Budget Summary</vt:lpstr>
      <vt:lpstr>Budget Recommendations and Approvals</vt:lpstr>
      <vt:lpstr>PowerPoint Presentation</vt:lpstr>
      <vt:lpstr>Revenue Highlights</vt:lpstr>
      <vt:lpstr>Enrollment and Tuition Data</vt:lpstr>
      <vt:lpstr>Tuition and Fee Schedule</vt:lpstr>
      <vt:lpstr>Tuition and Fee Schedule</vt:lpstr>
      <vt:lpstr>Tuition and Fee Schedule</vt:lpstr>
      <vt:lpstr>Tuition and Fee Schedule</vt:lpstr>
      <vt:lpstr>Tuition and Fee Schedule</vt:lpstr>
      <vt:lpstr>Short-Term Investment Strategy</vt:lpstr>
      <vt:lpstr>PowerPoint Presentation</vt:lpstr>
      <vt:lpstr>Expenditure Highlights</vt:lpstr>
      <vt:lpstr>PowerPoint Presentation</vt:lpstr>
      <vt:lpstr>PowerPoint Presentation</vt:lpstr>
      <vt:lpstr>Personnel Actions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WKU Board of Regents Finance and Budget Committee  October 22, 2021</dc:title>
  <dc:creator>Domoney, Renaldo</dc:creator>
  <cp:lastModifiedBy>Howarth, Susan</cp:lastModifiedBy>
  <cp:revision>284</cp:revision>
  <cp:lastPrinted>2023-06-01T17:57:01Z</cp:lastPrinted>
  <dcterms:created xsi:type="dcterms:W3CDTF">2021-10-18T16:18:00Z</dcterms:created>
  <dcterms:modified xsi:type="dcterms:W3CDTF">2023-06-01T18:53:25Z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0x010100A6DDE7C3EA8B3C4691556BF9D999E4BA</vt:lpwstr>
  </property>
</Properties>
</file>