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Amiko" pitchFamily="2" charset="77"/>
      <p:regular r:id="rId13"/>
    </p:embeddedFont>
    <p:embeddedFont>
      <p:font typeface="Amiko Bold" pitchFamily="2" charset="77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Julius Sans One" panose="02000000000000000000" pitchFamily="2" charset="77"/>
      <p:regular r:id="rId20"/>
    </p:embeddedFont>
    <p:embeddedFont>
      <p:font typeface="Open Sans" panose="020B0606030504020204" pitchFamily="34" charset="0"/>
      <p:regular r:id="rId21"/>
    </p:embeddedFont>
    <p:embeddedFont>
      <p:font typeface="Open Sans Bold" panose="020B0806030504020204" pitchFamily="34" charset="0"/>
      <p:regular r:id="rId22"/>
      <p:bold r:id="rId23"/>
    </p:embeddedFont>
    <p:embeddedFont>
      <p:font typeface="Open Sans Italics" panose="020B0606030504020204" pitchFamily="34" charset="0"/>
      <p:regular r:id="rId24"/>
      <p:italic r:id="rId25"/>
    </p:embeddedFont>
    <p:embeddedFont>
      <p:font typeface="Open Sans Light Bold" panose="020B0806030504020204" pitchFamily="34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96" autoAdjust="0"/>
  </p:normalViewPr>
  <p:slideViewPr>
    <p:cSldViewPr>
      <p:cViewPr varScale="1">
        <p:scale>
          <a:sx n="90" d="100"/>
          <a:sy n="90" d="100"/>
        </p:scale>
        <p:origin x="264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15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388468" y="438012"/>
            <a:ext cx="3155051" cy="4106515"/>
            <a:chOff x="0" y="0"/>
            <a:chExt cx="4206734" cy="547535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38474" t="11506" r="38474" b="11506"/>
            <a:stretch>
              <a:fillRect/>
            </a:stretch>
          </p:blipFill>
          <p:spPr>
            <a:xfrm>
              <a:off x="0" y="0"/>
              <a:ext cx="4206734" cy="5475353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13388468" y="-169247"/>
            <a:ext cx="5220899" cy="9427547"/>
          </a:xfrm>
          <a:prstGeom prst="rect">
            <a:avLst/>
          </a:prstGeom>
          <a:solidFill>
            <a:srgbClr val="FAFEFF"/>
          </a:solidFill>
        </p:spPr>
      </p:sp>
      <p:sp>
        <p:nvSpPr>
          <p:cNvPr id="5" name="AutoShape 5"/>
          <p:cNvSpPr/>
          <p:nvPr/>
        </p:nvSpPr>
        <p:spPr>
          <a:xfrm>
            <a:off x="-232353" y="9063821"/>
            <a:ext cx="13199046" cy="194479"/>
          </a:xfrm>
          <a:prstGeom prst="rect">
            <a:avLst/>
          </a:prstGeom>
          <a:solidFill>
            <a:srgbClr val="FAFEFF"/>
          </a:solidFill>
        </p:spPr>
      </p:sp>
      <p:sp>
        <p:nvSpPr>
          <p:cNvPr id="6" name="TextBox 6"/>
          <p:cNvSpPr txBox="1"/>
          <p:nvPr/>
        </p:nvSpPr>
        <p:spPr>
          <a:xfrm>
            <a:off x="375102" y="2656467"/>
            <a:ext cx="11984136" cy="548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2000" spc="-120">
                <a:solidFill>
                  <a:srgbClr val="FAFEFF"/>
                </a:solidFill>
                <a:latin typeface="Open Sans Bold"/>
              </a:rPr>
              <a:t> FIRST ANNUAL WKU AASHE LUNCHEON!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63463" y="5399667"/>
            <a:ext cx="4363925" cy="34634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156828" y="622527"/>
            <a:ext cx="3377193" cy="439426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977199" y="1096115"/>
            <a:ext cx="7154019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FFFFFF"/>
                </a:solidFill>
                <a:latin typeface="Open Sans Bold"/>
              </a:rPr>
              <a:t>Welcome to the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96333" y="1517302"/>
            <a:ext cx="9495335" cy="6136360"/>
            <a:chOff x="0" y="0"/>
            <a:chExt cx="12660447" cy="818181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2660447" cy="8181814"/>
            </a:xfrm>
            <a:prstGeom prst="rect">
              <a:avLst/>
            </a:prstGeom>
          </p:spPr>
        </p:pic>
        <p:grpSp>
          <p:nvGrpSpPr>
            <p:cNvPr id="4" name="Group 4"/>
            <p:cNvGrpSpPr/>
            <p:nvPr/>
          </p:nvGrpSpPr>
          <p:grpSpPr>
            <a:xfrm>
              <a:off x="2389523" y="4723440"/>
              <a:ext cx="2444497" cy="531904"/>
              <a:chOff x="0" y="0"/>
              <a:chExt cx="1913890" cy="41644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913890" cy="416448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416448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16448"/>
                    </a:lnTo>
                    <a:lnTo>
                      <a:pt x="0" y="416448"/>
                    </a:lnTo>
                    <a:close/>
                  </a:path>
                </a:pathLst>
              </a:custGeom>
              <a:solidFill>
                <a:srgbClr val="FAFEFF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1118756" y="2532053"/>
              <a:ext cx="2035615" cy="442935"/>
              <a:chOff x="0" y="0"/>
              <a:chExt cx="1913890" cy="41644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913890" cy="416448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416448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416448"/>
                    </a:lnTo>
                    <a:lnTo>
                      <a:pt x="0" y="416448"/>
                    </a:lnTo>
                    <a:close/>
                  </a:path>
                </a:pathLst>
              </a:custGeom>
              <a:solidFill>
                <a:srgbClr val="FAFEFF"/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2386690" y="8039100"/>
            <a:ext cx="13913442" cy="1945672"/>
            <a:chOff x="0" y="0"/>
            <a:chExt cx="5292506" cy="7401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292506" cy="740110"/>
            </a:xfrm>
            <a:custGeom>
              <a:avLst/>
              <a:gdLst/>
              <a:ahLst/>
              <a:cxnLst/>
              <a:rect l="l" t="t" r="r" b="b"/>
              <a:pathLst>
                <a:path w="5292506" h="740110">
                  <a:moveTo>
                    <a:pt x="5168046" y="740110"/>
                  </a:moveTo>
                  <a:lnTo>
                    <a:pt x="124460" y="740110"/>
                  </a:lnTo>
                  <a:cubicBezTo>
                    <a:pt x="55880" y="740110"/>
                    <a:pt x="0" y="684230"/>
                    <a:pt x="0" y="6156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68047" y="0"/>
                  </a:lnTo>
                  <a:cubicBezTo>
                    <a:pt x="5236626" y="0"/>
                    <a:pt x="5292506" y="55880"/>
                    <a:pt x="5292506" y="124460"/>
                  </a:cubicBezTo>
                  <a:lnTo>
                    <a:pt x="5292506" y="615650"/>
                  </a:lnTo>
                  <a:cubicBezTo>
                    <a:pt x="5292506" y="684230"/>
                    <a:pt x="5236626" y="740110"/>
                    <a:pt x="5168047" y="74011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6586538" y="278130"/>
            <a:ext cx="5114925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>
                <a:solidFill>
                  <a:srgbClr val="FFFFFF"/>
                </a:solidFill>
                <a:latin typeface="Open Sans"/>
              </a:rPr>
              <a:t>SUCCESS!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89855" y="8182592"/>
            <a:ext cx="14249962" cy="2353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4"/>
              </a:lnSpc>
              <a:spcBef>
                <a:spcPct val="0"/>
              </a:spcBef>
            </a:pPr>
            <a:r>
              <a:rPr lang="en-US" sz="3095">
                <a:solidFill>
                  <a:srgbClr val="BE1512"/>
                </a:solidFill>
                <a:latin typeface="Open Sans"/>
              </a:rPr>
              <a:t>ONCE YOU HAVE REGISTERED, YOU WILL BE ADDED TO THE REPORT AND MAY BEGIN ENTERING DATA.</a:t>
            </a:r>
          </a:p>
          <a:p>
            <a:pPr algn="ctr">
              <a:lnSpc>
                <a:spcPts val="5056"/>
              </a:lnSpc>
              <a:spcBef>
                <a:spcPct val="0"/>
              </a:spcBef>
            </a:pPr>
            <a:r>
              <a:rPr lang="en-US" sz="3611">
                <a:solidFill>
                  <a:srgbClr val="BE1512"/>
                </a:solidFill>
                <a:latin typeface="Open Sans"/>
              </a:rPr>
              <a:t>CHECK YOUR INBOX FOR A NOTIFICATION EMAIL </a:t>
            </a:r>
          </a:p>
          <a:p>
            <a:pPr algn="ctr">
              <a:lnSpc>
                <a:spcPts val="5056"/>
              </a:lnSpc>
              <a:spcBef>
                <a:spcPct val="0"/>
              </a:spcBef>
            </a:pPr>
            <a:endParaRPr lang="en-US" sz="3611">
              <a:solidFill>
                <a:srgbClr val="BE1512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5136" y="7871942"/>
            <a:ext cx="7923096" cy="243358"/>
          </a:xfrm>
          <a:prstGeom prst="rect">
            <a:avLst/>
          </a:prstGeom>
          <a:solidFill>
            <a:srgbClr val="BE1512"/>
          </a:solidFill>
        </p:spPr>
      </p:sp>
      <p:sp>
        <p:nvSpPr>
          <p:cNvPr id="3" name="AutoShape 3"/>
          <p:cNvSpPr/>
          <p:nvPr/>
        </p:nvSpPr>
        <p:spPr>
          <a:xfrm>
            <a:off x="6925247" y="654973"/>
            <a:ext cx="11362753" cy="205258"/>
          </a:xfrm>
          <a:prstGeom prst="rect">
            <a:avLst/>
          </a:prstGeom>
          <a:solidFill>
            <a:srgbClr val="BE1512"/>
          </a:solidFill>
        </p:spPr>
      </p:sp>
      <p:grpSp>
        <p:nvGrpSpPr>
          <p:cNvPr id="4" name="Group 4"/>
          <p:cNvGrpSpPr/>
          <p:nvPr/>
        </p:nvGrpSpPr>
        <p:grpSpPr>
          <a:xfrm>
            <a:off x="13318237" y="8710859"/>
            <a:ext cx="5130058" cy="1390269"/>
            <a:chOff x="0" y="0"/>
            <a:chExt cx="6840077" cy="1853692"/>
          </a:xfrm>
        </p:grpSpPr>
        <p:sp>
          <p:nvSpPr>
            <p:cNvPr id="5" name="TextBox 5"/>
            <p:cNvSpPr txBox="1"/>
            <p:nvPr/>
          </p:nvSpPr>
          <p:spPr>
            <a:xfrm>
              <a:off x="229469" y="618906"/>
              <a:ext cx="6610608" cy="579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18"/>
                </a:lnSpc>
                <a:spcBef>
                  <a:spcPct val="0"/>
                </a:spcBef>
              </a:pPr>
              <a:r>
                <a:rPr lang="en-US" sz="2584">
                  <a:solidFill>
                    <a:srgbClr val="BE1512"/>
                  </a:solidFill>
                  <a:latin typeface="Amiko Bold"/>
                </a:rPr>
                <a:t>wku_sustainability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86405" y="-57150"/>
              <a:ext cx="6296736" cy="579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18"/>
                </a:lnSpc>
                <a:spcBef>
                  <a:spcPct val="0"/>
                </a:spcBef>
              </a:pPr>
              <a:r>
                <a:rPr lang="en-US" sz="2584">
                  <a:solidFill>
                    <a:srgbClr val="BE1512"/>
                  </a:solidFill>
                  <a:latin typeface="Amiko"/>
                </a:rPr>
                <a:t>WKU Sustainability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274457"/>
              <a:ext cx="6610608" cy="579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18"/>
                </a:lnSpc>
                <a:spcBef>
                  <a:spcPct val="0"/>
                </a:spcBef>
              </a:pPr>
              <a:r>
                <a:rPr lang="en-US" sz="2584">
                  <a:solidFill>
                    <a:srgbClr val="BE1512"/>
                  </a:solidFill>
                  <a:latin typeface="Amiko Bold"/>
                </a:rPr>
                <a:t>sustainable_wku</a:t>
              </a:r>
            </a:p>
          </p:txBody>
        </p: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939523" y="0"/>
              <a:ext cx="218404" cy="460837"/>
              <a:chOff x="0" y="0"/>
              <a:chExt cx="2862580" cy="604012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862580" cy="6040120"/>
              </a:xfrm>
              <a:custGeom>
                <a:avLst/>
                <a:gdLst/>
                <a:ahLst/>
                <a:cxnLst/>
                <a:rect l="l" t="t" r="r" b="b"/>
                <a:pathLst>
                  <a:path w="2862580" h="6040120">
                    <a:moveTo>
                      <a:pt x="2202180" y="995680"/>
                    </a:moveTo>
                    <a:lnTo>
                      <a:pt x="2862580" y="995680"/>
                    </a:lnTo>
                    <a:lnTo>
                      <a:pt x="2862580" y="0"/>
                    </a:lnTo>
                    <a:lnTo>
                      <a:pt x="2019300" y="0"/>
                    </a:lnTo>
                    <a:lnTo>
                      <a:pt x="2019300" y="3810"/>
                    </a:lnTo>
                    <a:cubicBezTo>
                      <a:pt x="910590" y="44450"/>
                      <a:pt x="681990" y="665480"/>
                      <a:pt x="662940" y="1322070"/>
                    </a:cubicBezTo>
                    <a:lnTo>
                      <a:pt x="660400" y="1322070"/>
                    </a:lnTo>
                    <a:lnTo>
                      <a:pt x="660400" y="2012950"/>
                    </a:lnTo>
                    <a:lnTo>
                      <a:pt x="0" y="2012950"/>
                    </a:lnTo>
                    <a:lnTo>
                      <a:pt x="0" y="3009900"/>
                    </a:lnTo>
                    <a:lnTo>
                      <a:pt x="660400" y="3009900"/>
                    </a:lnTo>
                    <a:lnTo>
                      <a:pt x="660400" y="6040120"/>
                    </a:lnTo>
                    <a:lnTo>
                      <a:pt x="1845310" y="6040120"/>
                    </a:lnTo>
                    <a:lnTo>
                      <a:pt x="1845310" y="3009900"/>
                    </a:lnTo>
                    <a:lnTo>
                      <a:pt x="2694940" y="3009900"/>
                    </a:lnTo>
                    <a:lnTo>
                      <a:pt x="2862580" y="2012950"/>
                    </a:lnTo>
                    <a:lnTo>
                      <a:pt x="1845310" y="2012950"/>
                    </a:lnTo>
                    <a:lnTo>
                      <a:pt x="1845310" y="1394460"/>
                    </a:lnTo>
                    <a:cubicBezTo>
                      <a:pt x="1845310" y="1174750"/>
                      <a:pt x="1992630" y="995680"/>
                      <a:pt x="2202180" y="995680"/>
                    </a:cubicBezTo>
                    <a:close/>
                  </a:path>
                </a:pathLst>
              </a:custGeom>
              <a:solidFill>
                <a:srgbClr val="BE1512"/>
              </a:solidFill>
            </p:spPr>
          </p:sp>
        </p:grp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840248" y="723559"/>
              <a:ext cx="416953" cy="41695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840248" y="1331607"/>
              <a:ext cx="482623" cy="482623"/>
            </a:xfrm>
            <a:prstGeom prst="rect">
              <a:avLst/>
            </a:prstGeom>
          </p:spPr>
        </p:pic>
      </p:grpSp>
      <p:sp>
        <p:nvSpPr>
          <p:cNvPr id="12" name="TextBox 12"/>
          <p:cNvSpPr txBox="1"/>
          <p:nvPr/>
        </p:nvSpPr>
        <p:spPr>
          <a:xfrm>
            <a:off x="364503" y="4562340"/>
            <a:ext cx="7503413" cy="2658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39"/>
              </a:lnSpc>
            </a:pPr>
            <a:r>
              <a:rPr lang="en-US" sz="5600" spc="168">
                <a:solidFill>
                  <a:srgbClr val="FAFEFF"/>
                </a:solidFill>
                <a:latin typeface="Open Sans Bold"/>
              </a:rPr>
              <a:t>Email</a:t>
            </a:r>
          </a:p>
          <a:p>
            <a:pPr>
              <a:lnSpc>
                <a:spcPts val="6719"/>
              </a:lnSpc>
            </a:pPr>
            <a:r>
              <a:rPr lang="en-US" sz="4800" spc="144">
                <a:solidFill>
                  <a:srgbClr val="FAFEFF"/>
                </a:solidFill>
                <a:latin typeface="Open Sans"/>
              </a:rPr>
              <a:t>sustainability@wku.edu</a:t>
            </a:r>
          </a:p>
          <a:p>
            <a:pPr>
              <a:lnSpc>
                <a:spcPts val="6719"/>
              </a:lnSpc>
            </a:pPr>
            <a:r>
              <a:rPr lang="en-US" sz="4800" spc="144">
                <a:solidFill>
                  <a:srgbClr val="FAFEFF"/>
                </a:solidFill>
                <a:latin typeface="Open Sans"/>
              </a:rPr>
              <a:t>leslie.north@wku.edu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397479" y="4562340"/>
            <a:ext cx="4861821" cy="2658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39"/>
              </a:lnSpc>
            </a:pPr>
            <a:r>
              <a:rPr lang="en-US" sz="5600" spc="168">
                <a:solidFill>
                  <a:srgbClr val="FAFEFF"/>
                </a:solidFill>
                <a:latin typeface="Open Sans Bold"/>
              </a:rPr>
              <a:t>Call</a:t>
            </a:r>
          </a:p>
          <a:p>
            <a:pPr>
              <a:lnSpc>
                <a:spcPts val="6719"/>
              </a:lnSpc>
            </a:pPr>
            <a:r>
              <a:rPr lang="en-US" sz="4800" spc="144">
                <a:solidFill>
                  <a:srgbClr val="FAFEFF"/>
                </a:solidFill>
                <a:latin typeface="Open Sans Italics"/>
              </a:rPr>
              <a:t>270-745-2508</a:t>
            </a:r>
          </a:p>
          <a:p>
            <a:pPr>
              <a:lnSpc>
                <a:spcPts val="6719"/>
              </a:lnSpc>
            </a:pPr>
            <a:r>
              <a:rPr lang="en-US" sz="4800" spc="144">
                <a:solidFill>
                  <a:srgbClr val="FAFEFF"/>
                </a:solidFill>
                <a:latin typeface="Open Sans Italics"/>
              </a:rPr>
              <a:t>270-745-5982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377302" y="1276350"/>
            <a:ext cx="7533396" cy="151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800">
                <a:solidFill>
                  <a:srgbClr val="FFFFFF"/>
                </a:solidFill>
                <a:latin typeface="Open Sans"/>
              </a:rPr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91253" y="2781706"/>
            <a:ext cx="9971287" cy="7903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9513" lvl="1" indent="-284757">
              <a:lnSpc>
                <a:spcPts val="4139"/>
              </a:lnSpc>
              <a:buFont typeface="Arial"/>
              <a:buChar char="•"/>
            </a:pPr>
            <a:r>
              <a:rPr lang="en-US" sz="3449" spc="-244">
                <a:solidFill>
                  <a:srgbClr val="FAFEFF"/>
                </a:solidFill>
                <a:latin typeface="Open Sans Light Bold"/>
              </a:rPr>
              <a:t>Creates a network of sustainability professionals &amp; students in higher education </a:t>
            </a:r>
          </a:p>
          <a:p>
            <a:pPr>
              <a:lnSpc>
                <a:spcPts val="3035"/>
              </a:lnSpc>
            </a:pPr>
            <a:endParaRPr lang="en-US" sz="3449" spc="-244">
              <a:solidFill>
                <a:srgbClr val="FAFEFF"/>
              </a:solidFill>
              <a:latin typeface="Open Sans Light Bold"/>
            </a:endParaRPr>
          </a:p>
          <a:p>
            <a:pPr marL="569513" lvl="1" indent="-284757">
              <a:lnSpc>
                <a:spcPts val="4760"/>
              </a:lnSpc>
              <a:buFont typeface="Arial"/>
              <a:buChar char="•"/>
            </a:pPr>
            <a:r>
              <a:rPr lang="en-US" sz="3449" spc="-244">
                <a:solidFill>
                  <a:srgbClr val="FAFEFF"/>
                </a:solidFill>
                <a:latin typeface="Open Sans Light Bold"/>
              </a:rPr>
              <a:t>Provides  sustainability resources for higher education in sustainability </a:t>
            </a:r>
          </a:p>
          <a:p>
            <a:pPr>
              <a:lnSpc>
                <a:spcPts val="2794"/>
              </a:lnSpc>
            </a:pPr>
            <a:endParaRPr lang="en-US" sz="3449" spc="-244">
              <a:solidFill>
                <a:srgbClr val="FAFEFF"/>
              </a:solidFill>
              <a:latin typeface="Open Sans Light Bold"/>
            </a:endParaRPr>
          </a:p>
          <a:p>
            <a:pPr marL="569513" lvl="1" indent="-284757">
              <a:lnSpc>
                <a:spcPts val="4622"/>
              </a:lnSpc>
              <a:buFont typeface="Arial"/>
              <a:buChar char="•"/>
            </a:pPr>
            <a:r>
              <a:rPr lang="en-US" sz="3449" spc="-244">
                <a:solidFill>
                  <a:srgbClr val="FAFEFF"/>
                </a:solidFill>
                <a:latin typeface="Open Sans Light Bold"/>
              </a:rPr>
              <a:t>Strengthens campus sustainability initiatives  &amp; curriculum through workshops &amp; web-based trainings</a:t>
            </a:r>
          </a:p>
          <a:p>
            <a:pPr>
              <a:lnSpc>
                <a:spcPts val="3104"/>
              </a:lnSpc>
            </a:pPr>
            <a:endParaRPr lang="en-US" sz="3449" spc="-244">
              <a:solidFill>
                <a:srgbClr val="FAFEFF"/>
              </a:solidFill>
              <a:latin typeface="Open Sans Light Bold"/>
            </a:endParaRPr>
          </a:p>
          <a:p>
            <a:pPr marL="569513" lvl="1" indent="-284757">
              <a:lnSpc>
                <a:spcPts val="4311"/>
              </a:lnSpc>
              <a:buFont typeface="Arial"/>
              <a:buChar char="•"/>
            </a:pPr>
            <a:r>
              <a:rPr lang="en-US" sz="3449" spc="-244">
                <a:solidFill>
                  <a:srgbClr val="FAFEFF"/>
                </a:solidFill>
                <a:latin typeface="Open Sans Light Bold"/>
              </a:rPr>
              <a:t>Hosts the largest sustainability conference in North America</a:t>
            </a:r>
          </a:p>
          <a:p>
            <a:pPr>
              <a:lnSpc>
                <a:spcPts val="3001"/>
              </a:lnSpc>
            </a:pPr>
            <a:endParaRPr lang="en-US" sz="3449" spc="-244">
              <a:solidFill>
                <a:srgbClr val="FAFEFF"/>
              </a:solidFill>
              <a:latin typeface="Open Sans Light Bold"/>
            </a:endParaRPr>
          </a:p>
          <a:p>
            <a:pPr marL="569513" lvl="1" indent="-284757">
              <a:lnSpc>
                <a:spcPts val="5208"/>
              </a:lnSpc>
              <a:buFont typeface="Arial"/>
              <a:buChar char="•"/>
            </a:pPr>
            <a:r>
              <a:rPr lang="en-US" sz="3449" spc="-244">
                <a:solidFill>
                  <a:srgbClr val="FAFEFF"/>
                </a:solidFill>
                <a:latin typeface="Open Sans Light Bold"/>
              </a:rPr>
              <a:t>Facilitates the AASHE STARS program</a:t>
            </a:r>
          </a:p>
          <a:p>
            <a:pPr>
              <a:lnSpc>
                <a:spcPts val="5208"/>
              </a:lnSpc>
            </a:pPr>
            <a:endParaRPr lang="en-US" sz="3449" spc="-244">
              <a:solidFill>
                <a:srgbClr val="FAFEFF"/>
              </a:solidFill>
              <a:latin typeface="Open Sans Light Bo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7094494" y="1028700"/>
            <a:ext cx="10164806" cy="205258"/>
          </a:xfrm>
          <a:prstGeom prst="rect">
            <a:avLst/>
          </a:prstGeom>
          <a:solidFill>
            <a:srgbClr val="BE1512"/>
          </a:solidFill>
        </p:spPr>
      </p:sp>
      <p:sp>
        <p:nvSpPr>
          <p:cNvPr id="4" name="AutoShape 4"/>
          <p:cNvSpPr/>
          <p:nvPr/>
        </p:nvSpPr>
        <p:spPr>
          <a:xfrm>
            <a:off x="857250" y="9548899"/>
            <a:ext cx="5182869" cy="205258"/>
          </a:xfrm>
          <a:prstGeom prst="rect">
            <a:avLst/>
          </a:prstGeom>
          <a:solidFill>
            <a:srgbClr val="BE1512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25311" y="6733617"/>
            <a:ext cx="2524683" cy="252468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55944" y="3819484"/>
            <a:ext cx="5063418" cy="2661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40"/>
              </a:lnSpc>
            </a:pPr>
            <a:r>
              <a:rPr lang="en-US" sz="8699" spc="434">
                <a:solidFill>
                  <a:srgbClr val="FFFFFF"/>
                </a:solidFill>
                <a:latin typeface="Open Sans Bold"/>
              </a:rPr>
              <a:t>WHAT IS AASHE</a:t>
            </a:r>
            <a:r>
              <a:rPr lang="en-US" sz="8700" spc="435">
                <a:solidFill>
                  <a:srgbClr val="FFFFFF"/>
                </a:solidFill>
                <a:latin typeface="Open Sans Bold"/>
              </a:rPr>
              <a:t>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64019" y="1411565"/>
            <a:ext cx="12830919" cy="1091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>
                <a:solidFill>
                  <a:srgbClr val="FFFFFF"/>
                </a:solidFill>
                <a:latin typeface="Julius Sans One"/>
              </a:rPr>
              <a:t>ASSOCIATION FOR THE ADVANCEMENT OF SUSTAINABILITY IN </a:t>
            </a:r>
          </a:p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>
                <a:solidFill>
                  <a:srgbClr val="FFFFFF"/>
                </a:solidFill>
                <a:latin typeface="Julius Sans One"/>
              </a:rPr>
              <a:t>HIGHER EDUCATION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78405" y="2579588"/>
            <a:ext cx="9396984" cy="6678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9796" lvl="1" indent="-274898">
              <a:lnSpc>
                <a:spcPts val="5028"/>
              </a:lnSpc>
              <a:buFont typeface="Arial"/>
              <a:buChar char="•"/>
            </a:pPr>
            <a:r>
              <a:rPr lang="en-US" sz="3330" spc="99" dirty="0">
                <a:solidFill>
                  <a:srgbClr val="FAFEFF"/>
                </a:solidFill>
                <a:latin typeface="Open Sans Light Bold"/>
              </a:rPr>
              <a:t>An instrument for institutions to measure current sustainability performance and develop baselines for future progress. </a:t>
            </a:r>
          </a:p>
          <a:p>
            <a:pPr marL="1006996" lvl="2" indent="-274898">
              <a:lnSpc>
                <a:spcPts val="5028"/>
              </a:lnSpc>
              <a:buFont typeface="Arial"/>
              <a:buChar char="•"/>
            </a:pPr>
            <a:r>
              <a:rPr lang="en-US" sz="3330" spc="99" dirty="0">
                <a:solidFill>
                  <a:srgbClr val="FAFEFF"/>
                </a:solidFill>
                <a:latin typeface="Open Sans Light Bold"/>
              </a:rPr>
              <a:t>Accomplished by gathering data from all sectors of campus </a:t>
            </a:r>
          </a:p>
          <a:p>
            <a:pPr>
              <a:lnSpc>
                <a:spcPts val="2897"/>
              </a:lnSpc>
            </a:pPr>
            <a:endParaRPr lang="en-US" sz="3330" spc="99" dirty="0">
              <a:solidFill>
                <a:srgbClr val="FAFEFF"/>
              </a:solidFill>
              <a:latin typeface="Open Sans Light Bold"/>
            </a:endParaRPr>
          </a:p>
          <a:p>
            <a:pPr marL="549796" lvl="1" indent="-274898">
              <a:lnSpc>
                <a:spcPts val="5028"/>
              </a:lnSpc>
              <a:buFont typeface="Arial"/>
              <a:buChar char="•"/>
            </a:pPr>
            <a:r>
              <a:rPr lang="en-US" sz="3330" spc="99" dirty="0">
                <a:solidFill>
                  <a:srgbClr val="FAFEFF"/>
                </a:solidFill>
                <a:latin typeface="Open Sans Light Bold"/>
              </a:rPr>
              <a:t>International recognition for sustainability efforts, commitments, and investments. </a:t>
            </a:r>
          </a:p>
          <a:p>
            <a:pPr>
              <a:lnSpc>
                <a:spcPts val="5028"/>
              </a:lnSpc>
            </a:pPr>
            <a:endParaRPr lang="en-US" sz="3330" spc="99" dirty="0">
              <a:solidFill>
                <a:srgbClr val="FAFEFF"/>
              </a:solidFill>
              <a:latin typeface="Open Sans Light Bo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7094494" y="1028700"/>
            <a:ext cx="10164806" cy="205258"/>
          </a:xfrm>
          <a:prstGeom prst="rect">
            <a:avLst/>
          </a:prstGeom>
          <a:solidFill>
            <a:srgbClr val="BE1512"/>
          </a:solidFill>
        </p:spPr>
      </p:sp>
      <p:sp>
        <p:nvSpPr>
          <p:cNvPr id="4" name="AutoShape 4"/>
          <p:cNvSpPr/>
          <p:nvPr/>
        </p:nvSpPr>
        <p:spPr>
          <a:xfrm>
            <a:off x="857250" y="9548899"/>
            <a:ext cx="5182869" cy="205258"/>
          </a:xfrm>
          <a:prstGeom prst="rect">
            <a:avLst/>
          </a:prstGeom>
          <a:solidFill>
            <a:srgbClr val="BE1512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25311" y="6733617"/>
            <a:ext cx="2524683" cy="252468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55944" y="2493605"/>
            <a:ext cx="5063418" cy="3987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40"/>
              </a:lnSpc>
            </a:pPr>
            <a:r>
              <a:rPr lang="en-US" sz="8699" spc="434">
                <a:solidFill>
                  <a:srgbClr val="FFFFFF"/>
                </a:solidFill>
                <a:latin typeface="Open Sans Bold"/>
              </a:rPr>
              <a:t>WHAT IS AASHE STARS</a:t>
            </a:r>
            <a:r>
              <a:rPr lang="en-US" sz="10439" spc="521">
                <a:solidFill>
                  <a:srgbClr val="FFFFFF"/>
                </a:solidFill>
                <a:latin typeface="Open Sans Bold"/>
              </a:rPr>
              <a:t>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54300" y="1392515"/>
            <a:ext cx="12579400" cy="53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 u="sng">
                <a:solidFill>
                  <a:srgbClr val="FFFFFF"/>
                </a:solidFill>
                <a:latin typeface="Amiko Bold"/>
              </a:rPr>
              <a:t>S</a:t>
            </a:r>
            <a:r>
              <a:rPr lang="en-US" sz="3150">
                <a:solidFill>
                  <a:srgbClr val="FFFFFF"/>
                </a:solidFill>
                <a:latin typeface="Amiko"/>
              </a:rPr>
              <a:t>USTAINABILITY </a:t>
            </a:r>
            <a:r>
              <a:rPr lang="en-US" sz="3150" u="sng">
                <a:solidFill>
                  <a:srgbClr val="FFFFFF"/>
                </a:solidFill>
                <a:latin typeface="Amiko Bold"/>
              </a:rPr>
              <a:t>T</a:t>
            </a:r>
            <a:r>
              <a:rPr lang="en-US" sz="3150">
                <a:solidFill>
                  <a:srgbClr val="FFFFFF"/>
                </a:solidFill>
                <a:latin typeface="Amiko"/>
              </a:rPr>
              <a:t>RACKING, </a:t>
            </a:r>
            <a:r>
              <a:rPr lang="en-US" sz="3150" u="sng">
                <a:solidFill>
                  <a:srgbClr val="FFFFFF"/>
                </a:solidFill>
                <a:latin typeface="Amiko Bold"/>
              </a:rPr>
              <a:t>A</a:t>
            </a:r>
            <a:r>
              <a:rPr lang="en-US" sz="3150">
                <a:solidFill>
                  <a:srgbClr val="FFFFFF"/>
                </a:solidFill>
                <a:latin typeface="Amiko"/>
              </a:rPr>
              <a:t>SSESSMENT &amp; </a:t>
            </a:r>
            <a:r>
              <a:rPr lang="en-US" sz="3150" u="sng">
                <a:solidFill>
                  <a:srgbClr val="FFFFFF"/>
                </a:solidFill>
                <a:latin typeface="Amiko Bold"/>
              </a:rPr>
              <a:t>R</a:t>
            </a:r>
            <a:r>
              <a:rPr lang="en-US" sz="3150">
                <a:solidFill>
                  <a:srgbClr val="FFFFFF"/>
                </a:solidFill>
                <a:latin typeface="Amiko"/>
              </a:rPr>
              <a:t>ATING </a:t>
            </a:r>
            <a:r>
              <a:rPr lang="en-US" sz="3150" u="sng">
                <a:solidFill>
                  <a:srgbClr val="FFFFFF"/>
                </a:solidFill>
                <a:latin typeface="Amiko Bold"/>
              </a:rPr>
              <a:t>S</a:t>
            </a:r>
            <a:r>
              <a:rPr lang="en-US" sz="3150">
                <a:solidFill>
                  <a:srgbClr val="FFFFFF"/>
                </a:solidFill>
                <a:latin typeface="Amiko"/>
              </a:rPr>
              <a:t>YSTEM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78405" y="2657046"/>
            <a:ext cx="9396984" cy="5824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9796" lvl="1" indent="-274898">
              <a:lnSpc>
                <a:spcPts val="5028"/>
              </a:lnSpc>
              <a:buFont typeface="Arial"/>
              <a:buChar char="•"/>
            </a:pPr>
            <a:r>
              <a:rPr lang="en-US" sz="3330" spc="99">
                <a:solidFill>
                  <a:srgbClr val="FAFEFF"/>
                </a:solidFill>
                <a:latin typeface="Open Sans Light Bold"/>
              </a:rPr>
              <a:t>WKU has submitted AASHE reports since 2011. Submissions are required every 3 years. </a:t>
            </a:r>
          </a:p>
          <a:p>
            <a:pPr>
              <a:lnSpc>
                <a:spcPts val="3030"/>
              </a:lnSpc>
            </a:pPr>
            <a:endParaRPr lang="en-US" sz="3330" spc="99">
              <a:solidFill>
                <a:srgbClr val="FAFEFF"/>
              </a:solidFill>
              <a:latin typeface="Open Sans Light Bold"/>
            </a:endParaRPr>
          </a:p>
          <a:p>
            <a:pPr marL="549796" lvl="1" indent="-274898">
              <a:lnSpc>
                <a:spcPts val="5028"/>
              </a:lnSpc>
              <a:buFont typeface="Arial"/>
              <a:buChar char="•"/>
            </a:pPr>
            <a:r>
              <a:rPr lang="en-US" sz="3330" spc="99">
                <a:solidFill>
                  <a:srgbClr val="FAFEFF"/>
                </a:solidFill>
                <a:latin typeface="Open Sans Light Bold"/>
              </a:rPr>
              <a:t>Ratings include Platinum, Gold, Silver, Bronze, and Reporter. </a:t>
            </a:r>
          </a:p>
          <a:p>
            <a:pPr>
              <a:lnSpc>
                <a:spcPts val="3130"/>
              </a:lnSpc>
            </a:pPr>
            <a:endParaRPr lang="en-US" sz="3330" spc="99">
              <a:solidFill>
                <a:srgbClr val="FAFEFF"/>
              </a:solidFill>
              <a:latin typeface="Open Sans Light Bold"/>
            </a:endParaRPr>
          </a:p>
          <a:p>
            <a:pPr marL="549796" lvl="1" indent="-274898">
              <a:lnSpc>
                <a:spcPts val="5028"/>
              </a:lnSpc>
              <a:buFont typeface="Arial"/>
              <a:buChar char="•"/>
            </a:pPr>
            <a:r>
              <a:rPr lang="en-US" sz="3330" spc="99">
                <a:solidFill>
                  <a:srgbClr val="FAFEFF"/>
                </a:solidFill>
                <a:latin typeface="Open Sans Light Bold"/>
              </a:rPr>
              <a:t>WKU is currently designated a Silver rated institution.</a:t>
            </a:r>
          </a:p>
          <a:p>
            <a:pPr>
              <a:lnSpc>
                <a:spcPts val="5028"/>
              </a:lnSpc>
            </a:pPr>
            <a:endParaRPr lang="en-US" sz="3330" spc="99">
              <a:solidFill>
                <a:srgbClr val="FAFEFF"/>
              </a:solidFill>
              <a:latin typeface="Open Sans Light Bo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7094494" y="1028700"/>
            <a:ext cx="10164806" cy="205258"/>
          </a:xfrm>
          <a:prstGeom prst="rect">
            <a:avLst/>
          </a:prstGeom>
          <a:solidFill>
            <a:srgbClr val="BE1512"/>
          </a:solidFill>
        </p:spPr>
      </p:sp>
      <p:sp>
        <p:nvSpPr>
          <p:cNvPr id="4" name="AutoShape 4"/>
          <p:cNvSpPr/>
          <p:nvPr/>
        </p:nvSpPr>
        <p:spPr>
          <a:xfrm>
            <a:off x="857250" y="9548899"/>
            <a:ext cx="5182869" cy="205258"/>
          </a:xfrm>
          <a:prstGeom prst="rect">
            <a:avLst/>
          </a:prstGeom>
          <a:solidFill>
            <a:srgbClr val="BE1512"/>
          </a:solidFill>
        </p:spPr>
      </p:sp>
      <p:sp>
        <p:nvSpPr>
          <p:cNvPr id="5" name="TextBox 5"/>
          <p:cNvSpPr txBox="1"/>
          <p:nvPr/>
        </p:nvSpPr>
        <p:spPr>
          <a:xfrm>
            <a:off x="976701" y="2960181"/>
            <a:ext cx="5063418" cy="5313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40"/>
              </a:lnSpc>
            </a:pPr>
            <a:r>
              <a:rPr lang="en-US" sz="8699" spc="434">
                <a:solidFill>
                  <a:srgbClr val="FFFFFF"/>
                </a:solidFill>
                <a:latin typeface="Open Sans Bold"/>
              </a:rPr>
              <a:t>AASHE STARS</a:t>
            </a:r>
          </a:p>
          <a:p>
            <a:pPr algn="ctr">
              <a:lnSpc>
                <a:spcPts val="10440"/>
              </a:lnSpc>
            </a:pPr>
            <a:r>
              <a:rPr lang="en-US" sz="8700" spc="435">
                <a:solidFill>
                  <a:srgbClr val="FFFFFF"/>
                </a:solidFill>
                <a:latin typeface="Open Sans Bold"/>
              </a:rPr>
              <a:t>AT </a:t>
            </a:r>
          </a:p>
          <a:p>
            <a:pPr algn="ctr">
              <a:lnSpc>
                <a:spcPts val="10440"/>
              </a:lnSpc>
            </a:pPr>
            <a:r>
              <a:rPr lang="en-US" sz="8700" spc="435">
                <a:solidFill>
                  <a:srgbClr val="FFFFFF"/>
                </a:solidFill>
                <a:latin typeface="Open Sans Bold"/>
              </a:rPr>
              <a:t>WKU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854300" y="1544915"/>
            <a:ext cx="12579400" cy="539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50" u="sng">
                <a:solidFill>
                  <a:srgbClr val="FFFFFF"/>
                </a:solidFill>
                <a:latin typeface="Amiko Bold"/>
              </a:rPr>
              <a:t>S</a:t>
            </a:r>
            <a:r>
              <a:rPr lang="en-US" sz="3150">
                <a:solidFill>
                  <a:srgbClr val="FFFFFF"/>
                </a:solidFill>
                <a:latin typeface="Amiko"/>
              </a:rPr>
              <a:t>USTAINABILITY </a:t>
            </a:r>
            <a:r>
              <a:rPr lang="en-US" sz="3150" u="sng">
                <a:solidFill>
                  <a:srgbClr val="FFFFFF"/>
                </a:solidFill>
                <a:latin typeface="Amiko Bold"/>
              </a:rPr>
              <a:t>T</a:t>
            </a:r>
            <a:r>
              <a:rPr lang="en-US" sz="3150">
                <a:solidFill>
                  <a:srgbClr val="FFFFFF"/>
                </a:solidFill>
                <a:latin typeface="Amiko"/>
              </a:rPr>
              <a:t>RACKING, </a:t>
            </a:r>
            <a:r>
              <a:rPr lang="en-US" sz="3150" u="sng">
                <a:solidFill>
                  <a:srgbClr val="FFFFFF"/>
                </a:solidFill>
                <a:latin typeface="Amiko Bold"/>
              </a:rPr>
              <a:t>A</a:t>
            </a:r>
            <a:r>
              <a:rPr lang="en-US" sz="3150">
                <a:solidFill>
                  <a:srgbClr val="FFFFFF"/>
                </a:solidFill>
                <a:latin typeface="Amiko"/>
              </a:rPr>
              <a:t>SSESSMENT &amp; </a:t>
            </a:r>
            <a:r>
              <a:rPr lang="en-US" sz="3150" u="sng">
                <a:solidFill>
                  <a:srgbClr val="FFFFFF"/>
                </a:solidFill>
                <a:latin typeface="Amiko Bold"/>
              </a:rPr>
              <a:t>R</a:t>
            </a:r>
            <a:r>
              <a:rPr lang="en-US" sz="3150">
                <a:solidFill>
                  <a:srgbClr val="FFFFFF"/>
                </a:solidFill>
                <a:latin typeface="Amiko"/>
              </a:rPr>
              <a:t>ATING </a:t>
            </a:r>
            <a:r>
              <a:rPr lang="en-US" sz="3150" u="sng">
                <a:solidFill>
                  <a:srgbClr val="FFFFFF"/>
                </a:solidFill>
                <a:latin typeface="Amiko Bold"/>
              </a:rPr>
              <a:t>S</a:t>
            </a:r>
            <a:r>
              <a:rPr lang="en-US" sz="3150">
                <a:solidFill>
                  <a:srgbClr val="FFFFFF"/>
                </a:solidFill>
                <a:latin typeface="Amiko"/>
              </a:rPr>
              <a:t>YSTEM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78405" y="8290883"/>
            <a:ext cx="6024245" cy="1360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FFFFFF"/>
                </a:solidFill>
                <a:latin typeface="Open Sans Bold"/>
              </a:rPr>
              <a:t>2020 GOAL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05134" y="7419407"/>
            <a:ext cx="2468101" cy="24681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061597" y="1905000"/>
            <a:ext cx="10164806" cy="205258"/>
          </a:xfrm>
          <a:prstGeom prst="rect">
            <a:avLst/>
          </a:prstGeom>
          <a:solidFill>
            <a:srgbClr val="BE1512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838580" y="2886000"/>
            <a:ext cx="6420720" cy="694293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65522" y="2476714"/>
            <a:ext cx="7887549" cy="7699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0870" lvl="1" indent="-305435">
              <a:lnSpc>
                <a:spcPts val="4440"/>
              </a:lnSpc>
              <a:buFont typeface="Arial"/>
              <a:buChar char="•"/>
            </a:pPr>
            <a:r>
              <a:rPr lang="en-US" sz="3700" spc="-262" dirty="0">
                <a:solidFill>
                  <a:srgbClr val="FAFEFF"/>
                </a:solidFill>
                <a:latin typeface="Open Sans Light Bold"/>
              </a:rPr>
              <a:t>AASHE  STARS point system encourages institutions to provide </a:t>
            </a:r>
            <a:r>
              <a:rPr lang="en-US" sz="3700" u="sng" spc="-262" dirty="0">
                <a:solidFill>
                  <a:srgbClr val="FAFEFF"/>
                </a:solidFill>
                <a:latin typeface="Open Sans Light Bold"/>
              </a:rPr>
              <a:t>as  much detail as possible</a:t>
            </a:r>
            <a:r>
              <a:rPr lang="en-US" sz="3700" spc="-262" dirty="0">
                <a:solidFill>
                  <a:srgbClr val="FAFEFF"/>
                </a:solidFill>
                <a:latin typeface="Open Sans Light Bold"/>
              </a:rPr>
              <a:t>. </a:t>
            </a:r>
          </a:p>
          <a:p>
            <a:pPr marL="1068070" lvl="2" indent="-305435">
              <a:lnSpc>
                <a:spcPts val="4440"/>
              </a:lnSpc>
              <a:buFont typeface="Arial"/>
              <a:buChar char="•"/>
            </a:pPr>
            <a:r>
              <a:rPr lang="en-US" sz="3700" spc="-262" dirty="0">
                <a:solidFill>
                  <a:srgbClr val="FAFEFF"/>
                </a:solidFill>
                <a:latin typeface="Open Sans Light Bold"/>
              </a:rPr>
              <a:t>This increases the likelihood of earning the maximum number of points for each credit. The more information the better!</a:t>
            </a:r>
          </a:p>
          <a:p>
            <a:pPr>
              <a:lnSpc>
                <a:spcPts val="3634"/>
              </a:lnSpc>
            </a:pPr>
            <a:endParaRPr lang="en-US" sz="3700" spc="-262" dirty="0">
              <a:solidFill>
                <a:srgbClr val="FAFEFF"/>
              </a:solidFill>
              <a:latin typeface="Open Sans Light Bold"/>
            </a:endParaRPr>
          </a:p>
          <a:p>
            <a:pPr marL="618611" lvl="1" indent="-309306">
              <a:lnSpc>
                <a:spcPts val="4496"/>
              </a:lnSpc>
              <a:buFont typeface="Arial"/>
              <a:buChar char="•"/>
            </a:pPr>
            <a:r>
              <a:rPr lang="en-US" sz="3746" spc="-266" dirty="0">
                <a:solidFill>
                  <a:srgbClr val="FAFEFF"/>
                </a:solidFill>
                <a:latin typeface="Open Sans Light Bold"/>
              </a:rPr>
              <a:t>All data will require supporting evidence (spreadsheets, links to websites/news stories, </a:t>
            </a:r>
            <a:r>
              <a:rPr lang="en-US" sz="3746" spc="-266" dirty="0" err="1">
                <a:solidFill>
                  <a:srgbClr val="FAFEFF"/>
                </a:solidFill>
                <a:latin typeface="Open Sans Light Bold"/>
              </a:rPr>
              <a:t>etc</a:t>
            </a:r>
            <a:r>
              <a:rPr lang="en-US" sz="3746" spc="-266" dirty="0">
                <a:solidFill>
                  <a:srgbClr val="FAFEFF"/>
                </a:solidFill>
                <a:latin typeface="Open Sans Light Bold"/>
              </a:rPr>
              <a:t>). </a:t>
            </a:r>
          </a:p>
          <a:p>
            <a:pPr>
              <a:lnSpc>
                <a:spcPts val="3334"/>
              </a:lnSpc>
            </a:pPr>
            <a:endParaRPr lang="en-US" sz="3746" spc="-266" dirty="0">
              <a:solidFill>
                <a:srgbClr val="FAFEFF"/>
              </a:solidFill>
              <a:latin typeface="Open Sans Light Bold"/>
            </a:endParaRPr>
          </a:p>
          <a:p>
            <a:pPr marL="618611" lvl="1" indent="-309306">
              <a:lnSpc>
                <a:spcPts val="4496"/>
              </a:lnSpc>
              <a:buFont typeface="Arial"/>
              <a:buChar char="•"/>
            </a:pPr>
            <a:r>
              <a:rPr lang="en-US" sz="3746" spc="-266" dirty="0">
                <a:solidFill>
                  <a:srgbClr val="FAFEFF"/>
                </a:solidFill>
                <a:latin typeface="Open Sans Light Bold"/>
              </a:rPr>
              <a:t>Deadline for data submission is February 28th.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469041" y="484882"/>
            <a:ext cx="11349918" cy="1087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 spc="359">
                <a:solidFill>
                  <a:srgbClr val="FFFFFF"/>
                </a:solidFill>
                <a:latin typeface="Open Sans Bold"/>
              </a:rPr>
              <a:t>QUALITY REPORTING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715152" y="2624490"/>
            <a:ext cx="6687003" cy="760722"/>
            <a:chOff x="0" y="0"/>
            <a:chExt cx="24336933" cy="27686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336933" cy="2768600"/>
            </a:xfrm>
            <a:custGeom>
              <a:avLst/>
              <a:gdLst/>
              <a:ahLst/>
              <a:cxnLst/>
              <a:rect l="l" t="t" r="r" b="b"/>
              <a:pathLst>
                <a:path w="24336933" h="2768600">
                  <a:moveTo>
                    <a:pt x="24121033" y="0"/>
                  </a:moveTo>
                  <a:lnTo>
                    <a:pt x="215900" y="0"/>
                  </a:lnTo>
                  <a:cubicBezTo>
                    <a:pt x="96520" y="0"/>
                    <a:pt x="0" y="96520"/>
                    <a:pt x="0" y="215900"/>
                  </a:cubicBezTo>
                  <a:lnTo>
                    <a:pt x="0" y="2552700"/>
                  </a:lnTo>
                  <a:cubicBezTo>
                    <a:pt x="0" y="2672080"/>
                    <a:pt x="96520" y="2768600"/>
                    <a:pt x="215900" y="2768600"/>
                  </a:cubicBezTo>
                  <a:lnTo>
                    <a:pt x="24121033" y="2768600"/>
                  </a:lnTo>
                  <a:cubicBezTo>
                    <a:pt x="24240413" y="2768600"/>
                    <a:pt x="24336933" y="2672080"/>
                    <a:pt x="24336933" y="2552700"/>
                  </a:cubicBezTo>
                  <a:lnTo>
                    <a:pt x="24336933" y="215900"/>
                  </a:lnTo>
                  <a:cubicBezTo>
                    <a:pt x="24336933" y="96520"/>
                    <a:pt x="24240413" y="0"/>
                    <a:pt x="24121033" y="0"/>
                  </a:cubicBezTo>
                  <a:close/>
                  <a:moveTo>
                    <a:pt x="24286133" y="1270000"/>
                  </a:moveTo>
                  <a:lnTo>
                    <a:pt x="24286133" y="2552700"/>
                  </a:lnTo>
                  <a:cubicBezTo>
                    <a:pt x="24286133" y="2644140"/>
                    <a:pt x="24212472" y="2717800"/>
                    <a:pt x="24121033" y="2717800"/>
                  </a:cubicBezTo>
                  <a:lnTo>
                    <a:pt x="215900" y="2717800"/>
                  </a:lnTo>
                  <a:cubicBezTo>
                    <a:pt x="124460" y="2717800"/>
                    <a:pt x="50800" y="2644140"/>
                    <a:pt x="50800" y="2552700"/>
                  </a:cubicBezTo>
                  <a:lnTo>
                    <a:pt x="50800" y="215900"/>
                  </a:lnTo>
                  <a:cubicBezTo>
                    <a:pt x="50800" y="124460"/>
                    <a:pt x="124460" y="50800"/>
                    <a:pt x="215900" y="50800"/>
                  </a:cubicBezTo>
                  <a:lnTo>
                    <a:pt x="24121033" y="50800"/>
                  </a:lnTo>
                  <a:cubicBezTo>
                    <a:pt x="24212472" y="50800"/>
                    <a:pt x="24286133" y="124460"/>
                    <a:pt x="24286133" y="215900"/>
                  </a:cubicBezTo>
                  <a:lnTo>
                    <a:pt x="24286133" y="1270000"/>
                  </a:lnTo>
                  <a:close/>
                </a:path>
              </a:pathLst>
            </a:custGeom>
            <a:solidFill>
              <a:srgbClr val="BE1512"/>
            </a:solid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52725" y="2497455"/>
            <a:ext cx="12782550" cy="5015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14400">
                <a:solidFill>
                  <a:srgbClr val="FFFFFF"/>
                </a:solidFill>
                <a:latin typeface="Open Sans"/>
              </a:rPr>
              <a:t> AASHE STARS Registration </a:t>
            </a:r>
          </a:p>
        </p:txBody>
      </p:sp>
      <p:sp>
        <p:nvSpPr>
          <p:cNvPr id="3" name="AutoShape 3"/>
          <p:cNvSpPr/>
          <p:nvPr/>
        </p:nvSpPr>
        <p:spPr>
          <a:xfrm>
            <a:off x="2752725" y="8120149"/>
            <a:ext cx="12782550" cy="335528"/>
          </a:xfrm>
          <a:prstGeom prst="rect">
            <a:avLst/>
          </a:prstGeom>
          <a:solidFill>
            <a:srgbClr val="BE1512"/>
          </a:solid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497742" y="5906222"/>
            <a:ext cx="7395170" cy="49997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9471" y="1735453"/>
            <a:ext cx="9238251" cy="50201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99" r="99"/>
          <a:stretch>
            <a:fillRect/>
          </a:stretch>
        </p:blipFill>
        <p:spPr>
          <a:xfrm>
            <a:off x="7304569" y="7235967"/>
            <a:ext cx="2171230" cy="158222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590032" y="334079"/>
            <a:ext cx="11107936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600">
                <a:solidFill>
                  <a:srgbClr val="FAFEFF"/>
                </a:solidFill>
                <a:latin typeface="Open Sans"/>
              </a:rPr>
              <a:t>NAVIGATE TO</a:t>
            </a:r>
            <a:r>
              <a:rPr lang="en-US" sz="5600">
                <a:solidFill>
                  <a:srgbClr val="BE1512"/>
                </a:solidFill>
                <a:latin typeface="Open Sans"/>
              </a:rPr>
              <a:t> </a:t>
            </a:r>
            <a:r>
              <a:rPr lang="en-US" sz="5600" u="sng">
                <a:solidFill>
                  <a:srgbClr val="BE1512"/>
                </a:solidFill>
                <a:latin typeface="Open Sans Bold"/>
              </a:rPr>
              <a:t>STARS.AASHE.ORG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19958" y="7362773"/>
            <a:ext cx="4716452" cy="145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Open Sans"/>
              </a:rPr>
              <a:t>SCROLL DOWN TO 'PARTICIPATE'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1187991" y="6309058"/>
            <a:ext cx="6299909" cy="2355659"/>
            <a:chOff x="0" y="0"/>
            <a:chExt cx="27266190" cy="1019536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266190" cy="10195361"/>
            </a:xfrm>
            <a:custGeom>
              <a:avLst/>
              <a:gdLst/>
              <a:ahLst/>
              <a:cxnLst/>
              <a:rect l="l" t="t" r="r" b="b"/>
              <a:pathLst>
                <a:path w="27266190" h="10195361">
                  <a:moveTo>
                    <a:pt x="27050290" y="0"/>
                  </a:moveTo>
                  <a:lnTo>
                    <a:pt x="215900" y="0"/>
                  </a:lnTo>
                  <a:cubicBezTo>
                    <a:pt x="96520" y="0"/>
                    <a:pt x="0" y="96520"/>
                    <a:pt x="0" y="215900"/>
                  </a:cubicBezTo>
                  <a:lnTo>
                    <a:pt x="0" y="9979461"/>
                  </a:lnTo>
                  <a:cubicBezTo>
                    <a:pt x="0" y="10098841"/>
                    <a:pt x="96520" y="10195361"/>
                    <a:pt x="215900" y="10195361"/>
                  </a:cubicBezTo>
                  <a:lnTo>
                    <a:pt x="27050290" y="10195361"/>
                  </a:lnTo>
                  <a:cubicBezTo>
                    <a:pt x="27169669" y="10195361"/>
                    <a:pt x="27266190" y="10098841"/>
                    <a:pt x="27266190" y="9979461"/>
                  </a:cubicBezTo>
                  <a:lnTo>
                    <a:pt x="27266190" y="215900"/>
                  </a:lnTo>
                  <a:cubicBezTo>
                    <a:pt x="27266190" y="96520"/>
                    <a:pt x="27169669" y="0"/>
                    <a:pt x="27050290" y="0"/>
                  </a:cubicBezTo>
                  <a:close/>
                  <a:moveTo>
                    <a:pt x="27215390" y="1270000"/>
                  </a:moveTo>
                  <a:lnTo>
                    <a:pt x="27215390" y="9979461"/>
                  </a:lnTo>
                  <a:cubicBezTo>
                    <a:pt x="27215390" y="10070901"/>
                    <a:pt x="27141729" y="10144561"/>
                    <a:pt x="27050290" y="10144561"/>
                  </a:cubicBezTo>
                  <a:lnTo>
                    <a:pt x="215900" y="10144561"/>
                  </a:lnTo>
                  <a:cubicBezTo>
                    <a:pt x="124460" y="10144561"/>
                    <a:pt x="50800" y="10070901"/>
                    <a:pt x="50800" y="9979461"/>
                  </a:cubicBezTo>
                  <a:lnTo>
                    <a:pt x="50800" y="215900"/>
                  </a:lnTo>
                  <a:cubicBezTo>
                    <a:pt x="50800" y="124460"/>
                    <a:pt x="124460" y="50800"/>
                    <a:pt x="215900" y="50800"/>
                  </a:cubicBezTo>
                  <a:lnTo>
                    <a:pt x="27050290" y="50800"/>
                  </a:lnTo>
                  <a:cubicBezTo>
                    <a:pt x="27141729" y="50800"/>
                    <a:pt x="27215390" y="124460"/>
                    <a:pt x="27215390" y="215900"/>
                  </a:cubicBezTo>
                  <a:lnTo>
                    <a:pt x="27215390" y="1270000"/>
                  </a:lnTo>
                  <a:close/>
                </a:path>
              </a:pathLst>
            </a:custGeom>
            <a:solidFill>
              <a:srgbClr val="BE1512"/>
            </a:solid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87373" y="1001809"/>
            <a:ext cx="3305165" cy="2533903"/>
            <a:chOff x="0" y="0"/>
            <a:chExt cx="4406887" cy="337853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74" b="74"/>
            <a:stretch>
              <a:fillRect/>
            </a:stretch>
          </p:blipFill>
          <p:spPr>
            <a:xfrm rot="8002457">
              <a:off x="-47716" y="2330581"/>
              <a:ext cx="1594044" cy="555638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0" y="-76200"/>
              <a:ext cx="4406887" cy="19144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  <a:spcBef>
                  <a:spcPct val="0"/>
                </a:spcBef>
              </a:pPr>
              <a:r>
                <a:rPr lang="en-US" sz="4200">
                  <a:solidFill>
                    <a:srgbClr val="FFFFFF"/>
                  </a:solidFill>
                  <a:latin typeface="Open Sans"/>
                </a:rPr>
                <a:t>CLICK 'REGISTER'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2611" y="389832"/>
            <a:ext cx="10126162" cy="5239373"/>
            <a:chOff x="0" y="0"/>
            <a:chExt cx="13501549" cy="698583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 l="1876" t="1064" b="1064"/>
            <a:stretch>
              <a:fillRect/>
            </a:stretch>
          </p:blipFill>
          <p:spPr>
            <a:xfrm>
              <a:off x="0" y="0"/>
              <a:ext cx="13501549" cy="6985831"/>
            </a:xfrm>
            <a:prstGeom prst="rect">
              <a:avLst/>
            </a:prstGeom>
          </p:spPr>
        </p:pic>
        <p:grpSp>
          <p:nvGrpSpPr>
            <p:cNvPr id="7" name="Group 7"/>
            <p:cNvGrpSpPr/>
            <p:nvPr/>
          </p:nvGrpSpPr>
          <p:grpSpPr>
            <a:xfrm>
              <a:off x="2773708" y="3161829"/>
              <a:ext cx="10508078" cy="1032679"/>
              <a:chOff x="0" y="0"/>
              <a:chExt cx="34109454" cy="335209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4109453" cy="3352097"/>
              </a:xfrm>
              <a:custGeom>
                <a:avLst/>
                <a:gdLst/>
                <a:ahLst/>
                <a:cxnLst/>
                <a:rect l="l" t="t" r="r" b="b"/>
                <a:pathLst>
                  <a:path w="34109453" h="3352097">
                    <a:moveTo>
                      <a:pt x="33893553" y="0"/>
                    </a:moveTo>
                    <a:lnTo>
                      <a:pt x="215900" y="0"/>
                    </a:lnTo>
                    <a:cubicBezTo>
                      <a:pt x="96520" y="0"/>
                      <a:pt x="0" y="96520"/>
                      <a:pt x="0" y="215900"/>
                    </a:cubicBezTo>
                    <a:lnTo>
                      <a:pt x="0" y="3136198"/>
                    </a:lnTo>
                    <a:cubicBezTo>
                      <a:pt x="0" y="3255578"/>
                      <a:pt x="96520" y="3352097"/>
                      <a:pt x="215900" y="3352097"/>
                    </a:cubicBezTo>
                    <a:lnTo>
                      <a:pt x="33893553" y="3352097"/>
                    </a:lnTo>
                    <a:cubicBezTo>
                      <a:pt x="34012935" y="3352097"/>
                      <a:pt x="34109453" y="3255578"/>
                      <a:pt x="34109453" y="3136198"/>
                    </a:cubicBezTo>
                    <a:lnTo>
                      <a:pt x="34109453" y="215900"/>
                    </a:lnTo>
                    <a:cubicBezTo>
                      <a:pt x="34109453" y="96520"/>
                      <a:pt x="34012935" y="0"/>
                      <a:pt x="33893553" y="0"/>
                    </a:cubicBezTo>
                    <a:close/>
                    <a:moveTo>
                      <a:pt x="34058653" y="1270000"/>
                    </a:moveTo>
                    <a:lnTo>
                      <a:pt x="34058653" y="3136198"/>
                    </a:lnTo>
                    <a:cubicBezTo>
                      <a:pt x="34058653" y="3227637"/>
                      <a:pt x="33984992" y="3301297"/>
                      <a:pt x="33893553" y="3301297"/>
                    </a:cubicBezTo>
                    <a:lnTo>
                      <a:pt x="215900" y="3301297"/>
                    </a:lnTo>
                    <a:cubicBezTo>
                      <a:pt x="124460" y="3301297"/>
                      <a:pt x="50800" y="3227637"/>
                      <a:pt x="50800" y="3136198"/>
                    </a:cubicBezTo>
                    <a:lnTo>
                      <a:pt x="50800" y="215900"/>
                    </a:lnTo>
                    <a:cubicBezTo>
                      <a:pt x="50800" y="124460"/>
                      <a:pt x="124460" y="50800"/>
                      <a:pt x="215900" y="50800"/>
                    </a:cubicBezTo>
                    <a:lnTo>
                      <a:pt x="33893553" y="50800"/>
                    </a:lnTo>
                    <a:cubicBezTo>
                      <a:pt x="33984992" y="50800"/>
                      <a:pt x="34058653" y="124460"/>
                      <a:pt x="34058653" y="215900"/>
                    </a:cubicBezTo>
                    <a:lnTo>
                      <a:pt x="34058653" y="1270000"/>
                    </a:lnTo>
                    <a:close/>
                  </a:path>
                </a:pathLst>
              </a:custGeom>
              <a:solidFill>
                <a:srgbClr val="BE1512"/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10458773" y="4722789"/>
            <a:ext cx="7516821" cy="5176023"/>
            <a:chOff x="0" y="0"/>
            <a:chExt cx="10022428" cy="6901364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0"/>
              <a:ext cx="10022428" cy="6901364"/>
            </a:xfrm>
            <a:prstGeom prst="rect">
              <a:avLst/>
            </a:prstGeom>
          </p:spPr>
        </p:pic>
        <p:grpSp>
          <p:nvGrpSpPr>
            <p:cNvPr id="11" name="Group 11"/>
            <p:cNvGrpSpPr/>
            <p:nvPr/>
          </p:nvGrpSpPr>
          <p:grpSpPr>
            <a:xfrm>
              <a:off x="364177" y="4010613"/>
              <a:ext cx="3274313" cy="831949"/>
              <a:chOff x="0" y="0"/>
              <a:chExt cx="15464359" cy="392924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5464358" cy="3929240"/>
              </a:xfrm>
              <a:custGeom>
                <a:avLst/>
                <a:gdLst/>
                <a:ahLst/>
                <a:cxnLst/>
                <a:rect l="l" t="t" r="r" b="b"/>
                <a:pathLst>
                  <a:path w="15464358" h="3929240">
                    <a:moveTo>
                      <a:pt x="15248458" y="0"/>
                    </a:moveTo>
                    <a:lnTo>
                      <a:pt x="215900" y="0"/>
                    </a:lnTo>
                    <a:cubicBezTo>
                      <a:pt x="96520" y="0"/>
                      <a:pt x="0" y="96520"/>
                      <a:pt x="0" y="215900"/>
                    </a:cubicBezTo>
                    <a:lnTo>
                      <a:pt x="0" y="3713340"/>
                    </a:lnTo>
                    <a:cubicBezTo>
                      <a:pt x="0" y="3832720"/>
                      <a:pt x="96520" y="3929240"/>
                      <a:pt x="215900" y="3929240"/>
                    </a:cubicBezTo>
                    <a:lnTo>
                      <a:pt x="15248458" y="3929240"/>
                    </a:lnTo>
                    <a:cubicBezTo>
                      <a:pt x="15367839" y="3929240"/>
                      <a:pt x="15464358" y="3832720"/>
                      <a:pt x="15464358" y="3713340"/>
                    </a:cubicBezTo>
                    <a:lnTo>
                      <a:pt x="15464358" y="215900"/>
                    </a:lnTo>
                    <a:cubicBezTo>
                      <a:pt x="15464358" y="96520"/>
                      <a:pt x="15367839" y="0"/>
                      <a:pt x="15248458" y="0"/>
                    </a:cubicBezTo>
                    <a:close/>
                    <a:moveTo>
                      <a:pt x="15413558" y="1270000"/>
                    </a:moveTo>
                    <a:lnTo>
                      <a:pt x="15413558" y="3713340"/>
                    </a:lnTo>
                    <a:cubicBezTo>
                      <a:pt x="15413558" y="3804780"/>
                      <a:pt x="15339899" y="3878440"/>
                      <a:pt x="15248458" y="3878440"/>
                    </a:cubicBezTo>
                    <a:lnTo>
                      <a:pt x="215900" y="3878440"/>
                    </a:lnTo>
                    <a:cubicBezTo>
                      <a:pt x="124460" y="3878440"/>
                      <a:pt x="50800" y="3804780"/>
                      <a:pt x="50800" y="3713340"/>
                    </a:cubicBezTo>
                    <a:lnTo>
                      <a:pt x="50800" y="215900"/>
                    </a:lnTo>
                    <a:cubicBezTo>
                      <a:pt x="50800" y="124460"/>
                      <a:pt x="124460" y="50800"/>
                      <a:pt x="215900" y="50800"/>
                    </a:cubicBezTo>
                    <a:lnTo>
                      <a:pt x="15248458" y="50800"/>
                    </a:lnTo>
                    <a:cubicBezTo>
                      <a:pt x="15339899" y="50800"/>
                      <a:pt x="15413558" y="124460"/>
                      <a:pt x="15413558" y="215900"/>
                    </a:cubicBezTo>
                    <a:lnTo>
                      <a:pt x="15413558" y="1270000"/>
                    </a:lnTo>
                    <a:close/>
                  </a:path>
                </a:pathLst>
              </a:custGeom>
              <a:solidFill>
                <a:srgbClr val="BE1512"/>
              </a:solidFill>
            </p:spPr>
          </p:sp>
        </p:grp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 l="237" r="237"/>
          <a:stretch>
            <a:fillRect/>
          </a:stretch>
        </p:blipFill>
        <p:spPr>
          <a:xfrm>
            <a:off x="8203571" y="7563883"/>
            <a:ext cx="1880859" cy="101363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363255" y="7304891"/>
            <a:ext cx="4489326" cy="145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Open Sans"/>
              </a:rPr>
              <a:t>BEGIN CREATING AN ACCOUNT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9051" y="5309569"/>
            <a:ext cx="9305466" cy="4616603"/>
            <a:chOff x="0" y="0"/>
            <a:chExt cx="12407288" cy="615547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2407288" cy="6155471"/>
            </a:xfrm>
            <a:prstGeom prst="rect">
              <a:avLst/>
            </a:prstGeom>
          </p:spPr>
        </p:pic>
        <p:grpSp>
          <p:nvGrpSpPr>
            <p:cNvPr id="4" name="Group 4"/>
            <p:cNvGrpSpPr/>
            <p:nvPr/>
          </p:nvGrpSpPr>
          <p:grpSpPr>
            <a:xfrm>
              <a:off x="191120" y="2493535"/>
              <a:ext cx="6596478" cy="1616879"/>
              <a:chOff x="0" y="0"/>
              <a:chExt cx="21412314" cy="524842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1412315" cy="5248423"/>
              </a:xfrm>
              <a:custGeom>
                <a:avLst/>
                <a:gdLst/>
                <a:ahLst/>
                <a:cxnLst/>
                <a:rect l="l" t="t" r="r" b="b"/>
                <a:pathLst>
                  <a:path w="21412315" h="5248423">
                    <a:moveTo>
                      <a:pt x="21196415" y="0"/>
                    </a:moveTo>
                    <a:lnTo>
                      <a:pt x="215900" y="0"/>
                    </a:lnTo>
                    <a:cubicBezTo>
                      <a:pt x="96520" y="0"/>
                      <a:pt x="0" y="96520"/>
                      <a:pt x="0" y="215900"/>
                    </a:cubicBezTo>
                    <a:lnTo>
                      <a:pt x="0" y="5032523"/>
                    </a:lnTo>
                    <a:cubicBezTo>
                      <a:pt x="0" y="5151903"/>
                      <a:pt x="96520" y="5248423"/>
                      <a:pt x="215900" y="5248423"/>
                    </a:cubicBezTo>
                    <a:lnTo>
                      <a:pt x="21196415" y="5248423"/>
                    </a:lnTo>
                    <a:cubicBezTo>
                      <a:pt x="21315793" y="5248423"/>
                      <a:pt x="21412315" y="5151904"/>
                      <a:pt x="21412315" y="5032523"/>
                    </a:cubicBezTo>
                    <a:lnTo>
                      <a:pt x="21412315" y="215900"/>
                    </a:lnTo>
                    <a:cubicBezTo>
                      <a:pt x="21412315" y="96520"/>
                      <a:pt x="21315793" y="0"/>
                      <a:pt x="21196415" y="0"/>
                    </a:cubicBezTo>
                    <a:close/>
                    <a:moveTo>
                      <a:pt x="21361515" y="1270000"/>
                    </a:moveTo>
                    <a:lnTo>
                      <a:pt x="21361515" y="5032523"/>
                    </a:lnTo>
                    <a:cubicBezTo>
                      <a:pt x="21361515" y="5123964"/>
                      <a:pt x="21287854" y="5197623"/>
                      <a:pt x="21196415" y="5197623"/>
                    </a:cubicBezTo>
                    <a:lnTo>
                      <a:pt x="215900" y="5197623"/>
                    </a:lnTo>
                    <a:cubicBezTo>
                      <a:pt x="124460" y="5197623"/>
                      <a:pt x="50800" y="5123964"/>
                      <a:pt x="50800" y="5032523"/>
                    </a:cubicBezTo>
                    <a:lnTo>
                      <a:pt x="50800" y="215900"/>
                    </a:lnTo>
                    <a:cubicBezTo>
                      <a:pt x="50800" y="124460"/>
                      <a:pt x="124460" y="50800"/>
                      <a:pt x="215900" y="50800"/>
                    </a:cubicBezTo>
                    <a:lnTo>
                      <a:pt x="21196415" y="50800"/>
                    </a:lnTo>
                    <a:cubicBezTo>
                      <a:pt x="21287854" y="50800"/>
                      <a:pt x="21361515" y="124460"/>
                      <a:pt x="21361515" y="215900"/>
                    </a:cubicBezTo>
                    <a:lnTo>
                      <a:pt x="21361515" y="1270000"/>
                    </a:lnTo>
                    <a:close/>
                  </a:path>
                </a:pathLst>
              </a:custGeom>
              <a:solidFill>
                <a:srgbClr val="BE1512"/>
              </a:solidFill>
            </p:spPr>
          </p:sp>
        </p:grpSp>
      </p:grpSp>
      <p:grpSp>
        <p:nvGrpSpPr>
          <p:cNvPr id="6" name="Group 6"/>
          <p:cNvGrpSpPr/>
          <p:nvPr/>
        </p:nvGrpSpPr>
        <p:grpSpPr>
          <a:xfrm>
            <a:off x="9998497" y="420671"/>
            <a:ext cx="7756103" cy="4888899"/>
            <a:chOff x="0" y="0"/>
            <a:chExt cx="10341471" cy="651853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r="4616"/>
            <a:stretch>
              <a:fillRect/>
            </a:stretch>
          </p:blipFill>
          <p:spPr>
            <a:xfrm>
              <a:off x="0" y="0"/>
              <a:ext cx="10341471" cy="6518532"/>
            </a:xfrm>
            <a:prstGeom prst="rect">
              <a:avLst/>
            </a:prstGeom>
          </p:spPr>
        </p:pic>
        <p:grpSp>
          <p:nvGrpSpPr>
            <p:cNvPr id="8" name="Group 8"/>
            <p:cNvGrpSpPr/>
            <p:nvPr/>
          </p:nvGrpSpPr>
          <p:grpSpPr>
            <a:xfrm>
              <a:off x="530057" y="2878266"/>
              <a:ext cx="5047078" cy="2378879"/>
              <a:chOff x="0" y="0"/>
              <a:chExt cx="16382927" cy="7721892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6382927" cy="7721892"/>
              </a:xfrm>
              <a:custGeom>
                <a:avLst/>
                <a:gdLst/>
                <a:ahLst/>
                <a:cxnLst/>
                <a:rect l="l" t="t" r="r" b="b"/>
                <a:pathLst>
                  <a:path w="16382927" h="7721892">
                    <a:moveTo>
                      <a:pt x="16167027" y="0"/>
                    </a:moveTo>
                    <a:lnTo>
                      <a:pt x="215900" y="0"/>
                    </a:lnTo>
                    <a:cubicBezTo>
                      <a:pt x="96520" y="0"/>
                      <a:pt x="0" y="96520"/>
                      <a:pt x="0" y="215900"/>
                    </a:cubicBezTo>
                    <a:lnTo>
                      <a:pt x="0" y="7505992"/>
                    </a:lnTo>
                    <a:cubicBezTo>
                      <a:pt x="0" y="7625373"/>
                      <a:pt x="96520" y="7721892"/>
                      <a:pt x="215900" y="7721892"/>
                    </a:cubicBezTo>
                    <a:lnTo>
                      <a:pt x="16167027" y="7721892"/>
                    </a:lnTo>
                    <a:cubicBezTo>
                      <a:pt x="16286407" y="7721892"/>
                      <a:pt x="16382927" y="7625373"/>
                      <a:pt x="16382927" y="7505992"/>
                    </a:cubicBezTo>
                    <a:lnTo>
                      <a:pt x="16382927" y="215900"/>
                    </a:lnTo>
                    <a:cubicBezTo>
                      <a:pt x="16382927" y="96520"/>
                      <a:pt x="16286407" y="0"/>
                      <a:pt x="16167027" y="0"/>
                    </a:cubicBezTo>
                    <a:close/>
                    <a:moveTo>
                      <a:pt x="16332127" y="1270000"/>
                    </a:moveTo>
                    <a:lnTo>
                      <a:pt x="16332127" y="7505992"/>
                    </a:lnTo>
                    <a:cubicBezTo>
                      <a:pt x="16332127" y="7597432"/>
                      <a:pt x="16258468" y="7671092"/>
                      <a:pt x="16167027" y="7671092"/>
                    </a:cubicBezTo>
                    <a:lnTo>
                      <a:pt x="215900" y="7671092"/>
                    </a:lnTo>
                    <a:cubicBezTo>
                      <a:pt x="124460" y="7671092"/>
                      <a:pt x="50800" y="7597432"/>
                      <a:pt x="50800" y="7505992"/>
                    </a:cubicBezTo>
                    <a:lnTo>
                      <a:pt x="50800" y="215900"/>
                    </a:lnTo>
                    <a:cubicBezTo>
                      <a:pt x="50800" y="124460"/>
                      <a:pt x="124460" y="50800"/>
                      <a:pt x="215900" y="50800"/>
                    </a:cubicBezTo>
                    <a:lnTo>
                      <a:pt x="16167027" y="50800"/>
                    </a:lnTo>
                    <a:cubicBezTo>
                      <a:pt x="16258468" y="50800"/>
                      <a:pt x="16332127" y="124460"/>
                      <a:pt x="16332127" y="215900"/>
                    </a:cubicBezTo>
                    <a:lnTo>
                      <a:pt x="16332127" y="1270000"/>
                    </a:lnTo>
                    <a:close/>
                  </a:path>
                </a:pathLst>
              </a:custGeom>
              <a:solidFill>
                <a:srgbClr val="BE1512"/>
              </a:solidFill>
            </p:spPr>
          </p:sp>
        </p:grp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l="99" r="99"/>
          <a:stretch>
            <a:fillRect/>
          </a:stretch>
        </p:blipFill>
        <p:spPr>
          <a:xfrm>
            <a:off x="7675255" y="2783591"/>
            <a:ext cx="1887845" cy="13757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65642" y="442534"/>
            <a:ext cx="2695296" cy="234105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731023" y="952500"/>
            <a:ext cx="4698727" cy="1455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Open Sans"/>
              </a:rPr>
              <a:t>REGISTER USING YOUR </a:t>
            </a:r>
            <a:r>
              <a:rPr lang="en-US" sz="4200">
                <a:solidFill>
                  <a:srgbClr val="FFFFFF"/>
                </a:solidFill>
                <a:latin typeface="Open Sans Bold"/>
              </a:rPr>
              <a:t>WKU EMAIL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950973" y="6648766"/>
            <a:ext cx="5803627" cy="219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Open Sans"/>
              </a:rPr>
              <a:t>ADD WKU AS YOUR AFFILIATED ORGANIZATION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 l="237" r="237"/>
          <a:stretch>
            <a:fillRect/>
          </a:stretch>
        </p:blipFill>
        <p:spPr>
          <a:xfrm rot="-428489">
            <a:off x="10215517" y="7292704"/>
            <a:ext cx="1880859" cy="10136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314</Words>
  <Application>Microsoft Macintosh PowerPoint</Application>
  <PresentationFormat>Custom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Open Sans</vt:lpstr>
      <vt:lpstr>Calibri</vt:lpstr>
      <vt:lpstr>Arial</vt:lpstr>
      <vt:lpstr>Amiko Bold</vt:lpstr>
      <vt:lpstr>Open Sans Italics</vt:lpstr>
      <vt:lpstr>Open Sans Light Bold</vt:lpstr>
      <vt:lpstr>Amiko</vt:lpstr>
      <vt:lpstr>Julius Sans One</vt:lpstr>
      <vt:lpstr>Open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AASHE Lunch Presentation</dc:title>
  <cp:lastModifiedBy>Walters, Catherine, E</cp:lastModifiedBy>
  <cp:revision>3</cp:revision>
  <dcterms:created xsi:type="dcterms:W3CDTF">2006-08-16T00:00:00Z</dcterms:created>
  <dcterms:modified xsi:type="dcterms:W3CDTF">2020-02-12T15:57:50Z</dcterms:modified>
  <dc:identifier>DADzERRJDfY</dc:identifier>
</cp:coreProperties>
</file>