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8" r:id="rId2"/>
    <p:sldId id="269" r:id="rId3"/>
    <p:sldId id="280" r:id="rId4"/>
    <p:sldId id="270" r:id="rId5"/>
    <p:sldId id="271" r:id="rId6"/>
    <p:sldId id="272" r:id="rId7"/>
    <p:sldId id="273" r:id="rId8"/>
    <p:sldId id="274" r:id="rId9"/>
    <p:sldId id="275" r:id="rId10"/>
    <p:sldId id="277" r:id="rId11"/>
    <p:sldId id="278"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Objects="1">
      <p:cViewPr varScale="1">
        <p:scale>
          <a:sx n="69" d="100"/>
          <a:sy n="69" d="100"/>
        </p:scale>
        <p:origin x="22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4DD620-D41A-9047-A666-FE7EB8B7BC92}" type="datetimeFigureOut">
              <a:rPr lang="en-US" smtClean="0"/>
              <a:pPr/>
              <a:t>8/21/2019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6C46D-9360-7A4A-AAE8-3B3F4889F64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F8369-1A6C-0446-934E-26E6BB94326A}" type="datetimeFigureOut">
              <a:rPr lang="en-US" smtClean="0"/>
              <a:pPr/>
              <a:t>8/21/2019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B3FA9-ADEC-2F43-A0E0-07E950210B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76B195-6462-F74E-92D7-118680E0AB98}" type="datetimeFigureOut">
              <a:rPr lang="en-US" smtClean="0"/>
              <a:pPr/>
              <a:t>8/21/2019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6B195-6462-F74E-92D7-118680E0AB98}" type="datetimeFigureOut">
              <a:rPr lang="en-US" smtClean="0"/>
              <a:pPr/>
              <a:t>8/21/2019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365FB-FF98-8240-9530-30584A11E4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3100" y="4114800"/>
            <a:ext cx="5257800" cy="1219200"/>
          </a:xfrm>
          <a:prstGeom prst="rect">
            <a:avLst/>
          </a:prstGeom>
        </p:spPr>
        <p:txBody>
          <a:bodyPr vert="horz" lIns="91440" tIns="45720" rIns="91440" bIns="45720" rtlCol="0" anchor="ctr">
            <a:normAutofit fontScale="97500"/>
          </a:bodyPr>
          <a:lstStyle/>
          <a:p>
            <a:pPr lvl="0" algn="ctr">
              <a:spcBef>
                <a:spcPct val="0"/>
              </a:spcBef>
              <a:defRPr/>
            </a:pPr>
            <a:r>
              <a:rPr lang="en-US" sz="4400" b="1" dirty="0">
                <a:solidFill>
                  <a:schemeClr val="tx1">
                    <a:lumMod val="95000"/>
                    <a:lumOff val="5000"/>
                  </a:schemeClr>
                </a:solidFill>
                <a:latin typeface="Gill Sans MT"/>
                <a:cs typeface="Gill Sans MT"/>
              </a:rPr>
              <a:t>Project Mentorship</a:t>
            </a:r>
            <a:endParaRPr kumimoji="0" lang="en-US" sz="4300" b="1" u="none" strike="noStrike" kern="1200" cap="none" spc="0" normalizeH="0" baseline="0" noProof="0" dirty="0">
              <a:ln>
                <a:noFill/>
              </a:ln>
              <a:solidFill>
                <a:schemeClr val="tx1">
                  <a:lumMod val="95000"/>
                  <a:lumOff val="5000"/>
                </a:schemeClr>
              </a:solidFill>
              <a:uLnTx/>
              <a:uFillTx/>
              <a:latin typeface="Gill Sans MT"/>
              <a:ea typeface="+mj-ea"/>
              <a:cs typeface="Gill Sans MT"/>
            </a:endParaRPr>
          </a:p>
        </p:txBody>
      </p:sp>
      <p:pic>
        <p:nvPicPr>
          <p:cNvPr id="4" name="Picture 3"/>
          <p:cNvPicPr>
            <a:picLocks noChangeAspect="1"/>
          </p:cNvPicPr>
          <p:nvPr/>
        </p:nvPicPr>
        <p:blipFill>
          <a:blip r:embed="rId2"/>
          <a:stretch>
            <a:fillRect/>
          </a:stretch>
        </p:blipFill>
        <p:spPr>
          <a:xfrm>
            <a:off x="2971800" y="2124075"/>
            <a:ext cx="2908918" cy="1990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Top 10 Tips!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Keep communications open</a:t>
            </a:r>
          </a:p>
          <a:p>
            <a:r>
              <a:rPr lang="en-US" sz="2400" dirty="0">
                <a:latin typeface="Times New Roman" panose="02020603050405020304" pitchFamily="18" charset="0"/>
                <a:cs typeface="Times New Roman" panose="02020603050405020304" pitchFamily="18" charset="0"/>
              </a:rPr>
              <a:t>Offer support</a:t>
            </a:r>
          </a:p>
          <a:p>
            <a:r>
              <a:rPr lang="en-US" sz="2400" dirty="0">
                <a:latin typeface="Times New Roman" panose="02020603050405020304" pitchFamily="18" charset="0"/>
                <a:cs typeface="Times New Roman" panose="02020603050405020304" pitchFamily="18" charset="0"/>
              </a:rPr>
              <a:t>Define expectations</a:t>
            </a:r>
          </a:p>
          <a:p>
            <a:r>
              <a:rPr lang="en-US" sz="2400" dirty="0">
                <a:latin typeface="Times New Roman" panose="02020603050405020304" pitchFamily="18" charset="0"/>
                <a:cs typeface="Times New Roman" panose="02020603050405020304" pitchFamily="18" charset="0"/>
              </a:rPr>
              <a:t>Maintain contact</a:t>
            </a:r>
          </a:p>
          <a:p>
            <a:r>
              <a:rPr lang="en-US" sz="2400" dirty="0">
                <a:latin typeface="Times New Roman" panose="02020603050405020304" pitchFamily="18" charset="0"/>
                <a:cs typeface="Times New Roman" panose="02020603050405020304" pitchFamily="18" charset="0"/>
              </a:rPr>
              <a:t>Be honest</a:t>
            </a:r>
          </a:p>
          <a:p>
            <a:r>
              <a:rPr lang="en-US" sz="2400" dirty="0">
                <a:latin typeface="Times New Roman" panose="02020603050405020304" pitchFamily="18" charset="0"/>
                <a:cs typeface="Times New Roman" panose="02020603050405020304" pitchFamily="18" charset="0"/>
              </a:rPr>
              <a:t>Actively participate</a:t>
            </a:r>
          </a:p>
          <a:p>
            <a:r>
              <a:rPr lang="en-US" sz="2400" dirty="0">
                <a:latin typeface="Times New Roman" panose="02020603050405020304" pitchFamily="18" charset="0"/>
                <a:cs typeface="Times New Roman" panose="02020603050405020304" pitchFamily="18" charset="0"/>
              </a:rPr>
              <a:t>Be innovative and creative</a:t>
            </a:r>
          </a:p>
          <a:p>
            <a:r>
              <a:rPr lang="en-US" sz="2400" dirty="0">
                <a:latin typeface="Times New Roman" panose="02020603050405020304" pitchFamily="18" charset="0"/>
                <a:cs typeface="Times New Roman" panose="02020603050405020304" pitchFamily="18" charset="0"/>
              </a:rPr>
              <a:t>Get to know each other</a:t>
            </a:r>
          </a:p>
          <a:p>
            <a:r>
              <a:rPr lang="en-US" sz="2400" dirty="0">
                <a:latin typeface="Times New Roman" panose="02020603050405020304" pitchFamily="18" charset="0"/>
                <a:cs typeface="Times New Roman" panose="02020603050405020304" pitchFamily="18" charset="0"/>
              </a:rPr>
              <a:t>Be reliable and consistent</a:t>
            </a:r>
          </a:p>
          <a:p>
            <a:r>
              <a:rPr lang="en-US" sz="2400" dirty="0">
                <a:latin typeface="Times New Roman" panose="02020603050405020304" pitchFamily="18" charset="0"/>
                <a:cs typeface="Times New Roman" panose="02020603050405020304" pitchFamily="18" charset="0"/>
              </a:rPr>
              <a:t>Stay positive!</a:t>
            </a:r>
          </a:p>
        </p:txBody>
      </p:sp>
      <p:sp>
        <p:nvSpPr>
          <p:cNvPr id="4" name="Rectangle 3"/>
          <p:cNvSpPr/>
          <p:nvPr/>
        </p:nvSpPr>
        <p:spPr>
          <a:xfrm>
            <a:off x="3733800" y="6611779"/>
            <a:ext cx="5410200" cy="246221"/>
          </a:xfrm>
          <a:prstGeom prst="rect">
            <a:avLst/>
          </a:prstGeom>
        </p:spPr>
        <p:txBody>
          <a:bodyPr wrap="square">
            <a:spAutoFit/>
          </a:bodyPr>
          <a:lstStyle/>
          <a:p>
            <a:r>
              <a:rPr lang="en-US" sz="1000" dirty="0"/>
              <a:t>https://www.amtamassage.org/mentor/Ten-Tips-for-a-Successful-Mentor-Mentee-Relationship.html</a:t>
            </a:r>
          </a:p>
        </p:txBody>
      </p:sp>
    </p:spTree>
    <p:extLst>
      <p:ext uri="{BB962C8B-B14F-4D97-AF65-F5344CB8AC3E}">
        <p14:creationId xmlns:p14="http://schemas.microsoft.com/office/powerpoint/2010/main" val="17430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Blackboard Organization</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Booklist</a:t>
            </a:r>
          </a:p>
          <a:p>
            <a:r>
              <a:rPr lang="en-US" sz="2800" dirty="0">
                <a:latin typeface="Times New Roman" panose="02020603050405020304" pitchFamily="18" charset="0"/>
                <a:cs typeface="Times New Roman" panose="02020603050405020304" pitchFamily="18" charset="0"/>
              </a:rPr>
              <a:t>Article list</a:t>
            </a:r>
          </a:p>
          <a:p>
            <a:r>
              <a:rPr lang="en-US" sz="2800" dirty="0">
                <a:latin typeface="Times New Roman" panose="02020603050405020304" pitchFamily="18" charset="0"/>
                <a:cs typeface="Times New Roman" panose="02020603050405020304" pitchFamily="18" charset="0"/>
              </a:rPr>
              <a:t>Tips &amp; Tricks</a:t>
            </a:r>
          </a:p>
          <a:p>
            <a:r>
              <a:rPr lang="en-US" sz="2800" dirty="0">
                <a:latin typeface="Times New Roman" panose="02020603050405020304" pitchFamily="18" charset="0"/>
                <a:cs typeface="Times New Roman" panose="02020603050405020304" pitchFamily="18" charset="0"/>
              </a:rPr>
              <a:t>Activity/Discussion Ideas</a:t>
            </a:r>
          </a:p>
          <a:p>
            <a:r>
              <a:rPr lang="en-US" sz="2800" dirty="0">
                <a:latin typeface="Times New Roman" panose="02020603050405020304" pitchFamily="18" charset="0"/>
                <a:cs typeface="Times New Roman" panose="02020603050405020304" pitchFamily="18" charset="0"/>
              </a:rPr>
              <a:t>Discussion Board</a:t>
            </a:r>
          </a:p>
          <a:p>
            <a:r>
              <a:rPr lang="en-US" sz="2800" dirty="0">
                <a:latin typeface="Times New Roman" panose="02020603050405020304" pitchFamily="18" charset="0"/>
                <a:cs typeface="Times New Roman" panose="02020603050405020304" pitchFamily="18" charset="0"/>
              </a:rPr>
              <a:t>Mentees have one too</a:t>
            </a:r>
          </a:p>
        </p:txBody>
      </p:sp>
    </p:spTree>
    <p:extLst>
      <p:ext uri="{BB962C8B-B14F-4D97-AF65-F5344CB8AC3E}">
        <p14:creationId xmlns:p14="http://schemas.microsoft.com/office/powerpoint/2010/main" val="337899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857500"/>
            <a:ext cx="3124200" cy="1143000"/>
          </a:xfrm>
        </p:spPr>
        <p:txBody>
          <a:bodyPr/>
          <a:lstStyle/>
          <a:p>
            <a:r>
              <a:rPr lang="en-US"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52347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KU-Cup-Tall-RB.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alphaModFix/>
              </a:blip>
              <a:stretch>
                <a:fillRect/>
              </a:stretch>
            </p:blipFill>
          </mc:Choice>
          <mc:Fallback>
            <p:blipFill>
              <a:blip r:embed="rId4">
                <a:alphaModFix/>
              </a:blip>
              <a:stretch>
                <a:fillRect/>
              </a:stretch>
            </p:blipFill>
          </mc:Fallback>
        </mc:AlternateContent>
        <p:spPr>
          <a:xfrm>
            <a:off x="8077200" y="5943600"/>
            <a:ext cx="767240" cy="657633"/>
          </a:xfrm>
          <a:prstGeom prst="rect">
            <a:avLst/>
          </a:prstGeom>
        </p:spPr>
      </p:pic>
      <p:sp>
        <p:nvSpPr>
          <p:cNvPr id="3" name="Rectangle 2"/>
          <p:cNvSpPr/>
          <p:nvPr/>
        </p:nvSpPr>
        <p:spPr>
          <a:xfrm>
            <a:off x="304800" y="1828800"/>
            <a:ext cx="8686800" cy="2677656"/>
          </a:xfrm>
          <a:prstGeom prst="rect">
            <a:avLst/>
          </a:prstGeom>
        </p:spPr>
        <p:txBody>
          <a:bodyPr wrap="square">
            <a:spAutoFit/>
          </a:bodyPr>
          <a:lstStyle/>
          <a:p>
            <a:pPr>
              <a:spcAft>
                <a:spcPts val="0"/>
              </a:spcAft>
            </a:pPr>
            <a:r>
              <a:rPr lang="en-US" sz="2400" dirty="0">
                <a:latin typeface="Times New Roman" panose="02020603050405020304" pitchFamily="18" charset="0"/>
              </a:rPr>
              <a:t>Project Mentorship connects seasoned staff with new staff members and empowers participants to create professional relationships, share institutional knowledge, and enhance professional development. The experience will propel the staff community built on the desire to provide the best experience for students, faculty and staff.</a:t>
            </a:r>
            <a:endParaRPr lang="en-US" sz="2400" dirty="0"/>
          </a:p>
          <a:p>
            <a:pPr>
              <a:spcAft>
                <a:spcPts val="0"/>
              </a:spcAft>
            </a:pPr>
            <a:r>
              <a:rPr lang="en-US" sz="2400" dirty="0">
                <a:latin typeface="Times New Roman" panose="02020603050405020304" pitchFamily="18" charset="0"/>
              </a:rPr>
              <a:t> </a:t>
            </a:r>
            <a:endParaRPr lang="en-US" sz="2400" dirty="0"/>
          </a:p>
          <a:p>
            <a:pPr>
              <a:spcAft>
                <a:spcPts val="0"/>
              </a:spcAft>
            </a:pPr>
            <a:endParaRPr lang="en-US" sz="2400" dirty="0"/>
          </a:p>
        </p:txBody>
      </p:sp>
      <p:sp>
        <p:nvSpPr>
          <p:cNvPr id="4" name="Rectangle 3"/>
          <p:cNvSpPr/>
          <p:nvPr/>
        </p:nvSpPr>
        <p:spPr>
          <a:xfrm>
            <a:off x="990600" y="643859"/>
            <a:ext cx="7315200" cy="769441"/>
          </a:xfrm>
          <a:prstGeom prst="rect">
            <a:avLst/>
          </a:prstGeom>
        </p:spPr>
        <p:txBody>
          <a:bodyPr wrap="square">
            <a:spAutoFit/>
          </a:bodyPr>
          <a:lstStyle/>
          <a:p>
            <a:pPr algn="ctr"/>
            <a:r>
              <a:rPr lang="en-US" sz="4400" dirty="0">
                <a:latin typeface="Times New Roman" panose="02020603050405020304" pitchFamily="18" charset="0"/>
                <a:cs typeface="Times New Roman" panose="02020603050405020304" pitchFamily="18" charset="0"/>
              </a:rPr>
              <a:t>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KU-Cup-Tall-RB.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alphaModFix/>
              </a:blip>
              <a:stretch>
                <a:fillRect/>
              </a:stretch>
            </p:blipFill>
          </mc:Choice>
          <mc:Fallback>
            <p:blipFill>
              <a:blip r:embed="rId4">
                <a:alphaModFix/>
              </a:blip>
              <a:stretch>
                <a:fillRect/>
              </a:stretch>
            </p:blipFill>
          </mc:Fallback>
        </mc:AlternateContent>
        <p:spPr>
          <a:xfrm>
            <a:off x="8077200" y="5943600"/>
            <a:ext cx="767240" cy="657633"/>
          </a:xfrm>
          <a:prstGeom prst="rect">
            <a:avLst/>
          </a:prstGeom>
        </p:spPr>
      </p:pic>
      <p:sp>
        <p:nvSpPr>
          <p:cNvPr id="3" name="Rectangle 2"/>
          <p:cNvSpPr/>
          <p:nvPr/>
        </p:nvSpPr>
        <p:spPr>
          <a:xfrm>
            <a:off x="304800" y="1828800"/>
            <a:ext cx="8686800" cy="1938992"/>
          </a:xfrm>
          <a:prstGeom prst="rect">
            <a:avLst/>
          </a:prstGeom>
        </p:spPr>
        <p:txBody>
          <a:bodyPr wrap="square">
            <a:spAutoFit/>
          </a:bodyPr>
          <a:lstStyle/>
          <a:p>
            <a:pPr marL="285750" indent="-285750">
              <a:spcAft>
                <a:spcPts val="0"/>
              </a:spcAft>
              <a:buFont typeface="Arial" panose="020B0604020202020204" pitchFamily="34" charset="0"/>
              <a:buChar char="•"/>
            </a:pPr>
            <a:r>
              <a:rPr lang="en-US" sz="2400" dirty="0">
                <a:latin typeface="Times New Roman" panose="02020603050405020304" pitchFamily="18" charset="0"/>
              </a:rPr>
              <a:t>Project Mentorship will provide new staff with the resources to help them gain an understanding of the campus, connect with other staff members, and grow professionally. </a:t>
            </a:r>
          </a:p>
          <a:p>
            <a:pPr marL="285750" indent="-285750">
              <a:spcAft>
                <a:spcPts val="0"/>
              </a:spcAft>
              <a:buFont typeface="Arial" panose="020B0604020202020204" pitchFamily="34" charset="0"/>
              <a:buChar char="•"/>
            </a:pPr>
            <a:r>
              <a:rPr lang="en-US" sz="2400" dirty="0">
                <a:latin typeface="Times New Roman" panose="02020603050405020304" pitchFamily="18" charset="0"/>
              </a:rPr>
              <a:t>The program will provide mentors with leadership experience, networking opportunities, and professional growth.</a:t>
            </a:r>
            <a:endParaRPr lang="en-US" sz="2400" dirty="0"/>
          </a:p>
        </p:txBody>
      </p:sp>
      <p:sp>
        <p:nvSpPr>
          <p:cNvPr id="4" name="Rectangle 3"/>
          <p:cNvSpPr/>
          <p:nvPr/>
        </p:nvSpPr>
        <p:spPr>
          <a:xfrm>
            <a:off x="990600" y="643859"/>
            <a:ext cx="7315200" cy="769441"/>
          </a:xfrm>
          <a:prstGeom prst="rect">
            <a:avLst/>
          </a:prstGeom>
        </p:spPr>
        <p:txBody>
          <a:bodyPr wrap="square">
            <a:spAutoFit/>
          </a:bodyPr>
          <a:lstStyle/>
          <a:p>
            <a:pPr algn="ctr"/>
            <a:r>
              <a:rPr lang="en-US" sz="4400" dirty="0">
                <a:latin typeface="Times New Roman" panose="02020603050405020304" pitchFamily="18" charset="0"/>
                <a:cs typeface="Times New Roman" panose="02020603050405020304" pitchFamily="18" charset="0"/>
              </a:rPr>
              <a:t>Overall Objectives</a:t>
            </a:r>
          </a:p>
        </p:txBody>
      </p:sp>
    </p:spTree>
    <p:extLst>
      <p:ext uri="{BB962C8B-B14F-4D97-AF65-F5344CB8AC3E}">
        <p14:creationId xmlns:p14="http://schemas.microsoft.com/office/powerpoint/2010/main" val="54698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of the Program</a:t>
            </a:r>
          </a:p>
        </p:txBody>
      </p:sp>
      <p:sp>
        <p:nvSpPr>
          <p:cNvPr id="3" name="Content Placeholder 2"/>
          <p:cNvSpPr>
            <a:spLocks noGrp="1"/>
          </p:cNvSpPr>
          <p:nvPr>
            <p:ph idx="1"/>
          </p:nvPr>
        </p:nvSpPr>
        <p:spPr>
          <a:xfrm>
            <a:off x="457200" y="1600200"/>
            <a:ext cx="8229600" cy="5105400"/>
          </a:xfrm>
        </p:spPr>
        <p:txBody>
          <a:bodyPr>
            <a:normAutofit/>
          </a:bodyPr>
          <a:lstStyle/>
          <a:p>
            <a:pPr marL="342900" lvl="1" indent="-342900">
              <a:buFont typeface="Arial"/>
              <a:buChar char="•"/>
            </a:pPr>
            <a:r>
              <a:rPr lang="en-US" sz="2400" dirty="0">
                <a:latin typeface="Times New Roman" panose="02020603050405020304" pitchFamily="18" charset="0"/>
                <a:cs typeface="Times New Roman" panose="02020603050405020304" pitchFamily="18" charset="0"/>
              </a:rPr>
              <a:t>Decreasing the time frame for new staff to become accustomed to the university.</a:t>
            </a:r>
          </a:p>
          <a:p>
            <a:r>
              <a:rPr lang="en-US" sz="2400" dirty="0">
                <a:latin typeface="Times New Roman" panose="02020603050405020304" pitchFamily="18" charset="0"/>
                <a:cs typeface="Times New Roman" panose="02020603050405020304" pitchFamily="18" charset="0"/>
              </a:rPr>
              <a:t>Support current staff by providing the opportunity to network, to gain new perspectives, and to grow professionally</a:t>
            </a:r>
          </a:p>
          <a:p>
            <a:r>
              <a:rPr lang="en-US" sz="2400" dirty="0">
                <a:latin typeface="Times New Roman" panose="02020603050405020304" pitchFamily="18" charset="0"/>
                <a:cs typeface="Times New Roman" panose="02020603050405020304" pitchFamily="18" charset="0"/>
              </a:rPr>
              <a:t>Provide guidance to new staff members in an attempt to elevate retention within the work place.</a:t>
            </a:r>
          </a:p>
          <a:p>
            <a:r>
              <a:rPr lang="en-US" sz="2400" dirty="0">
                <a:latin typeface="Times New Roman" panose="02020603050405020304" pitchFamily="18" charset="0"/>
                <a:cs typeface="Times New Roman" panose="02020603050405020304" pitchFamily="18" charset="0"/>
              </a:rPr>
              <a:t>Create higher quality connections and communications campus-wide; therefore improving services provided to the campus community.</a:t>
            </a:r>
          </a:p>
        </p:txBody>
      </p:sp>
      <p:pic>
        <p:nvPicPr>
          <p:cNvPr id="4" name="Picture 3"/>
          <p:cNvPicPr>
            <a:picLocks noChangeAspect="1"/>
          </p:cNvPicPr>
          <p:nvPr/>
        </p:nvPicPr>
        <p:blipFill>
          <a:blip r:embed="rId2"/>
          <a:stretch>
            <a:fillRect/>
          </a:stretch>
        </p:blipFill>
        <p:spPr>
          <a:xfrm>
            <a:off x="8302718" y="6125307"/>
            <a:ext cx="768163" cy="658425"/>
          </a:xfrm>
          <a:prstGeom prst="rect">
            <a:avLst/>
          </a:prstGeom>
        </p:spPr>
      </p:pic>
    </p:spTree>
    <p:extLst>
      <p:ext uri="{BB962C8B-B14F-4D97-AF65-F5344CB8AC3E}">
        <p14:creationId xmlns:p14="http://schemas.microsoft.com/office/powerpoint/2010/main" val="217781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for Mentees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Establish immediate networking opportunities campus-wide</a:t>
            </a:r>
          </a:p>
          <a:p>
            <a:r>
              <a:rPr lang="en-US" sz="2400" dirty="0">
                <a:latin typeface="Times New Roman" panose="02020603050405020304" pitchFamily="18" charset="0"/>
                <a:cs typeface="Times New Roman" panose="02020603050405020304" pitchFamily="18" charset="0"/>
              </a:rPr>
              <a:t>Gain knowledge of offices and individuals during a personalized tour</a:t>
            </a:r>
          </a:p>
          <a:p>
            <a:r>
              <a:rPr lang="en-US" sz="2400" dirty="0">
                <a:latin typeface="Times New Roman" panose="02020603050405020304" pitchFamily="18" charset="0"/>
                <a:cs typeface="Times New Roman" panose="02020603050405020304" pitchFamily="18" charset="0"/>
              </a:rPr>
              <a:t>Increase self-knowledge, confidence and professionalism</a:t>
            </a:r>
          </a:p>
          <a:p>
            <a:r>
              <a:rPr lang="en-US" sz="2400" dirty="0">
                <a:latin typeface="Times New Roman" panose="02020603050405020304" pitchFamily="18" charset="0"/>
                <a:cs typeface="Times New Roman" panose="02020603050405020304" pitchFamily="18" charset="0"/>
              </a:rPr>
              <a:t>Identify and discuss organizational charts and structure of the university</a:t>
            </a:r>
          </a:p>
          <a:p>
            <a:r>
              <a:rPr lang="en-US" sz="2400" dirty="0">
                <a:latin typeface="Times New Roman" panose="02020603050405020304" pitchFamily="18" charset="0"/>
                <a:cs typeface="Times New Roman" panose="02020603050405020304" pitchFamily="18" charset="0"/>
              </a:rPr>
              <a:t>Work with mentor to find professional development opportunities and create goals</a:t>
            </a:r>
          </a:p>
          <a:p>
            <a:endParaRPr lang="en-US" dirty="0"/>
          </a:p>
        </p:txBody>
      </p:sp>
    </p:spTree>
    <p:extLst>
      <p:ext uri="{BB962C8B-B14F-4D97-AF65-F5344CB8AC3E}">
        <p14:creationId xmlns:p14="http://schemas.microsoft.com/office/powerpoint/2010/main" val="106849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for Mentors</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Contribute to the university through this new program</a:t>
            </a:r>
          </a:p>
          <a:p>
            <a:r>
              <a:rPr lang="en-US" dirty="0">
                <a:latin typeface="Times New Roman" panose="02020603050405020304" pitchFamily="18" charset="0"/>
                <a:cs typeface="Times New Roman" panose="02020603050405020304" pitchFamily="18" charset="0"/>
              </a:rPr>
              <a:t>Share your own experiences and knowledge with others</a:t>
            </a:r>
          </a:p>
          <a:p>
            <a:r>
              <a:rPr lang="en-US" dirty="0">
                <a:latin typeface="Times New Roman" panose="02020603050405020304" pitchFamily="18" charset="0"/>
                <a:cs typeface="Times New Roman" panose="02020603050405020304" pitchFamily="18" charset="0"/>
              </a:rPr>
              <a:t>Shape the next generation of staff at WKU</a:t>
            </a:r>
          </a:p>
          <a:p>
            <a:r>
              <a:rPr lang="en-US" dirty="0">
                <a:latin typeface="Times New Roman" panose="02020603050405020304" pitchFamily="18" charset="0"/>
                <a:cs typeface="Times New Roman" panose="02020603050405020304" pitchFamily="18" charset="0"/>
              </a:rPr>
              <a:t>Reflect on your own leadership and role on campus</a:t>
            </a:r>
          </a:p>
          <a:p>
            <a:r>
              <a:rPr lang="en-US" dirty="0">
                <a:latin typeface="Times New Roman" panose="02020603050405020304" pitchFamily="18" charset="0"/>
                <a:cs typeface="Times New Roman" panose="02020603050405020304" pitchFamily="18" charset="0"/>
              </a:rPr>
              <a:t>Network with other mentors in order to provide a better experience</a:t>
            </a:r>
          </a:p>
          <a:p>
            <a:r>
              <a:rPr lang="en-US" dirty="0">
                <a:latin typeface="Times New Roman" panose="02020603050405020304" pitchFamily="18" charset="0"/>
                <a:cs typeface="Times New Roman" panose="02020603050405020304" pitchFamily="18" charset="0"/>
              </a:rPr>
              <a:t>Learn from your mentee and their unique experiences and perspectives</a:t>
            </a:r>
          </a:p>
          <a:p>
            <a:r>
              <a:rPr lang="en-US" dirty="0">
                <a:latin typeface="Times New Roman" panose="02020603050405020304" pitchFamily="18" charset="0"/>
                <a:cs typeface="Times New Roman" panose="02020603050405020304" pitchFamily="18" charset="0"/>
              </a:rPr>
              <a:t>Improve your ability to mentor others</a:t>
            </a:r>
          </a:p>
          <a:p>
            <a:r>
              <a:rPr lang="en-US" dirty="0">
                <a:latin typeface="Times New Roman" panose="02020603050405020304" pitchFamily="18" charset="0"/>
                <a:cs typeface="Times New Roman" panose="02020603050405020304" pitchFamily="18" charset="0"/>
              </a:rPr>
              <a:t>Experience professional growth</a:t>
            </a:r>
          </a:p>
          <a:p>
            <a:pPr marL="0" indent="0">
              <a:buNone/>
            </a:pPr>
            <a:endParaRPr lang="en-US" dirty="0"/>
          </a:p>
        </p:txBody>
      </p:sp>
    </p:spTree>
    <p:extLst>
      <p:ext uri="{BB962C8B-B14F-4D97-AF65-F5344CB8AC3E}">
        <p14:creationId xmlns:p14="http://schemas.microsoft.com/office/powerpoint/2010/main" val="66484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Timeline</a:t>
            </a:r>
          </a:p>
        </p:txBody>
      </p:sp>
      <p:sp>
        <p:nvSpPr>
          <p:cNvPr id="3" name="Content Placeholder 2"/>
          <p:cNvSpPr>
            <a:spLocks noGrp="1"/>
          </p:cNvSpPr>
          <p:nvPr>
            <p:ph idx="1"/>
          </p:nvPr>
        </p:nvSpPr>
        <p:spPr/>
        <p:txBody>
          <a:bodyPr>
            <a:normAutofit fontScale="85000" lnSpcReduction="20000"/>
          </a:bodyPr>
          <a:lstStyle/>
          <a:p>
            <a:pPr lvl="0"/>
            <a:r>
              <a:rPr lang="en-US" dirty="0">
                <a:latin typeface="Times New Roman" panose="02020603050405020304" pitchFamily="18" charset="0"/>
                <a:cs typeface="Times New Roman" panose="02020603050405020304" pitchFamily="18" charset="0"/>
              </a:rPr>
              <a:t>Accepting Applications from Mentors/Mentees: August 19 – August 30</a:t>
            </a:r>
            <a:endParaRPr lang="en-US" sz="28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Mentor Training/Mentee Gathering (Week of Sept. 9)</a:t>
            </a:r>
            <a:endParaRPr lang="en-US" sz="28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Notification of pairings sent to all participants (Sept.13)</a:t>
            </a:r>
            <a:endParaRPr lang="en-US" sz="28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October-December 2019</a:t>
            </a:r>
            <a:endParaRPr lang="en-US" sz="28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Encourage all Mentors to have at least 1 meet up</a:t>
            </a:r>
            <a:endParaRPr lang="en-US" sz="24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January-Feb 2020</a:t>
            </a:r>
            <a:endParaRPr lang="en-US" sz="28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Check in with all participants</a:t>
            </a:r>
            <a:endParaRPr lang="en-US" sz="24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Feb-April 2020</a:t>
            </a:r>
          </a:p>
          <a:p>
            <a:pPr lvl="1"/>
            <a:r>
              <a:rPr lang="en-US" dirty="0">
                <a:latin typeface="Times New Roman" panose="02020603050405020304" pitchFamily="18" charset="0"/>
                <a:cs typeface="Times New Roman" panose="02020603050405020304" pitchFamily="18" charset="0"/>
              </a:rPr>
              <a:t>Encourage all Mentors to have at least 1 meet up </a:t>
            </a:r>
          </a:p>
          <a:p>
            <a:r>
              <a:rPr lang="en-US" dirty="0">
                <a:latin typeface="Times New Roman" panose="02020603050405020304" pitchFamily="18" charset="0"/>
                <a:cs typeface="Times New Roman" panose="02020603050405020304" pitchFamily="18" charset="0"/>
              </a:rPr>
              <a:t>May 2020: End of program wrap up/social</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Expectations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At least one or more meeting(s) a semester</a:t>
            </a:r>
          </a:p>
          <a:p>
            <a:r>
              <a:rPr lang="en-US" sz="2400" dirty="0">
                <a:latin typeface="Times New Roman" panose="02020603050405020304" pitchFamily="18" charset="0"/>
                <a:cs typeface="Times New Roman" panose="02020603050405020304" pitchFamily="18" charset="0"/>
              </a:rPr>
              <a:t>No strict timelines</a:t>
            </a:r>
          </a:p>
          <a:p>
            <a:r>
              <a:rPr lang="en-US" sz="2400" dirty="0">
                <a:latin typeface="Times New Roman" panose="02020603050405020304" pitchFamily="18" charset="0"/>
                <a:cs typeface="Times New Roman" panose="02020603050405020304" pitchFamily="18" charset="0"/>
              </a:rPr>
              <a:t>All participants should adhere to the University's Standard of Conduct policy</a:t>
            </a:r>
          </a:p>
          <a:p>
            <a:r>
              <a:rPr lang="en-US" sz="2400" dirty="0">
                <a:latin typeface="Times New Roman" panose="02020603050405020304" pitchFamily="18" charset="0"/>
                <a:cs typeface="Times New Roman" panose="02020603050405020304" pitchFamily="18" charset="0"/>
              </a:rPr>
              <a:t>All relationships should maintain a high level of professionalism and provide an unbiased and non-judgmental environment to both participants</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*Interaction is better than no action*</a:t>
            </a:r>
          </a:p>
        </p:txBody>
      </p:sp>
    </p:spTree>
    <p:extLst>
      <p:ext uri="{BB962C8B-B14F-4D97-AF65-F5344CB8AC3E}">
        <p14:creationId xmlns:p14="http://schemas.microsoft.com/office/powerpoint/2010/main" val="420441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does a mentor do?</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Definition: advise or train</a:t>
            </a:r>
          </a:p>
          <a:p>
            <a:r>
              <a:rPr lang="en-US" sz="2400" dirty="0">
                <a:latin typeface="Times New Roman" panose="02020603050405020304" pitchFamily="18" charset="0"/>
                <a:cs typeface="Times New Roman" panose="02020603050405020304" pitchFamily="18" charset="0"/>
              </a:rPr>
              <a:t>Wiki: Mentorship is a relationship in which a more experienced or more knowledgeable person helps to guide a less experienced or less knowledgeable person. The mentor may be older or younger than the person being mentored, but he or she must have a certain area of expertise.</a:t>
            </a:r>
          </a:p>
        </p:txBody>
      </p:sp>
    </p:spTree>
    <p:extLst>
      <p:ext uri="{BB962C8B-B14F-4D97-AF65-F5344CB8AC3E}">
        <p14:creationId xmlns:p14="http://schemas.microsoft.com/office/powerpoint/2010/main" val="64701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wkugraystarburst</Template>
  <TotalTime>469</TotalTime>
  <Words>524</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Times New Roman</vt:lpstr>
      <vt:lpstr>Office Theme</vt:lpstr>
      <vt:lpstr>PowerPoint Presentation</vt:lpstr>
      <vt:lpstr>PowerPoint Presentation</vt:lpstr>
      <vt:lpstr>PowerPoint Presentation</vt:lpstr>
      <vt:lpstr>Goals of the Program</vt:lpstr>
      <vt:lpstr>Goals for Mentees</vt:lpstr>
      <vt:lpstr>Goals for Mentors</vt:lpstr>
      <vt:lpstr>Timeline</vt:lpstr>
      <vt:lpstr>Expectations</vt:lpstr>
      <vt:lpstr>What does a mentor do?</vt:lpstr>
      <vt:lpstr>Top 10 Tips!</vt:lpstr>
      <vt:lpstr>Blackboard Organization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Willoughby, Fallon;Ware, Christopher</dc:creator>
  <cp:lastModifiedBy>Ware, Christopher</cp:lastModifiedBy>
  <cp:revision>26</cp:revision>
  <dcterms:created xsi:type="dcterms:W3CDTF">2019-07-19T14:05:21Z</dcterms:created>
  <dcterms:modified xsi:type="dcterms:W3CDTF">2019-08-21T19:07:39Z</dcterms:modified>
</cp:coreProperties>
</file>