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77" r:id="rId3"/>
    <p:sldId id="278" r:id="rId4"/>
    <p:sldId id="279" r:id="rId5"/>
    <p:sldId id="275" r:id="rId6"/>
    <p:sldId id="261" r:id="rId7"/>
    <p:sldId id="262" r:id="rId8"/>
    <p:sldId id="263" r:id="rId9"/>
    <p:sldId id="282" r:id="rId10"/>
    <p:sldId id="265" r:id="rId11"/>
    <p:sldId id="267" r:id="rId12"/>
    <p:sldId id="268" r:id="rId13"/>
    <p:sldId id="269" r:id="rId14"/>
    <p:sldId id="266" r:id="rId15"/>
    <p:sldId id="270" r:id="rId16"/>
    <p:sldId id="271" r:id="rId17"/>
    <p:sldId id="272" r:id="rId18"/>
    <p:sldId id="283" r:id="rId19"/>
    <p:sldId id="273" r:id="rId20"/>
    <p:sldId id="284" r:id="rId21"/>
    <p:sldId id="285"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5" autoAdjust="0"/>
    <p:restoredTop sz="90929"/>
  </p:normalViewPr>
  <p:slideViewPr>
    <p:cSldViewPr>
      <p:cViewPr varScale="1">
        <p:scale>
          <a:sx n="37" d="100"/>
          <a:sy n="37" d="100"/>
        </p:scale>
        <p:origin x="87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EF1F1-957F-4C1D-8C83-54B52E1D8D7D}" type="datetimeFigureOut">
              <a:rPr lang="en-US" smtClean="0"/>
              <a:t>9/28/2016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33E54-2A15-4F25-9341-7F7EF6B8751E}" type="slidenum">
              <a:rPr lang="en-US" smtClean="0"/>
              <a:t>‹#›</a:t>
            </a:fld>
            <a:endParaRPr lang="en-US"/>
          </a:p>
        </p:txBody>
      </p:sp>
    </p:spTree>
    <p:extLst>
      <p:ext uri="{BB962C8B-B14F-4D97-AF65-F5344CB8AC3E}">
        <p14:creationId xmlns:p14="http://schemas.microsoft.com/office/powerpoint/2010/main" val="157607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People Matter” image is hyperlinked to https://www.youtube.com/watch?v=DwldAMpsi1w</a:t>
            </a:r>
            <a:endParaRPr lang="en-US" dirty="0"/>
          </a:p>
        </p:txBody>
      </p:sp>
      <p:sp>
        <p:nvSpPr>
          <p:cNvPr id="4" name="Slide Number Placeholder 3"/>
          <p:cNvSpPr>
            <a:spLocks noGrp="1"/>
          </p:cNvSpPr>
          <p:nvPr>
            <p:ph type="sldNum" sz="quarter" idx="10"/>
          </p:nvPr>
        </p:nvSpPr>
        <p:spPr/>
        <p:txBody>
          <a:bodyPr/>
          <a:lstStyle/>
          <a:p>
            <a:pPr>
              <a:defRPr/>
            </a:pPr>
            <a:fld id="{D2DE04B2-4740-464D-A886-BF48E5DEECBC}" type="slidenum">
              <a:rPr lang="en-US" smtClean="0"/>
              <a:pPr>
                <a:defRPr/>
              </a:pPr>
              <a:t>2</a:t>
            </a:fld>
            <a:endParaRPr lang="en-US"/>
          </a:p>
        </p:txBody>
      </p:sp>
    </p:spTree>
    <p:extLst>
      <p:ext uri="{BB962C8B-B14F-4D97-AF65-F5344CB8AC3E}">
        <p14:creationId xmlns:p14="http://schemas.microsoft.com/office/powerpoint/2010/main" val="226186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a:solidFill>
                  <a:prstClr val="black"/>
                </a:solidFill>
                <a:latin typeface="Calibri"/>
                <a:cs typeface="Arial" charset="0"/>
              </a:rPr>
              <a:t>Source: Commonwealth of Kentucky, Office of Employment and Training, Workforce Intelligence Branch, Labor Market Information</a:t>
            </a:r>
          </a:p>
          <a:p>
            <a:endParaRPr lang="en-US" dirty="0" smtClean="0">
              <a:latin typeface="+mn-lt"/>
              <a:cs typeface="+mn-cs"/>
            </a:endParaRPr>
          </a:p>
          <a:p>
            <a:r>
              <a:rPr lang="en-US" dirty="0" smtClean="0">
                <a:latin typeface="+mn-lt"/>
                <a:cs typeface="+mn-cs"/>
              </a:rPr>
              <a:t>Most </a:t>
            </a:r>
            <a:r>
              <a:rPr lang="en-US" dirty="0">
                <a:latin typeface="+mn-lt"/>
                <a:cs typeface="+mn-cs"/>
              </a:rPr>
              <a:t>annual job openings requiring a Bachelor’s degree or higher selected from the top 50 occupations in the areas with the most projected job openings between 2010 and 2020</a:t>
            </a:r>
            <a:r>
              <a:rPr lang="en-US" dirty="0" smtClean="0">
                <a:latin typeface="+mn-lt"/>
                <a:cs typeface="+mn-cs"/>
              </a:rPr>
              <a:t>.</a:t>
            </a:r>
          </a:p>
          <a:p>
            <a:endParaRPr lang="en-US" dirty="0" smtClean="0">
              <a:latin typeface="+mn-lt"/>
              <a:cs typeface="+mn-cs"/>
            </a:endParaRPr>
          </a:p>
          <a:p>
            <a:pPr defTabSz="897301" eaLnBrk="0" fontAlgn="base" hangingPunct="0">
              <a:spcBef>
                <a:spcPct val="30000"/>
              </a:spcBef>
              <a:spcAft>
                <a:spcPct val="0"/>
              </a:spcAft>
              <a:defRPr/>
            </a:pPr>
            <a:r>
              <a:rPr lang="en-US" dirty="0">
                <a:latin typeface="Arial" charset="0"/>
                <a:cs typeface="Arial" charset="0"/>
              </a:rPr>
              <a:t>Fastest growing occupations requiring a bachelor’s degree or higher selected from the top 50 occupations in the areas with the greatest projected job growth between 2010 and 2020.</a:t>
            </a:r>
          </a:p>
          <a:p>
            <a:endParaRPr lang="en-US" dirty="0" smtClean="0">
              <a:latin typeface="+mn-lt"/>
              <a:cs typeface="+mn-cs"/>
            </a:endParaRPr>
          </a:p>
          <a:p>
            <a:r>
              <a:rPr lang="en-US" dirty="0">
                <a:latin typeface="Arial" charset="0"/>
                <a:cs typeface="Arial" charset="0"/>
              </a:rPr>
              <a:t>Barren River Area = Allen, Barren, Butler, Edmonson, Hart, Logan, Metcalfe, Monroe, Simpson, and Warren Counties </a:t>
            </a:r>
          </a:p>
          <a:p>
            <a:r>
              <a:rPr lang="en-US" dirty="0">
                <a:latin typeface="Arial" charset="0"/>
                <a:cs typeface="Arial" charset="0"/>
              </a:rPr>
              <a:t>Lake Cumberland Area = Adair, Casey, Clinton, Cumberland, Green, McCreary, Pulaski, Russell, Taylor, and Wayne Counties</a:t>
            </a:r>
          </a:p>
          <a:p>
            <a:endParaRPr lang="en-US" dirty="0" smtClean="0">
              <a:latin typeface="+mn-lt"/>
              <a:cs typeface="+mn-cs"/>
            </a:endParaRPr>
          </a:p>
          <a:p>
            <a:r>
              <a:rPr lang="en-US" dirty="0" smtClean="0">
                <a:latin typeface="+mn-lt"/>
                <a:cs typeface="+mn-cs"/>
              </a:rPr>
              <a:t>For </a:t>
            </a:r>
            <a:r>
              <a:rPr lang="en-US" dirty="0">
                <a:latin typeface="+mn-lt"/>
                <a:cs typeface="+mn-cs"/>
              </a:rPr>
              <a:t>more information about occupational profiles, see https://</a:t>
            </a:r>
            <a:r>
              <a:rPr lang="en-US" dirty="0" smtClean="0">
                <a:latin typeface="+mn-lt"/>
                <a:cs typeface="+mn-cs"/>
              </a:rPr>
              <a:t>kylmi.ky.gov/admin/gsipub/htmlarea/uploads/Profiles.pdf</a:t>
            </a:r>
          </a:p>
          <a:p>
            <a:pPr marL="0" lvl="2" defTabSz="914350">
              <a:defRPr/>
            </a:pPr>
            <a:endParaRPr lang="en-US" dirty="0" smtClean="0">
              <a:latin typeface="+mn-lt"/>
              <a:cs typeface="+mn-cs"/>
            </a:endParaRPr>
          </a:p>
          <a:p>
            <a:pPr marL="0" lvl="2" defTabSz="914350">
              <a:defRPr/>
            </a:pPr>
            <a:r>
              <a:rPr lang="en-US" dirty="0" smtClean="0">
                <a:latin typeface="+mn-lt"/>
                <a:cs typeface="+mn-cs"/>
              </a:rPr>
              <a:t>For information about fastest growing occupations</a:t>
            </a:r>
            <a:r>
              <a:rPr lang="en-US" baseline="0" dirty="0" smtClean="0">
                <a:latin typeface="+mn-lt"/>
                <a:cs typeface="+mn-cs"/>
              </a:rPr>
              <a:t> in Kentucky, see https://kylmi.ky.gov/</a:t>
            </a:r>
            <a:endParaRPr lang="en-US" dirty="0"/>
          </a:p>
        </p:txBody>
      </p:sp>
      <p:sp>
        <p:nvSpPr>
          <p:cNvPr id="4" name="Slide Number Placeholder 3"/>
          <p:cNvSpPr>
            <a:spLocks noGrp="1"/>
          </p:cNvSpPr>
          <p:nvPr>
            <p:ph type="sldNum" sz="quarter" idx="10"/>
          </p:nvPr>
        </p:nvSpPr>
        <p:spPr/>
        <p:txBody>
          <a:bodyPr/>
          <a:lstStyle/>
          <a:p>
            <a:fld id="{16681A63-EEFA-48D0-90D4-159B63BF813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9781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a:solidFill>
                  <a:prstClr val="black"/>
                </a:solidFill>
                <a:latin typeface="Calibri"/>
                <a:cs typeface="Arial" charset="0"/>
              </a:rPr>
              <a:t>Source: Commonwealth of Kentucky, Office of Employment and Training, Workforce Intelligence Branch, Labor Market Information</a:t>
            </a:r>
          </a:p>
          <a:p>
            <a:endParaRPr lang="en-US" dirty="0" smtClean="0">
              <a:latin typeface="+mn-lt"/>
              <a:cs typeface="+mn-cs"/>
            </a:endParaRPr>
          </a:p>
          <a:p>
            <a:r>
              <a:rPr lang="en-US" dirty="0" smtClean="0">
                <a:latin typeface="+mn-lt"/>
                <a:cs typeface="+mn-cs"/>
              </a:rPr>
              <a:t>Most </a:t>
            </a:r>
            <a:r>
              <a:rPr lang="en-US" dirty="0">
                <a:latin typeface="+mn-lt"/>
                <a:cs typeface="+mn-cs"/>
              </a:rPr>
              <a:t>annual job openings requiring a Bachelor’s degree or higher selected from the top 50 occupations in the areas with the most projected job openings between 2010 and 2020</a:t>
            </a:r>
            <a:r>
              <a:rPr lang="en-US" dirty="0" smtClean="0">
                <a:latin typeface="+mn-lt"/>
                <a:cs typeface="+mn-cs"/>
              </a:rPr>
              <a:t>.</a:t>
            </a:r>
          </a:p>
          <a:p>
            <a:endParaRPr lang="en-US" dirty="0" smtClean="0">
              <a:latin typeface="+mn-lt"/>
              <a:cs typeface="+mn-cs"/>
            </a:endParaRPr>
          </a:p>
          <a:p>
            <a:pPr defTabSz="897301" eaLnBrk="0" fontAlgn="base" hangingPunct="0">
              <a:spcBef>
                <a:spcPct val="30000"/>
              </a:spcBef>
              <a:spcAft>
                <a:spcPct val="0"/>
              </a:spcAft>
              <a:defRPr/>
            </a:pPr>
            <a:r>
              <a:rPr lang="en-US" dirty="0">
                <a:latin typeface="Arial" charset="0"/>
                <a:cs typeface="Arial" charset="0"/>
              </a:rPr>
              <a:t>Fastest growing occupations requiring a bachelor’s degree or higher selected from the top 50 occupations in the areas with the greatest projected job growth between 2010 and 2020.</a:t>
            </a:r>
          </a:p>
          <a:p>
            <a:endParaRPr lang="en-US" dirty="0" smtClean="0">
              <a:latin typeface="+mn-lt"/>
              <a:cs typeface="+mn-cs"/>
            </a:endParaRPr>
          </a:p>
          <a:p>
            <a:r>
              <a:rPr lang="en-US" dirty="0">
                <a:latin typeface="Arial" charset="0"/>
                <a:cs typeface="Arial" charset="0"/>
              </a:rPr>
              <a:t>Barren River Area = Allen, Barren, Butler, Edmonson, Hart, Logan, Metcalfe, Monroe, Simpson, and Warren Counties </a:t>
            </a:r>
          </a:p>
          <a:p>
            <a:r>
              <a:rPr lang="en-US" dirty="0">
                <a:latin typeface="Arial" charset="0"/>
                <a:cs typeface="Arial" charset="0"/>
              </a:rPr>
              <a:t>Lake Cumberland Area = Adair, Casey, Clinton, Cumberland, Green, McCreary, Pulaski, Russell, Taylor, and Wayne Counties</a:t>
            </a:r>
          </a:p>
          <a:p>
            <a:endParaRPr lang="en-US" dirty="0" smtClean="0">
              <a:latin typeface="+mn-lt"/>
              <a:cs typeface="+mn-cs"/>
            </a:endParaRPr>
          </a:p>
          <a:p>
            <a:r>
              <a:rPr lang="en-US" dirty="0" smtClean="0">
                <a:latin typeface="+mn-lt"/>
                <a:cs typeface="+mn-cs"/>
              </a:rPr>
              <a:t>For </a:t>
            </a:r>
            <a:r>
              <a:rPr lang="en-US" dirty="0">
                <a:latin typeface="+mn-lt"/>
                <a:cs typeface="+mn-cs"/>
              </a:rPr>
              <a:t>more information about occupational profiles, see https://</a:t>
            </a:r>
            <a:r>
              <a:rPr lang="en-US" dirty="0" smtClean="0">
                <a:latin typeface="+mn-lt"/>
                <a:cs typeface="+mn-cs"/>
              </a:rPr>
              <a:t>kylmi.ky.gov/admin/gsipub/htmlarea/uploads/Profiles.pdf</a:t>
            </a:r>
          </a:p>
          <a:p>
            <a:pPr marL="0" lvl="2" defTabSz="914350">
              <a:defRPr/>
            </a:pPr>
            <a:endParaRPr lang="en-US" dirty="0" smtClean="0">
              <a:latin typeface="+mn-lt"/>
              <a:cs typeface="+mn-cs"/>
            </a:endParaRPr>
          </a:p>
          <a:p>
            <a:pPr marL="0" lvl="2" defTabSz="914350">
              <a:defRPr/>
            </a:pPr>
            <a:r>
              <a:rPr lang="en-US" dirty="0" smtClean="0">
                <a:latin typeface="+mn-lt"/>
                <a:cs typeface="+mn-cs"/>
              </a:rPr>
              <a:t>For information about fastest growing occupations</a:t>
            </a:r>
            <a:r>
              <a:rPr lang="en-US" baseline="0" dirty="0" smtClean="0">
                <a:latin typeface="+mn-lt"/>
                <a:cs typeface="+mn-cs"/>
              </a:rPr>
              <a:t> in Kentucky, see https://kylmi.ky.gov/</a:t>
            </a:r>
          </a:p>
          <a:p>
            <a:pPr marL="0" lvl="2" defTabSz="914350">
              <a:defRPr/>
            </a:pPr>
            <a:endParaRPr lang="en-US" baseline="0" dirty="0" smtClean="0">
              <a:latin typeface="+mn-lt"/>
              <a:cs typeface="+mn-cs"/>
            </a:endParaRPr>
          </a:p>
          <a:p>
            <a:pPr marL="0" lvl="2" defTabSz="914350">
              <a:defRPr/>
            </a:pPr>
            <a:r>
              <a:rPr lang="en-US" dirty="0" smtClean="0"/>
              <a:t>Rehabilitation counselors help people with emotional and physical disabilities live independently. They work with clients to overcome or manage the personal, social, and professional effects of disabilities on employment or independent living. [Requires a Master’s degree] (Source: http://www.bls.gov/ooh/community-and-social-service/rehabilitation-counselors.htm)</a:t>
            </a:r>
          </a:p>
          <a:p>
            <a:pPr marL="0" lvl="2" defTabSz="914350">
              <a:defRPr/>
            </a:pPr>
            <a:endParaRPr lang="en-US" dirty="0" smtClean="0"/>
          </a:p>
          <a:p>
            <a:pPr marL="0" lvl="2" defTabSz="914350">
              <a:defRPr/>
            </a:pPr>
            <a:r>
              <a:rPr lang="en-US" dirty="0" smtClean="0"/>
              <a:t>Substance abuse and behavioral disorder counselors advise people who suffer from alcoholism, drug addiction, eating disorders, or other behavioral problems. They provide treatment and support to help the client recover from addiction or modify problem behaviors. (Source:</a:t>
            </a:r>
            <a:r>
              <a:rPr lang="en-US" baseline="0" dirty="0" smtClean="0"/>
              <a:t> http://www.bls.gov/ooh/community-and-social-service/substance-abuse-and-behavioral-disorder-counselors.htm)</a:t>
            </a:r>
          </a:p>
          <a:p>
            <a:pPr marL="0" lvl="2" defTabSz="914350">
              <a:defRPr/>
            </a:pPr>
            <a:endParaRPr lang="en-US" baseline="0" dirty="0" smtClean="0"/>
          </a:p>
          <a:p>
            <a:pPr marL="0" lvl="2" defTabSz="914350">
              <a:defRPr/>
            </a:pPr>
            <a:r>
              <a:rPr lang="en-US" dirty="0" smtClean="0"/>
              <a:t>Mental health counselors and marriage and family therapists help people manage and overcome mental and emotional disorders and problems with their family and relationships. They listen to clients and ask questions, to help the clients understand their problems and develop strategies to improve their lives. [Require a Master’s degree] (Source: http://www.bls.gov/ooh/community-and-social-service/mental-health-counselors-and-marriage-and-family-therapists.htm)</a:t>
            </a:r>
            <a:endParaRPr lang="en-US" dirty="0"/>
          </a:p>
        </p:txBody>
      </p:sp>
      <p:sp>
        <p:nvSpPr>
          <p:cNvPr id="4" name="Slide Number Placeholder 3"/>
          <p:cNvSpPr>
            <a:spLocks noGrp="1"/>
          </p:cNvSpPr>
          <p:nvPr>
            <p:ph type="sldNum" sz="quarter" idx="10"/>
          </p:nvPr>
        </p:nvSpPr>
        <p:spPr/>
        <p:txBody>
          <a:bodyPr/>
          <a:lstStyle/>
          <a:p>
            <a:fld id="{16681A63-EEFA-48D0-90D4-159B63BF813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9781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C73E3F6-F7E3-4CAD-B2AE-AE6C56CF196A}" type="slidenum">
              <a:rPr lang="en-US" altLang="en-US" smtClean="0"/>
              <a:pPr>
                <a:spcBef>
                  <a:spcPct val="0"/>
                </a:spcBef>
              </a:pPr>
              <a:t>6</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27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D196BCF-803B-4093-829C-EC6A2D1F770B}" type="slidenum">
              <a:rPr lang="en-US" altLang="en-US" smtClean="0"/>
              <a:pPr>
                <a:spcBef>
                  <a:spcPct val="0"/>
                </a:spcBef>
              </a:pPr>
              <a:t>8</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619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CCC21E-C53D-494E-812F-429726866F88}" type="slidenum">
              <a:rPr lang="en-US" altLang="en-US" smtClean="0"/>
              <a:pPr>
                <a:spcBef>
                  <a:spcPct val="0"/>
                </a:spcBef>
              </a:pPr>
              <a:t>9</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53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4A0F25-64C0-4276-9FF0-2BDCEBEED2F0}" type="slidenum">
              <a:rPr lang="en-US" altLang="en-US" smtClean="0"/>
              <a:pPr>
                <a:spcBef>
                  <a:spcPct val="0"/>
                </a:spcBef>
              </a:pPr>
              <a:t>10</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8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core courses for</a:t>
            </a:r>
            <a:r>
              <a:rPr lang="en-US" baseline="0" dirty="0" smtClean="0"/>
              <a:t> the BS in Health Sciences: </a:t>
            </a:r>
            <a:endParaRPr lang="en-US" i="1" dirty="0" smtClean="0"/>
          </a:p>
          <a:p>
            <a:r>
              <a:rPr lang="en-US" i="1" dirty="0" smtClean="0"/>
              <a:t>FACS 111</a:t>
            </a:r>
            <a:r>
              <a:rPr lang="en-US" dirty="0" smtClean="0"/>
              <a:t> </a:t>
            </a:r>
            <a:r>
              <a:rPr lang="en-US" i="1" dirty="0" smtClean="0"/>
              <a:t>PSY 199</a:t>
            </a:r>
            <a:r>
              <a:rPr lang="en-US" dirty="0" smtClean="0"/>
              <a:t> </a:t>
            </a:r>
            <a:r>
              <a:rPr lang="en-US" i="1" dirty="0" smtClean="0"/>
              <a:t>BIOL 120/121</a:t>
            </a:r>
            <a:r>
              <a:rPr lang="en-US" dirty="0" smtClean="0"/>
              <a:t> </a:t>
            </a:r>
            <a:r>
              <a:rPr lang="en-US" i="1" dirty="0" smtClean="0"/>
              <a:t>BIOL 131</a:t>
            </a:r>
            <a:r>
              <a:rPr lang="en-US" dirty="0" smtClean="0"/>
              <a:t> </a:t>
            </a:r>
            <a:r>
              <a:rPr lang="en-US" i="1" dirty="0" smtClean="0"/>
              <a:t>CHEM 304</a:t>
            </a:r>
            <a:r>
              <a:rPr lang="en-US" dirty="0" smtClean="0"/>
              <a:t> </a:t>
            </a:r>
            <a:r>
              <a:rPr lang="en-US" i="1" dirty="0" smtClean="0"/>
              <a:t>AH 190</a:t>
            </a:r>
            <a:r>
              <a:rPr lang="en-US" dirty="0" smtClean="0"/>
              <a:t> </a:t>
            </a:r>
            <a:r>
              <a:rPr lang="en-US" i="1" dirty="0" smtClean="0"/>
              <a:t>AH 290</a:t>
            </a:r>
            <a:r>
              <a:rPr lang="en-US" dirty="0" smtClean="0"/>
              <a:t> </a:t>
            </a:r>
            <a:r>
              <a:rPr lang="en-US" i="1" dirty="0" smtClean="0"/>
              <a:t>PHYS 231/232</a:t>
            </a:r>
            <a:r>
              <a:rPr lang="en-US" dirty="0" smtClean="0"/>
              <a:t> </a:t>
            </a:r>
            <a:r>
              <a:rPr lang="en-US" i="1" dirty="0" smtClean="0"/>
              <a:t>PE 311</a:t>
            </a:r>
            <a:r>
              <a:rPr lang="en-US" dirty="0" smtClean="0"/>
              <a:t> </a:t>
            </a:r>
            <a:r>
              <a:rPr lang="en-US" i="1" dirty="0" smtClean="0"/>
              <a:t>PH 381 or SOCL 300</a:t>
            </a:r>
            <a:r>
              <a:rPr lang="en-US" dirty="0" smtClean="0"/>
              <a:t> </a:t>
            </a:r>
            <a:r>
              <a:rPr lang="en-US" i="1" dirty="0" smtClean="0"/>
              <a:t>PH 447 or PHIL 322</a:t>
            </a:r>
            <a:r>
              <a:rPr lang="en-US" dirty="0" smtClean="0"/>
              <a:t> </a:t>
            </a:r>
            <a:r>
              <a:rPr lang="en-US" i="1" dirty="0" smtClean="0"/>
              <a:t>HCA 340</a:t>
            </a:r>
            <a:r>
              <a:rPr lang="en-US" dirty="0" smtClean="0"/>
              <a:t> </a:t>
            </a:r>
            <a:r>
              <a:rPr lang="en-US" i="1" dirty="0" smtClean="0"/>
              <a:t>HCA 446/447 or CIS 243</a:t>
            </a:r>
            <a:endParaRPr lang="en-US" dirty="0"/>
          </a:p>
        </p:txBody>
      </p:sp>
      <p:sp>
        <p:nvSpPr>
          <p:cNvPr id="4" name="Slide Number Placeholder 3"/>
          <p:cNvSpPr>
            <a:spLocks noGrp="1"/>
          </p:cNvSpPr>
          <p:nvPr>
            <p:ph type="sldNum" sz="quarter" idx="10"/>
          </p:nvPr>
        </p:nvSpPr>
        <p:spPr/>
        <p:txBody>
          <a:bodyPr/>
          <a:lstStyle/>
          <a:p>
            <a:pPr>
              <a:defRPr/>
            </a:pPr>
            <a:fld id="{D2DE04B2-4740-464D-A886-BF48E5DEECBC}" type="slidenum">
              <a:rPr lang="en-US" smtClean="0"/>
              <a:pPr>
                <a:defRPr/>
              </a:pPr>
              <a:t>18</a:t>
            </a:fld>
            <a:endParaRPr lang="en-US"/>
          </a:p>
        </p:txBody>
      </p:sp>
    </p:spTree>
    <p:extLst>
      <p:ext uri="{BB962C8B-B14F-4D97-AF65-F5344CB8AC3E}">
        <p14:creationId xmlns:p14="http://schemas.microsoft.com/office/powerpoint/2010/main" val="95708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t>© 2001 Darlene Lynch and Robert Vernon. For free distribution permission information visit: http://hsmedia.biz</a:t>
            </a:r>
          </a:p>
          <a:p>
            <a:endParaRPr lang="en-US" dirty="0"/>
          </a:p>
        </p:txBody>
      </p:sp>
      <p:sp>
        <p:nvSpPr>
          <p:cNvPr id="4" name="Slide Number Placeholder 3"/>
          <p:cNvSpPr>
            <a:spLocks noGrp="1"/>
          </p:cNvSpPr>
          <p:nvPr>
            <p:ph type="sldNum" sz="quarter" idx="10"/>
          </p:nvPr>
        </p:nvSpPr>
        <p:spPr/>
        <p:txBody>
          <a:bodyPr/>
          <a:lstStyle/>
          <a:p>
            <a:pPr>
              <a:defRPr/>
            </a:pPr>
            <a:fld id="{D2DE04B2-4740-464D-A886-BF48E5DEECBC}" type="slidenum">
              <a:rPr lang="en-US" smtClean="0"/>
              <a:pPr>
                <a:defRPr/>
              </a:pPr>
              <a:t>20</a:t>
            </a:fld>
            <a:endParaRPr lang="en-US"/>
          </a:p>
        </p:txBody>
      </p:sp>
    </p:spTree>
    <p:extLst>
      <p:ext uri="{BB962C8B-B14F-4D97-AF65-F5344CB8AC3E}">
        <p14:creationId xmlns:p14="http://schemas.microsoft.com/office/powerpoint/2010/main" val="324923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87CF19F-F20B-754E-9157-D7D4F836C17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C15AF0C-FE78-4E40-A58B-D92129A33C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705D8A8-6C62-D946-A9C7-E063FB1C805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8751F-CA9E-4E7E-B748-73C5A40B83D0}" type="slidenum">
              <a:rPr lang="en-US" altLang="en-US"/>
              <a:pPr>
                <a:defRPr/>
              </a:pPr>
              <a:t>‹#›</a:t>
            </a:fld>
            <a:endParaRPr lang="en-US" altLang="en-US"/>
          </a:p>
        </p:txBody>
      </p:sp>
    </p:spTree>
    <p:extLst>
      <p:ext uri="{BB962C8B-B14F-4D97-AF65-F5344CB8AC3E}">
        <p14:creationId xmlns:p14="http://schemas.microsoft.com/office/powerpoint/2010/main" val="362324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DBF2218-689A-A54E-A5AD-D4BBA15CBE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EB2C5EA-CE7D-F947-9BA3-2E9C104C168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8C3A583-2A96-4E41-BBC9-140841CE360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BEEC423F-5137-A647-AFA8-840F35D25CF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280BBD74-6C61-2640-A3C2-7A5E6AEA144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6DDCDAA9-1BD1-384E-A7A8-DE8DC398387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BFF66FC-C331-8A4C-AFCD-F7583629212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9AE28ED-B905-ED45-8223-0A67906649D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CBDD5953-E3DA-1645-817F-6FF0406199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128"/>
          <a:cs typeface="ＭＳ Ｐゴシック" charset="-128"/>
        </a:defRPr>
      </a:lvl2pPr>
      <a:lvl3pPr algn="ctr" rtl="0" fontAlgn="base">
        <a:spcBef>
          <a:spcPct val="0"/>
        </a:spcBef>
        <a:spcAft>
          <a:spcPct val="0"/>
        </a:spcAft>
        <a:defRPr sz="4400">
          <a:solidFill>
            <a:schemeClr val="tx2"/>
          </a:solidFill>
          <a:latin typeface="Arial" charset="0"/>
          <a:ea typeface="ＭＳ Ｐゴシック" charset="-128"/>
          <a:cs typeface="ＭＳ Ｐゴシック" charset="-128"/>
        </a:defRPr>
      </a:lvl3pPr>
      <a:lvl4pPr algn="ctr" rtl="0" fontAlgn="base">
        <a:spcBef>
          <a:spcPct val="0"/>
        </a:spcBef>
        <a:spcAft>
          <a:spcPct val="0"/>
        </a:spcAft>
        <a:defRPr sz="4400">
          <a:solidFill>
            <a:schemeClr val="tx2"/>
          </a:solidFill>
          <a:latin typeface="Arial" charset="0"/>
          <a:ea typeface="ＭＳ Ｐゴシック" charset="-128"/>
          <a:cs typeface="ＭＳ Ｐゴシック" charset="-128"/>
        </a:defRPr>
      </a:lvl4pPr>
      <a:lvl5pPr algn="ctr" rtl="0" fontAlgn="base">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www.wku.edu/socialwork/pcwcp.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wku.edu/socialwork/bsw"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wldAMpsi1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benita.langley@wku.edu" TargetMode="External"/><Relationship Id="rId2" Type="http://schemas.openxmlformats.org/officeDocument/2006/relationships/hyperlink" Target="http://www.wku.edu/ace/" TargetMode="Externa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482600" y="2403971"/>
            <a:ext cx="6096000" cy="3662541"/>
          </a:xfrm>
          <a:prstGeom prst="rect">
            <a:avLst/>
          </a:prstGeom>
          <a:noFill/>
          <a:ln w="9525">
            <a:noFill/>
            <a:miter lim="800000"/>
            <a:headEnd/>
            <a:tailEnd/>
          </a:ln>
        </p:spPr>
        <p:txBody>
          <a:bodyPr>
            <a:prstTxWarp prst="textNoShape">
              <a:avLst/>
            </a:prstTxWarp>
            <a:spAutoFit/>
          </a:bodyPr>
          <a:lstStyle/>
          <a:p>
            <a:pPr algn="ctr">
              <a:spcBef>
                <a:spcPct val="50000"/>
              </a:spcBef>
              <a:tabLst>
                <a:tab pos="347663" algn="l"/>
              </a:tabLst>
            </a:pPr>
            <a:r>
              <a:rPr lang="en-US" sz="3600" dirty="0" smtClean="0">
                <a:latin typeface="Avenir Next" charset="0"/>
                <a:ea typeface="Avenir Next" charset="0"/>
                <a:cs typeface="Avenir Next" charset="0"/>
              </a:rPr>
              <a:t>Becoming </a:t>
            </a:r>
            <a:r>
              <a:rPr lang="en-US" sz="3600" dirty="0">
                <a:latin typeface="Avenir Next" charset="0"/>
                <a:ea typeface="Avenir Next" charset="0"/>
                <a:cs typeface="Avenir Next" charset="0"/>
              </a:rPr>
              <a:t>a </a:t>
            </a:r>
            <a:r>
              <a:rPr lang="en-US" sz="3600" dirty="0" smtClean="0">
                <a:latin typeface="Avenir Next" charset="0"/>
                <a:ea typeface="Avenir Next" charset="0"/>
                <a:cs typeface="Avenir Next" charset="0"/>
              </a:rPr>
              <a:t>Social Work </a:t>
            </a:r>
            <a:r>
              <a:rPr lang="en-US" sz="3600" dirty="0">
                <a:latin typeface="Avenir Next" charset="0"/>
                <a:ea typeface="Avenir Next" charset="0"/>
                <a:cs typeface="Avenir Next" charset="0"/>
              </a:rPr>
              <a:t/>
            </a:r>
            <a:br>
              <a:rPr lang="en-US" sz="3600" dirty="0">
                <a:latin typeface="Avenir Next" charset="0"/>
                <a:ea typeface="Avenir Next" charset="0"/>
                <a:cs typeface="Avenir Next" charset="0"/>
              </a:rPr>
            </a:br>
            <a:r>
              <a:rPr lang="en-US" sz="3600" dirty="0" smtClean="0">
                <a:latin typeface="Avenir Next" charset="0"/>
                <a:ea typeface="Avenir Next" charset="0"/>
                <a:cs typeface="Avenir Next" charset="0"/>
              </a:rPr>
              <a:t>Major </a:t>
            </a:r>
            <a:r>
              <a:rPr lang="en-US" sz="3600" dirty="0">
                <a:latin typeface="Avenir Next" charset="0"/>
                <a:ea typeface="Avenir Next" charset="0"/>
                <a:cs typeface="Avenir Next" charset="0"/>
              </a:rPr>
              <a:t>at WKU </a:t>
            </a:r>
            <a:endParaRPr lang="en-US" sz="3600" dirty="0" smtClean="0">
              <a:latin typeface="Avenir Next" charset="0"/>
              <a:ea typeface="Avenir Next" charset="0"/>
              <a:cs typeface="Avenir Next" charset="0"/>
            </a:endParaRPr>
          </a:p>
          <a:p>
            <a:pPr lvl="1" indent="-182880" eaLnBrk="1" fontAlgn="auto" hangingPunct="1">
              <a:spcAft>
                <a:spcPts val="0"/>
              </a:spcAft>
              <a:buFont typeface="Wingdings" pitchFamily="2" charset="2"/>
              <a:buNone/>
              <a:defRPr/>
            </a:pPr>
            <a:r>
              <a:rPr lang="en-US" dirty="0" smtClean="0">
                <a:latin typeface="Avenir Next" charset="0"/>
                <a:ea typeface="Avenir Next" charset="0"/>
                <a:cs typeface="Avenir Next" charset="0"/>
              </a:rPr>
              <a:t>   </a:t>
            </a:r>
            <a:endParaRPr lang="en-US" dirty="0">
              <a:latin typeface="Avenir Next" charset="0"/>
              <a:ea typeface="Avenir Next" charset="0"/>
              <a:cs typeface="Avenir Next" charset="0"/>
            </a:endParaRPr>
          </a:p>
          <a:p>
            <a:pPr algn="ctr"/>
            <a:endParaRPr lang="en-US" altLang="en-US" sz="2000" dirty="0" smtClean="0">
              <a:latin typeface="Avenir Next" charset="0"/>
              <a:ea typeface="Avenir Next" charset="0"/>
              <a:cs typeface="Avenir Next" charset="0"/>
            </a:endParaRPr>
          </a:p>
          <a:p>
            <a:pPr algn="ctr"/>
            <a:r>
              <a:rPr lang="en-US" altLang="en-US" sz="2000" dirty="0" smtClean="0">
                <a:latin typeface="Avenir Next" charset="0"/>
                <a:ea typeface="Avenir Next" charset="0"/>
                <a:cs typeface="Avenir Next" charset="0"/>
              </a:rPr>
              <a:t>Dr</a:t>
            </a:r>
            <a:r>
              <a:rPr lang="en-US" altLang="en-US" sz="2000" dirty="0">
                <a:latin typeface="Avenir Next" charset="0"/>
                <a:ea typeface="Avenir Next" charset="0"/>
                <a:cs typeface="Avenir Next" charset="0"/>
              </a:rPr>
              <a:t>. Dana </a:t>
            </a:r>
            <a:r>
              <a:rPr lang="en-US" altLang="en-US" sz="2000" dirty="0" smtClean="0">
                <a:latin typeface="Avenir Next" charset="0"/>
                <a:ea typeface="Avenir Next" charset="0"/>
                <a:cs typeface="Avenir Next" charset="0"/>
              </a:rPr>
              <a:t>Sullivan </a:t>
            </a:r>
          </a:p>
          <a:p>
            <a:pPr algn="ctr"/>
            <a:r>
              <a:rPr lang="en-US" altLang="en-US" sz="2000" dirty="0" smtClean="0">
                <a:latin typeface="Avenir Next" charset="0"/>
                <a:ea typeface="Avenir Next" charset="0"/>
                <a:cs typeface="Avenir Next" charset="0"/>
              </a:rPr>
              <a:t>BSW </a:t>
            </a:r>
            <a:r>
              <a:rPr lang="en-US" altLang="en-US" sz="2000" dirty="0">
                <a:latin typeface="Avenir Next" charset="0"/>
                <a:ea typeface="Avenir Next" charset="0"/>
                <a:cs typeface="Avenir Next" charset="0"/>
              </a:rPr>
              <a:t>Program </a:t>
            </a:r>
            <a:r>
              <a:rPr lang="en-US" altLang="en-US" sz="2000" dirty="0" smtClean="0">
                <a:latin typeface="Avenir Next" charset="0"/>
                <a:ea typeface="Avenir Next" charset="0"/>
                <a:cs typeface="Avenir Next" charset="0"/>
              </a:rPr>
              <a:t>Director </a:t>
            </a:r>
          </a:p>
          <a:p>
            <a:pPr algn="ctr"/>
            <a:r>
              <a:rPr lang="en-US" altLang="en-US" sz="2000" dirty="0" smtClean="0">
                <a:latin typeface="Avenir Next" charset="0"/>
                <a:ea typeface="Avenir Next" charset="0"/>
                <a:cs typeface="Avenir Next" charset="0"/>
              </a:rPr>
              <a:t>270-745-5313     </a:t>
            </a:r>
          </a:p>
          <a:p>
            <a:pPr algn="ctr"/>
            <a:r>
              <a:rPr lang="en-US" altLang="en-US" sz="2000" dirty="0" smtClean="0">
                <a:latin typeface="Avenir Next" charset="0"/>
                <a:ea typeface="Avenir Next" charset="0"/>
                <a:cs typeface="Avenir Next" charset="0"/>
              </a:rPr>
              <a:t>dana.sullivan@wku.edu</a:t>
            </a:r>
            <a:endParaRPr lang="en-US" altLang="en-US" sz="2000" dirty="0">
              <a:latin typeface="Avenir Next" charset="0"/>
              <a:ea typeface="Avenir Next" charset="0"/>
              <a:cs typeface="Avenir Next" charset="0"/>
            </a:endParaRPr>
          </a:p>
          <a:p>
            <a:pPr algn="ctr">
              <a:spcBef>
                <a:spcPct val="50000"/>
              </a:spcBef>
              <a:tabLst>
                <a:tab pos="347663" algn="l"/>
              </a:tabLst>
            </a:pPr>
            <a:endParaRPr lang="en-US" dirty="0">
              <a:latin typeface="Garamond" charset="0"/>
            </a:endParaRPr>
          </a:p>
        </p:txBody>
      </p:sp>
      <p:pic>
        <p:nvPicPr>
          <p:cNvPr id="2055" name="Picture 7" descr="Cherry Hall"/>
          <p:cNvPicPr>
            <a:picLocks noChangeAspect="1" noChangeArrowheads="1"/>
          </p:cNvPicPr>
          <p:nvPr/>
        </p:nvPicPr>
        <p:blipFill>
          <a:blip r:embed="rId2"/>
          <a:srcRect/>
          <a:stretch>
            <a:fillRect/>
          </a:stretch>
        </p:blipFill>
        <p:spPr bwMode="auto">
          <a:xfrm>
            <a:off x="6578600" y="0"/>
            <a:ext cx="2565400" cy="6858000"/>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1000"/>
            <a:ext cx="6705600" cy="1143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990600" y="914400"/>
            <a:ext cx="7239000" cy="5509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3200" dirty="0"/>
          </a:p>
          <a:p>
            <a:pPr eaLnBrk="1" hangingPunct="1">
              <a:spcBef>
                <a:spcPct val="0"/>
              </a:spcBef>
              <a:buClrTx/>
              <a:buSzTx/>
              <a:buFontTx/>
              <a:buNone/>
            </a:pPr>
            <a:r>
              <a:rPr lang="en-US" altLang="en-US" sz="2800" dirty="0"/>
              <a:t>Following admission to the major, </a:t>
            </a:r>
            <a:r>
              <a:rPr lang="en-US" altLang="en-US" sz="2800" dirty="0" smtClean="0"/>
              <a:t>a </a:t>
            </a:r>
            <a:r>
              <a:rPr lang="en-US" altLang="en-US" sz="2800" dirty="0"/>
              <a:t>minimum of five </a:t>
            </a:r>
            <a:r>
              <a:rPr lang="en-US" altLang="en-US" sz="2800" dirty="0" smtClean="0"/>
              <a:t>semesters is required </a:t>
            </a:r>
            <a:r>
              <a:rPr lang="en-US" altLang="en-US" sz="2800" dirty="0"/>
              <a:t>to complete the courses for the major, which will </a:t>
            </a:r>
            <a:r>
              <a:rPr lang="en-US" altLang="en-US" sz="2800" u="sng" dirty="0"/>
              <a:t>very likely include one summer session for your field placement. Regional campuses </a:t>
            </a:r>
            <a:r>
              <a:rPr lang="en-US" altLang="en-US" sz="2800" i="1" u="sng" dirty="0"/>
              <a:t>will</a:t>
            </a:r>
            <a:r>
              <a:rPr lang="en-US" altLang="en-US" sz="2800" u="sng" dirty="0"/>
              <a:t> have one summer semester of field.</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800" dirty="0"/>
              <a:t>Plan now for using your financial to account for summer field.</a:t>
            </a:r>
          </a:p>
          <a:p>
            <a:pPr eaLnBrk="1" hangingPunct="1">
              <a:spcBef>
                <a:spcPct val="0"/>
              </a:spcBef>
              <a:buClrTx/>
              <a:buSzTx/>
              <a:buFontTx/>
              <a:buNone/>
            </a:pPr>
            <a:endParaRPr lang="en-US" altLang="en-US" sz="3200" dirty="0"/>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 </a:t>
            </a:r>
          </a:p>
        </p:txBody>
      </p:sp>
      <p:sp>
        <p:nvSpPr>
          <p:cNvPr id="3" name="Rectangle 4"/>
          <p:cNvSpPr txBox="1">
            <a:spLocks noChangeArrowheads="1"/>
          </p:cNvSpPr>
          <p:nvPr/>
        </p:nvSpPr>
        <p:spPr>
          <a:xfrm>
            <a:off x="685800" y="304800"/>
            <a:ext cx="7772400" cy="1143000"/>
          </a:xfrm>
          <a:prstGeom prst="rect">
            <a:avLst/>
          </a:prstGeom>
        </p:spPr>
        <p:txBody>
          <a:bodyPr>
            <a:normAutofit fontScale="975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128"/>
                <a:cs typeface="ＭＳ Ｐゴシック" charset="-128"/>
              </a:defRPr>
            </a:lvl2pPr>
            <a:lvl3pPr algn="ctr" rtl="0" fontAlgn="base">
              <a:spcBef>
                <a:spcPct val="0"/>
              </a:spcBef>
              <a:spcAft>
                <a:spcPct val="0"/>
              </a:spcAft>
              <a:defRPr sz="4400">
                <a:solidFill>
                  <a:schemeClr val="tx2"/>
                </a:solidFill>
                <a:latin typeface="Arial" charset="0"/>
                <a:ea typeface="ＭＳ Ｐゴシック" charset="-128"/>
                <a:cs typeface="ＭＳ Ｐゴシック" charset="-128"/>
              </a:defRPr>
            </a:lvl3pPr>
            <a:lvl4pPr algn="ctr" rtl="0" fontAlgn="base">
              <a:spcBef>
                <a:spcPct val="0"/>
              </a:spcBef>
              <a:spcAft>
                <a:spcPct val="0"/>
              </a:spcAft>
              <a:defRPr sz="4400">
                <a:solidFill>
                  <a:schemeClr val="tx2"/>
                </a:solidFill>
                <a:latin typeface="Arial" charset="0"/>
                <a:ea typeface="ＭＳ Ｐゴシック" charset="-128"/>
                <a:cs typeface="ＭＳ Ｐゴシック" charset="-128"/>
              </a:defRPr>
            </a:lvl4pPr>
            <a:lvl5pPr algn="ctr" rtl="0" fontAlgn="base">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fontAlgn="auto">
              <a:spcAft>
                <a:spcPts val="0"/>
              </a:spcAft>
              <a:defRPr/>
            </a:pPr>
            <a:r>
              <a:rPr lang="en-US" sz="3400" dirty="0" smtClean="0"/>
              <a:t>	</a:t>
            </a:r>
            <a:r>
              <a:rPr lang="en-US" altLang="en-US" sz="4100" dirty="0">
                <a:latin typeface="Avenir Black"/>
                <a:cs typeface="Avenir Black"/>
              </a:rPr>
              <a:t>Once you’re admitted. . .</a:t>
            </a:r>
          </a:p>
          <a:p>
            <a:pPr fontAlgn="auto">
              <a:spcAft>
                <a:spcPts val="0"/>
              </a:spcAft>
              <a:defRPr/>
            </a:pPr>
            <a:endParaRPr lang="en-US" sz="3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5943600"/>
            <a:ext cx="3632200" cy="762000"/>
          </a:xfrm>
          <a:prstGeom prst="rect">
            <a:avLst/>
          </a:prstGeom>
        </p:spPr>
      </p:pic>
    </p:spTree>
    <p:extLst>
      <p:ext uri="{BB962C8B-B14F-4D97-AF65-F5344CB8AC3E}">
        <p14:creationId xmlns:p14="http://schemas.microsoft.com/office/powerpoint/2010/main" val="203136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noAutofit/>
          </a:bodyPr>
          <a:lstStyle/>
          <a:p>
            <a:pPr eaLnBrk="1" fontAlgn="auto" hangingPunct="1">
              <a:spcAft>
                <a:spcPts val="0"/>
              </a:spcAft>
              <a:defRPr/>
            </a:pPr>
            <a:r>
              <a:rPr lang="en-US" sz="4000" dirty="0" smtClean="0">
                <a:latin typeface="Avenir Black"/>
                <a:cs typeface="Avenir Black"/>
              </a:rPr>
              <a:t>Course Sequence: SW Major</a:t>
            </a:r>
            <a:br>
              <a:rPr lang="en-US" sz="4000" dirty="0" smtClean="0">
                <a:latin typeface="Avenir Black"/>
                <a:cs typeface="Avenir Black"/>
              </a:rPr>
            </a:br>
            <a:endParaRPr lang="en-US" sz="4000" dirty="0" smtClean="0">
              <a:latin typeface="Avenir Black"/>
              <a:cs typeface="Avenir Black"/>
            </a:endParaRPr>
          </a:p>
        </p:txBody>
      </p:sp>
      <p:sp>
        <p:nvSpPr>
          <p:cNvPr id="23555" name="Rectangle 6"/>
          <p:cNvSpPr>
            <a:spLocks noGrp="1" noChangeArrowheads="1"/>
          </p:cNvSpPr>
          <p:nvPr>
            <p:ph sz="half" idx="1"/>
          </p:nvPr>
        </p:nvSpPr>
        <p:spPr>
          <a:xfrm>
            <a:off x="533400" y="1600200"/>
            <a:ext cx="3924300" cy="4724400"/>
          </a:xfrm>
        </p:spPr>
        <p:txBody>
          <a:bodyPr/>
          <a:lstStyle/>
          <a:p>
            <a:pPr eaLnBrk="1" hangingPunct="1"/>
            <a:r>
              <a:rPr lang="en-US" altLang="en-US" sz="2600" dirty="0" smtClean="0"/>
              <a:t>First Semester</a:t>
            </a:r>
          </a:p>
          <a:p>
            <a:pPr marL="0" indent="0" eaLnBrk="1" hangingPunct="1">
              <a:buNone/>
            </a:pPr>
            <a:endParaRPr lang="en-US" altLang="en-US" sz="2600" dirty="0" smtClean="0"/>
          </a:p>
          <a:p>
            <a:pPr lvl="1" eaLnBrk="1" hangingPunct="1"/>
            <a:r>
              <a:rPr lang="en-US" altLang="en-US" sz="2200" dirty="0" smtClean="0"/>
              <a:t>SWRK 330:HBSE I</a:t>
            </a:r>
          </a:p>
          <a:p>
            <a:pPr lvl="1" eaLnBrk="1" hangingPunct="1"/>
            <a:r>
              <a:rPr lang="en-US" altLang="en-US" sz="2200" dirty="0" smtClean="0"/>
              <a:t>SWRK 344:Stats</a:t>
            </a:r>
          </a:p>
          <a:p>
            <a:pPr lvl="1" eaLnBrk="1" hangingPunct="1"/>
            <a:r>
              <a:rPr lang="en-US" altLang="en-US" sz="2200" dirty="0" smtClean="0"/>
              <a:t>SWRK 375: Generalist Practice I</a:t>
            </a:r>
          </a:p>
          <a:p>
            <a:pPr lvl="1" eaLnBrk="1" hangingPunct="1"/>
            <a:r>
              <a:rPr lang="en-US" altLang="en-US" sz="2200" dirty="0" smtClean="0"/>
              <a:t>ACE – Advisor Consent Elective</a:t>
            </a:r>
          </a:p>
        </p:txBody>
      </p:sp>
      <p:sp>
        <p:nvSpPr>
          <p:cNvPr id="23556" name="Rectangle 7"/>
          <p:cNvSpPr>
            <a:spLocks noGrp="1" noChangeArrowheads="1"/>
          </p:cNvSpPr>
          <p:nvPr>
            <p:ph sz="half" idx="2"/>
          </p:nvPr>
        </p:nvSpPr>
        <p:spPr>
          <a:xfrm>
            <a:off x="4648200" y="1600200"/>
            <a:ext cx="4038600" cy="4943475"/>
          </a:xfrm>
        </p:spPr>
        <p:txBody>
          <a:bodyPr/>
          <a:lstStyle/>
          <a:p>
            <a:pPr eaLnBrk="1" hangingPunct="1"/>
            <a:r>
              <a:rPr lang="en-US" altLang="en-US" sz="2600" dirty="0" smtClean="0"/>
              <a:t>Second Semester</a:t>
            </a:r>
          </a:p>
          <a:p>
            <a:pPr marL="0" indent="0" eaLnBrk="1" hangingPunct="1">
              <a:buNone/>
            </a:pPr>
            <a:endParaRPr lang="en-US" altLang="en-US" sz="2600" dirty="0" smtClean="0"/>
          </a:p>
          <a:p>
            <a:pPr lvl="1" eaLnBrk="1" hangingPunct="1"/>
            <a:r>
              <a:rPr lang="en-US" altLang="en-US" sz="2200" dirty="0" smtClean="0"/>
              <a:t>SWRK 331:HBSE II</a:t>
            </a:r>
          </a:p>
          <a:p>
            <a:pPr lvl="1" eaLnBrk="1" hangingPunct="1"/>
            <a:r>
              <a:rPr lang="en-US" altLang="en-US" sz="2200" dirty="0" smtClean="0"/>
              <a:t>SWRK 345:</a:t>
            </a:r>
          </a:p>
          <a:p>
            <a:pPr lvl="1" eaLnBrk="1" hangingPunct="1">
              <a:buFont typeface="Wingdings" panose="05000000000000000000" pitchFamily="2" charset="2"/>
              <a:buNone/>
            </a:pPr>
            <a:r>
              <a:rPr lang="en-US" altLang="en-US" sz="2200" dirty="0" smtClean="0"/>
              <a:t>	Research</a:t>
            </a:r>
          </a:p>
          <a:p>
            <a:pPr lvl="1" eaLnBrk="1" hangingPunct="1"/>
            <a:r>
              <a:rPr lang="en-US" altLang="en-US" sz="2200" dirty="0" smtClean="0"/>
              <a:t>SWRK 379: Skills</a:t>
            </a:r>
          </a:p>
          <a:p>
            <a:pPr lvl="1" eaLnBrk="1" hangingPunct="1"/>
            <a:r>
              <a:rPr lang="en-US" altLang="en-US" sz="2200" dirty="0" smtClean="0"/>
              <a:t>ACE – Advisor Consent Elective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5943600"/>
            <a:ext cx="3632200" cy="762000"/>
          </a:xfrm>
          <a:prstGeom prst="rect">
            <a:avLst/>
          </a:prstGeom>
        </p:spPr>
      </p:pic>
    </p:spTree>
    <p:extLst>
      <p:ext uri="{BB962C8B-B14F-4D97-AF65-F5344CB8AC3E}">
        <p14:creationId xmlns:p14="http://schemas.microsoft.com/office/powerpoint/2010/main" val="1925259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574675" y="304800"/>
            <a:ext cx="8001000" cy="838200"/>
          </a:xfrm>
        </p:spPr>
        <p:txBody>
          <a:bodyPr/>
          <a:lstStyle/>
          <a:p>
            <a:pPr eaLnBrk="1" fontAlgn="auto" hangingPunct="1">
              <a:spcAft>
                <a:spcPts val="0"/>
              </a:spcAft>
              <a:defRPr/>
            </a:pPr>
            <a:r>
              <a:rPr lang="en-US" sz="4000" dirty="0" smtClean="0">
                <a:latin typeface="Avenir Black"/>
                <a:cs typeface="Avenir Black"/>
              </a:rPr>
              <a:t>Course Sequence (cont.)</a:t>
            </a:r>
          </a:p>
        </p:txBody>
      </p:sp>
      <p:sp>
        <p:nvSpPr>
          <p:cNvPr id="24579" name="Rectangle 5"/>
          <p:cNvSpPr>
            <a:spLocks noGrp="1" noChangeArrowheads="1"/>
          </p:cNvSpPr>
          <p:nvPr>
            <p:ph sz="half" idx="1"/>
          </p:nvPr>
        </p:nvSpPr>
        <p:spPr>
          <a:xfrm>
            <a:off x="457200" y="1676400"/>
            <a:ext cx="3924300" cy="4267200"/>
          </a:xfrm>
        </p:spPr>
        <p:txBody>
          <a:bodyPr/>
          <a:lstStyle/>
          <a:p>
            <a:pPr eaLnBrk="1" hangingPunct="1">
              <a:lnSpc>
                <a:spcPct val="90000"/>
              </a:lnSpc>
            </a:pPr>
            <a:r>
              <a:rPr lang="en-US" altLang="en-US" sz="2600" dirty="0" smtClean="0"/>
              <a:t>Third Semester</a:t>
            </a:r>
          </a:p>
          <a:p>
            <a:pPr marL="0" indent="0" eaLnBrk="1" hangingPunct="1">
              <a:lnSpc>
                <a:spcPct val="90000"/>
              </a:lnSpc>
              <a:buNone/>
            </a:pPr>
            <a:endParaRPr lang="en-US" altLang="en-US" sz="2600" dirty="0" smtClean="0"/>
          </a:p>
          <a:p>
            <a:pPr lvl="1" eaLnBrk="1" hangingPunct="1">
              <a:lnSpc>
                <a:spcPct val="90000"/>
              </a:lnSpc>
            </a:pPr>
            <a:r>
              <a:rPr lang="en-US" altLang="en-US" dirty="0" smtClean="0"/>
              <a:t>SWRK 381: Generalist Practice III</a:t>
            </a:r>
          </a:p>
          <a:p>
            <a:pPr lvl="1" eaLnBrk="1" hangingPunct="1">
              <a:lnSpc>
                <a:spcPct val="90000"/>
              </a:lnSpc>
            </a:pPr>
            <a:r>
              <a:rPr lang="en-US" altLang="en-US" dirty="0" smtClean="0"/>
              <a:t>SWRK 378: Gen. Practice II</a:t>
            </a:r>
          </a:p>
          <a:p>
            <a:pPr lvl="1" eaLnBrk="1" hangingPunct="1">
              <a:lnSpc>
                <a:spcPct val="90000"/>
              </a:lnSpc>
            </a:pPr>
            <a:r>
              <a:rPr lang="en-US" altLang="en-US" dirty="0" smtClean="0"/>
              <a:t>SWRK 395: Policy</a:t>
            </a:r>
          </a:p>
          <a:p>
            <a:pPr lvl="1" eaLnBrk="1" hangingPunct="1">
              <a:lnSpc>
                <a:spcPct val="90000"/>
              </a:lnSpc>
            </a:pPr>
            <a:r>
              <a:rPr lang="en-US" altLang="en-US" sz="2200" dirty="0" smtClean="0"/>
              <a:t>SWRK elective</a:t>
            </a:r>
          </a:p>
        </p:txBody>
      </p:sp>
      <p:sp>
        <p:nvSpPr>
          <p:cNvPr id="24580" name="Rectangle 7"/>
          <p:cNvSpPr>
            <a:spLocks noGrp="1" noChangeArrowheads="1"/>
          </p:cNvSpPr>
          <p:nvPr>
            <p:ph sz="half" idx="2"/>
          </p:nvPr>
        </p:nvSpPr>
        <p:spPr>
          <a:xfrm>
            <a:off x="4648200" y="1673225"/>
            <a:ext cx="4038600" cy="4718050"/>
          </a:xfrm>
        </p:spPr>
        <p:txBody>
          <a:bodyPr/>
          <a:lstStyle/>
          <a:p>
            <a:pPr eaLnBrk="1" hangingPunct="1">
              <a:lnSpc>
                <a:spcPct val="90000"/>
              </a:lnSpc>
            </a:pPr>
            <a:r>
              <a:rPr lang="en-US" altLang="en-US" sz="2600" dirty="0" smtClean="0"/>
              <a:t>Fourth Semester</a:t>
            </a:r>
          </a:p>
          <a:p>
            <a:pPr lvl="1" eaLnBrk="1" hangingPunct="1">
              <a:lnSpc>
                <a:spcPct val="90000"/>
              </a:lnSpc>
            </a:pPr>
            <a:r>
              <a:rPr lang="en-US" altLang="en-US" sz="2200" dirty="0" smtClean="0"/>
              <a:t>SWRK 480/481 (field placement and seminar)</a:t>
            </a:r>
          </a:p>
          <a:p>
            <a:pPr lvl="1" eaLnBrk="1" hangingPunct="1">
              <a:lnSpc>
                <a:spcPct val="90000"/>
              </a:lnSpc>
            </a:pPr>
            <a:endParaRPr lang="en-US" altLang="en-US" sz="2200" dirty="0" smtClean="0"/>
          </a:p>
          <a:p>
            <a:pPr eaLnBrk="1" hangingPunct="1">
              <a:lnSpc>
                <a:spcPct val="90000"/>
              </a:lnSpc>
            </a:pPr>
            <a:r>
              <a:rPr lang="en-US" altLang="en-US" sz="2600" dirty="0" smtClean="0"/>
              <a:t>Fifth Semester</a:t>
            </a:r>
          </a:p>
          <a:p>
            <a:pPr lvl="1" eaLnBrk="1" hangingPunct="1">
              <a:lnSpc>
                <a:spcPct val="90000"/>
              </a:lnSpc>
            </a:pPr>
            <a:r>
              <a:rPr lang="en-US" altLang="en-US" sz="2200" dirty="0" smtClean="0"/>
              <a:t>SWRK 482/483 (field placement and seminar</a:t>
            </a:r>
          </a:p>
          <a:p>
            <a:pPr lvl="1" eaLnBrk="1" hangingPunct="1">
              <a:lnSpc>
                <a:spcPct val="90000"/>
              </a:lnSpc>
              <a:buFont typeface="Wingdings" panose="05000000000000000000" pitchFamily="2" charset="2"/>
              <a:buNone/>
            </a:pPr>
            <a:endParaRPr lang="en-US" altLang="en-US" sz="2200" dirty="0" smtClean="0"/>
          </a:p>
          <a:p>
            <a:pPr lvl="1" eaLnBrk="1" hangingPunct="1">
              <a:lnSpc>
                <a:spcPct val="90000"/>
              </a:lnSpc>
              <a:buFont typeface="Wingdings" panose="05000000000000000000" pitchFamily="2" charset="2"/>
              <a:buNone/>
            </a:pPr>
            <a:r>
              <a:rPr lang="en-US" altLang="en-US" sz="2200" dirty="0" smtClean="0"/>
              <a:t>During the five semesters students must complete all Gen Ed’s. and electives to fulfill 120 hrs. for graduation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75" y="5724889"/>
            <a:ext cx="3632200" cy="762000"/>
          </a:xfrm>
          <a:prstGeom prst="rect">
            <a:avLst/>
          </a:prstGeom>
        </p:spPr>
      </p:pic>
    </p:spTree>
    <p:extLst>
      <p:ext uri="{BB962C8B-B14F-4D97-AF65-F5344CB8AC3E}">
        <p14:creationId xmlns:p14="http://schemas.microsoft.com/office/powerpoint/2010/main" val="4270254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1143000"/>
          </a:xfrm>
        </p:spPr>
        <p:txBody>
          <a:bodyPr/>
          <a:lstStyle/>
          <a:p>
            <a:pPr eaLnBrk="1" fontAlgn="auto" hangingPunct="1">
              <a:spcAft>
                <a:spcPts val="0"/>
              </a:spcAft>
              <a:defRPr/>
            </a:pPr>
            <a:r>
              <a:rPr lang="en-US" sz="4000" dirty="0" smtClean="0">
                <a:latin typeface="Avenir Black"/>
                <a:cs typeface="Avenir Black"/>
              </a:rPr>
              <a:t>Waiting for the decision . . .</a:t>
            </a:r>
          </a:p>
        </p:txBody>
      </p:sp>
      <p:sp>
        <p:nvSpPr>
          <p:cNvPr id="16387" name="Rectangle 3"/>
          <p:cNvSpPr>
            <a:spLocks noGrp="1" noChangeArrowheads="1"/>
          </p:cNvSpPr>
          <p:nvPr>
            <p:ph idx="1"/>
          </p:nvPr>
        </p:nvSpPr>
        <p:spPr>
          <a:xfrm>
            <a:off x="685800" y="1600200"/>
            <a:ext cx="7772400" cy="4114800"/>
          </a:xfrm>
        </p:spPr>
        <p:txBody>
          <a:bodyPr rtlCol="0">
            <a:normAutofit fontScale="55000" lnSpcReduction="20000"/>
          </a:bodyPr>
          <a:lstStyle/>
          <a:p>
            <a:pPr marL="182880" indent="-182880" eaLnBrk="1" fontAlgn="auto" hangingPunct="1">
              <a:spcAft>
                <a:spcPts val="0"/>
              </a:spcAft>
              <a:defRPr/>
            </a:pPr>
            <a:r>
              <a:rPr lang="en-US" dirty="0" smtClean="0"/>
              <a:t>Turn in your application by the deadline</a:t>
            </a:r>
          </a:p>
          <a:p>
            <a:pPr marL="0" indent="0" eaLnBrk="1" fontAlgn="auto" hangingPunct="1">
              <a:spcAft>
                <a:spcPts val="0"/>
              </a:spcAft>
              <a:buNone/>
              <a:defRPr/>
            </a:pPr>
            <a:endParaRPr lang="en-US" dirty="0" smtClean="0"/>
          </a:p>
          <a:p>
            <a:pPr marL="182880" indent="-182880" eaLnBrk="1" fontAlgn="auto" hangingPunct="1">
              <a:spcAft>
                <a:spcPts val="0"/>
              </a:spcAft>
              <a:defRPr/>
            </a:pPr>
            <a:r>
              <a:rPr lang="en-US" dirty="0" smtClean="0"/>
              <a:t>The BSW Faculty will review all applications and make admissions decisions</a:t>
            </a:r>
          </a:p>
          <a:p>
            <a:pPr marL="182880" indent="-182880" eaLnBrk="1" fontAlgn="auto" hangingPunct="1">
              <a:spcAft>
                <a:spcPts val="0"/>
              </a:spcAft>
              <a:defRPr/>
            </a:pPr>
            <a:endParaRPr lang="en-US" dirty="0"/>
          </a:p>
          <a:p>
            <a:pPr marL="182880" indent="-182880" eaLnBrk="1" fontAlgn="auto" hangingPunct="1">
              <a:spcAft>
                <a:spcPts val="0"/>
              </a:spcAft>
              <a:defRPr/>
            </a:pPr>
            <a:r>
              <a:rPr lang="en-US" dirty="0" smtClean="0"/>
              <a:t>The Program Director will inform the applicants of the decision.  </a:t>
            </a:r>
          </a:p>
          <a:p>
            <a:pPr marL="582930" lvl="1" indent="-182880" fontAlgn="auto">
              <a:spcAft>
                <a:spcPts val="0"/>
              </a:spcAft>
              <a:defRPr/>
            </a:pPr>
            <a:r>
              <a:rPr lang="en-US" dirty="0" smtClean="0"/>
              <a:t>Please note, this typically occurs after grades post each semester (ex. around May 15 and Aug 15 for fall admissions and around Jan 15 for spring admissions)</a:t>
            </a:r>
          </a:p>
          <a:p>
            <a:pPr marL="0" indent="0" eaLnBrk="1" fontAlgn="auto" hangingPunct="1">
              <a:spcAft>
                <a:spcPts val="0"/>
              </a:spcAft>
              <a:buNone/>
              <a:defRPr/>
            </a:pPr>
            <a:endParaRPr lang="en-US" dirty="0" smtClean="0"/>
          </a:p>
          <a:p>
            <a:pPr marL="182880" indent="-182880" eaLnBrk="1" fontAlgn="auto" hangingPunct="1">
              <a:spcAft>
                <a:spcPts val="0"/>
              </a:spcAft>
              <a:defRPr/>
            </a:pPr>
            <a:r>
              <a:rPr lang="en-US" dirty="0" smtClean="0"/>
              <a:t>If accepted, student takes SWRK 330, 344, 375, BUT applicants cannot enroll in these classes until acceptance is verified . . . but some must be enrolled as full time student. So . . .</a:t>
            </a:r>
          </a:p>
          <a:p>
            <a:pPr marL="0" indent="0" eaLnBrk="1" fontAlgn="auto" hangingPunct="1">
              <a:spcAft>
                <a:spcPts val="0"/>
              </a:spcAft>
              <a:buFont typeface="Arial" panose="020B0604020202020204" pitchFamily="34" charset="0"/>
              <a:buNone/>
              <a:defRPr/>
            </a:pPr>
            <a:endParaRPr lang="en-US" dirty="0" smtClean="0"/>
          </a:p>
          <a:p>
            <a:pPr marL="182880" indent="-182880" eaLnBrk="1" fontAlgn="auto" hangingPunct="1">
              <a:spcAft>
                <a:spcPts val="0"/>
              </a:spcAft>
              <a:defRPr/>
            </a:pPr>
            <a:r>
              <a:rPr lang="en-US" dirty="0" smtClean="0"/>
              <a:t>This is the time to work closely with your SW advisor (typically the BSW Program Director at this point) so you will know how to plan for the next semester.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5943600"/>
            <a:ext cx="3632200" cy="762000"/>
          </a:xfrm>
          <a:prstGeom prst="rect">
            <a:avLst/>
          </a:prstGeom>
        </p:spPr>
      </p:pic>
    </p:spTree>
    <p:extLst>
      <p:ext uri="{BB962C8B-B14F-4D97-AF65-F5344CB8AC3E}">
        <p14:creationId xmlns:p14="http://schemas.microsoft.com/office/powerpoint/2010/main" val="314414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a:bodyPr>
          <a:lstStyle/>
          <a:p>
            <a:pPr>
              <a:defRPr/>
            </a:pPr>
            <a:r>
              <a:rPr lang="en-US" dirty="0" smtClean="0">
                <a:latin typeface="Avenir Black"/>
                <a:cs typeface="Avenir Black"/>
              </a:rPr>
              <a:t>Tuition </a:t>
            </a:r>
            <a:r>
              <a:rPr lang="en-US" dirty="0">
                <a:latin typeface="Avenir Black"/>
                <a:cs typeface="Avenir Black"/>
              </a:rPr>
              <a:t>Rates</a:t>
            </a:r>
            <a:br>
              <a:rPr lang="en-US" dirty="0">
                <a:latin typeface="Avenir Black"/>
                <a:cs typeface="Avenir Black"/>
              </a:rPr>
            </a:br>
            <a:r>
              <a:rPr lang="en-US" sz="1800" dirty="0">
                <a:cs typeface="Avenir Black"/>
              </a:rPr>
              <a:t>https://</a:t>
            </a:r>
            <a:r>
              <a:rPr lang="en-US" sz="1800" dirty="0" err="1" smtClean="0">
                <a:cs typeface="Avenir Black"/>
              </a:rPr>
              <a:t>www.wku.edu</a:t>
            </a:r>
            <a:r>
              <a:rPr lang="en-US" sz="1800" dirty="0" smtClean="0">
                <a:cs typeface="Avenir Black"/>
              </a:rPr>
              <a:t>/bursar/tuition_fees_1617.php</a:t>
            </a:r>
            <a:endParaRPr lang="en-US" sz="1800" dirty="0"/>
          </a:p>
        </p:txBody>
      </p:sp>
      <p:sp>
        <p:nvSpPr>
          <p:cNvPr id="22531" name="Content Placeholder 2"/>
          <p:cNvSpPr>
            <a:spLocks noGrp="1"/>
          </p:cNvSpPr>
          <p:nvPr>
            <p:ph idx="1"/>
          </p:nvPr>
        </p:nvSpPr>
        <p:spPr>
          <a:xfrm>
            <a:off x="685800" y="1447800"/>
            <a:ext cx="7772400" cy="4648200"/>
          </a:xfrm>
        </p:spPr>
        <p:txBody>
          <a:bodyPr/>
          <a:lstStyle/>
          <a:p>
            <a:pPr marL="0" indent="0">
              <a:buNone/>
            </a:pPr>
            <a:endParaRPr lang="en-US" sz="2400" dirty="0" smtClean="0"/>
          </a:p>
          <a:p>
            <a:pPr marL="0" indent="0">
              <a:buNone/>
            </a:pPr>
            <a:r>
              <a:rPr lang="en-US" sz="2400" dirty="0" smtClean="0"/>
              <a:t>2016-2017 </a:t>
            </a:r>
            <a:r>
              <a:rPr lang="en-US" sz="2400" dirty="0"/>
              <a:t>estimates (in-state rate</a:t>
            </a:r>
            <a:r>
              <a:rPr lang="en-US" sz="2400" dirty="0" smtClean="0"/>
              <a:t>)</a:t>
            </a:r>
          </a:p>
          <a:p>
            <a:pPr marL="0" indent="0">
              <a:buNone/>
            </a:pPr>
            <a:endParaRPr lang="en-US" altLang="en-US" sz="2000" dirty="0" smtClean="0"/>
          </a:p>
          <a:p>
            <a:r>
              <a:rPr lang="en-US" altLang="en-US" sz="2000" dirty="0" smtClean="0"/>
              <a:t>Fall semester/spring semester: $4,956 per semester or $9,912 for the academic year (AY)</a:t>
            </a:r>
          </a:p>
          <a:p>
            <a:r>
              <a:rPr lang="en-US" altLang="en-US" sz="2000" dirty="0" smtClean="0"/>
              <a:t>Summer tuition is calculated differently:</a:t>
            </a:r>
          </a:p>
          <a:p>
            <a:pPr lvl="1"/>
            <a:r>
              <a:rPr lang="en-US" altLang="en-US" sz="2000" dirty="0" smtClean="0"/>
              <a:t>Summer: tuition is assessed per credit hour at the rate of $413 per credit hour for summer 2017.</a:t>
            </a:r>
          </a:p>
          <a:p>
            <a:pPr lvl="1"/>
            <a:r>
              <a:rPr lang="en-US" altLang="en-US" sz="2000" dirty="0" smtClean="0"/>
              <a:t>$413 x six credit hours for SWRK field &amp; seminar = $2,478</a:t>
            </a:r>
          </a:p>
          <a:p>
            <a:r>
              <a:rPr lang="en-US" altLang="en-US" sz="2000" dirty="0" smtClean="0"/>
              <a:t>All of this information is available on WKU’s web site @ Financial Aid. Rates will likely change with each AY.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5943600"/>
            <a:ext cx="3632200" cy="762000"/>
          </a:xfrm>
          <a:prstGeom prst="rect">
            <a:avLst/>
          </a:prstGeom>
        </p:spPr>
      </p:pic>
    </p:spTree>
    <p:extLst>
      <p:ext uri="{BB962C8B-B14F-4D97-AF65-F5344CB8AC3E}">
        <p14:creationId xmlns:p14="http://schemas.microsoft.com/office/powerpoint/2010/main" val="254239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a:xfrm>
            <a:off x="685800" y="304800"/>
            <a:ext cx="7772400" cy="1143000"/>
          </a:xfrm>
        </p:spPr>
        <p:txBody>
          <a:bodyPr>
            <a:normAutofit/>
          </a:bodyPr>
          <a:lstStyle/>
          <a:p>
            <a:pPr eaLnBrk="1" fontAlgn="auto" hangingPunct="1">
              <a:spcAft>
                <a:spcPts val="0"/>
              </a:spcAft>
              <a:defRPr/>
            </a:pPr>
            <a:r>
              <a:rPr lang="en-US" sz="3400" dirty="0" smtClean="0">
                <a:latin typeface="Avenir Black"/>
                <a:cs typeface="Avenir Black"/>
              </a:rPr>
              <a:t>Public Child Welfare Certification Program (PCWCP)</a:t>
            </a:r>
          </a:p>
        </p:txBody>
      </p:sp>
      <p:sp>
        <p:nvSpPr>
          <p:cNvPr id="26627" name="Rectangle 3"/>
          <p:cNvSpPr>
            <a:spLocks noGrp="1" noChangeArrowheads="1"/>
          </p:cNvSpPr>
          <p:nvPr>
            <p:ph idx="1"/>
          </p:nvPr>
        </p:nvSpPr>
        <p:spPr>
          <a:xfrm>
            <a:off x="685800" y="1828800"/>
            <a:ext cx="7772400" cy="4114800"/>
          </a:xfrm>
        </p:spPr>
        <p:txBody>
          <a:bodyPr/>
          <a:lstStyle/>
          <a:p>
            <a:pPr eaLnBrk="1" hangingPunct="1">
              <a:lnSpc>
                <a:spcPct val="90000"/>
              </a:lnSpc>
            </a:pPr>
            <a:r>
              <a:rPr lang="en-US" altLang="en-US" sz="2400" dirty="0" smtClean="0"/>
              <a:t>Eligibility</a:t>
            </a:r>
          </a:p>
          <a:p>
            <a:pPr lvl="1" eaLnBrk="1" hangingPunct="1">
              <a:lnSpc>
                <a:spcPct val="90000"/>
              </a:lnSpc>
            </a:pPr>
            <a:r>
              <a:rPr lang="en-US" altLang="en-US" sz="2400" dirty="0" smtClean="0"/>
              <a:t>Cumulative GPA of 2.5</a:t>
            </a:r>
          </a:p>
          <a:p>
            <a:pPr lvl="1" eaLnBrk="1" hangingPunct="1">
              <a:lnSpc>
                <a:spcPct val="90000"/>
              </a:lnSpc>
            </a:pPr>
            <a:r>
              <a:rPr lang="en-US" altLang="en-US" sz="2400" dirty="0" smtClean="0"/>
              <a:t>SW cumulative GPA of 3.0 or “B” average in all SW classes</a:t>
            </a:r>
          </a:p>
          <a:p>
            <a:pPr lvl="1" eaLnBrk="1" hangingPunct="1">
              <a:lnSpc>
                <a:spcPct val="90000"/>
              </a:lnSpc>
            </a:pPr>
            <a:r>
              <a:rPr lang="en-US" altLang="en-US" sz="2400" dirty="0" smtClean="0"/>
              <a:t>At least 3, and not more than 4 semesters of undergraduate SWRK courses to complete</a:t>
            </a:r>
          </a:p>
          <a:p>
            <a:pPr lvl="1" eaLnBrk="1" hangingPunct="1">
              <a:lnSpc>
                <a:spcPct val="90000"/>
              </a:lnSpc>
            </a:pPr>
            <a:r>
              <a:rPr lang="en-US" altLang="en-US" sz="2400" dirty="0" smtClean="0"/>
              <a:t>Completed one SWRK </a:t>
            </a:r>
            <a:r>
              <a:rPr lang="en-US" altLang="en-US" sz="2400" i="1" dirty="0" smtClean="0"/>
              <a:t>practice course, typically SWRK 375, </a:t>
            </a:r>
            <a:r>
              <a:rPr lang="en-US" altLang="en-US" sz="2400" dirty="0" smtClean="0"/>
              <a:t>prior to enrolling in second of two PCWCP specialization courses, SWRK 450 and SWRK 451</a:t>
            </a:r>
          </a:p>
          <a:p>
            <a:pPr eaLnBrk="1" hangingPunct="1">
              <a:lnSpc>
                <a:spcPct val="90000"/>
              </a:lnSpc>
            </a:pPr>
            <a:endParaRPr lang="en-US" alt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5943600"/>
            <a:ext cx="3632200" cy="762000"/>
          </a:xfrm>
          <a:prstGeom prst="rect">
            <a:avLst/>
          </a:prstGeom>
        </p:spPr>
      </p:pic>
    </p:spTree>
    <p:extLst>
      <p:ext uri="{BB962C8B-B14F-4D97-AF65-F5344CB8AC3E}">
        <p14:creationId xmlns:p14="http://schemas.microsoft.com/office/powerpoint/2010/main" val="3160804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fontAlgn="auto" hangingPunct="1">
              <a:spcAft>
                <a:spcPts val="0"/>
              </a:spcAft>
              <a:defRPr/>
            </a:pPr>
            <a:r>
              <a:rPr lang="en-US" sz="3400" dirty="0" smtClean="0">
                <a:latin typeface="Avenir Black"/>
                <a:cs typeface="Avenir Black"/>
              </a:rPr>
              <a:t>Public Child Welfare Certification Program (PCWCP)</a:t>
            </a:r>
          </a:p>
        </p:txBody>
      </p:sp>
      <p:sp>
        <p:nvSpPr>
          <p:cNvPr id="27651" name="Rectangle 3"/>
          <p:cNvSpPr>
            <a:spLocks noGrp="1" noChangeArrowheads="1"/>
          </p:cNvSpPr>
          <p:nvPr>
            <p:ph idx="1"/>
          </p:nvPr>
        </p:nvSpPr>
        <p:spPr/>
        <p:txBody>
          <a:bodyPr/>
          <a:lstStyle/>
          <a:p>
            <a:pPr eaLnBrk="1" hangingPunct="1"/>
            <a:r>
              <a:rPr lang="en-US" altLang="en-US" sz="2400" dirty="0" smtClean="0"/>
              <a:t>Benefits</a:t>
            </a:r>
          </a:p>
          <a:p>
            <a:pPr lvl="1" eaLnBrk="1" hangingPunct="1"/>
            <a:r>
              <a:rPr lang="en-US" altLang="en-US" sz="2400" dirty="0" smtClean="0"/>
              <a:t>Up to four semesters of tuition (instate rate)</a:t>
            </a:r>
          </a:p>
          <a:p>
            <a:pPr lvl="1" eaLnBrk="1" hangingPunct="1"/>
            <a:r>
              <a:rPr lang="en-US" altLang="en-US" sz="2400" dirty="0" smtClean="0"/>
              <a:t>Stipend for four semesters</a:t>
            </a:r>
          </a:p>
          <a:p>
            <a:pPr lvl="1" eaLnBrk="1" hangingPunct="1"/>
            <a:r>
              <a:rPr lang="en-US" altLang="en-US" sz="2400" dirty="0" smtClean="0"/>
              <a:t>Employment with DCBS upon completion of the BSW and PCWCP (consistent with state personnel requirements)</a:t>
            </a:r>
          </a:p>
          <a:p>
            <a:pPr lvl="1" eaLnBrk="1" hangingPunct="1"/>
            <a:r>
              <a:rPr lang="en-US" altLang="en-US" sz="2400" dirty="0" smtClean="0"/>
              <a:t>Dr. Dean May is WKU site coordinator for PCWCP</a:t>
            </a:r>
          </a:p>
          <a:p>
            <a:pPr marL="457200" lvl="1" indent="0" eaLnBrk="1" hangingPunct="1">
              <a:buNone/>
            </a:pPr>
            <a:r>
              <a:rPr lang="en-US" altLang="en-US" sz="2400" dirty="0" smtClean="0"/>
              <a:t> </a:t>
            </a:r>
          </a:p>
          <a:p>
            <a:pPr marL="0" indent="0" eaLnBrk="1" hangingPunct="1">
              <a:buNone/>
            </a:pPr>
            <a:r>
              <a:rPr lang="en-US" altLang="en-US" sz="1600" dirty="0">
                <a:solidFill>
                  <a:srgbClr val="FF0000"/>
                </a:solidFill>
                <a:hlinkClick r:id="rId2"/>
              </a:rPr>
              <a:t>https://www.wku.edu/socialwork/</a:t>
            </a:r>
            <a:r>
              <a:rPr lang="en-US" altLang="en-US" sz="1600" dirty="0" smtClean="0">
                <a:solidFill>
                  <a:srgbClr val="FF0000"/>
                </a:solidFill>
                <a:hlinkClick r:id="rId2"/>
              </a:rPr>
              <a:t>pcwcp.php</a:t>
            </a:r>
            <a:endParaRPr lang="en-US" altLang="en-US" sz="1600" dirty="0" smtClean="0">
              <a:solidFill>
                <a:srgbClr val="FF0000"/>
              </a:solidFill>
            </a:endParaRPr>
          </a:p>
          <a:p>
            <a:pPr marL="0" indent="0" eaLnBrk="1" hangingPunct="1">
              <a:buNone/>
            </a:pPr>
            <a:endParaRPr lang="en-US" altLang="en-US" sz="16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5943600"/>
            <a:ext cx="3632200" cy="762000"/>
          </a:xfrm>
          <a:prstGeom prst="rect">
            <a:avLst/>
          </a:prstGeom>
        </p:spPr>
      </p:pic>
    </p:spTree>
    <p:extLst>
      <p:ext uri="{BB962C8B-B14F-4D97-AF65-F5344CB8AC3E}">
        <p14:creationId xmlns:p14="http://schemas.microsoft.com/office/powerpoint/2010/main" val="3661205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fontAlgn="auto" hangingPunct="1">
              <a:spcAft>
                <a:spcPts val="0"/>
              </a:spcAft>
              <a:defRPr/>
            </a:pPr>
            <a:r>
              <a:rPr lang="en-US" sz="3400" dirty="0" smtClean="0">
                <a:latin typeface="Avenir Black"/>
                <a:cs typeface="Avenir Black"/>
              </a:rPr>
              <a:t>Public Child Welfare Certification Program (PCWCP)</a:t>
            </a:r>
          </a:p>
        </p:txBody>
      </p:sp>
      <p:sp>
        <p:nvSpPr>
          <p:cNvPr id="28675" name="Rectangle 3"/>
          <p:cNvSpPr>
            <a:spLocks noGrp="1" noChangeArrowheads="1"/>
          </p:cNvSpPr>
          <p:nvPr>
            <p:ph idx="1"/>
          </p:nvPr>
        </p:nvSpPr>
        <p:spPr>
          <a:xfrm>
            <a:off x="685800" y="2133600"/>
            <a:ext cx="7772400" cy="4114800"/>
          </a:xfrm>
        </p:spPr>
        <p:txBody>
          <a:bodyPr/>
          <a:lstStyle/>
          <a:p>
            <a:pPr eaLnBrk="1" hangingPunct="1"/>
            <a:r>
              <a:rPr lang="en-US" altLang="en-US" sz="2400" dirty="0" smtClean="0"/>
              <a:t>Obligations</a:t>
            </a:r>
          </a:p>
          <a:p>
            <a:pPr lvl="1" eaLnBrk="1" hangingPunct="1"/>
            <a:r>
              <a:rPr lang="en-US" altLang="en-US" sz="2400" dirty="0" smtClean="0"/>
              <a:t>Enter into a contractual agreement with the Cabinet for Health &amp; Family Services</a:t>
            </a:r>
          </a:p>
          <a:p>
            <a:pPr lvl="1" eaLnBrk="1" hangingPunct="1"/>
            <a:r>
              <a:rPr lang="en-US" altLang="en-US" sz="2400" dirty="0" smtClean="0"/>
              <a:t>Apply for employment within specified time frame</a:t>
            </a:r>
          </a:p>
          <a:p>
            <a:pPr lvl="1" eaLnBrk="1" hangingPunct="1"/>
            <a:r>
              <a:rPr lang="en-US" altLang="en-US" sz="2400" dirty="0" smtClean="0"/>
              <a:t>Failure to complete the above may lead to forfeiture of funds and reimbursement to Cabinet in one lump sum</a:t>
            </a:r>
          </a:p>
          <a:p>
            <a:pPr marL="0" indent="0" eaLnBrk="1" hangingPunct="1">
              <a:buNone/>
            </a:pPr>
            <a:endParaRPr lang="en-US" altLang="en-US" sz="24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5943600"/>
            <a:ext cx="3632200" cy="762000"/>
          </a:xfrm>
          <a:prstGeom prst="rect">
            <a:avLst/>
          </a:prstGeom>
        </p:spPr>
      </p:pic>
    </p:spTree>
    <p:extLst>
      <p:ext uri="{BB962C8B-B14F-4D97-AF65-F5344CB8AC3E}">
        <p14:creationId xmlns:p14="http://schemas.microsoft.com/office/powerpoint/2010/main" val="2087145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7162800" y="990600"/>
            <a:ext cx="1600200" cy="609600"/>
          </a:xfrm>
          <a:prstGeom prst="ellipse">
            <a:avLst/>
          </a:prstGeom>
          <a:noFill/>
          <a:ln w="857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p:cNvSpPr>
            <a:spLocks noGrp="1"/>
          </p:cNvSpPr>
          <p:nvPr>
            <p:ph type="title"/>
          </p:nvPr>
        </p:nvSpPr>
        <p:spPr>
          <a:xfrm>
            <a:off x="228807" y="381000"/>
            <a:ext cx="8610600" cy="1143000"/>
          </a:xfrm>
        </p:spPr>
        <p:txBody>
          <a:bodyPr>
            <a:normAutofit/>
          </a:bodyPr>
          <a:lstStyle/>
          <a:p>
            <a:pPr>
              <a:defRPr/>
            </a:pPr>
            <a:r>
              <a:rPr lang="en-US" dirty="0" smtClean="0">
                <a:latin typeface="Avenir Black"/>
                <a:cs typeface="Avenir Black"/>
              </a:rPr>
              <a:t>Social Work Minor</a:t>
            </a:r>
          </a:p>
        </p:txBody>
      </p:sp>
      <p:sp>
        <p:nvSpPr>
          <p:cNvPr id="9219" name="Text Placeholder 2"/>
          <p:cNvSpPr>
            <a:spLocks noGrp="1"/>
          </p:cNvSpPr>
          <p:nvPr>
            <p:ph type="body" sz="half" idx="1"/>
          </p:nvPr>
        </p:nvSpPr>
        <p:spPr>
          <a:xfrm>
            <a:off x="566738" y="1676400"/>
            <a:ext cx="3924300" cy="3657600"/>
          </a:xfrm>
        </p:spPr>
        <p:txBody>
          <a:bodyPr>
            <a:normAutofit/>
          </a:bodyPr>
          <a:lstStyle/>
          <a:p>
            <a:pPr marL="228600" indent="-228600" eaLnBrk="1" hangingPunct="1">
              <a:spcBef>
                <a:spcPts val="0"/>
              </a:spcBef>
              <a:buClr>
                <a:srgbClr val="C00000"/>
              </a:buClr>
              <a:buFont typeface="Arial" pitchFamily="34" charset="0"/>
              <a:buChar char="•"/>
            </a:pPr>
            <a:r>
              <a:rPr lang="en-US" sz="2200" b="0" dirty="0" smtClean="0">
                <a:latin typeface="Calibri" pitchFamily="34" charset="0"/>
              </a:rPr>
              <a:t>SWRK 101</a:t>
            </a:r>
          </a:p>
          <a:p>
            <a:pPr marL="228600" indent="-228600" eaLnBrk="1" hangingPunct="1">
              <a:spcBef>
                <a:spcPts val="0"/>
              </a:spcBef>
              <a:buClr>
                <a:srgbClr val="C00000"/>
              </a:buClr>
              <a:buFont typeface="Arial" pitchFamily="34" charset="0"/>
              <a:buChar char="•"/>
            </a:pPr>
            <a:r>
              <a:rPr lang="en-US" sz="2200" b="0" dirty="0" smtClean="0">
                <a:latin typeface="Calibri" pitchFamily="34" charset="0"/>
              </a:rPr>
              <a:t>SWRK 205</a:t>
            </a:r>
          </a:p>
          <a:p>
            <a:pPr marL="228600" indent="-228600" eaLnBrk="1" hangingPunct="1">
              <a:spcBef>
                <a:spcPts val="0"/>
              </a:spcBef>
              <a:buClr>
                <a:srgbClr val="C00000"/>
              </a:buClr>
              <a:buFont typeface="Arial" pitchFamily="34" charset="0"/>
              <a:buChar char="•"/>
            </a:pPr>
            <a:r>
              <a:rPr lang="en-US" sz="2200" b="0" dirty="0" smtClean="0">
                <a:latin typeface="Calibri" pitchFamily="34" charset="0"/>
              </a:rPr>
              <a:t>SWRK 330: HBSE I</a:t>
            </a:r>
          </a:p>
          <a:p>
            <a:pPr marL="228600" indent="-228600" eaLnBrk="1" hangingPunct="1">
              <a:spcBef>
                <a:spcPts val="0"/>
              </a:spcBef>
              <a:buClr>
                <a:srgbClr val="C00000"/>
              </a:buClr>
              <a:buFont typeface="Arial" pitchFamily="34" charset="0"/>
              <a:buChar char="•"/>
            </a:pPr>
            <a:r>
              <a:rPr lang="en-US" sz="2200" b="0" dirty="0" smtClean="0">
                <a:latin typeface="Calibri" pitchFamily="34" charset="0"/>
              </a:rPr>
              <a:t>SWRK 331: HBSE II</a:t>
            </a:r>
          </a:p>
          <a:p>
            <a:pPr marL="228600" indent="-228600" eaLnBrk="1" hangingPunct="1">
              <a:spcBef>
                <a:spcPts val="0"/>
              </a:spcBef>
              <a:buClr>
                <a:srgbClr val="C00000"/>
              </a:buClr>
              <a:buFont typeface="Arial" pitchFamily="34" charset="0"/>
              <a:buChar char="•"/>
            </a:pPr>
            <a:r>
              <a:rPr lang="en-US" sz="2200" b="0" dirty="0" smtClean="0">
                <a:latin typeface="Calibri" pitchFamily="34" charset="0"/>
              </a:rPr>
              <a:t>SWRK 395: Policy</a:t>
            </a:r>
          </a:p>
        </p:txBody>
      </p:sp>
      <p:sp>
        <p:nvSpPr>
          <p:cNvPr id="9220" name="Content Placeholder 3"/>
          <p:cNvSpPr>
            <a:spLocks noGrp="1"/>
          </p:cNvSpPr>
          <p:nvPr>
            <p:ph sz="half" idx="2"/>
          </p:nvPr>
        </p:nvSpPr>
        <p:spPr>
          <a:xfrm>
            <a:off x="4643438" y="1752600"/>
            <a:ext cx="3924300" cy="3581400"/>
          </a:xfrm>
        </p:spPr>
        <p:txBody>
          <a:bodyPr>
            <a:normAutofit/>
          </a:bodyPr>
          <a:lstStyle/>
          <a:p>
            <a:pPr marL="228600" indent="-228600" eaLnBrk="1" hangingPunct="1">
              <a:spcBef>
                <a:spcPts val="0"/>
              </a:spcBef>
              <a:spcAft>
                <a:spcPts val="0"/>
              </a:spcAft>
              <a:buClr>
                <a:srgbClr val="C00000"/>
              </a:buClr>
              <a:buFont typeface="Arial" pitchFamily="34" charset="0"/>
              <a:buChar char="•"/>
            </a:pPr>
            <a:r>
              <a:rPr lang="en-US" sz="2200" b="0" dirty="0" smtClean="0">
                <a:latin typeface="Calibri" pitchFamily="34" charset="0"/>
              </a:rPr>
              <a:t>SWRK elective (3-hour)</a:t>
            </a:r>
          </a:p>
          <a:p>
            <a:pPr marL="228600" indent="-228600" eaLnBrk="1" hangingPunct="1">
              <a:spcBef>
                <a:spcPts val="0"/>
              </a:spcBef>
              <a:spcAft>
                <a:spcPts val="0"/>
              </a:spcAft>
              <a:buClr>
                <a:srgbClr val="C00000"/>
              </a:buClr>
              <a:buFont typeface="Arial" pitchFamily="34" charset="0"/>
              <a:buChar char="•"/>
            </a:pPr>
            <a:r>
              <a:rPr lang="en-US" sz="2200" b="0" dirty="0" smtClean="0">
                <a:latin typeface="Calibri" pitchFamily="34" charset="0"/>
              </a:rPr>
              <a:t>SWRK elective (3-hour)</a:t>
            </a:r>
          </a:p>
        </p:txBody>
      </p:sp>
      <p:pic>
        <p:nvPicPr>
          <p:cNvPr id="9224" name="Picture 92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310">
            <a:off x="4953000" y="2989876"/>
            <a:ext cx="3505200" cy="2238591"/>
          </a:xfrm>
          <a:prstGeom prst="rect">
            <a:avLst/>
          </a:prstGeom>
          <a:ln>
            <a:noFill/>
          </a:ln>
          <a:effectLst>
            <a:outerShdw blurRad="292100" dist="139700" dir="2700000" algn="tl" rotWithShape="0">
              <a:srgbClr val="333333">
                <a:alpha val="65000"/>
              </a:srgbClr>
            </a:outerShdw>
          </a:effectLst>
        </p:spPr>
      </p:pic>
      <p:pic>
        <p:nvPicPr>
          <p:cNvPr id="9225" name="Picture 92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87134" flipH="1">
            <a:off x="1066800" y="3991154"/>
            <a:ext cx="3400425" cy="2266950"/>
          </a:xfrm>
          <a:prstGeom prst="rect">
            <a:avLst/>
          </a:prstGeom>
          <a:ln>
            <a:noFill/>
          </a:ln>
          <a:effectLst>
            <a:outerShdw blurRad="292100" dist="139700" dir="2700000" algn="tl" rotWithShape="0">
              <a:srgbClr val="333333">
                <a:alpha val="65000"/>
              </a:srgbClr>
            </a:outerShdw>
          </a:effectLst>
        </p:spPr>
      </p:pic>
      <p:sp>
        <p:nvSpPr>
          <p:cNvPr id="9" name="Title 1"/>
          <p:cNvSpPr txBox="1">
            <a:spLocks/>
          </p:cNvSpPr>
          <p:nvPr/>
        </p:nvSpPr>
        <p:spPr>
          <a:xfrm>
            <a:off x="7239000" y="762000"/>
            <a:ext cx="2209800" cy="7651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t>21 </a:t>
            </a:r>
            <a:r>
              <a:rPr lang="en-US" sz="2800" cap="none" dirty="0" smtClean="0"/>
              <a:t>hours</a:t>
            </a:r>
            <a:endParaRPr lang="en-US" sz="2400" dirty="0" smtClean="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5943600"/>
            <a:ext cx="3632200" cy="762000"/>
          </a:xfrm>
          <a:prstGeom prst="rect">
            <a:avLst/>
          </a:prstGeom>
        </p:spPr>
      </p:pic>
    </p:spTree>
    <p:extLst>
      <p:ext uri="{BB962C8B-B14F-4D97-AF65-F5344CB8AC3E}">
        <p14:creationId xmlns:p14="http://schemas.microsoft.com/office/powerpoint/2010/main" val="3917189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685800" y="609600"/>
            <a:ext cx="7772400" cy="1470025"/>
          </a:xfrm>
        </p:spPr>
        <p:txBody>
          <a:bodyPr/>
          <a:lstStyle/>
          <a:p>
            <a:pPr eaLnBrk="1" fontAlgn="auto" hangingPunct="1">
              <a:spcAft>
                <a:spcPts val="0"/>
              </a:spcAft>
              <a:defRPr/>
            </a:pPr>
            <a:r>
              <a:rPr lang="en-US" dirty="0" smtClean="0">
                <a:latin typeface="Avenir Black"/>
                <a:cs typeface="Avenir Black"/>
              </a:rPr>
              <a:t>BSW Scholarship Program</a:t>
            </a:r>
          </a:p>
        </p:txBody>
      </p:sp>
      <p:sp>
        <p:nvSpPr>
          <p:cNvPr id="20483" name="Subtitle 2"/>
          <p:cNvSpPr>
            <a:spLocks noGrp="1"/>
          </p:cNvSpPr>
          <p:nvPr>
            <p:ph type="subTitle" idx="1"/>
          </p:nvPr>
        </p:nvSpPr>
        <p:spPr>
          <a:xfrm>
            <a:off x="1371600" y="1981200"/>
            <a:ext cx="6400800" cy="1752600"/>
          </a:xfrm>
        </p:spPr>
        <p:txBody>
          <a:bodyPr rtlCol="0">
            <a:normAutofit/>
          </a:bodyPr>
          <a:lstStyle/>
          <a:p>
            <a:pPr eaLnBrk="1" fontAlgn="auto" hangingPunct="1">
              <a:spcAft>
                <a:spcPts val="0"/>
              </a:spcAft>
              <a:defRPr/>
            </a:pPr>
            <a:r>
              <a:rPr lang="en-US" dirty="0" smtClean="0"/>
              <a:t>Applications are available on the departmental web site at </a:t>
            </a:r>
            <a:r>
              <a:rPr lang="en-US" dirty="0" smtClean="0">
                <a:hlinkClick r:id="rId2"/>
              </a:rPr>
              <a:t>www.wku.edu/socialwork/bsw</a:t>
            </a:r>
            <a:endParaRPr lang="en-US" dirty="0" smtClean="0"/>
          </a:p>
        </p:txBody>
      </p:sp>
      <p:pic>
        <p:nvPicPr>
          <p:cNvPr id="2" name="Picture 1" descr="schola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886200"/>
            <a:ext cx="3581400" cy="2362200"/>
          </a:xfrm>
          <a:prstGeom prst="rect">
            <a:avLst/>
          </a:prstGeom>
        </p:spPr>
      </p:pic>
    </p:spTree>
    <p:extLst>
      <p:ext uri="{BB962C8B-B14F-4D97-AF65-F5344CB8AC3E}">
        <p14:creationId xmlns:p14="http://schemas.microsoft.com/office/powerpoint/2010/main" val="328408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4267200"/>
            <a:ext cx="2171700" cy="2171700"/>
          </a:xfrm>
          <a:prstGeom prst="rect">
            <a:avLst/>
          </a:prstGeom>
        </p:spPr>
      </p:pic>
      <p:sp>
        <p:nvSpPr>
          <p:cNvPr id="2" name="Title 1"/>
          <p:cNvSpPr>
            <a:spLocks noGrp="1"/>
          </p:cNvSpPr>
          <p:nvPr>
            <p:ph type="title"/>
          </p:nvPr>
        </p:nvSpPr>
        <p:spPr>
          <a:xfrm>
            <a:off x="152400" y="152400"/>
            <a:ext cx="8077200" cy="990282"/>
          </a:xfrm>
        </p:spPr>
        <p:txBody>
          <a:bodyPr>
            <a:noAutofit/>
          </a:bodyPr>
          <a:lstStyle/>
          <a:p>
            <a:r>
              <a:rPr lang="en-US" b="1" dirty="0" smtClean="0">
                <a:solidFill>
                  <a:schemeClr val="tx1"/>
                </a:solidFill>
                <a:latin typeface="Avenir Black"/>
                <a:cs typeface="Avenir Black"/>
              </a:rPr>
              <a:t>   What do social workers do?</a:t>
            </a:r>
            <a:endParaRPr lang="en-US" b="1" dirty="0">
              <a:solidFill>
                <a:schemeClr val="tx1"/>
              </a:solidFill>
              <a:latin typeface="Avenir Black"/>
              <a:cs typeface="Avenir Black"/>
            </a:endParaRPr>
          </a:p>
        </p:txBody>
      </p:sp>
      <p:sp>
        <p:nvSpPr>
          <p:cNvPr id="3" name="Content Placeholder 2"/>
          <p:cNvSpPr>
            <a:spLocks noGrp="1"/>
          </p:cNvSpPr>
          <p:nvPr>
            <p:ph idx="1"/>
          </p:nvPr>
        </p:nvSpPr>
        <p:spPr>
          <a:xfrm>
            <a:off x="1752600" y="1447800"/>
            <a:ext cx="6934200" cy="5334000"/>
          </a:xfrm>
        </p:spPr>
        <p:txBody>
          <a:bodyPr>
            <a:normAutofit fontScale="77500" lnSpcReduction="20000"/>
          </a:bodyPr>
          <a:lstStyle/>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smtClean="0">
                <a:solidFill>
                  <a:srgbClr val="C00000"/>
                </a:solidFill>
                <a:latin typeface="Calibri" panose="020F0502020204030204" pitchFamily="34" charset="0"/>
              </a:rPr>
              <a:t>Foster </a:t>
            </a:r>
            <a:r>
              <a:rPr lang="en-US" sz="2600" b="0" dirty="0">
                <a:solidFill>
                  <a:srgbClr val="C00000"/>
                </a:solidFill>
                <a:latin typeface="Calibri" panose="020F0502020204030204" pitchFamily="34" charset="0"/>
              </a:rPr>
              <a:t>care and adoptions </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smtClean="0">
                <a:latin typeface="Calibri" panose="020F0502020204030204" pitchFamily="34" charset="0"/>
              </a:rPr>
              <a:t>Counseling and </a:t>
            </a:r>
            <a:r>
              <a:rPr lang="en-US" sz="2600" b="0" dirty="0">
                <a:latin typeface="Calibri" panose="020F0502020204030204" pitchFamily="34" charset="0"/>
              </a:rPr>
              <a:t>therapy for individuals and families</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a:solidFill>
                  <a:srgbClr val="C00000"/>
                </a:solidFill>
                <a:latin typeface="Calibri" panose="020F0502020204030204" pitchFamily="34" charset="0"/>
              </a:rPr>
              <a:t>Probation and parole services</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a:latin typeface="Calibri" panose="020F0502020204030204" pitchFamily="34" charset="0"/>
              </a:rPr>
              <a:t>Youth offender services</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a:solidFill>
                  <a:srgbClr val="C00000"/>
                </a:solidFill>
                <a:latin typeface="Calibri" panose="020F0502020204030204" pitchFamily="34" charset="0"/>
              </a:rPr>
              <a:t>Victim assistance</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a:latin typeface="Calibri" panose="020F0502020204030204" pitchFamily="34" charset="0"/>
              </a:rPr>
              <a:t>Planning and developing community programs </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a:solidFill>
                  <a:srgbClr val="C00000"/>
                </a:solidFill>
                <a:latin typeface="Calibri" panose="020F0502020204030204" pitchFamily="34" charset="0"/>
              </a:rPr>
              <a:t>Employee hiring, retention, and retirement or termination</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a:latin typeface="Calibri" panose="020F0502020204030204" pitchFamily="34" charset="0"/>
              </a:rPr>
              <a:t>Working with individuals who are developmentally disabled  </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a:solidFill>
                  <a:srgbClr val="C00000"/>
                </a:solidFill>
                <a:latin typeface="Calibri" panose="020F0502020204030204" pitchFamily="34" charset="0"/>
              </a:rPr>
              <a:t>Working with older adults </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smtClean="0">
                <a:latin typeface="Calibri" panose="020F0502020204030204" pitchFamily="34" charset="0"/>
              </a:rPr>
              <a:t>Improving </a:t>
            </a:r>
            <a:r>
              <a:rPr lang="en-US" sz="2600" b="0" dirty="0">
                <a:latin typeface="Calibri" panose="020F0502020204030204" pitchFamily="34" charset="0"/>
              </a:rPr>
              <a:t>conditions for people who are poor</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a:solidFill>
                  <a:srgbClr val="C00000"/>
                </a:solidFill>
                <a:latin typeface="Calibri" panose="020F0502020204030204" pitchFamily="34" charset="0"/>
              </a:rPr>
              <a:t>Providing academic services in schools </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a:latin typeface="Calibri" panose="020F0502020204030204" pitchFamily="34" charset="0"/>
              </a:rPr>
              <a:t>Counseling people coping with an illness</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a:solidFill>
                  <a:srgbClr val="C00000"/>
                </a:solidFill>
                <a:latin typeface="Calibri" panose="020F0502020204030204" pitchFamily="34" charset="0"/>
              </a:rPr>
              <a:t>Developing programs </a:t>
            </a:r>
            <a:r>
              <a:rPr lang="en-US" sz="2600" b="0" dirty="0" smtClean="0">
                <a:solidFill>
                  <a:srgbClr val="C00000"/>
                </a:solidFill>
                <a:latin typeface="Calibri" panose="020F0502020204030204" pitchFamily="34" charset="0"/>
              </a:rPr>
              <a:t>that </a:t>
            </a:r>
            <a:r>
              <a:rPr lang="en-US" sz="2600" b="0" dirty="0">
                <a:solidFill>
                  <a:srgbClr val="C00000"/>
                </a:solidFill>
                <a:latin typeface="Calibri" panose="020F0502020204030204" pitchFamily="34" charset="0"/>
              </a:rPr>
              <a:t>promote health</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a:latin typeface="Calibri" panose="020F0502020204030204" pitchFamily="34" charset="0"/>
              </a:rPr>
              <a:t>D</a:t>
            </a:r>
            <a:r>
              <a:rPr lang="en-US" sz="2600" b="0" dirty="0" smtClean="0">
                <a:latin typeface="Calibri" panose="020F0502020204030204" pitchFamily="34" charset="0"/>
              </a:rPr>
              <a:t>rug </a:t>
            </a:r>
            <a:r>
              <a:rPr lang="en-US" sz="2600" b="0" dirty="0">
                <a:latin typeface="Calibri" panose="020F0502020204030204" pitchFamily="34" charset="0"/>
              </a:rPr>
              <a:t>or alcohol </a:t>
            </a:r>
            <a:r>
              <a:rPr lang="en-US" sz="2600" b="0" dirty="0" smtClean="0">
                <a:latin typeface="Calibri" panose="020F0502020204030204" pitchFamily="34" charset="0"/>
              </a:rPr>
              <a:t>addiction treatment</a:t>
            </a:r>
          </a:p>
          <a:p>
            <a:pPr marL="231775" indent="-231775">
              <a:lnSpc>
                <a:spcPct val="120000"/>
              </a:lnSpc>
              <a:spcBef>
                <a:spcPts val="0"/>
              </a:spcBef>
              <a:spcAft>
                <a:spcPts val="200"/>
              </a:spcAft>
              <a:buClr>
                <a:srgbClr val="C00000"/>
              </a:buClr>
              <a:buSzPct val="110000"/>
              <a:buFont typeface="Arial" panose="020B0604020202020204" pitchFamily="34" charset="0"/>
              <a:buChar char="•"/>
            </a:pPr>
            <a:r>
              <a:rPr lang="en-US" sz="2600" b="0" dirty="0" smtClean="0">
                <a:solidFill>
                  <a:srgbClr val="C00000"/>
                </a:solidFill>
                <a:latin typeface="Calibri" panose="020F0502020204030204" pitchFamily="34" charset="0"/>
              </a:rPr>
              <a:t>And much more!</a:t>
            </a:r>
            <a:endParaRPr lang="en-US" sz="2600" b="0" dirty="0">
              <a:solidFill>
                <a:srgbClr val="C00000"/>
              </a:solidFill>
              <a:latin typeface="Calibri" panose="020F0502020204030204" pitchFamily="34" charset="0"/>
            </a:endParaRPr>
          </a:p>
          <a:p>
            <a:endParaRPr lang="en-US" dirty="0"/>
          </a:p>
        </p:txBody>
      </p:sp>
      <p:sp>
        <p:nvSpPr>
          <p:cNvPr id="15" name="TextBox 14"/>
          <p:cNvSpPr txBox="1"/>
          <p:nvPr/>
        </p:nvSpPr>
        <p:spPr>
          <a:xfrm rot="16200000">
            <a:off x="-1653570" y="3101370"/>
            <a:ext cx="5181600" cy="1569660"/>
          </a:xfrm>
          <a:prstGeom prst="rect">
            <a:avLst/>
          </a:prstGeom>
          <a:noFill/>
          <a:effectLst>
            <a:outerShdw blurRad="254000" dir="5400000" algn="ctr" rotWithShape="0">
              <a:schemeClr val="tx1">
                <a:alpha val="23000"/>
              </a:schemeClr>
            </a:outerShdw>
          </a:effectLst>
        </p:spPr>
        <p:txBody>
          <a:bodyPr wrap="square" rtlCol="0">
            <a:spAutoFit/>
          </a:bodyPr>
          <a:lstStyle/>
          <a:p>
            <a:r>
              <a:rPr lang="en-US" sz="9600" b="1" dirty="0" smtClean="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SimSun" panose="02010600030101010101" pitchFamily="2" charset="-122"/>
              </a:rPr>
              <a:t>WE  HELP</a:t>
            </a:r>
            <a:endParaRPr lang="en-US" sz="96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13800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684518" y="54426"/>
            <a:ext cx="3230882" cy="2307774"/>
          </a:xfrm>
          <a:prstGeom prst="rect">
            <a:avLst/>
          </a:prstGeom>
          <a:ln>
            <a:noFill/>
          </a:ln>
          <a:effectLst>
            <a:softEdge rad="112500"/>
          </a:effectLst>
        </p:spPr>
      </p:pic>
      <p:sp>
        <p:nvSpPr>
          <p:cNvPr id="2" name="Title 1"/>
          <p:cNvSpPr>
            <a:spLocks noGrp="1"/>
          </p:cNvSpPr>
          <p:nvPr>
            <p:ph type="title"/>
          </p:nvPr>
        </p:nvSpPr>
        <p:spPr>
          <a:xfrm>
            <a:off x="76200" y="152718"/>
            <a:ext cx="8839200" cy="1371600"/>
          </a:xfrm>
        </p:spPr>
        <p:txBody>
          <a:bodyPr>
            <a:normAutofit/>
          </a:bodyPr>
          <a:lstStyle/>
          <a:p>
            <a:pPr algn="l"/>
            <a:r>
              <a:rPr lang="en-US" sz="2800" dirty="0" smtClean="0">
                <a:solidFill>
                  <a:schemeClr val="tx1"/>
                </a:solidFill>
                <a:latin typeface="Avenir Black"/>
                <a:cs typeface="Avenir Black"/>
              </a:rPr>
              <a:t>    </a:t>
            </a:r>
            <a:r>
              <a:rPr lang="en-US" sz="3600" dirty="0" smtClean="0">
                <a:solidFill>
                  <a:schemeClr val="tx1"/>
                </a:solidFill>
                <a:latin typeface="Avenir Black"/>
                <a:cs typeface="Avenir Black"/>
              </a:rPr>
              <a:t>You’ll need a </a:t>
            </a:r>
            <a:br>
              <a:rPr lang="en-US" sz="3600" dirty="0" smtClean="0">
                <a:solidFill>
                  <a:schemeClr val="tx1"/>
                </a:solidFill>
                <a:latin typeface="Avenir Black"/>
                <a:cs typeface="Avenir Black"/>
              </a:rPr>
            </a:br>
            <a:r>
              <a:rPr lang="en-US" sz="3600" dirty="0">
                <a:solidFill>
                  <a:schemeClr val="tx1"/>
                </a:solidFill>
                <a:latin typeface="Avenir Black"/>
                <a:cs typeface="Avenir Black"/>
              </a:rPr>
              <a:t>	</a:t>
            </a:r>
            <a:r>
              <a:rPr lang="en-US" sz="3600" dirty="0" smtClean="0">
                <a:solidFill>
                  <a:schemeClr val="tx1"/>
                </a:solidFill>
                <a:latin typeface="Avenir Black"/>
                <a:cs typeface="Avenir Black"/>
              </a:rPr>
              <a:t>social worker </a:t>
            </a:r>
            <a:r>
              <a:rPr lang="en-US" sz="3600" dirty="0" smtClean="0">
                <a:solidFill>
                  <a:schemeClr val="tx1"/>
                </a:solidFill>
                <a:effectLst>
                  <a:outerShdw blurRad="38100" dist="38100" dir="2700000" algn="tl">
                    <a:srgbClr val="000000">
                      <a:alpha val="43137"/>
                    </a:srgbClr>
                  </a:outerShdw>
                </a:effectLst>
                <a:latin typeface="Avenir Black"/>
                <a:cs typeface="Avenir Black"/>
              </a:rPr>
              <a:t>when ...</a:t>
            </a:r>
            <a:endParaRPr lang="en-US" sz="3600" dirty="0">
              <a:solidFill>
                <a:schemeClr val="tx1"/>
              </a:solidFill>
              <a:effectLst>
                <a:outerShdw blurRad="38100" dist="38100" dir="2700000" algn="tl">
                  <a:srgbClr val="000000">
                    <a:alpha val="43137"/>
                  </a:srgbClr>
                </a:outerShdw>
              </a:effectLst>
              <a:latin typeface="Avenir Black"/>
              <a:cs typeface="Avenir Black"/>
            </a:endParaRPr>
          </a:p>
        </p:txBody>
      </p:sp>
      <p:sp>
        <p:nvSpPr>
          <p:cNvPr id="3" name="Content Placeholder 2"/>
          <p:cNvSpPr>
            <a:spLocks noGrp="1"/>
          </p:cNvSpPr>
          <p:nvPr>
            <p:ph idx="1"/>
          </p:nvPr>
        </p:nvSpPr>
        <p:spPr>
          <a:xfrm>
            <a:off x="228600" y="1752600"/>
            <a:ext cx="4343400" cy="4613701"/>
          </a:xfrm>
        </p:spPr>
        <p:txBody>
          <a:bodyPr>
            <a:normAutofit fontScale="85000" lnSpcReduction="20000"/>
          </a:bodyPr>
          <a:lstStyle/>
          <a:p>
            <a:pPr marL="342900" indent="-342900">
              <a:lnSpc>
                <a:spcPct val="120000"/>
              </a:lnSpc>
              <a:spcBef>
                <a:spcPts val="600"/>
              </a:spcBef>
              <a:spcAft>
                <a:spcPts val="0"/>
              </a:spcAft>
              <a:buClr>
                <a:srgbClr val="C00000"/>
              </a:buClr>
              <a:buFont typeface="Arial" panose="020B0604020202020204" pitchFamily="34" charset="0"/>
              <a:buChar char="•"/>
            </a:pPr>
            <a:r>
              <a:rPr lang="en-US" sz="1900" dirty="0" smtClean="0">
                <a:latin typeface="Calibri" panose="020F0502020204030204" pitchFamily="34" charset="0"/>
              </a:rPr>
              <a:t>You </a:t>
            </a:r>
            <a:r>
              <a:rPr lang="en-US" sz="1900" dirty="0">
                <a:latin typeface="Calibri" panose="020F0502020204030204" pitchFamily="34" charset="0"/>
              </a:rPr>
              <a:t>come into the world too soon</a:t>
            </a:r>
          </a:p>
          <a:p>
            <a:pPr marL="342900" indent="-342900">
              <a:lnSpc>
                <a:spcPct val="120000"/>
              </a:lnSpc>
              <a:spcBef>
                <a:spcPts val="600"/>
              </a:spcBef>
              <a:spcAft>
                <a:spcPts val="0"/>
              </a:spcAft>
              <a:buClr>
                <a:srgbClr val="C00000"/>
              </a:buClr>
              <a:buFont typeface="Arial" panose="020B0604020202020204" pitchFamily="34" charset="0"/>
              <a:buChar char="•"/>
            </a:pPr>
            <a:r>
              <a:rPr lang="en-US" sz="1900" dirty="0" smtClean="0">
                <a:solidFill>
                  <a:srgbClr val="C00000"/>
                </a:solidFill>
                <a:latin typeface="Calibri" panose="020F0502020204030204" pitchFamily="34" charset="0"/>
              </a:rPr>
              <a:t>You </a:t>
            </a:r>
            <a:r>
              <a:rPr lang="en-US" sz="1900" dirty="0">
                <a:solidFill>
                  <a:srgbClr val="C00000"/>
                </a:solidFill>
                <a:latin typeface="Calibri" panose="020F0502020204030204" pitchFamily="34" charset="0"/>
              </a:rPr>
              <a:t>are bullied </a:t>
            </a:r>
          </a:p>
          <a:p>
            <a:pPr marL="342900" indent="-342900">
              <a:lnSpc>
                <a:spcPct val="120000"/>
              </a:lnSpc>
              <a:spcBef>
                <a:spcPts val="600"/>
              </a:spcBef>
              <a:spcAft>
                <a:spcPts val="0"/>
              </a:spcAft>
              <a:buClr>
                <a:srgbClr val="C00000"/>
              </a:buClr>
              <a:buFont typeface="Arial" panose="020B0604020202020204" pitchFamily="34" charset="0"/>
              <a:buChar char="•"/>
            </a:pPr>
            <a:r>
              <a:rPr lang="en-US" sz="1900" dirty="0" smtClean="0">
                <a:latin typeface="Calibri" panose="020F0502020204030204" pitchFamily="34" charset="0"/>
              </a:rPr>
              <a:t>You </a:t>
            </a:r>
            <a:r>
              <a:rPr lang="en-US" sz="1900" dirty="0">
                <a:latin typeface="Calibri" panose="020F0502020204030204" pitchFamily="34" charset="0"/>
              </a:rPr>
              <a:t>get poor grades</a:t>
            </a:r>
          </a:p>
          <a:p>
            <a:pPr marL="342900" indent="-342900">
              <a:lnSpc>
                <a:spcPct val="120000"/>
              </a:lnSpc>
              <a:spcBef>
                <a:spcPts val="600"/>
              </a:spcBef>
              <a:spcAft>
                <a:spcPts val="0"/>
              </a:spcAft>
              <a:buClr>
                <a:srgbClr val="C00000"/>
              </a:buClr>
              <a:buFont typeface="Arial" panose="020B0604020202020204" pitchFamily="34" charset="0"/>
              <a:buChar char="•"/>
            </a:pPr>
            <a:r>
              <a:rPr lang="en-US" sz="1900" dirty="0" smtClean="0">
                <a:solidFill>
                  <a:srgbClr val="C00000"/>
                </a:solidFill>
                <a:latin typeface="Calibri" panose="020F0502020204030204" pitchFamily="34" charset="0"/>
              </a:rPr>
              <a:t>Your </a:t>
            </a:r>
            <a:r>
              <a:rPr lang="en-US" sz="1900" dirty="0">
                <a:solidFill>
                  <a:srgbClr val="C00000"/>
                </a:solidFill>
                <a:latin typeface="Calibri" panose="020F0502020204030204" pitchFamily="34" charset="0"/>
              </a:rPr>
              <a:t>friends pressure you to get high</a:t>
            </a:r>
          </a:p>
          <a:p>
            <a:pPr marL="342900" indent="-342900">
              <a:lnSpc>
                <a:spcPct val="120000"/>
              </a:lnSpc>
              <a:spcBef>
                <a:spcPts val="600"/>
              </a:spcBef>
              <a:spcAft>
                <a:spcPts val="0"/>
              </a:spcAft>
              <a:buClr>
                <a:srgbClr val="C00000"/>
              </a:buClr>
              <a:buFont typeface="Arial" panose="020B0604020202020204" pitchFamily="34" charset="0"/>
              <a:buChar char="•"/>
            </a:pPr>
            <a:r>
              <a:rPr lang="en-US" sz="1900" dirty="0" smtClean="0">
                <a:latin typeface="Calibri" panose="020F0502020204030204" pitchFamily="34" charset="0"/>
              </a:rPr>
              <a:t>You </a:t>
            </a:r>
            <a:r>
              <a:rPr lang="en-US" sz="1900" dirty="0">
                <a:latin typeface="Calibri" panose="020F0502020204030204" pitchFamily="34" charset="0"/>
              </a:rPr>
              <a:t>didn't want this baby </a:t>
            </a:r>
          </a:p>
          <a:p>
            <a:pPr marL="342900" indent="-342900">
              <a:lnSpc>
                <a:spcPct val="120000"/>
              </a:lnSpc>
              <a:spcBef>
                <a:spcPts val="600"/>
              </a:spcBef>
              <a:spcAft>
                <a:spcPts val="0"/>
              </a:spcAft>
              <a:buClr>
                <a:srgbClr val="C00000"/>
              </a:buClr>
              <a:buFont typeface="Arial" panose="020B0604020202020204" pitchFamily="34" charset="0"/>
              <a:buChar char="•"/>
            </a:pPr>
            <a:r>
              <a:rPr lang="en-US" sz="1900" dirty="0" smtClean="0">
                <a:solidFill>
                  <a:srgbClr val="C00000"/>
                </a:solidFill>
                <a:latin typeface="Calibri" panose="020F0502020204030204" pitchFamily="34" charset="0"/>
              </a:rPr>
              <a:t>You </a:t>
            </a:r>
            <a:r>
              <a:rPr lang="en-US" sz="1900" dirty="0">
                <a:solidFill>
                  <a:srgbClr val="C00000"/>
                </a:solidFill>
                <a:latin typeface="Calibri" panose="020F0502020204030204" pitchFamily="34" charset="0"/>
              </a:rPr>
              <a:t>feel like running away</a:t>
            </a:r>
          </a:p>
          <a:p>
            <a:pPr marL="342900" indent="-342900">
              <a:lnSpc>
                <a:spcPct val="120000"/>
              </a:lnSpc>
              <a:spcBef>
                <a:spcPts val="600"/>
              </a:spcBef>
              <a:spcAft>
                <a:spcPts val="0"/>
              </a:spcAft>
              <a:buClr>
                <a:srgbClr val="C00000"/>
              </a:buClr>
              <a:buFont typeface="Arial" panose="020B0604020202020204" pitchFamily="34" charset="0"/>
              <a:buChar char="•"/>
            </a:pPr>
            <a:r>
              <a:rPr lang="en-US" sz="1900" dirty="0" smtClean="0">
                <a:latin typeface="Calibri" panose="020F0502020204030204" pitchFamily="34" charset="0"/>
              </a:rPr>
              <a:t>You </a:t>
            </a:r>
            <a:r>
              <a:rPr lang="en-US" sz="1900" dirty="0">
                <a:latin typeface="Calibri" panose="020F0502020204030204" pitchFamily="34" charset="0"/>
              </a:rPr>
              <a:t>can’t forget the assault</a:t>
            </a:r>
          </a:p>
          <a:p>
            <a:pPr marL="342900" indent="-342900">
              <a:lnSpc>
                <a:spcPct val="120000"/>
              </a:lnSpc>
              <a:spcBef>
                <a:spcPts val="600"/>
              </a:spcBef>
              <a:spcAft>
                <a:spcPts val="0"/>
              </a:spcAft>
              <a:buClr>
                <a:srgbClr val="C00000"/>
              </a:buClr>
              <a:buFont typeface="Arial" panose="020B0604020202020204" pitchFamily="34" charset="0"/>
              <a:buChar char="•"/>
            </a:pPr>
            <a:r>
              <a:rPr lang="en-US" sz="1900" dirty="0" smtClean="0">
                <a:solidFill>
                  <a:srgbClr val="C00000"/>
                </a:solidFill>
                <a:latin typeface="Calibri" panose="020F0502020204030204" pitchFamily="34" charset="0"/>
              </a:rPr>
              <a:t>You </a:t>
            </a:r>
            <a:r>
              <a:rPr lang="en-US" sz="1900" dirty="0">
                <a:solidFill>
                  <a:srgbClr val="C00000"/>
                </a:solidFill>
                <a:latin typeface="Calibri" panose="020F0502020204030204" pitchFamily="34" charset="0"/>
              </a:rPr>
              <a:t>want to adopt</a:t>
            </a:r>
          </a:p>
          <a:p>
            <a:pPr marL="342900" indent="-342900">
              <a:lnSpc>
                <a:spcPct val="120000"/>
              </a:lnSpc>
              <a:spcBef>
                <a:spcPts val="600"/>
              </a:spcBef>
              <a:spcAft>
                <a:spcPts val="0"/>
              </a:spcAft>
              <a:buClr>
                <a:srgbClr val="C00000"/>
              </a:buClr>
              <a:buFont typeface="Arial" panose="020B0604020202020204" pitchFamily="34" charset="0"/>
              <a:buChar char="•"/>
            </a:pPr>
            <a:r>
              <a:rPr lang="en-US" sz="1900" dirty="0" smtClean="0">
                <a:latin typeface="Calibri" panose="020F0502020204030204" pitchFamily="34" charset="0"/>
              </a:rPr>
              <a:t>You </a:t>
            </a:r>
            <a:r>
              <a:rPr lang="en-US" sz="1900" dirty="0">
                <a:latin typeface="Calibri" panose="020F0502020204030204" pitchFamily="34" charset="0"/>
              </a:rPr>
              <a:t>wonder if you are drinking too much </a:t>
            </a:r>
          </a:p>
          <a:p>
            <a:pPr marL="342900" indent="-342900">
              <a:lnSpc>
                <a:spcPct val="120000"/>
              </a:lnSpc>
              <a:spcBef>
                <a:spcPts val="600"/>
              </a:spcBef>
              <a:spcAft>
                <a:spcPts val="0"/>
              </a:spcAft>
              <a:buClr>
                <a:srgbClr val="C00000"/>
              </a:buClr>
              <a:buFont typeface="Arial" panose="020B0604020202020204" pitchFamily="34" charset="0"/>
              <a:buChar char="•"/>
            </a:pPr>
            <a:r>
              <a:rPr lang="en-US" sz="1900" dirty="0" smtClean="0">
                <a:solidFill>
                  <a:srgbClr val="C00000"/>
                </a:solidFill>
                <a:latin typeface="Calibri" panose="020F0502020204030204" pitchFamily="34" charset="0"/>
              </a:rPr>
              <a:t>You </a:t>
            </a:r>
            <a:r>
              <a:rPr lang="en-US" sz="1900" dirty="0">
                <a:solidFill>
                  <a:srgbClr val="C00000"/>
                </a:solidFill>
                <a:latin typeface="Calibri" panose="020F0502020204030204" pitchFamily="34" charset="0"/>
              </a:rPr>
              <a:t>lose your baby </a:t>
            </a:r>
          </a:p>
          <a:p>
            <a:pPr marL="342900" indent="-342900">
              <a:lnSpc>
                <a:spcPct val="120000"/>
              </a:lnSpc>
              <a:spcBef>
                <a:spcPts val="600"/>
              </a:spcBef>
              <a:spcAft>
                <a:spcPts val="0"/>
              </a:spcAft>
              <a:buClr>
                <a:srgbClr val="C00000"/>
              </a:buClr>
              <a:buFont typeface="Arial" panose="020B0604020202020204" pitchFamily="34" charset="0"/>
              <a:buChar char="•"/>
            </a:pPr>
            <a:r>
              <a:rPr lang="en-US" sz="1900" dirty="0" smtClean="0">
                <a:latin typeface="Calibri" panose="020F0502020204030204" pitchFamily="34" charset="0"/>
              </a:rPr>
              <a:t>Your </a:t>
            </a:r>
            <a:r>
              <a:rPr lang="en-US" sz="1900" dirty="0">
                <a:latin typeface="Calibri" panose="020F0502020204030204" pitchFamily="34" charset="0"/>
              </a:rPr>
              <a:t>child with a disability needs friends</a:t>
            </a:r>
          </a:p>
          <a:p>
            <a:pPr marL="342900" indent="-342900">
              <a:lnSpc>
                <a:spcPct val="120000"/>
              </a:lnSpc>
              <a:spcBef>
                <a:spcPts val="600"/>
              </a:spcBef>
              <a:spcAft>
                <a:spcPts val="0"/>
              </a:spcAft>
              <a:buClr>
                <a:srgbClr val="C00000"/>
              </a:buClr>
              <a:buFont typeface="Arial" panose="020B0604020202020204" pitchFamily="34" charset="0"/>
              <a:buChar char="•"/>
            </a:pPr>
            <a:r>
              <a:rPr lang="en-US" sz="1900" dirty="0" smtClean="0">
                <a:solidFill>
                  <a:srgbClr val="C00000"/>
                </a:solidFill>
                <a:latin typeface="Calibri" panose="020F0502020204030204" pitchFamily="34" charset="0"/>
              </a:rPr>
              <a:t>Your </a:t>
            </a:r>
            <a:r>
              <a:rPr lang="en-US" sz="1900" dirty="0">
                <a:solidFill>
                  <a:srgbClr val="C00000"/>
                </a:solidFill>
                <a:latin typeface="Calibri" panose="020F0502020204030204" pitchFamily="34" charset="0"/>
              </a:rPr>
              <a:t>spouse wants a divorce </a:t>
            </a:r>
            <a:endParaRPr lang="en-US" sz="1900" dirty="0" smtClean="0">
              <a:solidFill>
                <a:srgbClr val="C00000"/>
              </a:solidFill>
              <a:latin typeface="Calibri" panose="020F0502020204030204" pitchFamily="34" charset="0"/>
            </a:endParaRPr>
          </a:p>
          <a:p>
            <a:pPr marL="342900" indent="-342900">
              <a:lnSpc>
                <a:spcPct val="120000"/>
              </a:lnSpc>
              <a:spcBef>
                <a:spcPts val="600"/>
              </a:spcBef>
              <a:spcAft>
                <a:spcPts val="0"/>
              </a:spcAft>
              <a:buClr>
                <a:srgbClr val="C00000"/>
              </a:buClr>
              <a:buFont typeface="Arial" panose="020B0604020202020204" pitchFamily="34" charset="0"/>
              <a:buChar char="•"/>
            </a:pPr>
            <a:r>
              <a:rPr lang="en-US" sz="1900" dirty="0">
                <a:latin typeface="Calibri" panose="020F0502020204030204" pitchFamily="34" charset="0"/>
              </a:rPr>
              <a:t>Your neighborhood needs a community center</a:t>
            </a:r>
          </a:p>
          <a:p>
            <a:pPr marL="342900" indent="-342900">
              <a:lnSpc>
                <a:spcPct val="120000"/>
              </a:lnSpc>
              <a:spcBef>
                <a:spcPts val="600"/>
              </a:spcBef>
              <a:spcAft>
                <a:spcPts val="0"/>
              </a:spcAft>
              <a:buClr>
                <a:srgbClr val="C00000"/>
              </a:buClr>
              <a:buFont typeface="Arial" panose="020B0604020202020204" pitchFamily="34" charset="0"/>
              <a:buChar char="•"/>
            </a:pPr>
            <a:endParaRPr lang="en-US" sz="2300" dirty="0">
              <a:latin typeface="Calibri" panose="020F0502020204030204" pitchFamily="34" charset="0"/>
            </a:endParaRPr>
          </a:p>
          <a:p>
            <a:endParaRPr lang="en-US" dirty="0"/>
          </a:p>
        </p:txBody>
      </p:sp>
      <p:sp>
        <p:nvSpPr>
          <p:cNvPr id="4" name="Content Placeholder 2"/>
          <p:cNvSpPr txBox="1">
            <a:spLocks/>
          </p:cNvSpPr>
          <p:nvPr/>
        </p:nvSpPr>
        <p:spPr>
          <a:xfrm>
            <a:off x="4419600" y="2408237"/>
            <a:ext cx="4427574" cy="43735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lnSpc>
                <a:spcPct val="110000"/>
              </a:lnSpc>
              <a:spcBef>
                <a:spcPts val="0"/>
              </a:spcBef>
              <a:buClr>
                <a:srgbClr val="C00000"/>
              </a:buClr>
              <a:buFont typeface="Arial" panose="020B0604020202020204" pitchFamily="34" charset="0"/>
              <a:buChar char="•"/>
            </a:pPr>
            <a:r>
              <a:rPr lang="en-US" sz="1600" dirty="0">
                <a:solidFill>
                  <a:srgbClr val="C00000"/>
                </a:solidFill>
                <a:latin typeface="Calibri" panose="020F0502020204030204" pitchFamily="34" charset="0"/>
              </a:rPr>
              <a:t>You want to be a foster parent </a:t>
            </a:r>
          </a:p>
          <a:p>
            <a:pPr marL="285750" indent="-285750">
              <a:lnSpc>
                <a:spcPct val="110000"/>
              </a:lnSpc>
              <a:spcBef>
                <a:spcPts val="0"/>
              </a:spcBef>
              <a:buClr>
                <a:srgbClr val="C00000"/>
              </a:buClr>
              <a:buFont typeface="Arial" panose="020B0604020202020204" pitchFamily="34" charset="0"/>
              <a:buChar char="•"/>
            </a:pPr>
            <a:r>
              <a:rPr lang="en-US" sz="1600" dirty="0">
                <a:latin typeface="Calibri" panose="020F0502020204030204" pitchFamily="34" charset="0"/>
              </a:rPr>
              <a:t>You struggle to readjust after military service</a:t>
            </a:r>
          </a:p>
          <a:p>
            <a:pPr marL="285750" indent="-285750" fontAlgn="auto">
              <a:lnSpc>
                <a:spcPct val="110000"/>
              </a:lnSpc>
              <a:spcBef>
                <a:spcPts val="0"/>
              </a:spcBef>
              <a:buClr>
                <a:srgbClr val="C00000"/>
              </a:buClr>
              <a:buFont typeface="Arial" panose="020B0604020202020204" pitchFamily="34" charset="0"/>
              <a:buChar char="•"/>
            </a:pPr>
            <a:r>
              <a:rPr lang="en-US" sz="1600" dirty="0" smtClean="0">
                <a:solidFill>
                  <a:srgbClr val="C00000"/>
                </a:solidFill>
                <a:latin typeface="Calibri" panose="020F0502020204030204" pitchFamily="34" charset="0"/>
              </a:rPr>
              <a:t>Your best friend has panic attacks</a:t>
            </a:r>
          </a:p>
          <a:p>
            <a:pPr marL="285750" indent="-285750" fontAlgn="auto">
              <a:lnSpc>
                <a:spcPct val="110000"/>
              </a:lnSpc>
              <a:spcBef>
                <a:spcPts val="0"/>
              </a:spcBef>
              <a:buClr>
                <a:srgbClr val="C00000"/>
              </a:buClr>
              <a:buFont typeface="Arial" panose="020B0604020202020204" pitchFamily="34" charset="0"/>
              <a:buChar char="•"/>
            </a:pPr>
            <a:r>
              <a:rPr lang="en-US" sz="1600" dirty="0" smtClean="0">
                <a:latin typeface="Calibri" panose="020F0502020204030204" pitchFamily="34" charset="0"/>
              </a:rPr>
              <a:t>You find drugs in your son’s room</a:t>
            </a:r>
          </a:p>
          <a:p>
            <a:pPr marL="285750" indent="-285750" fontAlgn="auto">
              <a:lnSpc>
                <a:spcPct val="110000"/>
              </a:lnSpc>
              <a:spcBef>
                <a:spcPts val="0"/>
              </a:spcBef>
              <a:buClr>
                <a:srgbClr val="C00000"/>
              </a:buClr>
              <a:buFont typeface="Arial" panose="020B0604020202020204" pitchFamily="34" charset="0"/>
              <a:buChar char="•"/>
            </a:pPr>
            <a:r>
              <a:rPr lang="en-US" sz="1600" dirty="0" smtClean="0">
                <a:solidFill>
                  <a:srgbClr val="C00000"/>
                </a:solidFill>
                <a:latin typeface="Calibri" panose="020F0502020204030204" pitchFamily="34" charset="0"/>
              </a:rPr>
              <a:t>Your mom gets Alzheimer's</a:t>
            </a:r>
          </a:p>
          <a:p>
            <a:pPr marL="285750" indent="-285750" fontAlgn="auto">
              <a:lnSpc>
                <a:spcPct val="110000"/>
              </a:lnSpc>
              <a:spcBef>
                <a:spcPts val="0"/>
              </a:spcBef>
              <a:buClr>
                <a:srgbClr val="C00000"/>
              </a:buClr>
              <a:buFont typeface="Arial" panose="020B0604020202020204" pitchFamily="34" charset="0"/>
              <a:buChar char="•"/>
            </a:pPr>
            <a:r>
              <a:rPr lang="en-US" sz="1600" dirty="0" smtClean="0">
                <a:latin typeface="Calibri" panose="020F0502020204030204" pitchFamily="34" charset="0"/>
              </a:rPr>
              <a:t>You can't afford respite care</a:t>
            </a:r>
          </a:p>
          <a:p>
            <a:pPr marL="285750" indent="-285750" fontAlgn="auto">
              <a:lnSpc>
                <a:spcPct val="110000"/>
              </a:lnSpc>
              <a:spcBef>
                <a:spcPts val="0"/>
              </a:spcBef>
              <a:buClr>
                <a:srgbClr val="C00000"/>
              </a:buClr>
              <a:buFont typeface="Arial" panose="020B0604020202020204" pitchFamily="34" charset="0"/>
              <a:buChar char="•"/>
            </a:pPr>
            <a:r>
              <a:rPr lang="en-US" sz="1600" dirty="0" smtClean="0">
                <a:solidFill>
                  <a:srgbClr val="C00000"/>
                </a:solidFill>
                <a:latin typeface="Calibri" panose="020F0502020204030204" pitchFamily="34" charset="0"/>
              </a:rPr>
              <a:t>Your children ignore your medical decisions </a:t>
            </a:r>
          </a:p>
          <a:p>
            <a:pPr marL="285750" indent="-285750" fontAlgn="auto">
              <a:lnSpc>
                <a:spcPct val="110000"/>
              </a:lnSpc>
              <a:spcBef>
                <a:spcPts val="0"/>
              </a:spcBef>
              <a:buClr>
                <a:srgbClr val="C00000"/>
              </a:buClr>
              <a:buFont typeface="Arial" panose="020B0604020202020204" pitchFamily="34" charset="0"/>
              <a:buChar char="•"/>
            </a:pPr>
            <a:r>
              <a:rPr lang="en-US" sz="1600" dirty="0" smtClean="0">
                <a:latin typeface="Calibri" panose="020F0502020204030204" pitchFamily="34" charset="0"/>
              </a:rPr>
              <a:t>Your retirement check won't pay the bills</a:t>
            </a:r>
          </a:p>
          <a:p>
            <a:pPr marL="285750" indent="-285750" fontAlgn="auto">
              <a:lnSpc>
                <a:spcPct val="110000"/>
              </a:lnSpc>
              <a:spcBef>
                <a:spcPts val="0"/>
              </a:spcBef>
              <a:buClr>
                <a:srgbClr val="C00000"/>
              </a:buClr>
              <a:buFont typeface="Arial" panose="020B0604020202020204" pitchFamily="34" charset="0"/>
              <a:buChar char="•"/>
            </a:pPr>
            <a:r>
              <a:rPr lang="en-US" sz="1600" dirty="0" smtClean="0">
                <a:solidFill>
                  <a:srgbClr val="C00000"/>
                </a:solidFill>
                <a:latin typeface="Calibri" panose="020F0502020204030204" pitchFamily="34" charset="0"/>
              </a:rPr>
              <a:t>You learn you have a terminal illness </a:t>
            </a:r>
          </a:p>
          <a:p>
            <a:pPr marL="285750" indent="-285750" fontAlgn="auto">
              <a:lnSpc>
                <a:spcPct val="110000"/>
              </a:lnSpc>
              <a:spcBef>
                <a:spcPts val="0"/>
              </a:spcBef>
              <a:buClr>
                <a:srgbClr val="C00000"/>
              </a:buClr>
              <a:buFont typeface="Arial" panose="020B0604020202020204" pitchFamily="34" charset="0"/>
              <a:buChar char="•"/>
            </a:pPr>
            <a:r>
              <a:rPr lang="en-US" sz="1600" dirty="0" smtClean="0">
                <a:latin typeface="Calibri" panose="020F0502020204030204" pitchFamily="34" charset="0"/>
              </a:rPr>
              <a:t>You need a nursing home</a:t>
            </a:r>
          </a:p>
          <a:p>
            <a:pPr fontAlgn="auto"/>
            <a:endParaRPr lang="en-US" sz="1400" dirty="0"/>
          </a:p>
        </p:txBody>
      </p:sp>
      <p:sp>
        <p:nvSpPr>
          <p:cNvPr id="5" name="Rectangle 4"/>
          <p:cNvSpPr/>
          <p:nvPr/>
        </p:nvSpPr>
        <p:spPr>
          <a:xfrm>
            <a:off x="4267200" y="5943600"/>
            <a:ext cx="4572000" cy="830997"/>
          </a:xfrm>
          <a:prstGeom prst="rect">
            <a:avLst/>
          </a:prstGeom>
        </p:spPr>
        <p:txBody>
          <a:bodyPr>
            <a:spAutoFit/>
          </a:bodyPr>
          <a:lstStyle/>
          <a:p>
            <a:pPr lvl="0" algn="r" fontAlgn="auto"/>
            <a:r>
              <a:rPr lang="en-US" sz="2400" b="1" i="1" dirty="0">
                <a:solidFill>
                  <a:srgbClr val="C00000"/>
                </a:solidFill>
                <a:latin typeface="Calibri" panose="020F0502020204030204" pitchFamily="34" charset="0"/>
              </a:rPr>
              <a:t>Life's Challenges </a:t>
            </a:r>
            <a:r>
              <a:rPr lang="en-US" sz="2400" b="1" i="1" dirty="0" smtClean="0">
                <a:solidFill>
                  <a:srgbClr val="C00000"/>
                </a:solidFill>
                <a:latin typeface="Calibri" panose="020F0502020204030204" pitchFamily="34" charset="0"/>
              </a:rPr>
              <a:t>– </a:t>
            </a:r>
          </a:p>
          <a:p>
            <a:pPr lvl="0" algn="r" fontAlgn="auto"/>
            <a:r>
              <a:rPr lang="en-US" sz="2400" b="1" i="1" dirty="0" smtClean="0">
                <a:solidFill>
                  <a:srgbClr val="C00000"/>
                </a:solidFill>
                <a:latin typeface="Calibri" panose="020F0502020204030204" pitchFamily="34" charset="0"/>
              </a:rPr>
              <a:t>Social </a:t>
            </a:r>
            <a:r>
              <a:rPr lang="en-US" sz="2400" b="1" i="1" dirty="0">
                <a:solidFill>
                  <a:srgbClr val="C00000"/>
                </a:solidFill>
                <a:latin typeface="Calibri" panose="020F0502020204030204" pitchFamily="34" charset="0"/>
              </a:rPr>
              <a:t>Workers Are There For You!</a:t>
            </a:r>
            <a:r>
              <a:rPr lang="en-US" sz="2400" b="1" dirty="0">
                <a:solidFill>
                  <a:srgbClr val="C00000"/>
                </a:solidFill>
                <a:latin typeface="Calibri" panose="020F0502020204030204" pitchFamily="34" charset="0"/>
              </a:rPr>
              <a:t> </a:t>
            </a:r>
          </a:p>
        </p:txBody>
      </p:sp>
    </p:spTree>
    <p:extLst>
      <p:ext uri="{BB962C8B-B14F-4D97-AF65-F5344CB8AC3E}">
        <p14:creationId xmlns:p14="http://schemas.microsoft.com/office/powerpoint/2010/main" val="1835141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duster"/>
                <a:cs typeface="Chalkduster"/>
              </a:rPr>
              <a:t>Thank you! </a:t>
            </a:r>
            <a:endParaRPr lang="en-US" dirty="0"/>
          </a:p>
        </p:txBody>
      </p:sp>
      <p:sp>
        <p:nvSpPr>
          <p:cNvPr id="3" name="Content Placeholder 2"/>
          <p:cNvSpPr>
            <a:spLocks noGrp="1"/>
          </p:cNvSpPr>
          <p:nvPr>
            <p:ph sz="half" idx="1"/>
          </p:nvPr>
        </p:nvSpPr>
        <p:spPr/>
        <p:txBody>
          <a:bodyPr/>
          <a:lstStyle/>
          <a:p>
            <a:pPr marL="0" indent="0">
              <a:lnSpc>
                <a:spcPct val="150000"/>
              </a:lnSpc>
              <a:buNone/>
            </a:pPr>
            <a:endParaRPr lang="en-US" sz="2000" b="1" dirty="0" smtClean="0">
              <a:solidFill>
                <a:srgbClr val="C00000"/>
              </a:solidFill>
              <a:latin typeface="Chalkboard"/>
              <a:cs typeface="Chalkboard"/>
            </a:endParaRPr>
          </a:p>
          <a:p>
            <a:pPr marL="0" indent="0">
              <a:lnSpc>
                <a:spcPct val="150000"/>
              </a:lnSpc>
              <a:buNone/>
            </a:pPr>
            <a:r>
              <a:rPr lang="en-US" sz="2000" b="1" dirty="0" smtClean="0">
                <a:solidFill>
                  <a:srgbClr val="C00000"/>
                </a:solidFill>
                <a:latin typeface="Avenir Black"/>
                <a:cs typeface="Avenir Black"/>
              </a:rPr>
              <a:t>QUESTIONS</a:t>
            </a:r>
            <a:r>
              <a:rPr lang="en-US" sz="2000" b="1" dirty="0">
                <a:solidFill>
                  <a:srgbClr val="C00000"/>
                </a:solidFill>
                <a:latin typeface="Avenir Black"/>
                <a:cs typeface="Avenir Black"/>
              </a:rPr>
              <a:t>? </a:t>
            </a:r>
            <a:endParaRPr lang="en-US" sz="2000" dirty="0" smtClean="0">
              <a:solidFill>
                <a:srgbClr val="C00000"/>
              </a:solidFill>
              <a:latin typeface="Avenir Black"/>
              <a:cs typeface="Avenir Black"/>
            </a:endParaRPr>
          </a:p>
          <a:p>
            <a:pPr marL="0" indent="0">
              <a:lnSpc>
                <a:spcPct val="150000"/>
              </a:lnSpc>
              <a:buNone/>
            </a:pPr>
            <a:r>
              <a:rPr lang="en-US" sz="2000" dirty="0" smtClean="0">
                <a:solidFill>
                  <a:srgbClr val="C00000"/>
                </a:solidFill>
                <a:latin typeface="Avenir Black"/>
                <a:cs typeface="Avenir Black"/>
              </a:rPr>
              <a:t>Dr</a:t>
            </a:r>
            <a:r>
              <a:rPr lang="en-US" sz="2000" dirty="0">
                <a:solidFill>
                  <a:srgbClr val="C00000"/>
                </a:solidFill>
                <a:latin typeface="Avenir Black"/>
                <a:cs typeface="Avenir Black"/>
              </a:rPr>
              <a:t>. Dana Sullivan </a:t>
            </a:r>
            <a:r>
              <a:rPr lang="en-US" sz="2000" dirty="0" smtClean="0">
                <a:solidFill>
                  <a:srgbClr val="C00000"/>
                </a:solidFill>
                <a:latin typeface="Avenir Black"/>
                <a:cs typeface="Avenir Black"/>
              </a:rPr>
              <a:t>– </a:t>
            </a:r>
          </a:p>
          <a:p>
            <a:pPr marL="0" indent="0">
              <a:lnSpc>
                <a:spcPct val="150000"/>
              </a:lnSpc>
              <a:buNone/>
            </a:pPr>
            <a:r>
              <a:rPr lang="en-US" sz="2000" dirty="0" err="1" smtClean="0">
                <a:solidFill>
                  <a:srgbClr val="0070C0"/>
                </a:solidFill>
                <a:latin typeface="Avenir Black"/>
                <a:cs typeface="Avenir Black"/>
              </a:rPr>
              <a:t>dana.sullivan</a:t>
            </a:r>
            <a:r>
              <a:rPr lang="en-US" sz="2000" dirty="0" err="1">
                <a:solidFill>
                  <a:srgbClr val="0070C0"/>
                </a:solidFill>
                <a:latin typeface="Avenir Black"/>
                <a:cs typeface="Avenir Black"/>
              </a:rPr>
              <a:t>@wku.edu</a:t>
            </a:r>
            <a:r>
              <a:rPr lang="en-US" sz="2000" dirty="0">
                <a:solidFill>
                  <a:srgbClr val="0070C0"/>
                </a:solidFill>
                <a:latin typeface="Avenir Black"/>
                <a:cs typeface="Avenir Black"/>
              </a:rPr>
              <a:t> </a:t>
            </a:r>
            <a:endParaRPr lang="en-US" sz="2000" spc="-100" dirty="0">
              <a:solidFill>
                <a:srgbClr val="C00000"/>
              </a:solidFill>
              <a:latin typeface="Avenir Black"/>
              <a:cs typeface="Avenir Black"/>
            </a:endParaRPr>
          </a:p>
          <a:p>
            <a:pPr marL="0" indent="0">
              <a:lnSpc>
                <a:spcPct val="150000"/>
              </a:lnSpc>
              <a:buNone/>
            </a:pPr>
            <a:r>
              <a:rPr lang="en-US" sz="2000" dirty="0">
                <a:solidFill>
                  <a:srgbClr val="C00000"/>
                </a:solidFill>
                <a:latin typeface="Avenir Black"/>
                <a:cs typeface="Avenir Black"/>
              </a:rPr>
              <a:t>Ms. Benita </a:t>
            </a:r>
            <a:r>
              <a:rPr lang="en-US" sz="2000" dirty="0" smtClean="0">
                <a:solidFill>
                  <a:srgbClr val="C00000"/>
                </a:solidFill>
                <a:latin typeface="Avenir Black"/>
                <a:cs typeface="Avenir Black"/>
              </a:rPr>
              <a:t>Langley</a:t>
            </a:r>
          </a:p>
          <a:p>
            <a:pPr marL="0" indent="0">
              <a:lnSpc>
                <a:spcPct val="150000"/>
              </a:lnSpc>
              <a:buNone/>
            </a:pPr>
            <a:r>
              <a:rPr lang="en-US" sz="2000" dirty="0" err="1" smtClean="0">
                <a:solidFill>
                  <a:srgbClr val="0070C0"/>
                </a:solidFill>
                <a:latin typeface="Avenir Black"/>
                <a:cs typeface="Avenir Black"/>
              </a:rPr>
              <a:t>benita.langley</a:t>
            </a:r>
            <a:r>
              <a:rPr lang="en-US" sz="2000" dirty="0" err="1">
                <a:solidFill>
                  <a:srgbClr val="0070C0"/>
                </a:solidFill>
                <a:latin typeface="Avenir Black"/>
                <a:cs typeface="Avenir Black"/>
              </a:rPr>
              <a:t>@wku.edu</a:t>
            </a:r>
            <a:endParaRPr lang="en-US" sz="2000" dirty="0">
              <a:solidFill>
                <a:srgbClr val="0070C0"/>
              </a:solidFill>
              <a:latin typeface="Avenir Black"/>
              <a:cs typeface="Avenir Black"/>
            </a:endParaRPr>
          </a:p>
          <a:p>
            <a:endParaRPr lang="en-US" dirty="0"/>
          </a:p>
        </p:txBody>
      </p:sp>
      <p:pic>
        <p:nvPicPr>
          <p:cNvPr id="5" name="Content Placeholder 4" descr="Dept_Social_Work_Tall_RB.png"/>
          <p:cNvPicPr>
            <a:picLocks noGrp="1" noChangeAspect="1"/>
          </p:cNvPicPr>
          <p:nvPr>
            <p:ph sz="half" idx="2"/>
          </p:nvPr>
        </p:nvPicPr>
        <p:blipFill>
          <a:blip r:embed="rId2">
            <a:extLst>
              <a:ext uri="{28A0092B-C50C-407E-A947-70E740481C1C}">
                <a14:useLocalDpi xmlns:a14="http://schemas.microsoft.com/office/drawing/2010/main" val="0"/>
              </a:ext>
            </a:extLst>
          </a:blip>
          <a:srcRect l="-1814" r="-1814"/>
          <a:stretch>
            <a:fillRect/>
          </a:stretch>
        </p:blipFill>
        <p:spPr>
          <a:xfrm>
            <a:off x="4953000" y="2209800"/>
            <a:ext cx="3276600" cy="3124200"/>
          </a:xfrm>
          <a:prstGeom prst="rect">
            <a:avLst/>
          </a:prstGeom>
        </p:spPr>
      </p:pic>
    </p:spTree>
    <p:extLst>
      <p:ext uri="{BB962C8B-B14F-4D97-AF65-F5344CB8AC3E}">
        <p14:creationId xmlns:p14="http://schemas.microsoft.com/office/powerpoint/2010/main" val="134632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575656"/>
            <a:ext cx="3003528" cy="1329344"/>
          </a:xfrm>
          <a:prstGeom prst="rect">
            <a:avLst/>
          </a:prstGeom>
        </p:spPr>
      </p:pic>
      <p:sp>
        <p:nvSpPr>
          <p:cNvPr id="8" name="Rectangle 2"/>
          <p:cNvSpPr txBox="1">
            <a:spLocks noChangeArrowheads="1"/>
          </p:cNvSpPr>
          <p:nvPr/>
        </p:nvSpPr>
        <p:spPr>
          <a:xfrm>
            <a:off x="6356328" y="956656"/>
            <a:ext cx="2438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defRPr/>
            </a:pPr>
            <a:r>
              <a:rPr lang="en-US" sz="3200" b="1" spc="150" dirty="0" smtClean="0">
                <a:solidFill>
                  <a:schemeClr val="bg1"/>
                </a:solidFill>
                <a:effectLst>
                  <a:outerShdw blurRad="38100" dist="38100" dir="2700000" algn="tl">
                    <a:srgbClr val="000000">
                      <a:alpha val="43137"/>
                    </a:srgbClr>
                  </a:outerShdw>
                </a:effectLst>
              </a:rPr>
              <a:t>2010-2020 </a:t>
            </a:r>
            <a:endParaRPr lang="en-US" sz="3200" b="1" spc="15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685800" y="5791200"/>
            <a:ext cx="1600200" cy="914400"/>
          </a:xfrm>
          <a:prstGeom prst="rect">
            <a:avLst/>
          </a:prstGeom>
        </p:spPr>
        <p:txBody>
          <a:bodyPr vert="horz" wrap="none" lIns="91440" tIns="45720" rIns="91440" bIns="45720" rtlCol="0">
            <a:normAutofit/>
          </a:bodyPr>
          <a:lstStyle/>
          <a:p>
            <a:pPr marL="82550" fontAlgn="auto">
              <a:lnSpc>
                <a:spcPct val="110000"/>
              </a:lnSpc>
              <a:spcBef>
                <a:spcPts val="0"/>
              </a:spcBef>
              <a:spcAft>
                <a:spcPts val="0"/>
              </a:spcAft>
              <a:buClr>
                <a:srgbClr val="FFC000"/>
              </a:buClr>
            </a:pPr>
            <a:endParaRPr lang="en-US" dirty="0" smtClean="0">
              <a:solidFill>
                <a:prstClr val="black"/>
              </a:solidFill>
              <a:latin typeface="Calibri"/>
              <a:cs typeface="+mn-cs"/>
            </a:endParaRPr>
          </a:p>
        </p:txBody>
      </p:sp>
      <p:sp>
        <p:nvSpPr>
          <p:cNvPr id="22" name="Title 1"/>
          <p:cNvSpPr txBox="1">
            <a:spLocks/>
          </p:cNvSpPr>
          <p:nvPr/>
        </p:nvSpPr>
        <p:spPr>
          <a:xfrm>
            <a:off x="304799" y="152400"/>
            <a:ext cx="8477251" cy="990282"/>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all" spc="-60" normalizeH="0" baseline="0" noProof="0" dirty="0" smtClean="0">
                <a:ln>
                  <a:noFill/>
                </a:ln>
                <a:solidFill>
                  <a:srgbClr val="000000"/>
                </a:solidFill>
                <a:effectLst/>
                <a:uLnTx/>
                <a:uFillTx/>
                <a:latin typeface="Avenir Black"/>
                <a:ea typeface="+mj-ea"/>
                <a:cs typeface="Avenir Black"/>
              </a:rPr>
              <a:t>   Occupational outlook </a:t>
            </a:r>
            <a:endParaRPr kumimoji="0" lang="en-US" b="1" i="0" u="none" strike="noStrike" kern="1200" cap="all" spc="-60" normalizeH="0" baseline="0" noProof="0" dirty="0">
              <a:ln>
                <a:noFill/>
              </a:ln>
              <a:solidFill>
                <a:srgbClr val="000000"/>
              </a:solidFill>
              <a:effectLst/>
              <a:uLnTx/>
              <a:uFillTx/>
              <a:latin typeface="Avenir Black"/>
              <a:ea typeface="+mj-ea"/>
              <a:cs typeface="Avenir Black"/>
            </a:endParaRPr>
          </a:p>
        </p:txBody>
      </p:sp>
      <p:sp>
        <p:nvSpPr>
          <p:cNvPr id="23" name="Rectangle 3"/>
          <p:cNvSpPr txBox="1">
            <a:spLocks noChangeArrowheads="1"/>
          </p:cNvSpPr>
          <p:nvPr/>
        </p:nvSpPr>
        <p:spPr>
          <a:xfrm>
            <a:off x="457199" y="1752600"/>
            <a:ext cx="8001001" cy="4953000"/>
          </a:xfrm>
          <a:prstGeom prst="rect">
            <a:avLst/>
          </a:prstGeom>
        </p:spPr>
        <p:txBody>
          <a:bodyPr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20000"/>
              </a:lnSpc>
              <a:spcBef>
                <a:spcPts val="0"/>
              </a:spcBef>
              <a:spcAft>
                <a:spcPts val="0"/>
              </a:spcAft>
              <a:buClr>
                <a:srgbClr val="C00000"/>
              </a:buClr>
              <a:buNone/>
              <a:defRPr/>
            </a:pPr>
            <a:r>
              <a:rPr lang="en-US" sz="4600" b="1" dirty="0" smtClean="0">
                <a:solidFill>
                  <a:srgbClr val="C00000"/>
                </a:solidFill>
                <a:latin typeface="Calibri" panose="020F0502020204030204" pitchFamily="34" charset="0"/>
              </a:rPr>
              <a:t>JOB OPENINGS! </a:t>
            </a:r>
          </a:p>
          <a:p>
            <a:pPr marL="0" indent="0" fontAlgn="auto">
              <a:lnSpc>
                <a:spcPct val="120000"/>
              </a:lnSpc>
              <a:spcBef>
                <a:spcPts val="0"/>
              </a:spcBef>
              <a:spcAft>
                <a:spcPts val="0"/>
              </a:spcAft>
              <a:buClr>
                <a:srgbClr val="C00000"/>
              </a:buClr>
              <a:buNone/>
              <a:defRPr/>
            </a:pPr>
            <a:endParaRPr lang="en-US" sz="1000" b="1" dirty="0" smtClean="0">
              <a:solidFill>
                <a:srgbClr val="C00000"/>
              </a:solidFill>
              <a:latin typeface="Calibri" panose="020F0502020204030204" pitchFamily="34" charset="0"/>
            </a:endParaRPr>
          </a:p>
          <a:p>
            <a:pPr marL="182880" indent="-182880" fontAlgn="auto">
              <a:lnSpc>
                <a:spcPct val="120000"/>
              </a:lnSpc>
              <a:spcBef>
                <a:spcPts val="0"/>
              </a:spcBef>
              <a:spcAft>
                <a:spcPts val="0"/>
              </a:spcAft>
              <a:buClr>
                <a:srgbClr val="C00000"/>
              </a:buClr>
              <a:defRPr/>
            </a:pPr>
            <a:r>
              <a:rPr lang="en-US" sz="2800" b="1" dirty="0" smtClean="0">
                <a:solidFill>
                  <a:srgbClr val="C00000"/>
                </a:solidFill>
                <a:latin typeface="Calibri" panose="020F0502020204030204" pitchFamily="34" charset="0"/>
              </a:rPr>
              <a:t>CHILD, FAMILY, AND SCHOOL SOCIAL WORKERS</a:t>
            </a:r>
            <a:r>
              <a:rPr lang="en-US" sz="2800" dirty="0" smtClean="0">
                <a:solidFill>
                  <a:srgbClr val="C00000"/>
                </a:solidFill>
                <a:latin typeface="Calibri" panose="020F0502020204030204" pitchFamily="34" charset="0"/>
                <a:cs typeface="Times New Roman"/>
              </a:rPr>
              <a:t> </a:t>
            </a:r>
            <a:r>
              <a:rPr lang="en-US" sz="2900" dirty="0" smtClean="0">
                <a:latin typeface="Calibri" panose="020F0502020204030204" pitchFamily="34" charset="0"/>
              </a:rPr>
              <a:t>provide                                          assistance </a:t>
            </a:r>
            <a:r>
              <a:rPr lang="en-US" sz="2900" dirty="0">
                <a:latin typeface="Calibri" panose="020F0502020204030204" pitchFamily="34" charset="0"/>
              </a:rPr>
              <a:t>to improve the </a:t>
            </a:r>
            <a:r>
              <a:rPr lang="en-US" sz="2900" dirty="0" smtClean="0">
                <a:latin typeface="Calibri" panose="020F0502020204030204" pitchFamily="34" charset="0"/>
              </a:rPr>
              <a:t>functioning </a:t>
            </a:r>
            <a:r>
              <a:rPr lang="en-US" sz="2900" dirty="0">
                <a:latin typeface="Calibri" panose="020F0502020204030204" pitchFamily="34" charset="0"/>
              </a:rPr>
              <a:t>of children </a:t>
            </a:r>
            <a:r>
              <a:rPr lang="en-US" sz="2900" dirty="0" smtClean="0">
                <a:latin typeface="Calibri" panose="020F0502020204030204" pitchFamily="34" charset="0"/>
              </a:rPr>
              <a:t>&amp; their                                     families. </a:t>
            </a:r>
            <a:r>
              <a:rPr lang="en-US" sz="2900" dirty="0">
                <a:latin typeface="Calibri" panose="020F0502020204030204" pitchFamily="34" charset="0"/>
              </a:rPr>
              <a:t>May assist </a:t>
            </a:r>
            <a:r>
              <a:rPr lang="en-US" sz="2900" dirty="0" smtClean="0">
                <a:latin typeface="Calibri" panose="020F0502020204030204" pitchFamily="34" charset="0"/>
              </a:rPr>
              <a:t>single </a:t>
            </a:r>
            <a:r>
              <a:rPr lang="en-US" sz="2900" dirty="0">
                <a:latin typeface="Calibri" panose="020F0502020204030204" pitchFamily="34" charset="0"/>
              </a:rPr>
              <a:t>parents, arrange adoptions, </a:t>
            </a:r>
            <a:r>
              <a:rPr lang="en-US" sz="2900" dirty="0" smtClean="0">
                <a:latin typeface="Calibri" panose="020F0502020204030204" pitchFamily="34" charset="0"/>
              </a:rPr>
              <a:t>&amp;                                find </a:t>
            </a:r>
            <a:r>
              <a:rPr lang="en-US" sz="2900" dirty="0">
                <a:latin typeface="Calibri" panose="020F0502020204030204" pitchFamily="34" charset="0"/>
              </a:rPr>
              <a:t>foster homes for abandoned or </a:t>
            </a:r>
            <a:r>
              <a:rPr lang="en-US" sz="2900" dirty="0" smtClean="0">
                <a:latin typeface="Calibri" panose="020F0502020204030204" pitchFamily="34" charset="0"/>
              </a:rPr>
              <a:t>abused </a:t>
            </a:r>
            <a:r>
              <a:rPr lang="en-US" sz="2900" dirty="0">
                <a:latin typeface="Calibri" panose="020F0502020204030204" pitchFamily="34" charset="0"/>
              </a:rPr>
              <a:t>children. In </a:t>
            </a:r>
            <a:r>
              <a:rPr lang="en-US" sz="2900" dirty="0" smtClean="0">
                <a:latin typeface="Calibri" panose="020F0502020204030204" pitchFamily="34" charset="0"/>
              </a:rPr>
              <a:t>                                     schools</a:t>
            </a:r>
            <a:r>
              <a:rPr lang="en-US" sz="2900" dirty="0">
                <a:latin typeface="Calibri" panose="020F0502020204030204" pitchFamily="34" charset="0"/>
              </a:rPr>
              <a:t>, they address such problems as teenage </a:t>
            </a:r>
            <a:r>
              <a:rPr lang="en-US" sz="2900" dirty="0" smtClean="0">
                <a:latin typeface="Calibri" panose="020F0502020204030204" pitchFamily="34" charset="0"/>
              </a:rPr>
              <a:t>pregnancy</a:t>
            </a:r>
            <a:r>
              <a:rPr lang="en-US" sz="2900" dirty="0">
                <a:latin typeface="Calibri" panose="020F0502020204030204" pitchFamily="34" charset="0"/>
              </a:rPr>
              <a:t>, </a:t>
            </a:r>
            <a:r>
              <a:rPr lang="en-US" sz="2900" dirty="0" smtClean="0">
                <a:latin typeface="Calibri" panose="020F0502020204030204" pitchFamily="34" charset="0"/>
              </a:rPr>
              <a:t>                            misbehavior</a:t>
            </a:r>
            <a:r>
              <a:rPr lang="en-US" sz="2900" dirty="0">
                <a:latin typeface="Calibri" panose="020F0502020204030204" pitchFamily="34" charset="0"/>
              </a:rPr>
              <a:t>, </a:t>
            </a:r>
            <a:r>
              <a:rPr lang="en-US" sz="2900" dirty="0" smtClean="0">
                <a:latin typeface="Calibri" panose="020F0502020204030204" pitchFamily="34" charset="0"/>
              </a:rPr>
              <a:t>&amp; truancy</a:t>
            </a:r>
            <a:r>
              <a:rPr lang="en-US" sz="2900" dirty="0">
                <a:latin typeface="Calibri" panose="020F0502020204030204" pitchFamily="34" charset="0"/>
              </a:rPr>
              <a:t>. May also advise </a:t>
            </a:r>
            <a:r>
              <a:rPr lang="en-US" sz="2900" dirty="0" smtClean="0">
                <a:latin typeface="Calibri" panose="020F0502020204030204" pitchFamily="34" charset="0"/>
              </a:rPr>
              <a:t>teachers. </a:t>
            </a:r>
          </a:p>
          <a:p>
            <a:pPr marL="182880" indent="-182880" fontAlgn="auto">
              <a:lnSpc>
                <a:spcPct val="120000"/>
              </a:lnSpc>
              <a:spcBef>
                <a:spcPts val="0"/>
              </a:spcBef>
              <a:spcAft>
                <a:spcPts val="0"/>
              </a:spcAft>
              <a:buClr>
                <a:srgbClr val="C00000"/>
              </a:buClr>
              <a:defRPr/>
            </a:pPr>
            <a:endParaRPr lang="en-US" sz="1700" dirty="0">
              <a:latin typeface="Calibri" panose="020F0502020204030204" pitchFamily="34" charset="0"/>
            </a:endParaRPr>
          </a:p>
          <a:p>
            <a:pPr lvl="1" indent="-342900" fontAlgn="auto">
              <a:lnSpc>
                <a:spcPct val="120000"/>
              </a:lnSpc>
              <a:spcBef>
                <a:spcPts val="0"/>
              </a:spcBef>
              <a:spcAft>
                <a:spcPts val="0"/>
              </a:spcAft>
              <a:buClr>
                <a:srgbClr val="C00000"/>
              </a:buClr>
              <a:buFont typeface="Arial" panose="020B0604020202020204" pitchFamily="34" charset="0"/>
              <a:buChar char="•"/>
              <a:defRPr/>
            </a:pPr>
            <a:r>
              <a:rPr lang="en-US" b="1" dirty="0">
                <a:solidFill>
                  <a:srgbClr val="C00000"/>
                </a:solidFill>
                <a:latin typeface="Calibri" panose="020F0502020204030204" pitchFamily="34" charset="0"/>
                <a:ea typeface="Calibri"/>
                <a:cs typeface="Times New Roman"/>
              </a:rPr>
              <a:t>Kentucky </a:t>
            </a:r>
            <a:r>
              <a:rPr lang="en-US" b="1" dirty="0" smtClean="0">
                <a:latin typeface="Calibri" panose="020F0502020204030204" pitchFamily="34" charset="0"/>
                <a:ea typeface="Calibri"/>
                <a:cs typeface="Times New Roman"/>
              </a:rPr>
              <a:t>-- 336  openings/</a:t>
            </a:r>
            <a:r>
              <a:rPr lang="en-US" b="1" dirty="0" err="1" smtClean="0">
                <a:latin typeface="Calibri" panose="020F0502020204030204" pitchFamily="34" charset="0"/>
                <a:ea typeface="Calibri"/>
                <a:cs typeface="Times New Roman"/>
              </a:rPr>
              <a:t>yr</a:t>
            </a:r>
            <a:r>
              <a:rPr lang="en-US" b="1" dirty="0" smtClean="0">
                <a:latin typeface="Calibri" panose="020F0502020204030204" pitchFamily="34" charset="0"/>
                <a:ea typeface="Calibri"/>
                <a:cs typeface="Times New Roman"/>
              </a:rPr>
              <a:t> -- $</a:t>
            </a:r>
            <a:r>
              <a:rPr lang="en-US" b="1" dirty="0">
                <a:latin typeface="Calibri" panose="020F0502020204030204" pitchFamily="34" charset="0"/>
                <a:ea typeface="Calibri"/>
                <a:cs typeface="Times New Roman"/>
              </a:rPr>
              <a:t>17.45/</a:t>
            </a:r>
            <a:r>
              <a:rPr lang="en-US" b="1" dirty="0" err="1">
                <a:latin typeface="Calibri" panose="020F0502020204030204" pitchFamily="34" charset="0"/>
                <a:ea typeface="Calibri"/>
                <a:cs typeface="Times New Roman"/>
              </a:rPr>
              <a:t>hr</a:t>
            </a:r>
            <a:r>
              <a:rPr lang="en-US" b="1" dirty="0">
                <a:latin typeface="Calibri" panose="020F0502020204030204" pitchFamily="34" charset="0"/>
                <a:ea typeface="Calibri"/>
                <a:cs typeface="Times New Roman"/>
              </a:rPr>
              <a:t>; $</a:t>
            </a:r>
            <a:r>
              <a:rPr lang="en-US" b="1" dirty="0" smtClean="0">
                <a:latin typeface="Calibri" panose="020F0502020204030204" pitchFamily="34" charset="0"/>
                <a:ea typeface="Calibri"/>
                <a:cs typeface="Times New Roman"/>
              </a:rPr>
              <a:t>36,290/</a:t>
            </a:r>
            <a:r>
              <a:rPr lang="en-US" b="1" dirty="0" err="1" smtClean="0">
                <a:latin typeface="Calibri" panose="020F0502020204030204" pitchFamily="34" charset="0"/>
                <a:ea typeface="Calibri"/>
                <a:cs typeface="Times New Roman"/>
              </a:rPr>
              <a:t>yr</a:t>
            </a:r>
            <a:endParaRPr lang="en-US" b="1" dirty="0">
              <a:latin typeface="Calibri" panose="020F0502020204030204" pitchFamily="34" charset="0"/>
              <a:ea typeface="Calibri"/>
              <a:cs typeface="Times New Roman"/>
            </a:endParaRPr>
          </a:p>
          <a:p>
            <a:pPr lvl="1" indent="-342900" fontAlgn="auto">
              <a:lnSpc>
                <a:spcPct val="120000"/>
              </a:lnSpc>
              <a:spcBef>
                <a:spcPts val="0"/>
              </a:spcBef>
              <a:spcAft>
                <a:spcPts val="0"/>
              </a:spcAft>
              <a:buClr>
                <a:srgbClr val="C00000"/>
              </a:buClr>
              <a:buFont typeface="Arial" panose="020B0604020202020204" pitchFamily="34" charset="0"/>
              <a:buChar char="•"/>
              <a:defRPr/>
            </a:pPr>
            <a:r>
              <a:rPr lang="en-US" b="1" dirty="0">
                <a:solidFill>
                  <a:srgbClr val="C00000"/>
                </a:solidFill>
                <a:latin typeface="Calibri" panose="020F0502020204030204" pitchFamily="34" charset="0"/>
                <a:ea typeface="Calibri"/>
                <a:cs typeface="Times New Roman"/>
              </a:rPr>
              <a:t>Barren River </a:t>
            </a:r>
            <a:r>
              <a:rPr lang="en-US" b="1" dirty="0" smtClean="0">
                <a:latin typeface="Calibri" panose="020F0502020204030204" pitchFamily="34" charset="0"/>
                <a:ea typeface="Calibri"/>
                <a:cs typeface="Times New Roman"/>
              </a:rPr>
              <a:t>-- 19 openings/</a:t>
            </a:r>
            <a:r>
              <a:rPr lang="en-US" b="1" dirty="0" err="1" smtClean="0">
                <a:latin typeface="Calibri" panose="020F0502020204030204" pitchFamily="34" charset="0"/>
                <a:ea typeface="Calibri"/>
                <a:cs typeface="Times New Roman"/>
              </a:rPr>
              <a:t>yr</a:t>
            </a:r>
            <a:r>
              <a:rPr lang="en-US" b="1" dirty="0" smtClean="0">
                <a:latin typeface="Calibri" panose="020F0502020204030204" pitchFamily="34" charset="0"/>
                <a:ea typeface="Calibri"/>
                <a:cs typeface="Times New Roman"/>
              </a:rPr>
              <a:t>-- 17.52/</a:t>
            </a:r>
            <a:r>
              <a:rPr lang="en-US" b="1" dirty="0" err="1" smtClean="0">
                <a:latin typeface="Calibri" panose="020F0502020204030204" pitchFamily="34" charset="0"/>
                <a:ea typeface="Calibri"/>
                <a:cs typeface="Times New Roman"/>
              </a:rPr>
              <a:t>hr</a:t>
            </a:r>
            <a:r>
              <a:rPr lang="en-US" b="1" dirty="0">
                <a:latin typeface="Calibri" panose="020F0502020204030204" pitchFamily="34" charset="0"/>
                <a:ea typeface="Calibri"/>
                <a:cs typeface="Times New Roman"/>
              </a:rPr>
              <a:t>; $</a:t>
            </a:r>
            <a:r>
              <a:rPr lang="en-US" b="1" dirty="0" smtClean="0">
                <a:latin typeface="Calibri" panose="020F0502020204030204" pitchFamily="34" charset="0"/>
                <a:ea typeface="Calibri"/>
                <a:cs typeface="Times New Roman"/>
              </a:rPr>
              <a:t>36,442/</a:t>
            </a:r>
            <a:r>
              <a:rPr lang="en-US" b="1" dirty="0" err="1" smtClean="0">
                <a:latin typeface="Calibri" panose="020F0502020204030204" pitchFamily="34" charset="0"/>
                <a:ea typeface="Calibri"/>
                <a:cs typeface="Times New Roman"/>
              </a:rPr>
              <a:t>yr</a:t>
            </a:r>
            <a:endParaRPr lang="en-US" b="1" dirty="0">
              <a:latin typeface="Calibri" panose="020F0502020204030204" pitchFamily="34" charset="0"/>
              <a:ea typeface="Calibri"/>
              <a:cs typeface="Times New Roman"/>
            </a:endParaRPr>
          </a:p>
          <a:p>
            <a:pPr lvl="1" indent="-342900" fontAlgn="auto">
              <a:lnSpc>
                <a:spcPct val="120000"/>
              </a:lnSpc>
              <a:spcBef>
                <a:spcPts val="0"/>
              </a:spcBef>
              <a:spcAft>
                <a:spcPts val="0"/>
              </a:spcAft>
              <a:buClr>
                <a:srgbClr val="C00000"/>
              </a:buClr>
              <a:buFont typeface="Arial" panose="020B0604020202020204" pitchFamily="34" charset="0"/>
              <a:buChar char="•"/>
              <a:defRPr/>
            </a:pPr>
            <a:r>
              <a:rPr lang="en-US" b="1" dirty="0">
                <a:solidFill>
                  <a:srgbClr val="C00000"/>
                </a:solidFill>
                <a:latin typeface="Calibri" panose="020F0502020204030204" pitchFamily="34" charset="0"/>
                <a:ea typeface="Calibri"/>
                <a:cs typeface="Times New Roman"/>
              </a:rPr>
              <a:t>Lake Cumberland </a:t>
            </a:r>
            <a:r>
              <a:rPr lang="en-US" b="1" dirty="0" smtClean="0">
                <a:latin typeface="Calibri" panose="020F0502020204030204" pitchFamily="34" charset="0"/>
                <a:ea typeface="Calibri"/>
                <a:cs typeface="Times New Roman"/>
              </a:rPr>
              <a:t>-- 16 openings/</a:t>
            </a:r>
            <a:r>
              <a:rPr lang="en-US" b="1" dirty="0" err="1" smtClean="0">
                <a:latin typeface="Calibri" panose="020F0502020204030204" pitchFamily="34" charset="0"/>
                <a:ea typeface="Calibri"/>
                <a:cs typeface="Times New Roman"/>
              </a:rPr>
              <a:t>yr</a:t>
            </a:r>
            <a:r>
              <a:rPr lang="en-US" b="1" dirty="0" smtClean="0">
                <a:latin typeface="Calibri" panose="020F0502020204030204" pitchFamily="34" charset="0"/>
                <a:ea typeface="Calibri"/>
                <a:cs typeface="Times New Roman"/>
              </a:rPr>
              <a:t> - </a:t>
            </a:r>
            <a:r>
              <a:rPr lang="en-US" b="1" dirty="0" smtClean="0">
                <a:latin typeface="Calibri" panose="020F0502020204030204" pitchFamily="34" charset="0"/>
              </a:rPr>
              <a:t>$</a:t>
            </a:r>
            <a:r>
              <a:rPr lang="en-US" b="1" dirty="0">
                <a:latin typeface="Calibri" panose="020F0502020204030204" pitchFamily="34" charset="0"/>
              </a:rPr>
              <a:t>17.43/</a:t>
            </a:r>
            <a:r>
              <a:rPr lang="en-US" b="1" dirty="0" err="1">
                <a:latin typeface="Calibri" panose="020F0502020204030204" pitchFamily="34" charset="0"/>
              </a:rPr>
              <a:t>hr</a:t>
            </a:r>
            <a:r>
              <a:rPr lang="en-US" b="1" dirty="0">
                <a:latin typeface="Calibri" panose="020F0502020204030204" pitchFamily="34" charset="0"/>
              </a:rPr>
              <a:t>; $</a:t>
            </a:r>
            <a:r>
              <a:rPr lang="en-US" b="1" dirty="0" smtClean="0">
                <a:latin typeface="Calibri" panose="020F0502020204030204" pitchFamily="34" charset="0"/>
              </a:rPr>
              <a:t>36,241/</a:t>
            </a:r>
            <a:r>
              <a:rPr lang="en-US" b="1" dirty="0" err="1" smtClean="0">
                <a:latin typeface="Calibri" panose="020F0502020204030204" pitchFamily="34" charset="0"/>
              </a:rPr>
              <a:t>yr</a:t>
            </a:r>
            <a:endParaRPr lang="en-US" b="1" dirty="0">
              <a:latin typeface="Calibri" panose="020F0502020204030204" pitchFamily="34" charset="0"/>
            </a:endParaRPr>
          </a:p>
          <a:p>
            <a:pPr marL="0" lvl="1" indent="0" fontAlgn="auto">
              <a:spcBef>
                <a:spcPts val="0"/>
              </a:spcBef>
              <a:spcAft>
                <a:spcPts val="0"/>
              </a:spcAft>
              <a:buClr>
                <a:srgbClr val="C00000"/>
              </a:buClr>
              <a:buNone/>
              <a:defRPr/>
            </a:pPr>
            <a:endParaRPr lang="en-US" sz="1700" dirty="0" smtClean="0">
              <a:solidFill>
                <a:srgbClr val="C00000"/>
              </a:solidFill>
              <a:latin typeface="Calibri" panose="020F0502020204030204" pitchFamily="34" charset="0"/>
              <a:ea typeface="Calibri"/>
              <a:cs typeface="Times New Roman"/>
            </a:endParaRPr>
          </a:p>
          <a:p>
            <a:pPr marL="0" lvl="1" indent="0" fontAlgn="auto">
              <a:spcBef>
                <a:spcPts val="0"/>
              </a:spcBef>
              <a:spcAft>
                <a:spcPts val="0"/>
              </a:spcAft>
              <a:buClr>
                <a:srgbClr val="C00000"/>
              </a:buClr>
              <a:buNone/>
              <a:defRPr/>
            </a:pPr>
            <a:endParaRPr lang="en-US" sz="1700" dirty="0" smtClean="0">
              <a:solidFill>
                <a:srgbClr val="C00000"/>
              </a:solidFill>
              <a:latin typeface="Calibri" panose="020F0502020204030204" pitchFamily="34" charset="0"/>
              <a:ea typeface="Calibri"/>
              <a:cs typeface="Times New Roman"/>
            </a:endParaRPr>
          </a:p>
          <a:p>
            <a:pPr marL="0" indent="0" fontAlgn="auto">
              <a:lnSpc>
                <a:spcPct val="120000"/>
              </a:lnSpc>
              <a:spcBef>
                <a:spcPts val="0"/>
              </a:spcBef>
              <a:spcAft>
                <a:spcPts val="0"/>
              </a:spcAft>
              <a:buClr>
                <a:srgbClr val="C00000"/>
              </a:buClr>
              <a:buNone/>
              <a:defRPr/>
            </a:pPr>
            <a:r>
              <a:rPr lang="en-US" sz="2300" dirty="0" smtClean="0">
                <a:latin typeface="Calibri" panose="020F0502020204030204" pitchFamily="34" charset="0"/>
              </a:rPr>
              <a:t>* Among </a:t>
            </a:r>
            <a:r>
              <a:rPr lang="en-US" sz="2300" dirty="0">
                <a:latin typeface="Calibri" panose="020F0502020204030204" pitchFamily="34" charset="0"/>
              </a:rPr>
              <a:t>Top 50 </a:t>
            </a:r>
            <a:r>
              <a:rPr lang="en-US" sz="2300" dirty="0" smtClean="0">
                <a:latin typeface="Calibri" panose="020F0502020204030204" pitchFamily="34" charset="0"/>
              </a:rPr>
              <a:t>occupations </a:t>
            </a:r>
            <a:r>
              <a:rPr lang="en-US" sz="2300" dirty="0">
                <a:latin typeface="Calibri" panose="020F0502020204030204" pitchFamily="34" charset="0"/>
              </a:rPr>
              <a:t>with the </a:t>
            </a:r>
            <a:r>
              <a:rPr lang="en-US" sz="2300" dirty="0" smtClean="0">
                <a:latin typeface="Calibri" panose="020F0502020204030204" pitchFamily="34" charset="0"/>
              </a:rPr>
              <a:t>highest average number of annual openings </a:t>
            </a:r>
            <a:r>
              <a:rPr lang="en-US" sz="2300" dirty="0">
                <a:latin typeface="Calibri" panose="020F0502020204030204" pitchFamily="34" charset="0"/>
              </a:rPr>
              <a:t>i</a:t>
            </a:r>
            <a:r>
              <a:rPr lang="en-US" sz="2300" dirty="0" smtClean="0">
                <a:latin typeface="Calibri" panose="020F0502020204030204" pitchFamily="34" charset="0"/>
              </a:rPr>
              <a:t>n Kentucky; Requiring </a:t>
            </a:r>
            <a:r>
              <a:rPr lang="en-US" sz="2300" dirty="0">
                <a:latin typeface="Calibri" panose="020F0502020204030204" pitchFamily="34" charset="0"/>
              </a:rPr>
              <a:t>a Bachelor’s degree or higher; Job openings includes separations and new </a:t>
            </a:r>
            <a:r>
              <a:rPr lang="en-US" sz="2300" dirty="0" smtClean="0">
                <a:latin typeface="Calibri" panose="020F0502020204030204" pitchFamily="34" charset="0"/>
              </a:rPr>
              <a:t>positions; Median wages are listed</a:t>
            </a:r>
            <a:endParaRPr lang="en-US" sz="2300" dirty="0">
              <a:latin typeface="Calibri" panose="020F050202020403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257" y="2362200"/>
            <a:ext cx="1415143"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9725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791200"/>
            <a:ext cx="1600200" cy="914400"/>
          </a:xfrm>
          <a:prstGeom prst="rect">
            <a:avLst/>
          </a:prstGeom>
        </p:spPr>
        <p:txBody>
          <a:bodyPr vert="horz" wrap="none" lIns="91440" tIns="45720" rIns="91440" bIns="45720" rtlCol="0">
            <a:normAutofit/>
          </a:bodyPr>
          <a:lstStyle/>
          <a:p>
            <a:pPr marL="82550" fontAlgn="auto">
              <a:lnSpc>
                <a:spcPct val="110000"/>
              </a:lnSpc>
              <a:spcBef>
                <a:spcPts val="0"/>
              </a:spcBef>
              <a:spcAft>
                <a:spcPts val="0"/>
              </a:spcAft>
              <a:buClr>
                <a:srgbClr val="FFC000"/>
              </a:buClr>
            </a:pPr>
            <a:endParaRPr lang="en-US" dirty="0" smtClean="0">
              <a:solidFill>
                <a:prstClr val="black"/>
              </a:solidFill>
              <a:latin typeface="Calibri"/>
              <a:cs typeface="+mn-cs"/>
            </a:endParaRPr>
          </a:p>
        </p:txBody>
      </p:sp>
      <p:sp>
        <p:nvSpPr>
          <p:cNvPr id="23" name="Rectangle 3"/>
          <p:cNvSpPr txBox="1">
            <a:spLocks noChangeArrowheads="1"/>
          </p:cNvSpPr>
          <p:nvPr/>
        </p:nvSpPr>
        <p:spPr>
          <a:xfrm>
            <a:off x="533400" y="1219200"/>
            <a:ext cx="8324850" cy="5410200"/>
          </a:xfrm>
          <a:prstGeom prst="rect">
            <a:avLst/>
          </a:prstGeom>
        </p:spPr>
        <p:txBody>
          <a:bodyPr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20000"/>
              </a:lnSpc>
              <a:spcBef>
                <a:spcPts val="0"/>
              </a:spcBef>
              <a:spcAft>
                <a:spcPts val="0"/>
              </a:spcAft>
              <a:buClr>
                <a:srgbClr val="C00000"/>
              </a:buClr>
              <a:buNone/>
              <a:defRPr/>
            </a:pPr>
            <a:r>
              <a:rPr lang="en-US" sz="3800" b="1" dirty="0" smtClean="0">
                <a:solidFill>
                  <a:srgbClr val="C00000"/>
                </a:solidFill>
                <a:latin typeface="Calibri" panose="020F0502020204030204" pitchFamily="34" charset="0"/>
                <a:ea typeface="Calibri"/>
                <a:cs typeface="Times New Roman"/>
              </a:rPr>
              <a:t>GROWTH!</a:t>
            </a:r>
          </a:p>
          <a:p>
            <a:pPr marL="0" indent="0" algn="ctr" fontAlgn="auto">
              <a:lnSpc>
                <a:spcPct val="120000"/>
              </a:lnSpc>
              <a:spcBef>
                <a:spcPts val="0"/>
              </a:spcBef>
              <a:spcAft>
                <a:spcPts val="0"/>
              </a:spcAft>
              <a:buClr>
                <a:srgbClr val="C00000"/>
              </a:buClr>
              <a:buNone/>
              <a:defRPr/>
            </a:pPr>
            <a:endParaRPr lang="en-US" sz="800" b="1" dirty="0" smtClean="0">
              <a:solidFill>
                <a:srgbClr val="C00000"/>
              </a:solidFill>
              <a:latin typeface="Calibri" panose="020F0502020204030204" pitchFamily="34" charset="0"/>
              <a:ea typeface="Calibri"/>
              <a:cs typeface="Times New Roman"/>
            </a:endParaRPr>
          </a:p>
          <a:p>
            <a:pPr marL="171450" indent="-171450" fontAlgn="auto">
              <a:lnSpc>
                <a:spcPct val="120000"/>
              </a:lnSpc>
              <a:spcBef>
                <a:spcPts val="0"/>
              </a:spcBef>
              <a:spcAft>
                <a:spcPts val="0"/>
              </a:spcAft>
              <a:buClr>
                <a:srgbClr val="C00000"/>
              </a:buClr>
              <a:defRPr/>
            </a:pPr>
            <a:r>
              <a:rPr lang="en-US" sz="2400" b="1" dirty="0" smtClean="0">
                <a:latin typeface="Calibri" panose="020F0502020204030204" pitchFamily="34" charset="0"/>
                <a:ea typeface="Calibri"/>
                <a:cs typeface="Times New Roman"/>
              </a:rPr>
              <a:t>In Kentucky</a:t>
            </a:r>
          </a:p>
          <a:p>
            <a:pPr lvl="1" indent="-342900" fontAlgn="auto">
              <a:lnSpc>
                <a:spcPct val="120000"/>
              </a:lnSpc>
              <a:spcBef>
                <a:spcPts val="0"/>
              </a:spcBef>
              <a:spcAft>
                <a:spcPts val="0"/>
              </a:spcAft>
              <a:buClr>
                <a:srgbClr val="C00000"/>
              </a:buClr>
              <a:buFont typeface="Arial" panose="020B0604020202020204" pitchFamily="34" charset="0"/>
              <a:buChar char="•"/>
              <a:defRPr/>
            </a:pPr>
            <a:r>
              <a:rPr lang="en-US" sz="2400" b="1" dirty="0" smtClean="0">
                <a:solidFill>
                  <a:srgbClr val="C00000"/>
                </a:solidFill>
                <a:latin typeface="Calibri" panose="020F0502020204030204" pitchFamily="34" charset="0"/>
              </a:rPr>
              <a:t>SUBSTANCE ABUSE AND BEHAVIORAL DISORDER COUNSELORS </a:t>
            </a:r>
            <a:r>
              <a:rPr lang="en-US" sz="1400" dirty="0" smtClean="0">
                <a:latin typeface="Calibri" panose="020F0502020204030204" pitchFamily="34" charset="0"/>
              </a:rPr>
              <a:t>($17.34/</a:t>
            </a:r>
            <a:r>
              <a:rPr lang="en-US" sz="1400" dirty="0" err="1" smtClean="0">
                <a:latin typeface="Calibri" panose="020F0502020204030204" pitchFamily="34" charset="0"/>
              </a:rPr>
              <a:t>hr</a:t>
            </a:r>
            <a:r>
              <a:rPr lang="en-US" sz="1400" dirty="0" smtClean="0">
                <a:latin typeface="Calibri" panose="020F0502020204030204" pitchFamily="34" charset="0"/>
              </a:rPr>
              <a:t>; $36,070/</a:t>
            </a:r>
            <a:r>
              <a:rPr lang="en-US" sz="1400" dirty="0" err="1" smtClean="0">
                <a:latin typeface="Calibri" panose="020F0502020204030204" pitchFamily="34" charset="0"/>
              </a:rPr>
              <a:t>yr</a:t>
            </a:r>
            <a:r>
              <a:rPr lang="en-US" sz="1400" dirty="0" smtClean="0">
                <a:latin typeface="Calibri" panose="020F0502020204030204" pitchFamily="34" charset="0"/>
              </a:rPr>
              <a:t>)</a:t>
            </a:r>
          </a:p>
          <a:p>
            <a:pPr lvl="1" indent="-342900" fontAlgn="auto">
              <a:lnSpc>
                <a:spcPct val="120000"/>
              </a:lnSpc>
              <a:spcBef>
                <a:spcPts val="0"/>
              </a:spcBef>
              <a:spcAft>
                <a:spcPts val="0"/>
              </a:spcAft>
              <a:buClr>
                <a:srgbClr val="C00000"/>
              </a:buClr>
              <a:buFont typeface="Arial" panose="020B0604020202020204" pitchFamily="34" charset="0"/>
              <a:buChar char="•"/>
              <a:defRPr/>
            </a:pPr>
            <a:r>
              <a:rPr lang="en-US" sz="2400" b="1" dirty="0" smtClean="0">
                <a:solidFill>
                  <a:srgbClr val="C00000"/>
                </a:solidFill>
                <a:latin typeface="Calibri" panose="020F0502020204030204" pitchFamily="34" charset="0"/>
              </a:rPr>
              <a:t>MARRIAGE AND FAMILY THERAPISTS </a:t>
            </a:r>
            <a:r>
              <a:rPr lang="en-US" sz="1400" dirty="0" smtClean="0">
                <a:latin typeface="Calibri" panose="020F0502020204030204" pitchFamily="34" charset="0"/>
              </a:rPr>
              <a:t>($16.97/</a:t>
            </a:r>
            <a:r>
              <a:rPr lang="en-US" sz="1400" dirty="0" err="1" smtClean="0">
                <a:latin typeface="Calibri" panose="020F0502020204030204" pitchFamily="34" charset="0"/>
              </a:rPr>
              <a:t>hr</a:t>
            </a:r>
            <a:r>
              <a:rPr lang="en-US" sz="1400" dirty="0" smtClean="0">
                <a:latin typeface="Calibri" panose="020F0502020204030204" pitchFamily="34" charset="0"/>
              </a:rPr>
              <a:t>; $35,290/</a:t>
            </a:r>
            <a:r>
              <a:rPr lang="en-US" sz="1400" dirty="0" err="1" smtClean="0">
                <a:latin typeface="Calibri" panose="020F0502020204030204" pitchFamily="34" charset="0"/>
              </a:rPr>
              <a:t>yr</a:t>
            </a:r>
            <a:r>
              <a:rPr lang="en-US" sz="1400" dirty="0" smtClean="0">
                <a:latin typeface="Calibri" panose="020F0502020204030204" pitchFamily="34" charset="0"/>
              </a:rPr>
              <a:t>)</a:t>
            </a:r>
          </a:p>
          <a:p>
            <a:pPr lvl="1" indent="-342900" fontAlgn="auto">
              <a:lnSpc>
                <a:spcPct val="120000"/>
              </a:lnSpc>
              <a:spcBef>
                <a:spcPts val="0"/>
              </a:spcBef>
              <a:spcAft>
                <a:spcPts val="0"/>
              </a:spcAft>
              <a:buClr>
                <a:srgbClr val="C00000"/>
              </a:buClr>
              <a:buFont typeface="Arial" panose="020B0604020202020204" pitchFamily="34" charset="0"/>
              <a:buChar char="•"/>
              <a:defRPr/>
            </a:pPr>
            <a:r>
              <a:rPr lang="en-US" sz="2400" b="1" dirty="0" smtClean="0">
                <a:solidFill>
                  <a:srgbClr val="C00000"/>
                </a:solidFill>
                <a:latin typeface="Calibri" panose="020F0502020204030204" pitchFamily="34" charset="0"/>
              </a:rPr>
              <a:t>MENTAL HEALTH COUNSELORS </a:t>
            </a:r>
            <a:r>
              <a:rPr lang="en-US" sz="1400" dirty="0" smtClean="0">
                <a:latin typeface="Calibri" panose="020F0502020204030204" pitchFamily="34" charset="0"/>
              </a:rPr>
              <a:t>($16.56/</a:t>
            </a:r>
            <a:r>
              <a:rPr lang="en-US" sz="1400" dirty="0" err="1" smtClean="0">
                <a:latin typeface="Calibri" panose="020F0502020204030204" pitchFamily="34" charset="0"/>
              </a:rPr>
              <a:t>hr</a:t>
            </a:r>
            <a:r>
              <a:rPr lang="en-US" sz="1400" dirty="0" smtClean="0">
                <a:latin typeface="Calibri" panose="020F0502020204030204" pitchFamily="34" charset="0"/>
              </a:rPr>
              <a:t>; $34,440/</a:t>
            </a:r>
            <a:r>
              <a:rPr lang="en-US" sz="1400" dirty="0" err="1" smtClean="0">
                <a:latin typeface="Calibri" panose="020F0502020204030204" pitchFamily="34" charset="0"/>
              </a:rPr>
              <a:t>yr</a:t>
            </a:r>
            <a:r>
              <a:rPr lang="en-US" sz="1400" dirty="0" smtClean="0">
                <a:latin typeface="Calibri" panose="020F0502020204030204" pitchFamily="34" charset="0"/>
              </a:rPr>
              <a:t>)</a:t>
            </a:r>
          </a:p>
          <a:p>
            <a:pPr marL="171450" indent="-171450" fontAlgn="auto">
              <a:lnSpc>
                <a:spcPct val="120000"/>
              </a:lnSpc>
              <a:spcBef>
                <a:spcPts val="0"/>
              </a:spcBef>
              <a:spcAft>
                <a:spcPts val="0"/>
              </a:spcAft>
              <a:buClr>
                <a:srgbClr val="C00000"/>
              </a:buClr>
              <a:defRPr/>
            </a:pPr>
            <a:r>
              <a:rPr lang="en-US" sz="2400" b="1" dirty="0" smtClean="0">
                <a:latin typeface="Calibri" panose="020F0502020204030204" pitchFamily="34" charset="0"/>
                <a:ea typeface="Calibri"/>
                <a:cs typeface="Times New Roman"/>
              </a:rPr>
              <a:t>In Barren River Area</a:t>
            </a:r>
          </a:p>
          <a:p>
            <a:pPr lvl="1" indent="-342900" fontAlgn="auto">
              <a:lnSpc>
                <a:spcPct val="120000"/>
              </a:lnSpc>
              <a:spcBef>
                <a:spcPts val="0"/>
              </a:spcBef>
              <a:spcAft>
                <a:spcPts val="0"/>
              </a:spcAft>
              <a:buClr>
                <a:srgbClr val="C00000"/>
              </a:buClr>
              <a:buFont typeface="Arial" panose="020B0604020202020204" pitchFamily="34" charset="0"/>
              <a:buChar char="•"/>
              <a:defRPr/>
            </a:pPr>
            <a:r>
              <a:rPr lang="en-US" sz="2400" b="1" dirty="0" smtClean="0">
                <a:solidFill>
                  <a:srgbClr val="C00000"/>
                </a:solidFill>
                <a:latin typeface="Calibri" panose="020F0502020204030204" pitchFamily="34" charset="0"/>
                <a:ea typeface="Calibri"/>
                <a:cs typeface="Times New Roman"/>
              </a:rPr>
              <a:t>REHABILITATION COUNSELORS </a:t>
            </a:r>
            <a:r>
              <a:rPr lang="en-US" sz="1400" dirty="0" smtClean="0">
                <a:latin typeface="Calibri" panose="020F0502020204030204" pitchFamily="34" charset="0"/>
                <a:ea typeface="Calibri"/>
                <a:cs typeface="Times New Roman"/>
              </a:rPr>
              <a:t>($15.75/</a:t>
            </a:r>
            <a:r>
              <a:rPr lang="en-US" sz="1400" dirty="0" err="1" smtClean="0">
                <a:latin typeface="Calibri" panose="020F0502020204030204" pitchFamily="34" charset="0"/>
                <a:ea typeface="Calibri"/>
                <a:cs typeface="Times New Roman"/>
              </a:rPr>
              <a:t>hr</a:t>
            </a:r>
            <a:r>
              <a:rPr lang="en-US" sz="1400" dirty="0" smtClean="0">
                <a:latin typeface="Calibri" panose="020F0502020204030204" pitchFamily="34" charset="0"/>
                <a:ea typeface="Calibri"/>
                <a:cs typeface="Times New Roman"/>
              </a:rPr>
              <a:t>; $32,806/</a:t>
            </a:r>
            <a:r>
              <a:rPr lang="en-US" sz="1400" dirty="0" err="1" smtClean="0">
                <a:latin typeface="Calibri" panose="020F0502020204030204" pitchFamily="34" charset="0"/>
                <a:ea typeface="Calibri"/>
                <a:cs typeface="Times New Roman"/>
              </a:rPr>
              <a:t>yr</a:t>
            </a:r>
            <a:r>
              <a:rPr lang="en-US" sz="1400" dirty="0" smtClean="0">
                <a:latin typeface="Calibri" panose="020F0502020204030204" pitchFamily="34" charset="0"/>
                <a:ea typeface="Calibri"/>
                <a:cs typeface="Times New Roman"/>
              </a:rPr>
              <a:t>) </a:t>
            </a:r>
          </a:p>
          <a:p>
            <a:pPr lvl="1" indent="-342900" fontAlgn="auto">
              <a:lnSpc>
                <a:spcPct val="120000"/>
              </a:lnSpc>
              <a:spcBef>
                <a:spcPts val="0"/>
              </a:spcBef>
              <a:spcAft>
                <a:spcPts val="0"/>
              </a:spcAft>
              <a:buClr>
                <a:srgbClr val="C00000"/>
              </a:buClr>
              <a:buFont typeface="Arial" panose="020B0604020202020204" pitchFamily="34" charset="0"/>
              <a:buChar char="•"/>
              <a:defRPr/>
            </a:pPr>
            <a:r>
              <a:rPr lang="en-US" sz="2400" b="1" dirty="0" smtClean="0">
                <a:solidFill>
                  <a:srgbClr val="C00000"/>
                </a:solidFill>
                <a:latin typeface="Calibri" panose="020F0502020204030204" pitchFamily="34" charset="0"/>
                <a:ea typeface="Calibri"/>
                <a:cs typeface="Times New Roman"/>
              </a:rPr>
              <a:t>MENTAL HEALTH COUNSELORS </a:t>
            </a:r>
            <a:r>
              <a:rPr lang="en-US" sz="1400" dirty="0" smtClean="0">
                <a:latin typeface="Calibri" panose="020F0502020204030204" pitchFamily="34" charset="0"/>
                <a:ea typeface="Calibri"/>
                <a:cs typeface="Times New Roman"/>
              </a:rPr>
              <a:t>($16.46/</a:t>
            </a:r>
            <a:r>
              <a:rPr lang="en-US" sz="1400" dirty="0" err="1" smtClean="0">
                <a:latin typeface="Calibri" panose="020F0502020204030204" pitchFamily="34" charset="0"/>
                <a:ea typeface="Calibri"/>
                <a:cs typeface="Times New Roman"/>
              </a:rPr>
              <a:t>hr</a:t>
            </a:r>
            <a:r>
              <a:rPr lang="en-US" sz="1400" dirty="0" smtClean="0">
                <a:latin typeface="Calibri" panose="020F0502020204030204" pitchFamily="34" charset="0"/>
                <a:ea typeface="Calibri"/>
                <a:cs typeface="Times New Roman"/>
              </a:rPr>
              <a:t>; $34,240/</a:t>
            </a:r>
            <a:r>
              <a:rPr lang="en-US" sz="1400" dirty="0" err="1" smtClean="0">
                <a:latin typeface="Calibri" panose="020F0502020204030204" pitchFamily="34" charset="0"/>
                <a:ea typeface="Calibri"/>
                <a:cs typeface="Times New Roman"/>
              </a:rPr>
              <a:t>yr</a:t>
            </a:r>
            <a:r>
              <a:rPr lang="en-US" sz="1400" dirty="0" smtClean="0">
                <a:latin typeface="Calibri" panose="020F0502020204030204" pitchFamily="34" charset="0"/>
                <a:ea typeface="Calibri"/>
                <a:cs typeface="Times New Roman"/>
              </a:rPr>
              <a:t>)</a:t>
            </a:r>
            <a:endParaRPr lang="en-US" sz="1400" dirty="0">
              <a:latin typeface="Calibri" panose="020F0502020204030204" pitchFamily="34" charset="0"/>
              <a:ea typeface="Calibri"/>
              <a:cs typeface="Times New Roman"/>
            </a:endParaRPr>
          </a:p>
          <a:p>
            <a:pPr marL="171450" indent="-171450" fontAlgn="auto">
              <a:lnSpc>
                <a:spcPct val="120000"/>
              </a:lnSpc>
              <a:spcBef>
                <a:spcPts val="0"/>
              </a:spcBef>
              <a:spcAft>
                <a:spcPts val="0"/>
              </a:spcAft>
              <a:buClr>
                <a:srgbClr val="C00000"/>
              </a:buClr>
              <a:defRPr/>
            </a:pPr>
            <a:r>
              <a:rPr lang="en-US" sz="2400" b="1" dirty="0" smtClean="0">
                <a:latin typeface="Calibri" panose="020F0502020204030204" pitchFamily="34" charset="0"/>
                <a:ea typeface="Calibri"/>
                <a:cs typeface="Times New Roman"/>
              </a:rPr>
              <a:t>In Lake </a:t>
            </a:r>
            <a:r>
              <a:rPr lang="en-US" sz="2400" b="1" dirty="0">
                <a:latin typeface="Calibri" panose="020F0502020204030204" pitchFamily="34" charset="0"/>
                <a:ea typeface="Calibri"/>
                <a:cs typeface="Times New Roman"/>
              </a:rPr>
              <a:t>Cumberland </a:t>
            </a:r>
            <a:r>
              <a:rPr lang="en-US" sz="2400" b="1" dirty="0" smtClean="0">
                <a:latin typeface="Calibri" panose="020F0502020204030204" pitchFamily="34" charset="0"/>
                <a:ea typeface="Calibri"/>
                <a:cs typeface="Times New Roman"/>
              </a:rPr>
              <a:t>Area</a:t>
            </a:r>
          </a:p>
          <a:p>
            <a:pPr lvl="1" indent="-342900" fontAlgn="auto">
              <a:lnSpc>
                <a:spcPct val="120000"/>
              </a:lnSpc>
              <a:spcBef>
                <a:spcPts val="0"/>
              </a:spcBef>
              <a:spcAft>
                <a:spcPts val="0"/>
              </a:spcAft>
              <a:buClr>
                <a:srgbClr val="C00000"/>
              </a:buClr>
              <a:buFont typeface="Arial" panose="020B0604020202020204" pitchFamily="34" charset="0"/>
              <a:buChar char="•"/>
              <a:defRPr/>
            </a:pPr>
            <a:r>
              <a:rPr lang="en-US" sz="2400" b="1" dirty="0" smtClean="0">
                <a:solidFill>
                  <a:srgbClr val="C00000"/>
                </a:solidFill>
                <a:latin typeface="Calibri" panose="020F0502020204030204" pitchFamily="34" charset="0"/>
                <a:ea typeface="Calibri"/>
                <a:cs typeface="Times New Roman"/>
              </a:rPr>
              <a:t>MARRIAGE AND FAMILY THERAPISTS </a:t>
            </a:r>
            <a:r>
              <a:rPr lang="en-US" sz="1400" dirty="0" smtClean="0">
                <a:latin typeface="Calibri" panose="020F0502020204030204" pitchFamily="34" charset="0"/>
                <a:ea typeface="Calibri"/>
                <a:cs typeface="Times New Roman"/>
              </a:rPr>
              <a:t>(n/a; n/a)</a:t>
            </a:r>
          </a:p>
          <a:p>
            <a:pPr lvl="1" indent="-342900" fontAlgn="auto">
              <a:lnSpc>
                <a:spcPct val="120000"/>
              </a:lnSpc>
              <a:spcBef>
                <a:spcPts val="0"/>
              </a:spcBef>
              <a:spcAft>
                <a:spcPts val="0"/>
              </a:spcAft>
              <a:buClr>
                <a:srgbClr val="C00000"/>
              </a:buClr>
              <a:buFont typeface="Arial" panose="020B0604020202020204" pitchFamily="34" charset="0"/>
              <a:buChar char="•"/>
              <a:defRPr/>
            </a:pPr>
            <a:r>
              <a:rPr lang="en-US" sz="2400" b="1" dirty="0" smtClean="0">
                <a:solidFill>
                  <a:srgbClr val="C00000"/>
                </a:solidFill>
                <a:latin typeface="Calibri" panose="020F0502020204030204" pitchFamily="34" charset="0"/>
                <a:ea typeface="Calibri"/>
                <a:cs typeface="Times New Roman"/>
              </a:rPr>
              <a:t>MENTAL HEALTH AND SUBSTANCE ABUSE COUNSELORS </a:t>
            </a:r>
            <a:r>
              <a:rPr lang="en-US" sz="1400" dirty="0" smtClean="0">
                <a:latin typeface="Calibri" panose="020F0502020204030204" pitchFamily="34" charset="0"/>
                <a:ea typeface="Calibri"/>
                <a:cs typeface="Times New Roman"/>
              </a:rPr>
              <a:t>($13.81/</a:t>
            </a:r>
            <a:r>
              <a:rPr lang="en-US" sz="1400" dirty="0" err="1" smtClean="0">
                <a:latin typeface="Calibri" panose="020F0502020204030204" pitchFamily="34" charset="0"/>
                <a:ea typeface="Calibri"/>
                <a:cs typeface="Times New Roman"/>
              </a:rPr>
              <a:t>hr</a:t>
            </a:r>
            <a:r>
              <a:rPr lang="en-US" sz="1400" dirty="0" smtClean="0">
                <a:latin typeface="Calibri" panose="020F0502020204030204" pitchFamily="34" charset="0"/>
                <a:ea typeface="Calibri"/>
                <a:cs typeface="Times New Roman"/>
              </a:rPr>
              <a:t>; $28,718/</a:t>
            </a:r>
            <a:r>
              <a:rPr lang="en-US" sz="1400" dirty="0" err="1" smtClean="0">
                <a:latin typeface="Calibri" panose="020F0502020204030204" pitchFamily="34" charset="0"/>
                <a:ea typeface="Calibri"/>
                <a:cs typeface="Times New Roman"/>
              </a:rPr>
              <a:t>yr</a:t>
            </a:r>
            <a:r>
              <a:rPr lang="en-US" sz="1400" dirty="0" smtClean="0">
                <a:latin typeface="Calibri" panose="020F0502020204030204" pitchFamily="34" charset="0"/>
                <a:ea typeface="Calibri"/>
                <a:cs typeface="Times New Roman"/>
              </a:rPr>
              <a:t>)</a:t>
            </a:r>
            <a:endParaRPr lang="en-US" sz="1400" dirty="0">
              <a:latin typeface="Calibri" panose="020F0502020204030204" pitchFamily="34" charset="0"/>
              <a:ea typeface="Calibri"/>
              <a:cs typeface="Times New Roman"/>
            </a:endParaRPr>
          </a:p>
          <a:p>
            <a:pPr marL="0" lvl="1" indent="0" fontAlgn="auto">
              <a:lnSpc>
                <a:spcPct val="120000"/>
              </a:lnSpc>
              <a:spcBef>
                <a:spcPts val="0"/>
              </a:spcBef>
              <a:spcAft>
                <a:spcPts val="0"/>
              </a:spcAft>
              <a:buClr>
                <a:srgbClr val="C00000"/>
              </a:buClr>
              <a:buNone/>
              <a:defRPr/>
            </a:pPr>
            <a:endParaRPr lang="en-US" sz="1300" dirty="0" smtClean="0">
              <a:solidFill>
                <a:srgbClr val="C00000"/>
              </a:solidFill>
              <a:latin typeface="Calibri" panose="020F0502020204030204" pitchFamily="34" charset="0"/>
              <a:ea typeface="Calibri"/>
              <a:cs typeface="Times New Roman"/>
            </a:endParaRPr>
          </a:p>
          <a:p>
            <a:pPr marL="0" lvl="1" indent="0" fontAlgn="auto">
              <a:lnSpc>
                <a:spcPct val="120000"/>
              </a:lnSpc>
              <a:spcBef>
                <a:spcPts val="0"/>
              </a:spcBef>
              <a:spcAft>
                <a:spcPts val="0"/>
              </a:spcAft>
              <a:buClr>
                <a:srgbClr val="C00000"/>
              </a:buClr>
              <a:buNone/>
              <a:defRPr/>
            </a:pPr>
            <a:r>
              <a:rPr lang="en-US" sz="1900" dirty="0" smtClean="0">
                <a:latin typeface="Calibri" panose="020F0502020204030204" pitchFamily="34" charset="0"/>
                <a:ea typeface="Calibri"/>
                <a:cs typeface="Times New Roman"/>
              </a:rPr>
              <a:t>* Among </a:t>
            </a:r>
            <a:r>
              <a:rPr lang="en-US" sz="1900" dirty="0">
                <a:latin typeface="Calibri" panose="020F0502020204030204" pitchFamily="34" charset="0"/>
                <a:ea typeface="Calibri"/>
                <a:cs typeface="Times New Roman"/>
              </a:rPr>
              <a:t>Top 50 f</a:t>
            </a:r>
            <a:r>
              <a:rPr lang="en-US" sz="1900" dirty="0" smtClean="0">
                <a:latin typeface="Calibri" panose="020F0502020204030204" pitchFamily="34" charset="0"/>
                <a:ea typeface="Calibri"/>
                <a:cs typeface="Times New Roman"/>
              </a:rPr>
              <a:t>astest </a:t>
            </a:r>
            <a:r>
              <a:rPr lang="en-US" sz="1900" dirty="0">
                <a:latin typeface="Calibri" panose="020F0502020204030204" pitchFamily="34" charset="0"/>
                <a:ea typeface="Calibri"/>
                <a:cs typeface="Times New Roman"/>
              </a:rPr>
              <a:t>growing </a:t>
            </a:r>
            <a:r>
              <a:rPr lang="en-US" sz="1900" dirty="0" smtClean="0">
                <a:latin typeface="Calibri" panose="020F0502020204030204" pitchFamily="34" charset="0"/>
                <a:ea typeface="Calibri"/>
                <a:cs typeface="Times New Roman"/>
              </a:rPr>
              <a:t>occupations </a:t>
            </a:r>
            <a:r>
              <a:rPr lang="en-US" sz="1900" dirty="0" smtClean="0">
                <a:latin typeface="Calibri" panose="020F0502020204030204" pitchFamily="34" charset="0"/>
              </a:rPr>
              <a:t>In Kentucky; Requiring </a:t>
            </a:r>
            <a:r>
              <a:rPr lang="en-US" sz="1900" dirty="0">
                <a:latin typeface="Calibri" panose="020F0502020204030204" pitchFamily="34" charset="0"/>
              </a:rPr>
              <a:t>a Bachelor’s degree or higher; Job openings includes separations and new </a:t>
            </a:r>
            <a:r>
              <a:rPr lang="en-US" sz="1900" dirty="0" smtClean="0">
                <a:latin typeface="Calibri" panose="020F0502020204030204" pitchFamily="34" charset="0"/>
              </a:rPr>
              <a:t>positions; Median wages are listed</a:t>
            </a:r>
            <a:endParaRPr lang="en-US" sz="1900" dirty="0">
              <a:latin typeface="Calibri" panose="020F05020202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575656"/>
            <a:ext cx="3003528" cy="1329344"/>
          </a:xfrm>
          <a:prstGeom prst="rect">
            <a:avLst/>
          </a:prstGeom>
        </p:spPr>
      </p:pic>
      <p:sp>
        <p:nvSpPr>
          <p:cNvPr id="10" name="Rectangle 2"/>
          <p:cNvSpPr txBox="1">
            <a:spLocks noChangeArrowheads="1"/>
          </p:cNvSpPr>
          <p:nvPr/>
        </p:nvSpPr>
        <p:spPr>
          <a:xfrm>
            <a:off x="6356328" y="956656"/>
            <a:ext cx="2438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defRPr/>
            </a:pPr>
            <a:r>
              <a:rPr lang="en-US" sz="3200" b="1" spc="150" dirty="0" smtClean="0">
                <a:solidFill>
                  <a:schemeClr val="bg1"/>
                </a:solidFill>
                <a:effectLst>
                  <a:outerShdw blurRad="38100" dist="38100" dir="2700000" algn="tl">
                    <a:srgbClr val="000000">
                      <a:alpha val="43137"/>
                    </a:srgbClr>
                  </a:outerShdw>
                </a:effectLst>
              </a:rPr>
              <a:t>2010-2020 </a:t>
            </a:r>
            <a:endParaRPr lang="en-US" sz="3200" b="1" spc="150" dirty="0">
              <a:solidFill>
                <a:schemeClr val="bg1"/>
              </a:solidFill>
              <a:effectLst>
                <a:outerShdw blurRad="38100" dist="38100" dir="2700000" algn="tl">
                  <a:srgbClr val="000000">
                    <a:alpha val="43137"/>
                  </a:srgbClr>
                </a:outerShdw>
              </a:effectLst>
            </a:endParaRPr>
          </a:p>
        </p:txBody>
      </p:sp>
      <p:sp>
        <p:nvSpPr>
          <p:cNvPr id="12" name="Title 1"/>
          <p:cNvSpPr txBox="1">
            <a:spLocks/>
          </p:cNvSpPr>
          <p:nvPr/>
        </p:nvSpPr>
        <p:spPr>
          <a:xfrm>
            <a:off x="304799" y="152400"/>
            <a:ext cx="8477251" cy="990282"/>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all" spc="-60" normalizeH="0" baseline="0" noProof="0" dirty="0" smtClean="0">
                <a:ln>
                  <a:noFill/>
                </a:ln>
                <a:solidFill>
                  <a:srgbClr val="000000"/>
                </a:solidFill>
                <a:effectLst/>
                <a:uLnTx/>
                <a:uFillTx/>
                <a:latin typeface="Avenir Black"/>
                <a:ea typeface="+mj-ea"/>
                <a:cs typeface="Avenir Black"/>
              </a:rPr>
              <a:t>  Occupational outlook </a:t>
            </a:r>
            <a:endParaRPr kumimoji="0" lang="en-US" b="1" i="0" u="none" strike="noStrike" kern="1200" cap="all" spc="-60" normalizeH="0" baseline="0" noProof="0" dirty="0">
              <a:ln>
                <a:noFill/>
              </a:ln>
              <a:solidFill>
                <a:srgbClr val="000000"/>
              </a:solidFill>
              <a:effectLst/>
              <a:uLnTx/>
              <a:uFillTx/>
              <a:latin typeface="Avenir Black"/>
              <a:ea typeface="+mj-ea"/>
              <a:cs typeface="Avenir Black"/>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3429000"/>
            <a:ext cx="2240280" cy="16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6029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5125"/>
            <a:ext cx="7772400" cy="3810000"/>
          </a:xfrm>
        </p:spPr>
        <p:txBody>
          <a:bodyPr/>
          <a:lstStyle/>
          <a:p>
            <a:pPr eaLnBrk="1" hangingPunct="1"/>
            <a:r>
              <a:rPr lang="en-US" altLang="en-US" sz="2800" dirty="0"/>
              <a:t>BSW since 1974, accredited 1978</a:t>
            </a:r>
          </a:p>
          <a:p>
            <a:pPr lvl="1" eaLnBrk="1" hangingPunct="1"/>
            <a:r>
              <a:rPr lang="en-US" altLang="en-US" sz="2000" dirty="0"/>
              <a:t>Currently &gt;200 social work majors/minors</a:t>
            </a:r>
          </a:p>
          <a:p>
            <a:pPr lvl="1" eaLnBrk="1" hangingPunct="1"/>
            <a:r>
              <a:rPr lang="en-US" altLang="en-US" sz="2000" dirty="0"/>
              <a:t>BSW @ Bowling Green, </a:t>
            </a:r>
            <a:r>
              <a:rPr lang="en-US" altLang="en-US" sz="2000" dirty="0" err="1"/>
              <a:t>E’town</a:t>
            </a:r>
            <a:r>
              <a:rPr lang="en-US" altLang="en-US" sz="2000" dirty="0"/>
              <a:t>, Owensboro, Glasgow</a:t>
            </a:r>
          </a:p>
          <a:p>
            <a:pPr lvl="1" eaLnBrk="1" hangingPunct="1"/>
            <a:endParaRPr lang="en-US" altLang="en-US" sz="2400" dirty="0"/>
          </a:p>
          <a:p>
            <a:pPr eaLnBrk="1" hangingPunct="1"/>
            <a:r>
              <a:rPr lang="en-US" altLang="en-US" sz="2800" dirty="0"/>
              <a:t>MSW since 2004</a:t>
            </a:r>
          </a:p>
          <a:p>
            <a:pPr lvl="1" eaLnBrk="1" hangingPunct="1"/>
            <a:r>
              <a:rPr lang="en-US" altLang="en-US" sz="2000" dirty="0"/>
              <a:t>MSW degree options</a:t>
            </a:r>
          </a:p>
          <a:p>
            <a:pPr lvl="2" eaLnBrk="1" hangingPunct="1"/>
            <a:r>
              <a:rPr lang="en-US" altLang="en-US" sz="2000" dirty="0"/>
              <a:t>Full-time, part-time</a:t>
            </a:r>
          </a:p>
          <a:p>
            <a:pPr lvl="2" eaLnBrk="1" hangingPunct="1"/>
            <a:r>
              <a:rPr lang="en-US" altLang="en-US" sz="2000" dirty="0"/>
              <a:t>Advanced </a:t>
            </a:r>
            <a:r>
              <a:rPr lang="en-US" altLang="en-US" sz="2000" dirty="0" smtClean="0"/>
              <a:t>standing</a:t>
            </a:r>
          </a:p>
          <a:p>
            <a:pPr lvl="2" eaLnBrk="1" hangingPunct="1"/>
            <a:r>
              <a:rPr lang="en-US" altLang="en-US" sz="2000" dirty="0" smtClean="0"/>
              <a:t>Online </a:t>
            </a:r>
            <a:endParaRPr lang="en-US" altLang="en-US" sz="2000" dirty="0"/>
          </a:p>
          <a:p>
            <a:endParaRPr lang="en-US" dirty="0"/>
          </a:p>
        </p:txBody>
      </p:sp>
      <p:pic>
        <p:nvPicPr>
          <p:cNvPr id="5" name="Picture 4" descr="2011.12.14_virtual tour building_lemon-1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895600"/>
            <a:ext cx="4349483" cy="2170714"/>
          </a:xfrm>
          <a:prstGeom prst="rect">
            <a:avLst/>
          </a:prstGeom>
        </p:spPr>
      </p:pic>
      <p:sp>
        <p:nvSpPr>
          <p:cNvPr id="6" name="Rectangle 5"/>
          <p:cNvSpPr/>
          <p:nvPr/>
        </p:nvSpPr>
        <p:spPr>
          <a:xfrm>
            <a:off x="1295400" y="5410200"/>
            <a:ext cx="6781800" cy="1015663"/>
          </a:xfrm>
          <a:prstGeom prst="rect">
            <a:avLst/>
          </a:prstGeom>
        </p:spPr>
        <p:txBody>
          <a:bodyPr wrap="square">
            <a:spAutoFit/>
          </a:bodyPr>
          <a:lstStyle/>
          <a:p>
            <a:pPr algn="ctr"/>
            <a:r>
              <a:rPr lang="en-US" altLang="en-US" sz="2000" dirty="0" smtClean="0"/>
              <a:t>The Academic </a:t>
            </a:r>
            <a:r>
              <a:rPr lang="en-US" altLang="en-US" sz="2000" dirty="0"/>
              <a:t>Complex houses the Department of Social Work within the College of Health &amp; Human Services</a:t>
            </a:r>
          </a:p>
          <a:p>
            <a:endParaRPr lang="en-US" alt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09937"/>
            <a:ext cx="6934200" cy="1180114"/>
          </a:xfrm>
          <a:prstGeom prst="rect">
            <a:avLst/>
          </a:prstGeom>
        </p:spPr>
      </p:pic>
    </p:spTree>
    <p:extLst>
      <p:ext uri="{BB962C8B-B14F-4D97-AF65-F5344CB8AC3E}">
        <p14:creationId xmlns:p14="http://schemas.microsoft.com/office/powerpoint/2010/main" val="126781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p:spPr>
        <p:txBody>
          <a:bodyPr>
            <a:normAutofit fontScale="90000"/>
          </a:bodyPr>
          <a:lstStyle/>
          <a:p>
            <a:pPr eaLnBrk="1" fontAlgn="auto" hangingPunct="1">
              <a:spcAft>
                <a:spcPts val="0"/>
              </a:spcAft>
              <a:defRPr/>
            </a:pPr>
            <a:r>
              <a:rPr lang="en-US" dirty="0" smtClean="0">
                <a:latin typeface="Avenir Black"/>
                <a:cs typeface="Avenir Black"/>
              </a:rPr>
              <a:t>Prerequisites for SW Major </a:t>
            </a:r>
            <a:r>
              <a:rPr lang="en-US" dirty="0" smtClean="0"/>
              <a:t/>
            </a:r>
            <a:br>
              <a:rPr lang="en-US" dirty="0" smtClean="0"/>
            </a:br>
            <a:r>
              <a:rPr lang="en-US" sz="2700" dirty="0" smtClean="0"/>
              <a:t>9 Classes</a:t>
            </a:r>
          </a:p>
        </p:txBody>
      </p:sp>
      <p:sp>
        <p:nvSpPr>
          <p:cNvPr id="9219" name="Rectangle 3"/>
          <p:cNvSpPr>
            <a:spLocks noGrp="1" noChangeArrowheads="1"/>
          </p:cNvSpPr>
          <p:nvPr>
            <p:ph idx="1"/>
          </p:nvPr>
        </p:nvSpPr>
        <p:spPr>
          <a:xfrm>
            <a:off x="685800" y="1066800"/>
            <a:ext cx="7772400" cy="5486400"/>
          </a:xfrm>
        </p:spPr>
        <p:txBody>
          <a:bodyPr rtlCol="0">
            <a:normAutofit/>
          </a:bodyPr>
          <a:lstStyle/>
          <a:p>
            <a:pPr marL="400050" lvl="1" indent="0" fontAlgn="auto">
              <a:lnSpc>
                <a:spcPct val="80000"/>
              </a:lnSpc>
              <a:spcAft>
                <a:spcPts val="0"/>
              </a:spcAft>
              <a:buNone/>
              <a:defRPr/>
            </a:pPr>
            <a:endParaRPr lang="en-US" sz="2100" dirty="0" smtClean="0"/>
          </a:p>
          <a:p>
            <a:pPr marL="400050" lvl="1" indent="0" fontAlgn="auto">
              <a:lnSpc>
                <a:spcPct val="80000"/>
              </a:lnSpc>
              <a:spcAft>
                <a:spcPts val="0"/>
              </a:spcAft>
              <a:buNone/>
              <a:defRPr/>
            </a:pPr>
            <a:endParaRPr lang="en-US" sz="2000" dirty="0" smtClean="0"/>
          </a:p>
          <a:p>
            <a:pPr marL="582930" lvl="1" indent="-182880" fontAlgn="auto">
              <a:lnSpc>
                <a:spcPct val="80000"/>
              </a:lnSpc>
              <a:spcAft>
                <a:spcPts val="0"/>
              </a:spcAft>
              <a:defRPr/>
            </a:pPr>
            <a:r>
              <a:rPr lang="en-US" sz="2000" dirty="0" smtClean="0"/>
              <a:t>SWRK 101 and SWRK 205  (must pass with  a “C”)</a:t>
            </a:r>
          </a:p>
          <a:p>
            <a:pPr marL="400050" lvl="1" indent="0" fontAlgn="auto">
              <a:lnSpc>
                <a:spcPct val="80000"/>
              </a:lnSpc>
              <a:spcAft>
                <a:spcPts val="0"/>
              </a:spcAft>
              <a:buNone/>
              <a:defRPr/>
            </a:pPr>
            <a:endParaRPr lang="en-US" sz="2000" dirty="0" smtClean="0"/>
          </a:p>
          <a:p>
            <a:pPr marL="582930" lvl="1" indent="-182880" fontAlgn="auto">
              <a:lnSpc>
                <a:spcPct val="80000"/>
              </a:lnSpc>
              <a:spcAft>
                <a:spcPts val="0"/>
              </a:spcAft>
              <a:defRPr/>
            </a:pPr>
            <a:r>
              <a:rPr lang="en-US" sz="2000" dirty="0" smtClean="0"/>
              <a:t> English 100</a:t>
            </a:r>
          </a:p>
          <a:p>
            <a:pPr marL="400050" lvl="1" indent="0" fontAlgn="auto">
              <a:lnSpc>
                <a:spcPct val="80000"/>
              </a:lnSpc>
              <a:spcAft>
                <a:spcPts val="0"/>
              </a:spcAft>
              <a:buNone/>
              <a:defRPr/>
            </a:pPr>
            <a:endParaRPr lang="en-US" sz="2000" dirty="0" smtClean="0"/>
          </a:p>
          <a:p>
            <a:pPr marL="582930" lvl="1" indent="-182880" fontAlgn="auto">
              <a:lnSpc>
                <a:spcPct val="80000"/>
              </a:lnSpc>
              <a:spcAft>
                <a:spcPts val="0"/>
              </a:spcAft>
              <a:defRPr/>
            </a:pPr>
            <a:r>
              <a:rPr lang="en-US" sz="2000" dirty="0" smtClean="0"/>
              <a:t> Math 116 (or eligible to enroll 1</a:t>
            </a:r>
            <a:r>
              <a:rPr lang="en-US" sz="2000" baseline="30000" dirty="0" smtClean="0"/>
              <a:t>st</a:t>
            </a:r>
            <a:r>
              <a:rPr lang="en-US" sz="2000" dirty="0" smtClean="0"/>
              <a:t> semester)</a:t>
            </a:r>
          </a:p>
          <a:p>
            <a:pPr marL="400050" lvl="1" indent="0" fontAlgn="auto">
              <a:lnSpc>
                <a:spcPct val="80000"/>
              </a:lnSpc>
              <a:spcAft>
                <a:spcPts val="0"/>
              </a:spcAft>
              <a:buNone/>
              <a:defRPr/>
            </a:pPr>
            <a:endParaRPr lang="en-US" sz="2000" dirty="0" smtClean="0"/>
          </a:p>
          <a:p>
            <a:pPr marL="582930" lvl="1" indent="-182880" fontAlgn="auto">
              <a:lnSpc>
                <a:spcPct val="80000"/>
              </a:lnSpc>
              <a:spcAft>
                <a:spcPts val="0"/>
              </a:spcAft>
              <a:defRPr/>
            </a:pPr>
            <a:r>
              <a:rPr lang="en-US" sz="2000" dirty="0" smtClean="0"/>
              <a:t> Biology 113 or 120 or 131</a:t>
            </a:r>
          </a:p>
          <a:p>
            <a:pPr marL="400050" lvl="1" indent="0" fontAlgn="auto">
              <a:lnSpc>
                <a:spcPct val="80000"/>
              </a:lnSpc>
              <a:spcAft>
                <a:spcPts val="0"/>
              </a:spcAft>
              <a:buNone/>
              <a:defRPr/>
            </a:pPr>
            <a:endParaRPr lang="en-US" sz="2000" dirty="0" smtClean="0"/>
          </a:p>
          <a:p>
            <a:pPr marL="582930" lvl="1" indent="-182880" fontAlgn="auto">
              <a:lnSpc>
                <a:spcPct val="80000"/>
              </a:lnSpc>
              <a:spcAft>
                <a:spcPts val="0"/>
              </a:spcAft>
              <a:defRPr/>
            </a:pPr>
            <a:r>
              <a:rPr lang="en-US" sz="2000" dirty="0" smtClean="0"/>
              <a:t> PSY or PSYS 100/220 or SOCL100/AGRI 108 (one for   admission; </a:t>
            </a:r>
            <a:r>
              <a:rPr lang="en-US" sz="2000" b="1" dirty="0" smtClean="0"/>
              <a:t>both</a:t>
            </a:r>
            <a:r>
              <a:rPr lang="en-US" sz="2000" dirty="0" smtClean="0"/>
              <a:t> are required no later than the end of the first semester following admission to the program)</a:t>
            </a:r>
          </a:p>
          <a:p>
            <a:pPr marL="400050" lvl="1" indent="0" fontAlgn="auto">
              <a:lnSpc>
                <a:spcPct val="80000"/>
              </a:lnSpc>
              <a:spcAft>
                <a:spcPts val="0"/>
              </a:spcAft>
              <a:buNone/>
              <a:defRPr/>
            </a:pPr>
            <a:endParaRPr lang="en-US" sz="2000" dirty="0" smtClean="0"/>
          </a:p>
          <a:p>
            <a:pPr marL="582930" lvl="1" indent="-182880" fontAlgn="auto">
              <a:lnSpc>
                <a:spcPct val="80000"/>
              </a:lnSpc>
              <a:spcAft>
                <a:spcPts val="0"/>
              </a:spcAft>
              <a:defRPr/>
            </a:pPr>
            <a:r>
              <a:rPr lang="en-US" sz="2000" dirty="0" smtClean="0"/>
              <a:t> PS110 or ECON 150/202/203 (one for admission; </a:t>
            </a:r>
            <a:r>
              <a:rPr lang="en-US" sz="2000" b="1" dirty="0" smtClean="0"/>
              <a:t>both</a:t>
            </a:r>
            <a:r>
              <a:rPr lang="en-US" sz="2000" dirty="0" smtClean="0"/>
              <a:t> are required no later than the end of the first semester following admission to the program) </a:t>
            </a:r>
          </a:p>
          <a:p>
            <a:pPr marL="182880" indent="-182880" eaLnBrk="1" fontAlgn="auto" hangingPunct="1">
              <a:lnSpc>
                <a:spcPct val="80000"/>
              </a:lnSpc>
              <a:spcAft>
                <a:spcPts val="0"/>
              </a:spcAft>
              <a:defRPr/>
            </a:pPr>
            <a:endParaRPr lang="en-US" sz="25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5943600"/>
            <a:ext cx="3632200" cy="762000"/>
          </a:xfrm>
          <a:prstGeom prst="rect">
            <a:avLst/>
          </a:prstGeom>
        </p:spPr>
      </p:pic>
    </p:spTree>
    <p:extLst>
      <p:ext uri="{BB962C8B-B14F-4D97-AF65-F5344CB8AC3E}">
        <p14:creationId xmlns:p14="http://schemas.microsoft.com/office/powerpoint/2010/main" val="2522083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04800"/>
            <a:ext cx="7772400" cy="1143000"/>
          </a:xfrm>
        </p:spPr>
        <p:txBody>
          <a:bodyPr/>
          <a:lstStyle/>
          <a:p>
            <a:pPr eaLnBrk="1" fontAlgn="auto" hangingPunct="1">
              <a:spcAft>
                <a:spcPts val="0"/>
              </a:spcAft>
              <a:defRPr/>
            </a:pPr>
            <a:r>
              <a:rPr lang="en-US" sz="4000" dirty="0" smtClean="0">
                <a:latin typeface="Avenir Black"/>
                <a:cs typeface="Avenir Black"/>
              </a:rPr>
              <a:t>Advising for the Major</a:t>
            </a:r>
          </a:p>
        </p:txBody>
      </p:sp>
      <p:sp>
        <p:nvSpPr>
          <p:cNvPr id="13315" name="Content Placeholder 2"/>
          <p:cNvSpPr>
            <a:spLocks noGrp="1"/>
          </p:cNvSpPr>
          <p:nvPr>
            <p:ph idx="1"/>
          </p:nvPr>
        </p:nvSpPr>
        <p:spPr>
          <a:xfrm>
            <a:off x="685800" y="1143000"/>
            <a:ext cx="7772400" cy="4114800"/>
          </a:xfrm>
        </p:spPr>
        <p:txBody>
          <a:bodyPr/>
          <a:lstStyle/>
          <a:p>
            <a:pPr marL="0" indent="0" eaLnBrk="1" hangingPunct="1">
              <a:buFont typeface="Arial" charset="0"/>
              <a:buNone/>
              <a:defRPr/>
            </a:pPr>
            <a:r>
              <a:rPr lang="en-US" altLang="en-US" sz="2000" dirty="0" smtClean="0"/>
              <a:t>Pre-majors are assigned an ACE advisor </a:t>
            </a:r>
            <a:r>
              <a:rPr lang="en-US" altLang="en-US" sz="2000" dirty="0">
                <a:hlinkClick r:id="rId2"/>
              </a:rPr>
              <a:t>http://www.wku.edu/ace</a:t>
            </a:r>
            <a:r>
              <a:rPr lang="en-US" altLang="en-US" sz="2000" dirty="0" smtClean="0">
                <a:hlinkClick r:id="rId2"/>
              </a:rPr>
              <a:t>/</a:t>
            </a:r>
            <a:endParaRPr lang="en-US" altLang="en-US" sz="2000" dirty="0" smtClean="0"/>
          </a:p>
          <a:p>
            <a:pPr marL="0" indent="0" eaLnBrk="1" hangingPunct="1">
              <a:buFont typeface="Arial" charset="0"/>
              <a:buNone/>
              <a:defRPr/>
            </a:pPr>
            <a:r>
              <a:rPr lang="en-US" altLang="en-US" sz="2000" dirty="0" smtClean="0"/>
              <a:t>Becoming a SW major:</a:t>
            </a:r>
          </a:p>
          <a:p>
            <a:pPr eaLnBrk="1" hangingPunct="1">
              <a:buFont typeface="Arial" charset="0"/>
              <a:buChar char="•"/>
              <a:defRPr/>
            </a:pPr>
            <a:r>
              <a:rPr lang="en-US" altLang="en-US" sz="2000" dirty="0" smtClean="0"/>
              <a:t>Complete change of major/minor/advisor form on </a:t>
            </a:r>
            <a:r>
              <a:rPr lang="en-US" altLang="en-US" sz="2000" dirty="0" err="1" smtClean="0"/>
              <a:t>Topnet</a:t>
            </a:r>
            <a:endParaRPr lang="en-US" altLang="en-US" sz="2000" dirty="0" smtClean="0"/>
          </a:p>
          <a:p>
            <a:pPr lvl="1" eaLnBrk="1" hangingPunct="1">
              <a:buFont typeface="Arial" charset="0"/>
              <a:buChar char="•"/>
              <a:defRPr/>
            </a:pPr>
            <a:r>
              <a:rPr lang="en-US" altLang="en-US" sz="2000" dirty="0" smtClean="0"/>
              <a:t>Indicate “yes” for change of advisor</a:t>
            </a:r>
          </a:p>
          <a:p>
            <a:pPr lvl="1" eaLnBrk="1" hangingPunct="1">
              <a:buFont typeface="Arial" charset="0"/>
              <a:buChar char="•"/>
              <a:defRPr/>
            </a:pPr>
            <a:r>
              <a:rPr lang="en-US" altLang="en-US" sz="2000" dirty="0" smtClean="0"/>
              <a:t>Submit form on </a:t>
            </a:r>
            <a:r>
              <a:rPr lang="en-US" altLang="en-US" sz="2000" dirty="0" err="1" smtClean="0"/>
              <a:t>Topnet</a:t>
            </a:r>
            <a:endParaRPr lang="en-US" altLang="en-US" sz="2000" dirty="0" smtClean="0"/>
          </a:p>
          <a:p>
            <a:pPr eaLnBrk="1" hangingPunct="1">
              <a:buFont typeface="Arial" charset="0"/>
              <a:buChar char="•"/>
              <a:defRPr/>
            </a:pPr>
            <a:r>
              <a:rPr lang="en-US" altLang="en-US" sz="2000" dirty="0" smtClean="0"/>
              <a:t>Print form and deliver to the Office Associate for Dept. of SW, in Academic Complex 211; or fax form to 270-745-6841</a:t>
            </a:r>
          </a:p>
          <a:p>
            <a:pPr eaLnBrk="1" hangingPunct="1">
              <a:buFont typeface="Arial" charset="0"/>
              <a:buChar char="•"/>
              <a:defRPr/>
            </a:pPr>
            <a:r>
              <a:rPr lang="en-US" altLang="en-US" sz="2000" dirty="0" smtClean="0"/>
              <a:t>Office Associate – Ms. Benita Langley</a:t>
            </a:r>
          </a:p>
          <a:p>
            <a:pPr lvl="1" eaLnBrk="1" hangingPunct="1">
              <a:buFont typeface="Arial" charset="0"/>
              <a:buChar char="•"/>
              <a:defRPr/>
            </a:pPr>
            <a:r>
              <a:rPr lang="en-US" altLang="en-US" sz="2000" dirty="0" smtClean="0"/>
              <a:t>270-745-5312</a:t>
            </a:r>
          </a:p>
          <a:p>
            <a:pPr lvl="1" eaLnBrk="1" hangingPunct="1">
              <a:buFont typeface="Arial" charset="0"/>
              <a:buChar char="•"/>
              <a:defRPr/>
            </a:pPr>
            <a:r>
              <a:rPr lang="en-US" altLang="en-US" sz="2000" dirty="0" smtClean="0">
                <a:hlinkClick r:id="rId3"/>
              </a:rPr>
              <a:t>benita.langley@wku.edu</a:t>
            </a:r>
            <a:endParaRPr lang="en-US" altLang="en-US" sz="2000" dirty="0" smtClean="0"/>
          </a:p>
          <a:p>
            <a:pPr>
              <a:buFont typeface="Arial" charset="0"/>
              <a:buChar char="•"/>
              <a:defRPr/>
            </a:pPr>
            <a:r>
              <a:rPr lang="en-US" altLang="en-US" sz="2400" dirty="0" smtClean="0"/>
              <a:t>The Program Director will be your </a:t>
            </a:r>
            <a:r>
              <a:rPr lang="en-US" altLang="en-US" sz="2400" dirty="0"/>
              <a:t>SW </a:t>
            </a:r>
            <a:r>
              <a:rPr lang="en-US" altLang="en-US" sz="2400" dirty="0" smtClean="0"/>
              <a:t>advisor until you are admitted to the program at which time you will be assigned a SW advisor.</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5943600"/>
            <a:ext cx="3632200" cy="762000"/>
          </a:xfrm>
          <a:prstGeom prst="rect">
            <a:avLst/>
          </a:prstGeom>
        </p:spPr>
      </p:pic>
    </p:spTree>
    <p:extLst>
      <p:ext uri="{BB962C8B-B14F-4D97-AF65-F5344CB8AC3E}">
        <p14:creationId xmlns:p14="http://schemas.microsoft.com/office/powerpoint/2010/main" val="283654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381000" y="533400"/>
            <a:ext cx="8001000" cy="609600"/>
          </a:xfrm>
        </p:spPr>
        <p:txBody>
          <a:bodyPr>
            <a:normAutofit fontScale="90000"/>
          </a:bodyPr>
          <a:lstStyle/>
          <a:p>
            <a:pPr eaLnBrk="1" fontAlgn="auto" hangingPunct="1">
              <a:spcAft>
                <a:spcPts val="0"/>
              </a:spcAft>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dirty="0">
                <a:latin typeface="Avenir Black"/>
                <a:cs typeface="Avenir Black"/>
              </a:rPr>
              <a:t>Admission Criteria and Process</a:t>
            </a:r>
            <a:r>
              <a:rPr lang="en-US" dirty="0" smtClean="0">
                <a:latin typeface="Avenir Black"/>
                <a:cs typeface="Avenir Black"/>
              </a:rPr>
              <a:t/>
            </a:r>
            <a:br>
              <a:rPr lang="en-US" dirty="0" smtClean="0">
                <a:latin typeface="Avenir Black"/>
                <a:cs typeface="Avenir Black"/>
              </a:rPr>
            </a:br>
            <a:r>
              <a:rPr lang="en-US" dirty="0" smtClean="0">
                <a:latin typeface="Avenir Black"/>
                <a:cs typeface="Avenir Black"/>
              </a:rPr>
              <a:t/>
            </a:r>
            <a:br>
              <a:rPr lang="en-US" dirty="0" smtClean="0">
                <a:latin typeface="Avenir Black"/>
                <a:cs typeface="Avenir Black"/>
              </a:rPr>
            </a:br>
            <a:r>
              <a:rPr lang="en-US" dirty="0" smtClean="0">
                <a:latin typeface="Avenir Black"/>
                <a:cs typeface="Avenir Black"/>
              </a:rPr>
              <a:t/>
            </a:r>
            <a:br>
              <a:rPr lang="en-US" dirty="0" smtClean="0">
                <a:latin typeface="Avenir Black"/>
                <a:cs typeface="Avenir Black"/>
              </a:rPr>
            </a:br>
            <a:r>
              <a:rPr lang="en-US" sz="3600" dirty="0" smtClean="0"/>
              <a:t> </a:t>
            </a:r>
            <a:br>
              <a:rPr lang="en-US" sz="3600" dirty="0" smtClean="0"/>
            </a:br>
            <a:r>
              <a:rPr lang="en-US" sz="3600" dirty="0" smtClean="0"/>
              <a:t/>
            </a:r>
            <a:br>
              <a:rPr lang="en-US" sz="3600" dirty="0" smtClean="0"/>
            </a:br>
            <a:endParaRPr lang="en-US" sz="1500" dirty="0" smtClean="0"/>
          </a:p>
        </p:txBody>
      </p:sp>
      <p:sp>
        <p:nvSpPr>
          <p:cNvPr id="11267" name="Rectangle 3"/>
          <p:cNvSpPr>
            <a:spLocks noGrp="1" noChangeArrowheads="1"/>
          </p:cNvSpPr>
          <p:nvPr>
            <p:ph type="body" idx="4294967295"/>
          </p:nvPr>
        </p:nvSpPr>
        <p:spPr>
          <a:xfrm>
            <a:off x="457200" y="1447800"/>
            <a:ext cx="8229600" cy="4525963"/>
          </a:xfrm>
        </p:spPr>
        <p:txBody>
          <a:bodyPr rtlCol="0">
            <a:normAutofit fontScale="77500" lnSpcReduction="20000"/>
          </a:bodyPr>
          <a:lstStyle/>
          <a:p>
            <a:pPr marL="182880" indent="-182880" eaLnBrk="1" fontAlgn="auto" hangingPunct="1">
              <a:spcAft>
                <a:spcPts val="0"/>
              </a:spcAft>
              <a:defRPr/>
            </a:pPr>
            <a:r>
              <a:rPr lang="en-US" sz="2600" dirty="0"/>
              <a:t>Attain sophomore standing at time of admission</a:t>
            </a:r>
          </a:p>
          <a:p>
            <a:pPr marL="182880" indent="-182880" eaLnBrk="1" fontAlgn="auto" hangingPunct="1">
              <a:spcAft>
                <a:spcPts val="0"/>
              </a:spcAft>
              <a:defRPr/>
            </a:pPr>
            <a:r>
              <a:rPr lang="en-US" sz="2600" dirty="0" smtClean="0"/>
              <a:t>Completion of prerequisites (see previous slide)</a:t>
            </a:r>
          </a:p>
          <a:p>
            <a:pPr marL="182880" indent="-182880" eaLnBrk="1" fontAlgn="auto" hangingPunct="1">
              <a:spcAft>
                <a:spcPts val="0"/>
              </a:spcAft>
              <a:defRPr/>
            </a:pPr>
            <a:r>
              <a:rPr lang="en-US" sz="2600" dirty="0" smtClean="0">
                <a:solidFill>
                  <a:srgbClr val="FF0000"/>
                </a:solidFill>
              </a:rPr>
              <a:t>GPA 2.5 or higher</a:t>
            </a:r>
          </a:p>
          <a:p>
            <a:pPr lvl="1" indent="-182880" eaLnBrk="1" fontAlgn="auto" hangingPunct="1">
              <a:spcAft>
                <a:spcPts val="0"/>
              </a:spcAft>
              <a:defRPr/>
            </a:pPr>
            <a:r>
              <a:rPr lang="en-US" sz="1800" dirty="0" smtClean="0">
                <a:solidFill>
                  <a:srgbClr val="FF0000"/>
                </a:solidFill>
              </a:rPr>
              <a:t>Students enrolled at WKU fall 2009 or later</a:t>
            </a:r>
          </a:p>
          <a:p>
            <a:pPr marL="730567" lvl="2" indent="-182880" eaLnBrk="1" fontAlgn="auto" hangingPunct="1">
              <a:spcAft>
                <a:spcPts val="0"/>
              </a:spcAft>
              <a:defRPr/>
            </a:pPr>
            <a:r>
              <a:rPr lang="en-US" dirty="0"/>
              <a:t>GPA 2.2 or higher </a:t>
            </a:r>
            <a:r>
              <a:rPr lang="en-US" dirty="0" smtClean="0"/>
              <a:t>- </a:t>
            </a:r>
            <a:r>
              <a:rPr lang="en-US" sz="1600" dirty="0" smtClean="0"/>
              <a:t>Students </a:t>
            </a:r>
            <a:r>
              <a:rPr lang="en-US" sz="1600" dirty="0"/>
              <a:t>enrolled at WKU prior to fall 2009</a:t>
            </a:r>
          </a:p>
          <a:p>
            <a:pPr lvl="2" indent="-182880" eaLnBrk="1" fontAlgn="auto" hangingPunct="1">
              <a:spcAft>
                <a:spcPts val="0"/>
              </a:spcAft>
              <a:defRPr/>
            </a:pPr>
            <a:endParaRPr lang="en-US" sz="1600" dirty="0" smtClean="0">
              <a:solidFill>
                <a:srgbClr val="FF0000"/>
              </a:solidFill>
            </a:endParaRPr>
          </a:p>
          <a:p>
            <a:pPr marL="182880" indent="-182880" eaLnBrk="1" fontAlgn="auto" hangingPunct="1">
              <a:spcAft>
                <a:spcPts val="0"/>
              </a:spcAft>
              <a:defRPr/>
            </a:pPr>
            <a:r>
              <a:rPr lang="en-US" sz="2600" dirty="0" smtClean="0"/>
              <a:t>Submit application, including an essay</a:t>
            </a:r>
          </a:p>
          <a:p>
            <a:pPr lvl="1" indent="-182880" eaLnBrk="1" fontAlgn="auto" hangingPunct="1">
              <a:spcAft>
                <a:spcPts val="0"/>
              </a:spcAft>
              <a:defRPr/>
            </a:pPr>
            <a:r>
              <a:rPr lang="en-US" sz="2200" dirty="0" smtClean="0"/>
              <a:t>essay: this is an introduction of yourself to the faculty and a sample of your best writing</a:t>
            </a:r>
          </a:p>
          <a:p>
            <a:pPr lvl="1" indent="-182880" fontAlgn="auto">
              <a:spcAft>
                <a:spcPts val="0"/>
              </a:spcAft>
              <a:defRPr/>
            </a:pPr>
            <a:r>
              <a:rPr lang="en-US" sz="2000" dirty="0"/>
              <a:t>y</a:t>
            </a:r>
            <a:r>
              <a:rPr lang="en-US" sz="2000" dirty="0" smtClean="0"/>
              <a:t>ou must include one </a:t>
            </a:r>
            <a:r>
              <a:rPr lang="en-US" sz="2000" dirty="0"/>
              <a:t>paraphrase or directly quoted material, with APA </a:t>
            </a:r>
            <a:r>
              <a:rPr lang="en-US" sz="2000" dirty="0" smtClean="0"/>
              <a:t>(6</a:t>
            </a:r>
            <a:r>
              <a:rPr lang="en-US" sz="2000" baseline="30000" dirty="0" smtClean="0"/>
              <a:t>th</a:t>
            </a:r>
            <a:r>
              <a:rPr lang="en-US" sz="2000" dirty="0" smtClean="0"/>
              <a:t> Edition) style </a:t>
            </a:r>
            <a:r>
              <a:rPr lang="en-US" sz="2000" dirty="0"/>
              <a:t>documentation in your essay.  </a:t>
            </a:r>
            <a:r>
              <a:rPr lang="en-US" sz="2000"/>
              <a:t>Provide </a:t>
            </a:r>
            <a:r>
              <a:rPr lang="en-US" sz="2000" smtClean="0"/>
              <a:t>an APA </a:t>
            </a:r>
            <a:r>
              <a:rPr lang="en-US" sz="2000" dirty="0"/>
              <a:t>style reference list for your source.</a:t>
            </a:r>
          </a:p>
          <a:p>
            <a:pPr marL="182880" indent="-182880" eaLnBrk="1" fontAlgn="auto" hangingPunct="1">
              <a:spcAft>
                <a:spcPts val="0"/>
              </a:spcAft>
              <a:defRPr/>
            </a:pPr>
            <a:r>
              <a:rPr lang="en-US" sz="2600" smtClean="0"/>
              <a:t>Sign </a:t>
            </a:r>
            <a:r>
              <a:rPr lang="en-US" sz="2600" dirty="0" smtClean="0"/>
              <a:t>off on NASW Code of Ethics agreement</a:t>
            </a:r>
          </a:p>
          <a:p>
            <a:pPr marL="182880" indent="-182880" eaLnBrk="1" fontAlgn="auto" hangingPunct="1">
              <a:spcAft>
                <a:spcPts val="0"/>
              </a:spcAft>
              <a:defRPr/>
            </a:pPr>
            <a:r>
              <a:rPr lang="en-US" sz="2600" dirty="0" smtClean="0"/>
              <a:t>Sign off on BSW Student Handbook agreement</a:t>
            </a:r>
          </a:p>
          <a:p>
            <a:pPr marL="182880" indent="-182880" eaLnBrk="1" fontAlgn="auto" hangingPunct="1">
              <a:spcAft>
                <a:spcPts val="0"/>
              </a:spcAft>
              <a:defRPr/>
            </a:pPr>
            <a:r>
              <a:rPr lang="en-US" sz="2600" dirty="0" smtClean="0"/>
              <a:t>The BSW Program Director will contact you to set up an interview</a:t>
            </a:r>
          </a:p>
          <a:p>
            <a:pPr marL="182880" indent="-182880" eaLnBrk="1" fontAlgn="auto" hangingPunct="1">
              <a:spcAft>
                <a:spcPts val="0"/>
              </a:spcAft>
              <a:defRPr/>
            </a:pPr>
            <a:endParaRPr lang="en-US" sz="2600" dirty="0" smtClean="0"/>
          </a:p>
          <a:p>
            <a:pPr marL="182880" indent="-182880" eaLnBrk="1" fontAlgn="auto" hangingPunct="1">
              <a:spcAft>
                <a:spcPts val="0"/>
              </a:spcAft>
              <a:defRPr/>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5943600"/>
            <a:ext cx="3632200" cy="762000"/>
          </a:xfrm>
          <a:prstGeom prst="rect">
            <a:avLst/>
          </a:prstGeom>
        </p:spPr>
      </p:pic>
    </p:spTree>
    <p:extLst>
      <p:ext uri="{BB962C8B-B14F-4D97-AF65-F5344CB8AC3E}">
        <p14:creationId xmlns:p14="http://schemas.microsoft.com/office/powerpoint/2010/main" val="3189753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ChangeArrowheads="1"/>
          </p:cNvSpPr>
          <p:nvPr/>
        </p:nvSpPr>
        <p:spPr bwMode="auto">
          <a:xfrm>
            <a:off x="914400" y="1371600"/>
            <a:ext cx="75438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3200" dirty="0"/>
          </a:p>
          <a:p>
            <a:pPr eaLnBrk="1" hangingPunct="1">
              <a:spcBef>
                <a:spcPct val="50000"/>
              </a:spcBef>
              <a:buClrTx/>
              <a:buSzPct val="90000"/>
              <a:buFontTx/>
              <a:buBlip>
                <a:blip r:embed="rId3"/>
              </a:buBlip>
            </a:pPr>
            <a:endParaRPr lang="en-US" altLang="en-US" sz="3200" dirty="0">
              <a:latin typeface="Tahoma" panose="020B060403050404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4241646"/>
            <a:ext cx="3181942" cy="212129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559">
            <a:off x="5624978" y="1625180"/>
            <a:ext cx="3047325" cy="2178570"/>
          </a:xfrm>
          <a:prstGeom prst="rect">
            <a:avLst/>
          </a:prstGeom>
          <a:ln>
            <a:noFill/>
          </a:ln>
          <a:effectLst>
            <a:outerShdw blurRad="292100" dist="139700" dir="2700000" algn="tl" rotWithShape="0">
              <a:srgbClr val="333333">
                <a:alpha val="65000"/>
              </a:srgbClr>
            </a:outerShdw>
          </a:effectLst>
        </p:spPr>
      </p:pic>
      <p:sp>
        <p:nvSpPr>
          <p:cNvPr id="9" name="Rectangle 5"/>
          <p:cNvSpPr>
            <a:spLocks noChangeArrowheads="1"/>
          </p:cNvSpPr>
          <p:nvPr/>
        </p:nvSpPr>
        <p:spPr bwMode="auto">
          <a:xfrm>
            <a:off x="533399" y="1540907"/>
            <a:ext cx="4876801" cy="4555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a:buClr>
                <a:srgbClr val="C00000"/>
              </a:buClr>
              <a:buFont typeface="Arial" pitchFamily="34" charset="0"/>
              <a:buChar char="•"/>
            </a:pPr>
            <a:r>
              <a:rPr lang="en-US" sz="2200" b="1" dirty="0" smtClean="0">
                <a:solidFill>
                  <a:srgbClr val="C00000"/>
                </a:solidFill>
                <a:latin typeface="Calibri" pitchFamily="34" charset="0"/>
              </a:rPr>
              <a:t>April 1/July 15 </a:t>
            </a:r>
            <a:r>
              <a:rPr lang="en-US" sz="2200" dirty="0" smtClean="0">
                <a:latin typeface="Calibri" pitchFamily="34" charset="0"/>
              </a:rPr>
              <a:t>for students seeking admission for the following Fall semester at all campuses </a:t>
            </a:r>
          </a:p>
          <a:p>
            <a:pPr>
              <a:buClr>
                <a:srgbClr val="C00000"/>
              </a:buClr>
            </a:pPr>
            <a:endParaRPr lang="en-US" sz="2200" dirty="0" smtClean="0">
              <a:latin typeface="Calibri" pitchFamily="34" charset="0"/>
            </a:endParaRPr>
          </a:p>
          <a:p>
            <a:pPr marL="342900" indent="-342900">
              <a:buClr>
                <a:srgbClr val="C00000"/>
              </a:buClr>
              <a:buFont typeface="Arial" pitchFamily="34" charset="0"/>
              <a:buChar char="•"/>
            </a:pPr>
            <a:r>
              <a:rPr lang="en-US" sz="2200" b="1" dirty="0" smtClean="0">
                <a:solidFill>
                  <a:srgbClr val="C00000"/>
                </a:solidFill>
                <a:latin typeface="Calibri" pitchFamily="34" charset="0"/>
              </a:rPr>
              <a:t>November </a:t>
            </a:r>
            <a:r>
              <a:rPr lang="en-US" sz="2200" b="1" dirty="0">
                <a:solidFill>
                  <a:srgbClr val="C00000"/>
                </a:solidFill>
                <a:latin typeface="Calibri" pitchFamily="34" charset="0"/>
              </a:rPr>
              <a:t>1</a:t>
            </a:r>
            <a:r>
              <a:rPr lang="en-US" sz="2200" dirty="0">
                <a:latin typeface="Calibri" pitchFamily="34" charset="0"/>
              </a:rPr>
              <a:t> for students seeking admission for the following Spring semester at </a:t>
            </a:r>
            <a:r>
              <a:rPr lang="en-US" sz="2200" dirty="0" smtClean="0">
                <a:latin typeface="Calibri" pitchFamily="34" charset="0"/>
              </a:rPr>
              <a:t>WKU Bowling Green </a:t>
            </a:r>
            <a:r>
              <a:rPr lang="en-US" sz="2200" b="1" dirty="0" smtClean="0">
                <a:solidFill>
                  <a:srgbClr val="C00000"/>
                </a:solidFill>
                <a:latin typeface="Calibri" pitchFamily="34" charset="0"/>
              </a:rPr>
              <a:t>**</a:t>
            </a:r>
          </a:p>
          <a:p>
            <a:pPr marL="800100" lvl="1" indent="-342900">
              <a:buClr>
                <a:srgbClr val="C00000"/>
              </a:buClr>
              <a:buFont typeface="Arial" pitchFamily="34" charset="0"/>
              <a:buChar char="•"/>
            </a:pPr>
            <a:endParaRPr lang="en-US" sz="1100" dirty="0" smtClean="0">
              <a:latin typeface="Calibri" pitchFamily="34" charset="0"/>
            </a:endParaRPr>
          </a:p>
          <a:p>
            <a:pPr lvl="1">
              <a:buClr>
                <a:srgbClr val="C00000"/>
              </a:buClr>
            </a:pPr>
            <a:endParaRPr lang="en-US" sz="1100" b="1" dirty="0">
              <a:solidFill>
                <a:srgbClr val="C00000"/>
              </a:solidFill>
              <a:latin typeface="Calibri" pitchFamily="34" charset="0"/>
            </a:endParaRPr>
          </a:p>
          <a:p>
            <a:pPr lvl="1">
              <a:buClr>
                <a:srgbClr val="C00000"/>
              </a:buClr>
            </a:pPr>
            <a:r>
              <a:rPr lang="en-US" sz="2200" b="1" dirty="0">
                <a:solidFill>
                  <a:srgbClr val="C00000"/>
                </a:solidFill>
                <a:latin typeface="Calibri" pitchFamily="34" charset="0"/>
              </a:rPr>
              <a:t>** </a:t>
            </a:r>
            <a:r>
              <a:rPr lang="en-US" sz="2200" dirty="0">
                <a:latin typeface="Calibri" pitchFamily="34" charset="0"/>
              </a:rPr>
              <a:t>The BSW enrolls cohorts at the regional campuses in </a:t>
            </a:r>
            <a:r>
              <a:rPr lang="en-US" sz="2200" dirty="0" smtClean="0">
                <a:latin typeface="Calibri" pitchFamily="34" charset="0"/>
              </a:rPr>
              <a:t>Fall </a:t>
            </a:r>
            <a:r>
              <a:rPr lang="en-US" sz="2200" dirty="0">
                <a:latin typeface="Calibri" pitchFamily="34" charset="0"/>
              </a:rPr>
              <a:t>semester </a:t>
            </a:r>
            <a:r>
              <a:rPr lang="en-US" sz="2200" dirty="0" smtClean="0">
                <a:latin typeface="Calibri" pitchFamily="34" charset="0"/>
              </a:rPr>
              <a:t>ONLY</a:t>
            </a:r>
            <a:endParaRPr lang="en-US" sz="2200" dirty="0">
              <a:latin typeface="Calibri" pitchFamily="34" charset="0"/>
            </a:endParaRPr>
          </a:p>
          <a:p>
            <a:pPr>
              <a:spcBef>
                <a:spcPct val="50000"/>
              </a:spcBef>
              <a:buSzPct val="90000"/>
              <a:buFontTx/>
              <a:buBlip>
                <a:blip r:embed="rId3"/>
              </a:buBlip>
            </a:pPr>
            <a:endParaRPr lang="en-US" sz="3200" dirty="0">
              <a:latin typeface="Tahoma" charset="0"/>
            </a:endParaRPr>
          </a:p>
        </p:txBody>
      </p:sp>
      <p:sp>
        <p:nvSpPr>
          <p:cNvPr id="10" name="Rectangle 4"/>
          <p:cNvSpPr>
            <a:spLocks noGrp="1" noChangeArrowheads="1"/>
          </p:cNvSpPr>
          <p:nvPr>
            <p:ph type="title"/>
          </p:nvPr>
        </p:nvSpPr>
        <p:spPr>
          <a:xfrm>
            <a:off x="685800" y="304800"/>
            <a:ext cx="7772400" cy="1143000"/>
          </a:xfrm>
        </p:spPr>
        <p:txBody>
          <a:bodyPr>
            <a:normAutofit fontScale="90000"/>
          </a:bodyPr>
          <a:lstStyle/>
          <a:p>
            <a:pPr eaLnBrk="1" fontAlgn="auto" hangingPunct="1">
              <a:spcAft>
                <a:spcPts val="0"/>
              </a:spcAft>
              <a:defRPr/>
            </a:pPr>
            <a:r>
              <a:rPr lang="en-US" sz="3400" dirty="0" smtClean="0"/>
              <a:t>	</a:t>
            </a:r>
            <a:r>
              <a:rPr lang="en-US" sz="4900" dirty="0" smtClean="0">
                <a:latin typeface="Avenir Black"/>
                <a:cs typeface="Avenir Black"/>
              </a:rPr>
              <a:t>Application Deadlines</a:t>
            </a:r>
            <a:r>
              <a:rPr lang="en-US" sz="3400" dirty="0" smtClean="0"/>
              <a:t/>
            </a:r>
            <a:br>
              <a:rPr lang="en-US" sz="3400" dirty="0" smtClean="0"/>
            </a:br>
            <a:endParaRPr lang="en-US" sz="3400" dirty="0" smtClean="0"/>
          </a:p>
        </p:txBody>
      </p:sp>
    </p:spTree>
    <p:extLst>
      <p:ext uri="{BB962C8B-B14F-4D97-AF65-F5344CB8AC3E}">
        <p14:creationId xmlns:p14="http://schemas.microsoft.com/office/powerpoint/2010/main" val="4237119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kulandmarks [Read-Only]" id="{07D3EF84-257C-49CD-861E-EAAE3D1F7D41}" vid="{50BF1A1A-B9A2-40AF-8D11-B3FC8676E8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TotalTime>
  <Words>1983</Words>
  <Application>Microsoft Office PowerPoint</Application>
  <PresentationFormat>On-screen Show (4:3)</PresentationFormat>
  <Paragraphs>269</Paragraphs>
  <Slides>21</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ＭＳ Ｐゴシック</vt:lpstr>
      <vt:lpstr>SimSun</vt:lpstr>
      <vt:lpstr>Arial</vt:lpstr>
      <vt:lpstr>Avenir Black</vt:lpstr>
      <vt:lpstr>Avenir Next</vt:lpstr>
      <vt:lpstr>Calibri</vt:lpstr>
      <vt:lpstr>Chalkboard</vt:lpstr>
      <vt:lpstr>Chalkduster</vt:lpstr>
      <vt:lpstr>Garamond</vt:lpstr>
      <vt:lpstr>Tahoma</vt:lpstr>
      <vt:lpstr>Times New Roman</vt:lpstr>
      <vt:lpstr>Wingdings</vt:lpstr>
      <vt:lpstr>Blank Presentation</vt:lpstr>
      <vt:lpstr>PowerPoint Presentation</vt:lpstr>
      <vt:lpstr>   What do social workers do?</vt:lpstr>
      <vt:lpstr>PowerPoint Presentation</vt:lpstr>
      <vt:lpstr>PowerPoint Presentation</vt:lpstr>
      <vt:lpstr>PowerPoint Presentation</vt:lpstr>
      <vt:lpstr>Prerequisites for SW Major  9 Classes</vt:lpstr>
      <vt:lpstr>Advising for the Major</vt:lpstr>
      <vt:lpstr>     Admission Criteria and Process      </vt:lpstr>
      <vt:lpstr> Application Deadlines </vt:lpstr>
      <vt:lpstr>PowerPoint Presentation</vt:lpstr>
      <vt:lpstr>Course Sequence: SW Major </vt:lpstr>
      <vt:lpstr>Course Sequence (cont.)</vt:lpstr>
      <vt:lpstr>Waiting for the decision . . .</vt:lpstr>
      <vt:lpstr>Tuition Rates https://www.wku.edu/bursar/tuition_fees_1617.php</vt:lpstr>
      <vt:lpstr>Public Child Welfare Certification Program (PCWCP)</vt:lpstr>
      <vt:lpstr>Public Child Welfare Certification Program (PCWCP)</vt:lpstr>
      <vt:lpstr>Public Child Welfare Certification Program (PCWCP)</vt:lpstr>
      <vt:lpstr>Social Work Minor</vt:lpstr>
      <vt:lpstr>BSW Scholarship Program</vt:lpstr>
      <vt:lpstr>    You’ll need a   social worker when ...</vt:lpstr>
      <vt:lpstr>Thank you! </vt:lpstr>
    </vt:vector>
  </TitlesOfParts>
  <Company>Jim Deweese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Sullivan, Dana</dc:creator>
  <cp:lastModifiedBy>Gouvas, Emily</cp:lastModifiedBy>
  <cp:revision>52</cp:revision>
  <dcterms:created xsi:type="dcterms:W3CDTF">2011-02-10T22:41:33Z</dcterms:created>
  <dcterms:modified xsi:type="dcterms:W3CDTF">2016-09-28T20:03:16Z</dcterms:modified>
</cp:coreProperties>
</file>