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27" r:id="rId2"/>
    <p:sldId id="360" r:id="rId3"/>
    <p:sldId id="378" r:id="rId4"/>
    <p:sldId id="369" r:id="rId5"/>
    <p:sldId id="326" r:id="rId6"/>
    <p:sldId id="349" r:id="rId7"/>
    <p:sldId id="357" r:id="rId8"/>
    <p:sldId id="376" r:id="rId9"/>
    <p:sldId id="377" r:id="rId10"/>
    <p:sldId id="311" r:id="rId11"/>
    <p:sldId id="288" r:id="rId12"/>
    <p:sldId id="362" r:id="rId13"/>
    <p:sldId id="374" r:id="rId14"/>
    <p:sldId id="365" r:id="rId15"/>
    <p:sldId id="367" r:id="rId16"/>
    <p:sldId id="372" r:id="rId17"/>
    <p:sldId id="342" r:id="rId18"/>
    <p:sldId id="364" r:id="rId19"/>
    <p:sldId id="350" r:id="rId20"/>
    <p:sldId id="355" r:id="rId21"/>
    <p:sldId id="366" r:id="rId22"/>
    <p:sldId id="373" r:id="rId23"/>
    <p:sldId id="375"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CCECFF"/>
    <a:srgbClr val="CCFFFF"/>
    <a:srgbClr val="FFFFCC"/>
    <a:srgbClr val="FFFFFF"/>
    <a:srgbClr val="CCFFCC"/>
    <a:srgbClr val="FFCCCC"/>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1" autoAdjust="0"/>
  </p:normalViewPr>
  <p:slideViewPr>
    <p:cSldViewPr snapToGrid="0">
      <p:cViewPr varScale="1">
        <p:scale>
          <a:sx n="84" d="100"/>
          <a:sy n="84" d="100"/>
        </p:scale>
        <p:origin x="1426" y="82"/>
      </p:cViewPr>
      <p:guideLst>
        <p:guide orient="horz" pos="2160"/>
        <p:guide pos="2880"/>
      </p:guideLst>
    </p:cSldViewPr>
  </p:slideViewPr>
  <p:outlineViewPr>
    <p:cViewPr>
      <p:scale>
        <a:sx n="33" d="100"/>
        <a:sy n="33" d="100"/>
      </p:scale>
      <p:origin x="0" y="3762"/>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0" d="100"/>
          <a:sy n="80" d="100"/>
        </p:scale>
        <p:origin x="-210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1" y="0"/>
            <a:ext cx="3038649" cy="463550"/>
          </a:xfrm>
          <a:prstGeom prst="rect">
            <a:avLst/>
          </a:prstGeom>
          <a:noFill/>
          <a:ln w="9525">
            <a:noFill/>
            <a:miter lim="800000"/>
            <a:headEnd/>
            <a:tailEnd/>
          </a:ln>
          <a:effectLst/>
        </p:spPr>
        <p:txBody>
          <a:bodyPr vert="horz" wrap="square" lIns="93542" tIns="46771" rIns="93542" bIns="46771" numCol="1" anchor="t" anchorCtr="0" compatLnSpc="1">
            <a:prstTxWarp prst="textNoShape">
              <a:avLst/>
            </a:prstTxWarp>
          </a:bodyPr>
          <a:lstStyle>
            <a:lvl1pPr>
              <a:defRPr sz="1300"/>
            </a:lvl1pPr>
          </a:lstStyle>
          <a:p>
            <a:pPr>
              <a:defRPr/>
            </a:pPr>
            <a:endParaRPr lang="en-US"/>
          </a:p>
        </p:txBody>
      </p:sp>
      <p:sp>
        <p:nvSpPr>
          <p:cNvPr id="35843" name="Rectangle 3"/>
          <p:cNvSpPr>
            <a:spLocks noGrp="1" noChangeArrowheads="1"/>
          </p:cNvSpPr>
          <p:nvPr>
            <p:ph type="dt" sz="quarter" idx="1"/>
          </p:nvPr>
        </p:nvSpPr>
        <p:spPr bwMode="auto">
          <a:xfrm>
            <a:off x="3970134" y="0"/>
            <a:ext cx="3038648" cy="463550"/>
          </a:xfrm>
          <a:prstGeom prst="rect">
            <a:avLst/>
          </a:prstGeom>
          <a:noFill/>
          <a:ln w="9525">
            <a:noFill/>
            <a:miter lim="800000"/>
            <a:headEnd/>
            <a:tailEnd/>
          </a:ln>
          <a:effectLst/>
        </p:spPr>
        <p:txBody>
          <a:bodyPr vert="horz" wrap="square" lIns="93542" tIns="46771" rIns="93542" bIns="46771" numCol="1" anchor="t" anchorCtr="0" compatLnSpc="1">
            <a:prstTxWarp prst="textNoShape">
              <a:avLst/>
            </a:prstTxWarp>
          </a:bodyPr>
          <a:lstStyle>
            <a:lvl1pPr algn="r">
              <a:defRPr sz="1300"/>
            </a:lvl1pPr>
          </a:lstStyle>
          <a:p>
            <a:pPr>
              <a:defRPr/>
            </a:pPr>
            <a:endParaRPr lang="en-US"/>
          </a:p>
        </p:txBody>
      </p:sp>
      <p:sp>
        <p:nvSpPr>
          <p:cNvPr id="35844" name="Rectangle 4"/>
          <p:cNvSpPr>
            <a:spLocks noGrp="1" noChangeArrowheads="1"/>
          </p:cNvSpPr>
          <p:nvPr>
            <p:ph type="ftr" sz="quarter" idx="2"/>
          </p:nvPr>
        </p:nvSpPr>
        <p:spPr bwMode="auto">
          <a:xfrm>
            <a:off x="1" y="8831263"/>
            <a:ext cx="3038649" cy="463550"/>
          </a:xfrm>
          <a:prstGeom prst="rect">
            <a:avLst/>
          </a:prstGeom>
          <a:noFill/>
          <a:ln w="9525">
            <a:noFill/>
            <a:miter lim="800000"/>
            <a:headEnd/>
            <a:tailEnd/>
          </a:ln>
          <a:effectLst/>
        </p:spPr>
        <p:txBody>
          <a:bodyPr vert="horz" wrap="square" lIns="93542" tIns="46771" rIns="93542" bIns="46771" numCol="1" anchor="b" anchorCtr="0" compatLnSpc="1">
            <a:prstTxWarp prst="textNoShape">
              <a:avLst/>
            </a:prstTxWarp>
          </a:bodyPr>
          <a:lstStyle>
            <a:lvl1pPr>
              <a:defRPr sz="1300"/>
            </a:lvl1pPr>
          </a:lstStyle>
          <a:p>
            <a:pPr>
              <a:defRPr/>
            </a:pPr>
            <a:endParaRPr lang="en-US"/>
          </a:p>
        </p:txBody>
      </p:sp>
      <p:sp>
        <p:nvSpPr>
          <p:cNvPr id="35845" name="Rectangle 5"/>
          <p:cNvSpPr>
            <a:spLocks noGrp="1" noChangeArrowheads="1"/>
          </p:cNvSpPr>
          <p:nvPr>
            <p:ph type="sldNum" sz="quarter" idx="3"/>
          </p:nvPr>
        </p:nvSpPr>
        <p:spPr bwMode="auto">
          <a:xfrm>
            <a:off x="3970134" y="8831263"/>
            <a:ext cx="3038648" cy="463550"/>
          </a:xfrm>
          <a:prstGeom prst="rect">
            <a:avLst/>
          </a:prstGeom>
          <a:noFill/>
          <a:ln w="9525">
            <a:noFill/>
            <a:miter lim="800000"/>
            <a:headEnd/>
            <a:tailEnd/>
          </a:ln>
          <a:effectLst/>
        </p:spPr>
        <p:txBody>
          <a:bodyPr vert="horz" wrap="square" lIns="93542" tIns="46771" rIns="93542" bIns="46771" numCol="1" anchor="b" anchorCtr="0" compatLnSpc="1">
            <a:prstTxWarp prst="textNoShape">
              <a:avLst/>
            </a:prstTxWarp>
          </a:bodyPr>
          <a:lstStyle>
            <a:lvl1pPr algn="r">
              <a:defRPr sz="1300"/>
            </a:lvl1pPr>
          </a:lstStyle>
          <a:p>
            <a:pPr>
              <a:defRPr/>
            </a:pPr>
            <a:fld id="{D2D9DF54-3CE4-4CD7-98F9-E15614D634F2}" type="slidenum">
              <a:rPr lang="en-US"/>
              <a:pPr>
                <a:defRPr/>
              </a:pPr>
              <a:t>‹#›</a:t>
            </a:fld>
            <a:endParaRPr lang="en-US"/>
          </a:p>
        </p:txBody>
      </p:sp>
    </p:spTree>
    <p:extLst>
      <p:ext uri="{BB962C8B-B14F-4D97-AF65-F5344CB8AC3E}">
        <p14:creationId xmlns:p14="http://schemas.microsoft.com/office/powerpoint/2010/main" val="1386744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649" cy="463550"/>
          </a:xfrm>
          <a:prstGeom prst="rect">
            <a:avLst/>
          </a:prstGeom>
        </p:spPr>
        <p:txBody>
          <a:bodyPr vert="horz" lIns="93542" tIns="46771" rIns="93542" bIns="46771" rtlCol="0"/>
          <a:lstStyle>
            <a:lvl1pPr algn="l">
              <a:defRPr sz="1300"/>
            </a:lvl1pPr>
          </a:lstStyle>
          <a:p>
            <a:pPr>
              <a:defRPr/>
            </a:pPr>
            <a:endParaRPr lang="en-US"/>
          </a:p>
        </p:txBody>
      </p:sp>
      <p:sp>
        <p:nvSpPr>
          <p:cNvPr id="3" name="Date Placeholder 2"/>
          <p:cNvSpPr>
            <a:spLocks noGrp="1"/>
          </p:cNvSpPr>
          <p:nvPr>
            <p:ph type="dt" idx="1"/>
          </p:nvPr>
        </p:nvSpPr>
        <p:spPr>
          <a:xfrm>
            <a:off x="3970134" y="0"/>
            <a:ext cx="3038648" cy="463550"/>
          </a:xfrm>
          <a:prstGeom prst="rect">
            <a:avLst/>
          </a:prstGeom>
        </p:spPr>
        <p:txBody>
          <a:bodyPr vert="horz" lIns="93542" tIns="46771" rIns="93542" bIns="46771" rtlCol="0"/>
          <a:lstStyle>
            <a:lvl1pPr algn="r">
              <a:defRPr sz="1300"/>
            </a:lvl1pPr>
          </a:lstStyle>
          <a:p>
            <a:pPr>
              <a:defRPr/>
            </a:pPr>
            <a:fld id="{36FC9E60-D5EA-4CD5-BE83-8DE3807BC2CE}" type="datetimeFigureOut">
              <a:rPr lang="en-US"/>
              <a:pPr>
                <a:defRPr/>
              </a:pPr>
              <a:t>9/17/2018</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542" tIns="46771" rIns="93542" bIns="46771" rtlCol="0" anchor="ctr"/>
          <a:lstStyle/>
          <a:p>
            <a:pPr lvl="0"/>
            <a:endParaRPr lang="en-US" noProof="0" smtClean="0"/>
          </a:p>
        </p:txBody>
      </p:sp>
      <p:sp>
        <p:nvSpPr>
          <p:cNvPr id="5" name="Notes Placeholder 4"/>
          <p:cNvSpPr>
            <a:spLocks noGrp="1"/>
          </p:cNvSpPr>
          <p:nvPr>
            <p:ph type="body" sz="quarter" idx="3"/>
          </p:nvPr>
        </p:nvSpPr>
        <p:spPr>
          <a:xfrm>
            <a:off x="701849" y="4416427"/>
            <a:ext cx="5608320" cy="4181475"/>
          </a:xfrm>
          <a:prstGeom prst="rect">
            <a:avLst/>
          </a:prstGeom>
        </p:spPr>
        <p:txBody>
          <a:bodyPr vert="horz" lIns="93542" tIns="46771" rIns="93542" bIns="4677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31263"/>
            <a:ext cx="3038649" cy="463550"/>
          </a:xfrm>
          <a:prstGeom prst="rect">
            <a:avLst/>
          </a:prstGeom>
        </p:spPr>
        <p:txBody>
          <a:bodyPr vert="horz" lIns="93542" tIns="46771" rIns="93542" bIns="46771" rtlCol="0" anchor="b"/>
          <a:lstStyle>
            <a:lvl1pPr algn="l">
              <a:defRPr sz="1300"/>
            </a:lvl1pPr>
          </a:lstStyle>
          <a:p>
            <a:pPr>
              <a:defRPr/>
            </a:pPr>
            <a:endParaRPr lang="en-US"/>
          </a:p>
        </p:txBody>
      </p:sp>
      <p:sp>
        <p:nvSpPr>
          <p:cNvPr id="7" name="Slide Number Placeholder 6"/>
          <p:cNvSpPr>
            <a:spLocks noGrp="1"/>
          </p:cNvSpPr>
          <p:nvPr>
            <p:ph type="sldNum" sz="quarter" idx="5"/>
          </p:nvPr>
        </p:nvSpPr>
        <p:spPr>
          <a:xfrm>
            <a:off x="3970134" y="8831263"/>
            <a:ext cx="3038648" cy="463550"/>
          </a:xfrm>
          <a:prstGeom prst="rect">
            <a:avLst/>
          </a:prstGeom>
        </p:spPr>
        <p:txBody>
          <a:bodyPr vert="horz" lIns="93542" tIns="46771" rIns="93542" bIns="46771" rtlCol="0" anchor="b"/>
          <a:lstStyle>
            <a:lvl1pPr algn="r">
              <a:defRPr sz="1300"/>
            </a:lvl1pPr>
          </a:lstStyle>
          <a:p>
            <a:pPr>
              <a:defRPr/>
            </a:pPr>
            <a:fld id="{A80A0197-4268-4CC0-9ABD-1075740DB3E9}" type="slidenum">
              <a:rPr lang="en-US"/>
              <a:pPr>
                <a:defRPr/>
              </a:pPr>
              <a:t>‹#›</a:t>
            </a:fld>
            <a:endParaRPr lang="en-US"/>
          </a:p>
        </p:txBody>
      </p:sp>
    </p:spTree>
    <p:extLst>
      <p:ext uri="{BB962C8B-B14F-4D97-AF65-F5344CB8AC3E}">
        <p14:creationId xmlns:p14="http://schemas.microsoft.com/office/powerpoint/2010/main" val="1516686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audrey.robinson-nkongola@wku.edu"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mailto:jennifer.joe@wku.edu"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I’m Carol Watwood, the Health Sciences Librarian, and I’d like to show you some library resources to help you with Social Work research in the library.</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E76168E-9807-4CF0-8ED3-3B184BCA0A47}" type="slidenum">
              <a:rPr lang="en-US" smtClean="0"/>
              <a:pPr eaLnBrk="1" hangingPunct="1"/>
              <a:t>1</a:t>
            </a:fld>
            <a:endParaRPr lang="en-US" smtClean="0"/>
          </a:p>
        </p:txBody>
      </p:sp>
    </p:spTree>
    <p:extLst>
      <p:ext uri="{BB962C8B-B14F-4D97-AF65-F5344CB8AC3E}">
        <p14:creationId xmlns:p14="http://schemas.microsoft.com/office/powerpoint/2010/main" val="1832794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Press [continue] to do a general search  You can scroll down and add specialized databases if you wish.</a:t>
            </a:r>
            <a:endParaRPr lang="en-US" dirty="0"/>
          </a:p>
        </p:txBody>
      </p:sp>
      <p:sp>
        <p:nvSpPr>
          <p:cNvPr id="4" name="Slide Number Placeholder 3"/>
          <p:cNvSpPr>
            <a:spLocks noGrp="1"/>
          </p:cNvSpPr>
          <p:nvPr>
            <p:ph type="sldNum" sz="quarter" idx="10"/>
          </p:nvPr>
        </p:nvSpPr>
        <p:spPr/>
        <p:txBody>
          <a:bodyPr/>
          <a:lstStyle/>
          <a:p>
            <a:pPr>
              <a:defRPr/>
            </a:pPr>
            <a:fld id="{A80A0197-4268-4CC0-9ABD-1075740DB3E9}" type="slidenum">
              <a:rPr lang="en-US" smtClean="0"/>
              <a:pPr>
                <a:defRPr/>
              </a:pPr>
              <a:t>13</a:t>
            </a:fld>
            <a:endParaRPr lang="en-US"/>
          </a:p>
        </p:txBody>
      </p:sp>
    </p:spTree>
    <p:extLst>
      <p:ext uri="{BB962C8B-B14F-4D97-AF65-F5344CB8AC3E}">
        <p14:creationId xmlns:p14="http://schemas.microsoft.com/office/powerpoint/2010/main" val="414906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I’m searching for “mandatory reporting of child abuse.” EBSCOhost works best if you break your subject into 1-3 short chunks and put one in each box. Then click [Search]. If you have problems, contact the Information Desk at (270)745-6125 or the Health Sciences Librarian.</a:t>
            </a:r>
            <a:endParaRPr lang="en-US" dirty="0"/>
          </a:p>
        </p:txBody>
      </p:sp>
      <p:sp>
        <p:nvSpPr>
          <p:cNvPr id="4" name="Slide Number Placeholder 3"/>
          <p:cNvSpPr>
            <a:spLocks noGrp="1"/>
          </p:cNvSpPr>
          <p:nvPr>
            <p:ph type="sldNum" sz="quarter" idx="10"/>
          </p:nvPr>
        </p:nvSpPr>
        <p:spPr/>
        <p:txBody>
          <a:bodyPr/>
          <a:lstStyle/>
          <a:p>
            <a:pPr>
              <a:defRPr/>
            </a:pPr>
            <a:fld id="{A80A0197-4268-4CC0-9ABD-1075740DB3E9}" type="slidenum">
              <a:rPr lang="en-US" smtClean="0"/>
              <a:pPr>
                <a:defRPr/>
              </a:pPr>
              <a:t>14</a:t>
            </a:fld>
            <a:endParaRPr lang="en-US"/>
          </a:p>
        </p:txBody>
      </p:sp>
    </p:spTree>
    <p:extLst>
      <p:ext uri="{BB962C8B-B14F-4D97-AF65-F5344CB8AC3E}">
        <p14:creationId xmlns:p14="http://schemas.microsoft.com/office/powerpoint/2010/main" val="938655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blue link is an article title, followed</a:t>
            </a:r>
            <a:r>
              <a:rPr lang="en-US" baseline="0" dirty="0" smtClean="0"/>
              <a:t> by the reference and a summary. To get the full version, click the full-text link. If you don’t see one, click [check for full text at WKU Libraries]. If there is no full text, click the [request from interlibrary loan] to get a copy. You will be notified via your WKU email when we have obtained an electronic copy, often within 1-2 working days.</a:t>
            </a:r>
            <a:endParaRPr lang="en-US" dirty="0"/>
          </a:p>
        </p:txBody>
      </p:sp>
      <p:sp>
        <p:nvSpPr>
          <p:cNvPr id="4" name="Slide Number Placeholder 3"/>
          <p:cNvSpPr>
            <a:spLocks noGrp="1"/>
          </p:cNvSpPr>
          <p:nvPr>
            <p:ph type="sldNum" sz="quarter" idx="10"/>
          </p:nvPr>
        </p:nvSpPr>
        <p:spPr/>
        <p:txBody>
          <a:bodyPr/>
          <a:lstStyle/>
          <a:p>
            <a:pPr>
              <a:defRPr/>
            </a:pPr>
            <a:fld id="{A80A0197-4268-4CC0-9ABD-1075740DB3E9}" type="slidenum">
              <a:rPr lang="en-US" smtClean="0"/>
              <a:pPr>
                <a:defRPr/>
              </a:pPr>
              <a:t>15</a:t>
            </a:fld>
            <a:endParaRPr lang="en-US"/>
          </a:p>
        </p:txBody>
      </p:sp>
    </p:spTree>
    <p:extLst>
      <p:ext uri="{BB962C8B-B14F-4D97-AF65-F5344CB8AC3E}">
        <p14:creationId xmlns:p14="http://schemas.microsoft.com/office/powerpoint/2010/main" val="3288668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put in APA format, click on title of article, then click [cite].</a:t>
            </a:r>
            <a:endParaRPr lang="en-US" dirty="0"/>
          </a:p>
        </p:txBody>
      </p:sp>
      <p:sp>
        <p:nvSpPr>
          <p:cNvPr id="4" name="Slide Number Placeholder 3"/>
          <p:cNvSpPr>
            <a:spLocks noGrp="1"/>
          </p:cNvSpPr>
          <p:nvPr>
            <p:ph type="sldNum" sz="quarter" idx="10"/>
          </p:nvPr>
        </p:nvSpPr>
        <p:spPr/>
        <p:txBody>
          <a:bodyPr/>
          <a:lstStyle/>
          <a:p>
            <a:pPr>
              <a:defRPr/>
            </a:pPr>
            <a:fld id="{A80A0197-4268-4CC0-9ABD-1075740DB3E9}" type="slidenum">
              <a:rPr lang="en-US" smtClean="0"/>
              <a:pPr>
                <a:defRPr/>
              </a:pPr>
              <a:t>16</a:t>
            </a:fld>
            <a:endParaRPr lang="en-US"/>
          </a:p>
        </p:txBody>
      </p:sp>
    </p:spTree>
    <p:extLst>
      <p:ext uri="{BB962C8B-B14F-4D97-AF65-F5344CB8AC3E}">
        <p14:creationId xmlns:p14="http://schemas.microsoft.com/office/powerpoint/2010/main" val="2555359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You can easily print, download, or e-mail an online full-text article from EBSCOhost. Click the printer icon in the top left to open the print dialog box and click “ok” to print. Select the “disk” icon to download and the “e-mail” icon to e-mail. Sometimes you must move cursor to bottom center of page to display print/save icons.</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93BF927-FA35-4BCE-BE03-298C198AF4AE}" type="slidenum">
              <a:rPr lang="en-US" smtClean="0"/>
              <a:pPr eaLnBrk="1" hangingPunct="1"/>
              <a:t>17</a:t>
            </a:fld>
            <a:endParaRPr lang="en-US" smtClean="0"/>
          </a:p>
        </p:txBody>
      </p:sp>
    </p:spTree>
    <p:extLst>
      <p:ext uri="{BB962C8B-B14F-4D97-AF65-F5344CB8AC3E}">
        <p14:creationId xmlns:p14="http://schemas.microsoft.com/office/powerpoint/2010/main" val="3273820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There are two easy ways to print out this list of articles for later use: (1) Use your browser’s print command to print the whole page. (2) Click “add to folder” to select certain ones, then scroll to the top and click the “folder” icon. Follow on-screen directions to print. To</a:t>
            </a:r>
            <a:r>
              <a:rPr lang="en-US" baseline="0" dirty="0" smtClean="0"/>
              <a:t> save paper, select [email] instead </a:t>
            </a:r>
            <a:r>
              <a:rPr lang="en-US" baseline="0" smtClean="0"/>
              <a:t>of print.</a:t>
            </a:r>
            <a:endParaRPr 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29A5B08-D6A8-4EDA-B036-D2C571501ACE}" type="slidenum">
              <a:rPr lang="en-US" smtClean="0"/>
              <a:pPr eaLnBrk="1" hangingPunct="1"/>
              <a:t>18</a:t>
            </a:fld>
            <a:endParaRPr lang="en-US" smtClean="0"/>
          </a:p>
        </p:txBody>
      </p:sp>
    </p:spTree>
    <p:extLst>
      <p:ext uri="{BB962C8B-B14F-4D97-AF65-F5344CB8AC3E}">
        <p14:creationId xmlns:p14="http://schemas.microsoft.com/office/powerpoint/2010/main" val="116891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Research guides help you get started with research. They have shortcuts to key databases, important journal titles, and helpful websites for different kinds of nursing research.</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307222E-4891-4440-B8F4-6E96EB3CF56B}" type="slidenum">
              <a:rPr lang="en-US" smtClean="0"/>
              <a:pPr eaLnBrk="1" hangingPunct="1"/>
              <a:t>19</a:t>
            </a:fld>
            <a:endParaRPr lang="en-US" smtClean="0"/>
          </a:p>
        </p:txBody>
      </p:sp>
    </p:spTree>
    <p:extLst>
      <p:ext uri="{BB962C8B-B14F-4D97-AF65-F5344CB8AC3E}">
        <p14:creationId xmlns:p14="http://schemas.microsoft.com/office/powerpoint/2010/main" val="3148445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Research guide for Social Work – pulls together key quick links to Social Work from WKU Libraries website.</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0981430-A903-49B4-894A-5B603965C672}" type="slidenum">
              <a:rPr lang="en-US" smtClean="0"/>
              <a:pPr eaLnBrk="1" hangingPunct="1"/>
              <a:t>20</a:t>
            </a:fld>
            <a:endParaRPr lang="en-US" smtClean="0"/>
          </a:p>
        </p:txBody>
      </p:sp>
    </p:spTree>
    <p:extLst>
      <p:ext uri="{BB962C8B-B14F-4D97-AF65-F5344CB8AC3E}">
        <p14:creationId xmlns:p14="http://schemas.microsoft.com/office/powerpoint/2010/main" val="4266797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316472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is the main information desk in the Helm-Cravens Library at the top of the hill.  You can stop by, call, IM, or email us. You can check out a book, get help writing your paper, get computer assistance, and print no</a:t>
            </a:r>
            <a:r>
              <a:rPr lang="en-US" baseline="0" dirty="0" smtClean="0"/>
              <a:t> cost to yourself in one of our three computer labs. You can also reserve a group study room and find a quiet place to study. At our Java City coffee shop, you can get a drink or a snack.</a:t>
            </a:r>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0FB2B2-C368-4438-9DFF-90FE1FE5DEF7}" type="slidenum">
              <a:rPr lang="en-US" smtClean="0"/>
              <a:pPr/>
              <a:t>2</a:t>
            </a:fld>
            <a:endParaRPr lang="en-US" smtClean="0"/>
          </a:p>
        </p:txBody>
      </p:sp>
    </p:spTree>
    <p:extLst>
      <p:ext uri="{BB962C8B-B14F-4D97-AF65-F5344CB8AC3E}">
        <p14:creationId xmlns:p14="http://schemas.microsoft.com/office/powerpoint/2010/main" val="2118304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E’town</a:t>
            </a:r>
            <a:r>
              <a:rPr lang="en-US" dirty="0" smtClean="0"/>
              <a:t>: anthony.paganelli@wku.edu; Glasgow: Glasgow: </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Email:</a:t>
            </a:r>
            <a:r>
              <a:rPr lang="en-US" sz="1200" b="0" i="0" u="none" strike="noStrike" kern="1200" dirty="0" err="1" smtClean="0">
                <a:solidFill>
                  <a:schemeClr val="tx1"/>
                </a:solidFill>
                <a:effectLst/>
                <a:latin typeface="+mn-lt"/>
                <a:ea typeface="+mn-ea"/>
                <a:cs typeface="+mn-cs"/>
                <a:hlinkClick r:id="rId3"/>
              </a:rPr>
              <a:t>audrey.robinson-nkongola@wku.edu</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O’boro</a:t>
            </a:r>
            <a:r>
              <a:rPr lang="en-US" sz="1200" b="0" i="0" u="none" strike="noStrike"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 </a:t>
            </a:r>
            <a:r>
              <a:rPr lang="en-US" sz="1200" b="0" i="0" kern="1200" smtClean="0">
                <a:solidFill>
                  <a:schemeClr val="tx1"/>
                </a:solidFill>
                <a:effectLst/>
                <a:latin typeface="+mn-lt"/>
                <a:ea typeface="+mn-ea"/>
                <a:cs typeface="+mn-cs"/>
              </a:rPr>
              <a:t>Email:</a:t>
            </a:r>
            <a:r>
              <a:rPr lang="en-US" sz="1200" b="0" i="0" u="none" strike="noStrike" kern="1200" smtClean="0">
                <a:solidFill>
                  <a:schemeClr val="tx1"/>
                </a:solidFill>
                <a:effectLst/>
                <a:latin typeface="+mn-lt"/>
                <a:ea typeface="+mn-ea"/>
                <a:cs typeface="+mn-cs"/>
                <a:hlinkClick r:id="rId4"/>
              </a:rPr>
              <a:t>jennifer.joe@wku.edu</a:t>
            </a:r>
            <a:endParaRPr lang="en-US" dirty="0"/>
          </a:p>
        </p:txBody>
      </p:sp>
      <p:sp>
        <p:nvSpPr>
          <p:cNvPr id="4" name="Slide Number Placeholder 3"/>
          <p:cNvSpPr>
            <a:spLocks noGrp="1"/>
          </p:cNvSpPr>
          <p:nvPr>
            <p:ph type="sldNum" sz="quarter" idx="10"/>
          </p:nvPr>
        </p:nvSpPr>
        <p:spPr/>
        <p:txBody>
          <a:bodyPr/>
          <a:lstStyle/>
          <a:p>
            <a:pPr>
              <a:defRPr/>
            </a:pPr>
            <a:fld id="{A80A0197-4268-4CC0-9ABD-1075740DB3E9}" type="slidenum">
              <a:rPr lang="en-US" smtClean="0"/>
              <a:pPr>
                <a:defRPr/>
              </a:pPr>
              <a:t>3</a:t>
            </a:fld>
            <a:endParaRPr lang="en-US"/>
          </a:p>
        </p:txBody>
      </p:sp>
    </p:spTree>
    <p:extLst>
      <p:ext uri="{BB962C8B-B14F-4D97-AF65-F5344CB8AC3E}">
        <p14:creationId xmlns:p14="http://schemas.microsoft.com/office/powerpoint/2010/main" val="160428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You can borrow books and audiovisuals in the Cravens building at the top of the hill or in the ERC library. Print journals have to be used in the library or photocopied.</a:t>
            </a:r>
          </a:p>
          <a:p>
            <a:endParaRPr lang="en-US" smtClean="0"/>
          </a:p>
          <a:p>
            <a:endParaRPr lang="en-US" smtClean="0"/>
          </a:p>
          <a:p>
            <a:endParaRPr lang="en-US" smtClean="0"/>
          </a:p>
          <a:p>
            <a:endParaRPr 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5B1BB26-C711-462C-844C-DDAF46D39164}" type="slidenum">
              <a:rPr lang="en-US" smtClean="0"/>
              <a:pPr eaLnBrk="1" hangingPunct="1"/>
              <a:t>5</a:t>
            </a:fld>
            <a:endParaRPr lang="en-US" smtClean="0"/>
          </a:p>
        </p:txBody>
      </p:sp>
    </p:spTree>
    <p:extLst>
      <p:ext uri="{BB962C8B-B14F-4D97-AF65-F5344CB8AC3E}">
        <p14:creationId xmlns:p14="http://schemas.microsoft.com/office/powerpoint/2010/main" val="570186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is the front page of the WKU Libraries website – a good place to start library research at </a:t>
            </a:r>
            <a:r>
              <a:rPr lang="en-US" dirty="0" err="1" smtClean="0"/>
              <a:t>wku</a:t>
            </a:r>
            <a:r>
              <a:rPr lang="en-US" dirty="0" smtClean="0"/>
              <a:t>. You can do much of your research from remote locations.</a:t>
            </a:r>
            <a:r>
              <a:rPr lang="en-US" baseline="0" dirty="0" smtClean="0"/>
              <a:t> If you log in with your WKU </a:t>
            </a:r>
            <a:r>
              <a:rPr lang="en-US" baseline="0" dirty="0" err="1" smtClean="0"/>
              <a:t>NetID</a:t>
            </a:r>
            <a:r>
              <a:rPr lang="en-US" baseline="0" dirty="0" smtClean="0"/>
              <a:t>/password, you can follow Internet links even if you’re off campus. You can read most of our journal articles and many of our books online.</a:t>
            </a:r>
            <a:endParaRPr 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0A9E260-54CF-440C-9D51-D730C4B5431E}" type="slidenum">
              <a:rPr lang="en-US" smtClean="0"/>
              <a:pPr eaLnBrk="1" hangingPunct="1"/>
              <a:t>6</a:t>
            </a:fld>
            <a:endParaRPr lang="en-US" smtClean="0"/>
          </a:p>
        </p:txBody>
      </p:sp>
    </p:spTree>
    <p:extLst>
      <p:ext uri="{BB962C8B-B14F-4D97-AF65-F5344CB8AC3E}">
        <p14:creationId xmlns:p14="http://schemas.microsoft.com/office/powerpoint/2010/main" val="1732588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One-Search</a:t>
            </a:r>
            <a:r>
              <a:rPr lang="en-US" baseline="0" dirty="0" smtClean="0"/>
              <a:t> (white search box) gives a quick overview of what library has. It has our book catalog. It also displays videos, print journal titles, online journal titles, and many articles that the library has. Databases, rather than One-Search, are the best way to search for individual journal articles on a topic. Log in with your WKU </a:t>
            </a:r>
            <a:r>
              <a:rPr lang="en-US" baseline="0" dirty="0" err="1" smtClean="0"/>
              <a:t>NetID</a:t>
            </a:r>
            <a:r>
              <a:rPr lang="en-US" baseline="0" dirty="0" smtClean="0"/>
              <a:t>/password to follow Internet links.</a:t>
            </a:r>
            <a:endParaRPr lang="en-US" dirty="0"/>
          </a:p>
        </p:txBody>
      </p:sp>
      <p:sp>
        <p:nvSpPr>
          <p:cNvPr id="4" name="Slide Number Placeholder 3"/>
          <p:cNvSpPr>
            <a:spLocks noGrp="1"/>
          </p:cNvSpPr>
          <p:nvPr>
            <p:ph type="sldNum" sz="quarter" idx="10"/>
          </p:nvPr>
        </p:nvSpPr>
        <p:spPr/>
        <p:txBody>
          <a:bodyPr/>
          <a:lstStyle/>
          <a:p>
            <a:pPr>
              <a:defRPr/>
            </a:pPr>
            <a:fld id="{A80A0197-4268-4CC0-9ABD-1075740DB3E9}" type="slidenum">
              <a:rPr lang="en-US" smtClean="0"/>
              <a:pPr>
                <a:defRPr/>
              </a:pPr>
              <a:t>7</a:t>
            </a:fld>
            <a:endParaRPr lang="en-US"/>
          </a:p>
        </p:txBody>
      </p:sp>
    </p:spTree>
    <p:extLst>
      <p:ext uri="{BB962C8B-B14F-4D97-AF65-F5344CB8AC3E}">
        <p14:creationId xmlns:p14="http://schemas.microsoft.com/office/powerpoint/2010/main" val="2562451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Scholarly journals use different types of review processes to ensure quality and accuracy. Journal websites and online databases such as EBSCOhost will often tell you if a journal is considered scholarly or is peer reviewed. If in doubt, ask the professor teaching your class.</a:t>
            </a:r>
          </a:p>
        </p:txBody>
      </p:sp>
    </p:spTree>
    <p:extLst>
      <p:ext uri="{BB962C8B-B14F-4D97-AF65-F5344CB8AC3E}">
        <p14:creationId xmlns:p14="http://schemas.microsoft.com/office/powerpoint/2010/main" val="1083350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 common classroom assignment is to find magazine or journal articles on a topic, such as “mandatory reporting of child abuse.” To look for articles on a topic, click the “Databases” link on the WKU Libraries home page. If you’re off campus, log</a:t>
            </a:r>
            <a:r>
              <a:rPr lang="en-US" baseline="0" dirty="0" smtClean="0"/>
              <a:t> in with WKU </a:t>
            </a:r>
            <a:r>
              <a:rPr lang="en-US" baseline="0" dirty="0" err="1" smtClean="0"/>
              <a:t>NetID</a:t>
            </a:r>
            <a:r>
              <a:rPr lang="en-US" baseline="0" dirty="0" smtClean="0"/>
              <a:t>/password.</a:t>
            </a:r>
            <a:endParaRPr 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D0BBE5F-FFBB-49D0-9CA7-B4EEF9F0B04E}" type="slidenum">
              <a:rPr lang="en-US" smtClean="0"/>
              <a:pPr eaLnBrk="1" hangingPunct="1"/>
              <a:t>11</a:t>
            </a:fld>
            <a:endParaRPr lang="en-US" smtClean="0"/>
          </a:p>
        </p:txBody>
      </p:sp>
    </p:spTree>
    <p:extLst>
      <p:ext uri="{BB962C8B-B14F-4D97-AF65-F5344CB8AC3E}">
        <p14:creationId xmlns:p14="http://schemas.microsoft.com/office/powerpoint/2010/main" val="1535579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EBSCOhost is the “family” of databases we use most often to search for articles</a:t>
            </a:r>
            <a:r>
              <a:rPr lang="en-US" baseline="0" dirty="0" smtClean="0"/>
              <a:t> on a topic. You can search them separately or together. </a:t>
            </a:r>
            <a:endParaRPr lang="en-US"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7EAE1CE-E1E9-47C5-B3D8-371D15F1C69F}" type="slidenum">
              <a:rPr lang="en-US" smtClean="0"/>
              <a:pPr eaLnBrk="1" hangingPunct="1"/>
              <a:t>12</a:t>
            </a:fld>
            <a:endParaRPr lang="en-US" smtClean="0"/>
          </a:p>
        </p:txBody>
      </p:sp>
    </p:spTree>
    <p:extLst>
      <p:ext uri="{BB962C8B-B14F-4D97-AF65-F5344CB8AC3E}">
        <p14:creationId xmlns:p14="http://schemas.microsoft.com/office/powerpoint/2010/main" val="1867193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B96A92-8641-43F3-9F06-6504A2E44A76}" type="slidenum">
              <a:rPr lang="en-US"/>
              <a:pPr>
                <a:defRPr/>
              </a:pPr>
              <a:t>‹#›</a:t>
            </a:fld>
            <a:endParaRPr lang="en-US"/>
          </a:p>
        </p:txBody>
      </p:sp>
    </p:spTree>
    <p:extLst>
      <p:ext uri="{BB962C8B-B14F-4D97-AF65-F5344CB8AC3E}">
        <p14:creationId xmlns:p14="http://schemas.microsoft.com/office/powerpoint/2010/main" val="280577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31C54A-DC8F-4991-9F94-93B784B74E22}" type="slidenum">
              <a:rPr lang="en-US"/>
              <a:pPr>
                <a:defRPr/>
              </a:pPr>
              <a:t>‹#›</a:t>
            </a:fld>
            <a:endParaRPr lang="en-US"/>
          </a:p>
        </p:txBody>
      </p:sp>
    </p:spTree>
    <p:extLst>
      <p:ext uri="{BB962C8B-B14F-4D97-AF65-F5344CB8AC3E}">
        <p14:creationId xmlns:p14="http://schemas.microsoft.com/office/powerpoint/2010/main" val="326222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25A606-C935-49F2-BF6F-4364EC9BACC6}" type="slidenum">
              <a:rPr lang="en-US"/>
              <a:pPr>
                <a:defRPr/>
              </a:pPr>
              <a:t>‹#›</a:t>
            </a:fld>
            <a:endParaRPr lang="en-US"/>
          </a:p>
        </p:txBody>
      </p:sp>
    </p:spTree>
    <p:extLst>
      <p:ext uri="{BB962C8B-B14F-4D97-AF65-F5344CB8AC3E}">
        <p14:creationId xmlns:p14="http://schemas.microsoft.com/office/powerpoint/2010/main" val="3107715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53000" y="1828800"/>
            <a:ext cx="3810000" cy="4114800"/>
          </a:xfrm>
        </p:spPr>
        <p:txBody>
          <a:bodyPr/>
          <a:lstStyle/>
          <a:p>
            <a:pPr lvl="0"/>
            <a:endParaRPr lang="en-US" noProof="0"/>
          </a:p>
        </p:txBody>
      </p:sp>
      <p:sp>
        <p:nvSpPr>
          <p:cNvPr id="5" name="Date Placeholder 4"/>
          <p:cNvSpPr>
            <a:spLocks noGrp="1"/>
          </p:cNvSpPr>
          <p:nvPr>
            <p:ph type="dt" sz="half" idx="10"/>
          </p:nvPr>
        </p:nvSpPr>
        <p:spPr>
          <a:xfrm>
            <a:off x="990600" y="60960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429000" y="60960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858000" y="6096000"/>
            <a:ext cx="1905000" cy="457200"/>
          </a:xfrm>
        </p:spPr>
        <p:txBody>
          <a:bodyPr/>
          <a:lstStyle>
            <a:lvl1pPr>
              <a:defRPr/>
            </a:lvl1pPr>
          </a:lstStyle>
          <a:p>
            <a:pPr>
              <a:defRPr/>
            </a:pPr>
            <a:fld id="{2BBFC696-DF51-4D24-A914-84D0E9EA8F63}" type="slidenum">
              <a:rPr lang="en-US"/>
              <a:pPr>
                <a:defRPr/>
              </a:pPr>
              <a:t>‹#›</a:t>
            </a:fld>
            <a:endParaRPr lang="en-US"/>
          </a:p>
        </p:txBody>
      </p:sp>
    </p:spTree>
    <p:extLst>
      <p:ext uri="{BB962C8B-B14F-4D97-AF65-F5344CB8AC3E}">
        <p14:creationId xmlns:p14="http://schemas.microsoft.com/office/powerpoint/2010/main" val="3485926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737D10-1A7C-44EF-93CE-C78A40A05F21}" type="slidenum">
              <a:rPr lang="en-US"/>
              <a:pPr>
                <a:defRPr/>
              </a:pPr>
              <a:t>‹#›</a:t>
            </a:fld>
            <a:endParaRPr lang="en-US"/>
          </a:p>
        </p:txBody>
      </p:sp>
    </p:spTree>
    <p:extLst>
      <p:ext uri="{BB962C8B-B14F-4D97-AF65-F5344CB8AC3E}">
        <p14:creationId xmlns:p14="http://schemas.microsoft.com/office/powerpoint/2010/main" val="799322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A12B91-D81A-4EBC-9A43-1D6A9770DAD8}" type="slidenum">
              <a:rPr lang="en-US"/>
              <a:pPr>
                <a:defRPr/>
              </a:pPr>
              <a:t>‹#›</a:t>
            </a:fld>
            <a:endParaRPr lang="en-US"/>
          </a:p>
        </p:txBody>
      </p:sp>
    </p:spTree>
    <p:extLst>
      <p:ext uri="{BB962C8B-B14F-4D97-AF65-F5344CB8AC3E}">
        <p14:creationId xmlns:p14="http://schemas.microsoft.com/office/powerpoint/2010/main" val="3339687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43BD33-C114-48A4-81D6-7220855DDE79}" type="slidenum">
              <a:rPr lang="en-US"/>
              <a:pPr>
                <a:defRPr/>
              </a:pPr>
              <a:t>‹#›</a:t>
            </a:fld>
            <a:endParaRPr lang="en-US"/>
          </a:p>
        </p:txBody>
      </p:sp>
    </p:spTree>
    <p:extLst>
      <p:ext uri="{BB962C8B-B14F-4D97-AF65-F5344CB8AC3E}">
        <p14:creationId xmlns:p14="http://schemas.microsoft.com/office/powerpoint/2010/main" val="1719107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2E2F0F5-4109-4A9D-9196-AD422CB04BAC}" type="slidenum">
              <a:rPr lang="en-US"/>
              <a:pPr>
                <a:defRPr/>
              </a:pPr>
              <a:t>‹#›</a:t>
            </a:fld>
            <a:endParaRPr lang="en-US"/>
          </a:p>
        </p:txBody>
      </p:sp>
    </p:spTree>
    <p:extLst>
      <p:ext uri="{BB962C8B-B14F-4D97-AF65-F5344CB8AC3E}">
        <p14:creationId xmlns:p14="http://schemas.microsoft.com/office/powerpoint/2010/main" val="1831341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B16378A-365C-4112-9E1C-53879E07709B}" type="slidenum">
              <a:rPr lang="en-US"/>
              <a:pPr>
                <a:defRPr/>
              </a:pPr>
              <a:t>‹#›</a:t>
            </a:fld>
            <a:endParaRPr lang="en-US"/>
          </a:p>
        </p:txBody>
      </p:sp>
    </p:spTree>
    <p:extLst>
      <p:ext uri="{BB962C8B-B14F-4D97-AF65-F5344CB8AC3E}">
        <p14:creationId xmlns:p14="http://schemas.microsoft.com/office/powerpoint/2010/main" val="827597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47AB0D7-FB4F-4771-B6E1-57A84352D7F8}" type="slidenum">
              <a:rPr lang="en-US"/>
              <a:pPr>
                <a:defRPr/>
              </a:pPr>
              <a:t>‹#›</a:t>
            </a:fld>
            <a:endParaRPr lang="en-US"/>
          </a:p>
        </p:txBody>
      </p:sp>
    </p:spTree>
    <p:extLst>
      <p:ext uri="{BB962C8B-B14F-4D97-AF65-F5344CB8AC3E}">
        <p14:creationId xmlns:p14="http://schemas.microsoft.com/office/powerpoint/2010/main" val="541949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C3A53F-8E55-4ED9-8E09-FBB0668D6202}" type="slidenum">
              <a:rPr lang="en-US"/>
              <a:pPr>
                <a:defRPr/>
              </a:pPr>
              <a:t>‹#›</a:t>
            </a:fld>
            <a:endParaRPr lang="en-US"/>
          </a:p>
        </p:txBody>
      </p:sp>
    </p:spTree>
    <p:extLst>
      <p:ext uri="{BB962C8B-B14F-4D97-AF65-F5344CB8AC3E}">
        <p14:creationId xmlns:p14="http://schemas.microsoft.com/office/powerpoint/2010/main" val="812923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88649E-6FC8-4C86-9673-EEAC0A07D3F6}" type="slidenum">
              <a:rPr lang="en-US"/>
              <a:pPr>
                <a:defRPr/>
              </a:pPr>
              <a:t>‹#›</a:t>
            </a:fld>
            <a:endParaRPr lang="en-US"/>
          </a:p>
        </p:txBody>
      </p:sp>
    </p:spTree>
    <p:extLst>
      <p:ext uri="{BB962C8B-B14F-4D97-AF65-F5344CB8AC3E}">
        <p14:creationId xmlns:p14="http://schemas.microsoft.com/office/powerpoint/2010/main" val="484820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4700376-B9A8-41C9-B8CF-3F646E65953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 id="214748421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libguides.wku.edu/az.php"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libguides.wku.edu/go.php?c=1092394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hyperlink" Target="http://libguides.wku.edu/go.php?c=1092394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hyperlink" Target="http://libguides.wku.edu/go.php?c=1092394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libguides.wku.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hyperlink" Target="https://www.wku.edu/librar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hyperlink" Target="http://libguides.wku.edu/socialwor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hyperlink" Target="https://www.wku.edu/library/services/access/ill/" TargetMode="External"/><Relationship Id="rId2" Type="http://schemas.openxmlformats.org/officeDocument/2006/relationships/hyperlink" Target="http://www.wku.edu/library/dlps/access/ill/index.ph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web.reference@wku.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socialworkers.org/About/Ethics/Code-of-Ethics/Code-of-Ethics-English"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wku.edu/library/services/access/ill/"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hyperlink" Target="https://www.wku.edu/librar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aa-primo.hosted.exlibrisgroup.com/primo_library/libweb/action/search.do?vid=WESTK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saa-primo.hosted.exlibrisgroup.com/primo-explore/fulldisplay?docid=WESTKY_ALMA51117628840002637&amp;context=L&amp;vid=WESTKY&amp;search_scope=default_scope&amp;isFrbr=true&amp;tab=default_tab&amp;lang=en_U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saa-primo.hosted.exlibrisgroup.com/primo-explore/fulldisplay?docid=WESTKY_ALMA51117628840002637&amp;context=L&amp;vid=WESTKY&amp;search_scope=default_scope&amp;isFrbr=true&amp;tab=default_tab&amp;lang=en_U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ency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16100"/>
            <a:ext cx="17526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4"/>
          <p:cNvSpPr txBox="1">
            <a:spLocks noChangeArrowheads="1"/>
          </p:cNvSpPr>
          <p:nvPr/>
        </p:nvSpPr>
        <p:spPr bwMode="auto">
          <a:xfrm>
            <a:off x="1447800" y="685800"/>
            <a:ext cx="6743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a:t>Social Work Library Resources</a:t>
            </a:r>
          </a:p>
        </p:txBody>
      </p:sp>
      <p:sp>
        <p:nvSpPr>
          <p:cNvPr id="3076" name="TextBox 5"/>
          <p:cNvSpPr txBox="1">
            <a:spLocks noChangeArrowheads="1"/>
          </p:cNvSpPr>
          <p:nvPr/>
        </p:nvSpPr>
        <p:spPr bwMode="auto">
          <a:xfrm>
            <a:off x="2616200" y="4673600"/>
            <a:ext cx="3886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Carol Watwood</a:t>
            </a:r>
          </a:p>
          <a:p>
            <a:pPr algn="ctr" eaLnBrk="1" hangingPunct="1"/>
            <a:r>
              <a:rPr lang="en-US"/>
              <a:t>Health Sciences Librarian</a:t>
            </a:r>
          </a:p>
        </p:txBody>
      </p:sp>
      <p:pic>
        <p:nvPicPr>
          <p:cNvPr id="3077" name="Picture 4" descr="craven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90738" y="1976438"/>
            <a:ext cx="2827337"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9500" y="4483100"/>
            <a:ext cx="4038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6" descr="helm"/>
          <p:cNvPicPr>
            <a:picLocks noChangeAspect="1" noChangeArrowheads="1"/>
          </p:cNvPicPr>
          <p:nvPr/>
        </p:nvPicPr>
        <p:blipFill>
          <a:blip r:embed="rId6">
            <a:extLst>
              <a:ext uri="{28A0092B-C50C-407E-A947-70E740481C1C}">
                <a14:useLocalDpi xmlns:a14="http://schemas.microsoft.com/office/drawing/2010/main" val="0"/>
              </a:ext>
            </a:extLst>
          </a:blip>
          <a:srcRect t="16010"/>
          <a:stretch>
            <a:fillRect/>
          </a:stretch>
        </p:blipFill>
        <p:spPr bwMode="auto">
          <a:xfrm>
            <a:off x="1447800" y="1676400"/>
            <a:ext cx="4048125"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6100" y="1816100"/>
            <a:ext cx="2281238"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752600" y="198438"/>
            <a:ext cx="5384800" cy="665162"/>
          </a:xfrm>
        </p:spPr>
        <p:txBody>
          <a:bodyPr/>
          <a:lstStyle/>
          <a:p>
            <a:r>
              <a:rPr lang="en-US" sz="4000" b="1" smtClean="0"/>
              <a:t>Scholarly Journals</a:t>
            </a:r>
          </a:p>
        </p:txBody>
      </p:sp>
      <p:sp>
        <p:nvSpPr>
          <p:cNvPr id="18435" name="Content Placeholder 2"/>
          <p:cNvSpPr>
            <a:spLocks noGrp="1"/>
          </p:cNvSpPr>
          <p:nvPr>
            <p:ph idx="1"/>
          </p:nvPr>
        </p:nvSpPr>
        <p:spPr>
          <a:xfrm>
            <a:off x="25400" y="1028700"/>
            <a:ext cx="8953500" cy="5829300"/>
          </a:xfrm>
        </p:spPr>
        <p:txBody>
          <a:bodyPr/>
          <a:lstStyle/>
          <a:p>
            <a:pPr>
              <a:buClr>
                <a:srgbClr val="C00000"/>
              </a:buClr>
              <a:buFont typeface="Wingdings" pitchFamily="2" charset="2"/>
              <a:buChar char="ü"/>
            </a:pPr>
            <a:r>
              <a:rPr lang="en-US" sz="2500" smtClean="0"/>
              <a:t>Also called “Peer-Reviewed” </a:t>
            </a:r>
            <a:br>
              <a:rPr lang="en-US" sz="2500" smtClean="0"/>
            </a:br>
            <a:r>
              <a:rPr lang="en-US" sz="2500" smtClean="0"/>
              <a:t>or “Refereed” journals.</a:t>
            </a:r>
            <a:r>
              <a:rPr lang="en-US" sz="1200" smtClean="0"/>
              <a:t/>
            </a:r>
            <a:br>
              <a:rPr lang="en-US" sz="1200" smtClean="0"/>
            </a:br>
            <a:endParaRPr lang="en-US" sz="1200" smtClean="0"/>
          </a:p>
          <a:p>
            <a:pPr>
              <a:buClr>
                <a:srgbClr val="C00000"/>
              </a:buClr>
              <a:buFont typeface="Wingdings" pitchFamily="2" charset="2"/>
              <a:buChar char="ü"/>
            </a:pPr>
            <a:r>
              <a:rPr lang="en-US" sz="2500" smtClean="0"/>
              <a:t>Articles written by scholars in the </a:t>
            </a:r>
            <a:br>
              <a:rPr lang="en-US" sz="2500" smtClean="0"/>
            </a:br>
            <a:r>
              <a:rPr lang="en-US" sz="2500" smtClean="0"/>
              <a:t>field using technical language.</a:t>
            </a:r>
            <a:r>
              <a:rPr lang="en-US" sz="1200" smtClean="0"/>
              <a:t/>
            </a:r>
            <a:br>
              <a:rPr lang="en-US" sz="1200" smtClean="0"/>
            </a:br>
            <a:endParaRPr lang="en-US" sz="1200" smtClean="0"/>
          </a:p>
          <a:p>
            <a:pPr>
              <a:buClr>
                <a:srgbClr val="C00000"/>
              </a:buClr>
              <a:buFont typeface="Wingdings" pitchFamily="2" charset="2"/>
              <a:buChar char="ü"/>
            </a:pPr>
            <a:r>
              <a:rPr lang="en-US" sz="2500" smtClean="0"/>
              <a:t>Little or no advertising.</a:t>
            </a:r>
            <a:r>
              <a:rPr lang="en-US" sz="1200" smtClean="0"/>
              <a:t/>
            </a:r>
            <a:br>
              <a:rPr lang="en-US" sz="1200" smtClean="0"/>
            </a:br>
            <a:endParaRPr lang="en-US" sz="1200" smtClean="0"/>
          </a:p>
          <a:p>
            <a:pPr>
              <a:buClr>
                <a:srgbClr val="C00000"/>
              </a:buClr>
              <a:buFont typeface="Wingdings" pitchFamily="2" charset="2"/>
              <a:buChar char="ü"/>
            </a:pPr>
            <a:r>
              <a:rPr lang="en-US" sz="2500" smtClean="0"/>
              <a:t>Articles contain charts, graphs, and references (bibliographies) citing the authors' sources.</a:t>
            </a:r>
            <a:r>
              <a:rPr lang="en-US" sz="1200" smtClean="0"/>
              <a:t/>
            </a:r>
            <a:br>
              <a:rPr lang="en-US" sz="1200" smtClean="0"/>
            </a:br>
            <a:endParaRPr lang="en-US" sz="1200" smtClean="0"/>
          </a:p>
          <a:p>
            <a:pPr>
              <a:buClr>
                <a:srgbClr val="C00000"/>
              </a:buClr>
              <a:buFont typeface="Wingdings" pitchFamily="2" charset="2"/>
              <a:buChar char="ü"/>
            </a:pPr>
            <a:r>
              <a:rPr lang="en-US" sz="2500" smtClean="0"/>
              <a:t>Articles reviewed before publication for quality and accuracy by several scholars </a:t>
            </a:r>
            <a:r>
              <a:rPr lang="en-US" sz="2500" i="1" smtClean="0"/>
              <a:t>in the same field</a:t>
            </a:r>
            <a:r>
              <a:rPr lang="en-US" sz="2500" smtClean="0"/>
              <a:t>.</a:t>
            </a:r>
          </a:p>
        </p:txBody>
      </p:sp>
      <p:pic>
        <p:nvPicPr>
          <p:cNvPr id="18436" name="Picture 3" descr="mag_scholarly_journal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76863" y="1008063"/>
            <a:ext cx="34798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261606" y="2556093"/>
            <a:ext cx="4771600" cy="268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Grp="1" noChangeArrowheads="1"/>
          </p:cNvSpPr>
          <p:nvPr>
            <p:ph type="body" idx="1"/>
          </p:nvPr>
        </p:nvSpPr>
        <p:spPr>
          <a:xfrm>
            <a:off x="1752600" y="76200"/>
            <a:ext cx="5410200" cy="952500"/>
          </a:xfrm>
        </p:spPr>
        <p:txBody>
          <a:bodyPr/>
          <a:lstStyle/>
          <a:p>
            <a:pPr algn="ctr" eaLnBrk="1" hangingPunct="1">
              <a:buFontTx/>
              <a:buNone/>
            </a:pPr>
            <a:r>
              <a:rPr lang="en-US" dirty="0" smtClean="0">
                <a:hlinkClick r:id="rId4"/>
              </a:rPr>
              <a:t>Search Databases</a:t>
            </a:r>
            <a:r>
              <a:rPr lang="en-US" dirty="0" smtClean="0"/>
              <a:t>: find articles by subject</a:t>
            </a:r>
          </a:p>
        </p:txBody>
      </p:sp>
      <p:sp>
        <p:nvSpPr>
          <p:cNvPr id="18436" name="Oval 6"/>
          <p:cNvSpPr>
            <a:spLocks noChangeArrowheads="1"/>
          </p:cNvSpPr>
          <p:nvPr/>
        </p:nvSpPr>
        <p:spPr bwMode="auto">
          <a:xfrm>
            <a:off x="2897301" y="3375931"/>
            <a:ext cx="863600" cy="265906"/>
          </a:xfrm>
          <a:prstGeom prst="ellipse">
            <a:avLst/>
          </a:prstGeom>
          <a:noFill/>
          <a:ln w="38100">
            <a:solidFill>
              <a:schemeClr val="accent2">
                <a:lumMod val="50000"/>
              </a:schemeClr>
            </a:solidFill>
            <a:round/>
            <a:headEnd/>
            <a:tailEnd/>
          </a:ln>
          <a:extLst/>
        </p:spPr>
        <p:txBody>
          <a:bodyPr wrap="none" anchor="ctr"/>
          <a:lstStyle/>
          <a:p>
            <a:pPr>
              <a:defRPr/>
            </a:pPr>
            <a:endParaRPr lang="en-US">
              <a:solidFill>
                <a:schemeClr val="accent2">
                  <a:lumMod val="50000"/>
                </a:schemeClr>
              </a:solidFill>
            </a:endParaRPr>
          </a:p>
        </p:txBody>
      </p:sp>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hlinkClick r:id="rId3"/>
              </a:rPr>
              <a:t>EBSCOhost</a:t>
            </a:r>
            <a:endParaRPr lang="en-US" dirty="0" smtClean="0"/>
          </a:p>
        </p:txBody>
      </p:sp>
      <p:pic>
        <p:nvPicPr>
          <p:cNvPr id="21507"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253042" y="1996266"/>
            <a:ext cx="6637916" cy="3733827"/>
          </a:xfrm>
        </p:spPr>
      </p:pic>
      <p:sp>
        <p:nvSpPr>
          <p:cNvPr id="6" name="Oval 5"/>
          <p:cNvSpPr/>
          <p:nvPr/>
        </p:nvSpPr>
        <p:spPr>
          <a:xfrm flipV="1">
            <a:off x="1253043" y="4537165"/>
            <a:ext cx="1307278" cy="496387"/>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768031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EBSCOhost</a:t>
            </a:r>
            <a:r>
              <a:rPr lang="en-US" dirty="0" smtClean="0"/>
              <a:t> (cont’d)</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48922" y="1600200"/>
            <a:ext cx="8046156" cy="4525963"/>
          </a:xfrm>
        </p:spPr>
      </p:pic>
      <p:sp>
        <p:nvSpPr>
          <p:cNvPr id="5" name="Oval 4"/>
          <p:cNvSpPr/>
          <p:nvPr/>
        </p:nvSpPr>
        <p:spPr>
          <a:xfrm>
            <a:off x="653143" y="2603864"/>
            <a:ext cx="914400" cy="426719"/>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0044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EBSCOhost</a:t>
            </a:r>
            <a:r>
              <a:rPr lang="en-US" dirty="0"/>
              <a:t> (cont’d)</a:t>
            </a: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031756" y="1871794"/>
            <a:ext cx="7080487" cy="3982774"/>
          </a:xfrm>
        </p:spPr>
      </p:pic>
      <p:sp>
        <p:nvSpPr>
          <p:cNvPr id="5" name="Oval 4"/>
          <p:cNvSpPr/>
          <p:nvPr/>
        </p:nvSpPr>
        <p:spPr>
          <a:xfrm>
            <a:off x="2656115" y="4667794"/>
            <a:ext cx="573031" cy="3396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1399497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Full Text</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0075" y="1763973"/>
            <a:ext cx="7463850" cy="4198416"/>
          </a:xfrm>
        </p:spPr>
      </p:pic>
      <p:sp>
        <p:nvSpPr>
          <p:cNvPr id="5" name="Oval 4"/>
          <p:cNvSpPr/>
          <p:nvPr/>
        </p:nvSpPr>
        <p:spPr>
          <a:xfrm>
            <a:off x="2551611" y="4772297"/>
            <a:ext cx="677535" cy="2351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5"/>
          <p:cNvSpPr txBox="1"/>
          <p:nvPr/>
        </p:nvSpPr>
        <p:spPr>
          <a:xfrm>
            <a:off x="1327513" y="4468820"/>
            <a:ext cx="1224098" cy="1077218"/>
          </a:xfrm>
          <a:prstGeom prst="rect">
            <a:avLst/>
          </a:prstGeom>
          <a:ln>
            <a:solidFill>
              <a:srgbClr val="FF0000"/>
            </a:solidFill>
          </a:ln>
        </p:spPr>
        <p:style>
          <a:lnRef idx="2">
            <a:schemeClr val="accent4"/>
          </a:lnRef>
          <a:fillRef idx="1">
            <a:schemeClr val="lt1"/>
          </a:fillRef>
          <a:effectRef idx="0">
            <a:schemeClr val="accent4"/>
          </a:effectRef>
          <a:fontRef idx="minor">
            <a:schemeClr val="dk1"/>
          </a:fontRef>
        </p:style>
        <p:txBody>
          <a:bodyPr wrap="square">
            <a:spAutoFit/>
          </a:bodyPr>
          <a:lstStyle/>
          <a:p>
            <a:pPr>
              <a:defRPr/>
            </a:pPr>
            <a:r>
              <a:rPr lang="en-US" sz="1600" b="1" dirty="0"/>
              <a:t>Attached full text – click to open</a:t>
            </a:r>
          </a:p>
        </p:txBody>
      </p:sp>
    </p:spTree>
    <p:extLst>
      <p:ext uri="{BB962C8B-B14F-4D97-AF65-F5344CB8AC3E}">
        <p14:creationId xmlns:p14="http://schemas.microsoft.com/office/powerpoint/2010/main" val="4170201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 in APA format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911402"/>
            <a:ext cx="8229600" cy="3903558"/>
          </a:xfrm>
        </p:spPr>
      </p:pic>
      <p:sp>
        <p:nvSpPr>
          <p:cNvPr id="5" name="Oval 4"/>
          <p:cNvSpPr/>
          <p:nvPr/>
        </p:nvSpPr>
        <p:spPr>
          <a:xfrm>
            <a:off x="7820297" y="3483429"/>
            <a:ext cx="592184" cy="4354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4362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Print an online article</a:t>
            </a:r>
          </a:p>
        </p:txBody>
      </p:sp>
      <p:pic>
        <p:nvPicPr>
          <p:cNvPr id="23555" name="Content Placeholder 3" descr="stresspdf.gif"/>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554163" y="2014538"/>
            <a:ext cx="6035675" cy="3773487"/>
          </a:xfrm>
        </p:spPr>
      </p:pic>
      <p:sp>
        <p:nvSpPr>
          <p:cNvPr id="4" name="Oval 3"/>
          <p:cNvSpPr/>
          <p:nvPr/>
        </p:nvSpPr>
        <p:spPr>
          <a:xfrm>
            <a:off x="1485900" y="2082800"/>
            <a:ext cx="342900" cy="33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Left Arrow 4"/>
          <p:cNvSpPr/>
          <p:nvPr/>
        </p:nvSpPr>
        <p:spPr>
          <a:xfrm>
            <a:off x="1828800" y="2095500"/>
            <a:ext cx="508000" cy="406400"/>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5"/>
          <p:cNvSpPr txBox="1"/>
          <p:nvPr/>
        </p:nvSpPr>
        <p:spPr>
          <a:xfrm>
            <a:off x="2349500" y="1879600"/>
            <a:ext cx="1638300" cy="830263"/>
          </a:xfrm>
          <a:prstGeom prst="rect">
            <a:avLst/>
          </a:prstGeom>
          <a:ln>
            <a:solidFill>
              <a:srgbClr val="FF0000"/>
            </a:solidFill>
          </a:ln>
        </p:spPr>
        <p:style>
          <a:lnRef idx="2">
            <a:schemeClr val="accent4"/>
          </a:lnRef>
          <a:fillRef idx="1">
            <a:schemeClr val="lt1"/>
          </a:fillRef>
          <a:effectRef idx="0">
            <a:schemeClr val="accent4"/>
          </a:effectRef>
          <a:fontRef idx="minor">
            <a:schemeClr val="dk1"/>
          </a:fontRef>
        </p:style>
        <p:txBody>
          <a:bodyPr>
            <a:spAutoFit/>
          </a:bodyPr>
          <a:lstStyle/>
          <a:p>
            <a:pPr>
              <a:defRPr/>
            </a:pPr>
            <a:r>
              <a:rPr lang="en-US" sz="1200" dirty="0"/>
              <a:t>Click printer icon to open print dialog box and click “OK” to print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Print a list of articles</a:t>
            </a:r>
          </a:p>
        </p:txBody>
      </p:sp>
      <p:pic>
        <p:nvPicPr>
          <p:cNvPr id="24579"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22450" y="2622559"/>
            <a:ext cx="4330901" cy="2430444"/>
          </a:xfrm>
        </p:spPr>
      </p:pic>
      <p:sp>
        <p:nvSpPr>
          <p:cNvPr id="4" name="Oval 3"/>
          <p:cNvSpPr/>
          <p:nvPr/>
        </p:nvSpPr>
        <p:spPr>
          <a:xfrm>
            <a:off x="5756366" y="2803416"/>
            <a:ext cx="478971" cy="381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Arrow 5"/>
          <p:cNvSpPr/>
          <p:nvPr/>
        </p:nvSpPr>
        <p:spPr>
          <a:xfrm rot="10800000" flipV="1">
            <a:off x="6235337" y="2768538"/>
            <a:ext cx="649151" cy="416068"/>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p:cNvSpPr txBox="1"/>
          <p:nvPr/>
        </p:nvSpPr>
        <p:spPr>
          <a:xfrm>
            <a:off x="6884488" y="1926253"/>
            <a:ext cx="2021680" cy="1754326"/>
          </a:xfrm>
          <a:prstGeom prst="rect">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wrap="square">
            <a:spAutoFit/>
          </a:bodyPr>
          <a:lstStyle/>
          <a:p>
            <a:pPr>
              <a:defRPr/>
            </a:pPr>
            <a:r>
              <a:rPr lang="en-US" dirty="0"/>
              <a:t>Click “add to folder” then click folder icon</a:t>
            </a:r>
          </a:p>
          <a:p>
            <a:pPr>
              <a:defRPr/>
            </a:pPr>
            <a:r>
              <a:rPr lang="en-US" dirty="0"/>
              <a:t>-or-</a:t>
            </a:r>
          </a:p>
          <a:p>
            <a:pPr>
              <a:defRPr/>
            </a:pPr>
            <a:r>
              <a:rPr lang="en-US" dirty="0"/>
              <a:t>Use browser “print” command</a:t>
            </a:r>
          </a:p>
        </p:txBody>
      </p:sp>
    </p:spTree>
    <p:extLst>
      <p:ext uri="{BB962C8B-B14F-4D97-AF65-F5344CB8AC3E}">
        <p14:creationId xmlns:p14="http://schemas.microsoft.com/office/powerpoint/2010/main" val="3880929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hlinkClick r:id="rId3"/>
              </a:rPr>
              <a:t>Research Guides: LibGuides</a:t>
            </a:r>
            <a:endParaRPr lang="en-US" smtClean="0"/>
          </a:p>
        </p:txBody>
      </p:sp>
      <p:pic>
        <p:nvPicPr>
          <p:cNvPr id="8195"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292225" y="2826723"/>
            <a:ext cx="6559550" cy="2174516"/>
          </a:xfrm>
        </p:spPr>
      </p:pic>
      <p:sp>
        <p:nvSpPr>
          <p:cNvPr id="5" name="Oval 4"/>
          <p:cNvSpPr/>
          <p:nvPr/>
        </p:nvSpPr>
        <p:spPr>
          <a:xfrm>
            <a:off x="3094891" y="4344489"/>
            <a:ext cx="1591409" cy="226422"/>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2">
                  <a:lumMod val="2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96838"/>
            <a:ext cx="8775700" cy="792162"/>
          </a:xfrm>
        </p:spPr>
        <p:txBody>
          <a:bodyPr/>
          <a:lstStyle/>
          <a:p>
            <a:pPr eaLnBrk="1" hangingPunct="1"/>
            <a:r>
              <a:rPr lang="en-US" b="1" smtClean="0"/>
              <a:t>Helm-Cravens Library</a:t>
            </a:r>
          </a:p>
        </p:txBody>
      </p:sp>
      <p:sp>
        <p:nvSpPr>
          <p:cNvPr id="4099" name="Rectangle 3"/>
          <p:cNvSpPr>
            <a:spLocks noGrp="1" noChangeArrowheads="1"/>
          </p:cNvSpPr>
          <p:nvPr>
            <p:ph type="body" idx="1"/>
          </p:nvPr>
        </p:nvSpPr>
        <p:spPr>
          <a:xfrm>
            <a:off x="203200" y="876300"/>
            <a:ext cx="8686800" cy="1917700"/>
          </a:xfrm>
        </p:spPr>
        <p:txBody>
          <a:bodyPr/>
          <a:lstStyle/>
          <a:p>
            <a:pPr>
              <a:lnSpc>
                <a:spcPct val="90000"/>
              </a:lnSpc>
              <a:buClr>
                <a:srgbClr val="C00000"/>
              </a:buClr>
              <a:buFont typeface="Wingdings" pitchFamily="2" charset="2"/>
              <a:buChar char="ü"/>
            </a:pPr>
            <a:r>
              <a:rPr lang="en-US" sz="2800" dirty="0" smtClean="0"/>
              <a:t>“Ask Us!” Commons at Cravens, 4</a:t>
            </a:r>
            <a:r>
              <a:rPr lang="en-US" sz="2800" baseline="30000" dirty="0" smtClean="0"/>
              <a:t>th</a:t>
            </a:r>
            <a:r>
              <a:rPr lang="en-US" sz="2800" dirty="0" smtClean="0"/>
              <a:t> floor</a:t>
            </a:r>
            <a:endParaRPr lang="en-US" sz="800" dirty="0" smtClean="0"/>
          </a:p>
          <a:p>
            <a:pPr>
              <a:lnSpc>
                <a:spcPct val="90000"/>
              </a:lnSpc>
              <a:buClr>
                <a:srgbClr val="C00000"/>
              </a:buClr>
              <a:buFont typeface="Wingdings" pitchFamily="2" charset="2"/>
              <a:buChar char="ü"/>
            </a:pPr>
            <a:r>
              <a:rPr lang="en-US" sz="2800" dirty="0" smtClean="0"/>
              <a:t>Email, IM, or call 1(270)745-6125.</a:t>
            </a:r>
          </a:p>
          <a:p>
            <a:pPr>
              <a:lnSpc>
                <a:spcPct val="90000"/>
              </a:lnSpc>
              <a:buClr>
                <a:srgbClr val="C00000"/>
              </a:buClr>
              <a:buFont typeface="Wingdings" pitchFamily="2" charset="2"/>
              <a:buChar char="ü"/>
            </a:pPr>
            <a:r>
              <a:rPr lang="en-US" sz="2800" dirty="0" smtClean="0"/>
              <a:t>Home page: </a:t>
            </a:r>
            <a:r>
              <a:rPr lang="en-US" sz="2800" dirty="0">
                <a:hlinkClick r:id="rId3"/>
              </a:rPr>
              <a:t>https://www.wku.edu/library</a:t>
            </a:r>
            <a:r>
              <a:rPr lang="en-US" sz="2800" dirty="0" smtClean="0">
                <a:hlinkClick r:id="rId3"/>
              </a:rPr>
              <a:t>/</a:t>
            </a:r>
            <a:endParaRPr lang="en-US" sz="2800" dirty="0" smtClean="0"/>
          </a:p>
          <a:p>
            <a:pPr>
              <a:lnSpc>
                <a:spcPct val="90000"/>
              </a:lnSpc>
              <a:buClr>
                <a:srgbClr val="C00000"/>
              </a:buClr>
              <a:buFont typeface="Wingdings" pitchFamily="2" charset="2"/>
              <a:buChar char="ü"/>
            </a:pPr>
            <a:endParaRPr lang="en-US" sz="800" dirty="0" smtClean="0"/>
          </a:p>
        </p:txBody>
      </p:sp>
      <p:pic>
        <p:nvPicPr>
          <p:cNvPr id="4100" name="Picture 7" descr="CharlieRefPic01.jpg"/>
          <p:cNvPicPr>
            <a:picLocks noChangeAspect="1"/>
          </p:cNvPicPr>
          <p:nvPr/>
        </p:nvPicPr>
        <p:blipFill>
          <a:blip r:embed="rId4" cstate="print"/>
          <a:srcRect/>
          <a:stretch>
            <a:fillRect/>
          </a:stretch>
        </p:blipFill>
        <p:spPr bwMode="auto">
          <a:xfrm>
            <a:off x="2743200" y="3087688"/>
            <a:ext cx="3557588" cy="3116262"/>
          </a:xfrm>
          <a:prstGeom prst="rect">
            <a:avLst/>
          </a:prstGeom>
          <a:noFill/>
          <a:ln w="9525">
            <a:noFill/>
            <a:miter lim="800000"/>
            <a:headEnd/>
            <a:tailEnd/>
          </a:ln>
        </p:spPr>
      </p:pic>
      <p:pic>
        <p:nvPicPr>
          <p:cNvPr id="4101" name="Picture 6" descr="http://farm9.staticflickr.com/8463/8383416257_7eb13f3908.jpg"/>
          <p:cNvPicPr>
            <a:picLocks noChangeAspect="1" noChangeArrowheads="1"/>
          </p:cNvPicPr>
          <p:nvPr/>
        </p:nvPicPr>
        <p:blipFill>
          <a:blip r:embed="rId5" cstate="print"/>
          <a:srcRect/>
          <a:stretch>
            <a:fillRect/>
          </a:stretch>
        </p:blipFill>
        <p:spPr bwMode="auto">
          <a:xfrm>
            <a:off x="1908175" y="2908300"/>
            <a:ext cx="4886325" cy="3284538"/>
          </a:xfrm>
          <a:prstGeom prst="rect">
            <a:avLst/>
          </a:prstGeom>
          <a:noFill/>
          <a:ln w="9525">
            <a:noFill/>
            <a:miter lim="800000"/>
            <a:headEnd/>
            <a:tailEnd/>
          </a:ln>
        </p:spPr>
      </p:pic>
    </p:spTree>
    <p:extLst>
      <p:ext uri="{BB962C8B-B14F-4D97-AF65-F5344CB8AC3E}">
        <p14:creationId xmlns:p14="http://schemas.microsoft.com/office/powerpoint/2010/main" val="1773330845"/>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hlinkClick r:id="rId3"/>
              </a:rPr>
              <a:t>Research Guides – Social Work</a:t>
            </a:r>
            <a:endParaRPr lang="en-US" smtClean="0"/>
          </a:p>
        </p:txBody>
      </p:sp>
      <p:pic>
        <p:nvPicPr>
          <p:cNvPr id="9219"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950913" y="1826320"/>
            <a:ext cx="7242175" cy="4073723"/>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Get article from another library</a:t>
            </a:r>
            <a:endParaRPr lang="en-US" dirty="0"/>
          </a:p>
        </p:txBody>
      </p:sp>
      <p:sp>
        <p:nvSpPr>
          <p:cNvPr id="3" name="Content Placeholder 2"/>
          <p:cNvSpPr>
            <a:spLocks noGrp="1"/>
          </p:cNvSpPr>
          <p:nvPr>
            <p:ph idx="1"/>
          </p:nvPr>
        </p:nvSpPr>
        <p:spPr/>
        <p:txBody>
          <a:bodyPr/>
          <a:lstStyle/>
          <a:p>
            <a:r>
              <a:rPr lang="en-US" dirty="0" smtClean="0"/>
              <a:t>If we don’t have a book/article you need, request a copy free from another library.</a:t>
            </a:r>
          </a:p>
          <a:p>
            <a:r>
              <a:rPr lang="en-US" dirty="0" smtClean="0"/>
              <a:t>Articles sent electronically – notification by email.</a:t>
            </a:r>
          </a:p>
          <a:p>
            <a:r>
              <a:rPr lang="en-US" dirty="0" smtClean="0"/>
              <a:t>Taking an online course? Get books/articles from </a:t>
            </a:r>
            <a:r>
              <a:rPr lang="en-US" dirty="0" smtClean="0">
                <a:hlinkClick r:id="rId3"/>
              </a:rPr>
              <a:t>Document Services and Interlibrary Loan</a:t>
            </a:r>
            <a:r>
              <a:rPr lang="en-US" dirty="0" smtClean="0"/>
              <a:t>.</a:t>
            </a:r>
            <a:endParaRPr lang="en-US" dirty="0"/>
          </a:p>
        </p:txBody>
      </p:sp>
    </p:spTree>
    <p:extLst>
      <p:ext uri="{BB962C8B-B14F-4D97-AF65-F5344CB8AC3E}">
        <p14:creationId xmlns:p14="http://schemas.microsoft.com/office/powerpoint/2010/main" val="1389384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6000" b="1" smtClean="0"/>
              <a:t>Thank You!</a:t>
            </a:r>
          </a:p>
        </p:txBody>
      </p:sp>
      <p:sp>
        <p:nvSpPr>
          <p:cNvPr id="27651" name="Rectangle 3"/>
          <p:cNvSpPr>
            <a:spLocks noGrp="1" noChangeArrowheads="1"/>
          </p:cNvSpPr>
          <p:nvPr>
            <p:ph type="body" idx="1"/>
          </p:nvPr>
        </p:nvSpPr>
        <p:spPr>
          <a:xfrm>
            <a:off x="457200" y="1851025"/>
            <a:ext cx="8229600" cy="4024313"/>
          </a:xfrm>
        </p:spPr>
        <p:txBody>
          <a:bodyPr/>
          <a:lstStyle/>
          <a:p>
            <a:pPr eaLnBrk="1" hangingPunct="1">
              <a:buFont typeface="Wingdings" pitchFamily="2" charset="2"/>
              <a:buChar char="ü"/>
            </a:pPr>
            <a:r>
              <a:rPr lang="en-US" dirty="0" smtClean="0"/>
              <a:t>Information Desk  (270)745-6125 </a:t>
            </a:r>
            <a:br>
              <a:rPr lang="en-US" dirty="0" smtClean="0"/>
            </a:br>
            <a:r>
              <a:rPr lang="en-US" dirty="0" smtClean="0"/>
              <a:t>Email: </a:t>
            </a:r>
            <a:r>
              <a:rPr lang="en-US" dirty="0" smtClean="0">
                <a:hlinkClick r:id="rId3"/>
              </a:rPr>
              <a:t>web.reference@wku.edu</a:t>
            </a:r>
            <a:r>
              <a:rPr lang="en-US" dirty="0" smtClean="0"/>
              <a:t/>
            </a:r>
            <a:br>
              <a:rPr lang="en-US" dirty="0" smtClean="0"/>
            </a:br>
            <a:r>
              <a:rPr lang="en-US" sz="3500" dirty="0" smtClean="0"/>
              <a:t/>
            </a:r>
            <a:br>
              <a:rPr lang="en-US" sz="3500" dirty="0" smtClean="0"/>
            </a:br>
            <a:r>
              <a:rPr lang="en-US" sz="3500" dirty="0" smtClean="0"/>
              <a:t/>
            </a:r>
            <a:br>
              <a:rPr lang="en-US" sz="3500" dirty="0" smtClean="0"/>
            </a:br>
            <a:endParaRPr lang="en-US" b="1" dirty="0" smtClean="0"/>
          </a:p>
        </p:txBody>
      </p:sp>
      <p:pic>
        <p:nvPicPr>
          <p:cNvPr id="27652"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124891" y="3269597"/>
            <a:ext cx="4441372" cy="280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4711194"/>
      </p:ext>
    </p:extLst>
  </p:cSld>
  <p:clrMapOvr>
    <a:masterClrMapping/>
  </p:clrMapOvr>
  <p:transition>
    <p:zoom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89277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Locations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307668"/>
            <a:ext cx="8229600" cy="3111027"/>
          </a:xfrm>
        </p:spPr>
      </p:pic>
    </p:spTree>
    <p:extLst>
      <p:ext uri="{BB962C8B-B14F-4D97-AF65-F5344CB8AC3E}">
        <p14:creationId xmlns:p14="http://schemas.microsoft.com/office/powerpoint/2010/main" val="2850873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NASW Code of Ethics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691458"/>
            <a:ext cx="8229600" cy="2343447"/>
          </a:xfrm>
        </p:spPr>
      </p:pic>
      <p:sp>
        <p:nvSpPr>
          <p:cNvPr id="5" name="Oval 4"/>
          <p:cNvSpPr/>
          <p:nvPr/>
        </p:nvSpPr>
        <p:spPr>
          <a:xfrm>
            <a:off x="536331" y="3332285"/>
            <a:ext cx="7231715" cy="11254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5231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43000" y="-101600"/>
            <a:ext cx="6934200" cy="1143000"/>
          </a:xfrm>
        </p:spPr>
        <p:txBody>
          <a:bodyPr/>
          <a:lstStyle/>
          <a:p>
            <a:r>
              <a:rPr lang="en-US" sz="4000" b="1" smtClean="0"/>
              <a:t>Borrowing Library Books</a:t>
            </a:r>
          </a:p>
        </p:txBody>
      </p:sp>
      <p:sp>
        <p:nvSpPr>
          <p:cNvPr id="6147" name="Rectangle 3"/>
          <p:cNvSpPr>
            <a:spLocks noGrp="1" noChangeArrowheads="1"/>
          </p:cNvSpPr>
          <p:nvPr>
            <p:ph type="body" sz="half" idx="1"/>
          </p:nvPr>
        </p:nvSpPr>
        <p:spPr>
          <a:xfrm>
            <a:off x="88900" y="1104900"/>
            <a:ext cx="8966200" cy="5270500"/>
          </a:xfrm>
        </p:spPr>
        <p:txBody>
          <a:bodyPr/>
          <a:lstStyle/>
          <a:p>
            <a:pPr>
              <a:lnSpc>
                <a:spcPct val="90000"/>
              </a:lnSpc>
              <a:buFont typeface="Wingdings" pitchFamily="2" charset="2"/>
              <a:buChar char="ü"/>
            </a:pPr>
            <a:r>
              <a:rPr lang="en-US" dirty="0" smtClean="0"/>
              <a:t>Check out books for 4 weeks.</a:t>
            </a:r>
          </a:p>
          <a:p>
            <a:pPr>
              <a:lnSpc>
                <a:spcPct val="90000"/>
              </a:lnSpc>
              <a:buFont typeface="Wingdings" pitchFamily="2" charset="2"/>
              <a:buChar char="ü"/>
            </a:pPr>
            <a:endParaRPr lang="en-US" dirty="0" smtClean="0"/>
          </a:p>
          <a:p>
            <a:pPr>
              <a:lnSpc>
                <a:spcPct val="90000"/>
              </a:lnSpc>
              <a:buFont typeface="Wingdings" pitchFamily="2" charset="2"/>
              <a:buChar char="ü"/>
            </a:pPr>
            <a:r>
              <a:rPr lang="en-US" dirty="0" smtClean="0"/>
              <a:t>WKU’s e-journals download or copy free. Scan or copy older print journals.</a:t>
            </a:r>
          </a:p>
          <a:p>
            <a:pPr>
              <a:lnSpc>
                <a:spcPct val="90000"/>
              </a:lnSpc>
              <a:buFont typeface="Wingdings" pitchFamily="2" charset="2"/>
              <a:buChar char="ü"/>
            </a:pPr>
            <a:r>
              <a:rPr lang="en-US" dirty="0" smtClean="0">
                <a:hlinkClick r:id="rId3"/>
              </a:rPr>
              <a:t>Document Services and </a:t>
            </a:r>
          </a:p>
          <a:p>
            <a:pPr marL="0" indent="0">
              <a:lnSpc>
                <a:spcPct val="90000"/>
              </a:lnSpc>
              <a:buNone/>
            </a:pPr>
            <a:r>
              <a:rPr lang="en-US" dirty="0" smtClean="0">
                <a:hlinkClick r:id="rId3"/>
              </a:rPr>
              <a:t>  Interlibrary Loan </a:t>
            </a:r>
            <a:r>
              <a:rPr lang="en-US" dirty="0" smtClean="0"/>
              <a:t>serves </a:t>
            </a:r>
          </a:p>
          <a:p>
            <a:pPr marL="0" indent="0">
              <a:lnSpc>
                <a:spcPct val="90000"/>
              </a:lnSpc>
              <a:buNone/>
            </a:pPr>
            <a:r>
              <a:rPr lang="en-US" dirty="0" smtClean="0"/>
              <a:t>   distance learners and</a:t>
            </a:r>
          </a:p>
          <a:p>
            <a:pPr marL="0" indent="0">
              <a:lnSpc>
                <a:spcPct val="90000"/>
              </a:lnSpc>
              <a:buNone/>
            </a:pPr>
            <a:r>
              <a:rPr lang="en-US" dirty="0" smtClean="0"/>
              <a:t>   gets stuff we don’t have.</a:t>
            </a:r>
          </a:p>
        </p:txBody>
      </p:sp>
      <p:pic>
        <p:nvPicPr>
          <p:cNvPr id="6148" name="Picture 7" descr="CircPic0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7700" y="3317875"/>
            <a:ext cx="3162300"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hlinkClick r:id="rId3"/>
              </a:rPr>
              <a:t>WKU Libraries </a:t>
            </a:r>
            <a:endParaRPr lang="en-US" dirty="0" smtClean="0"/>
          </a:p>
        </p:txBody>
      </p:sp>
      <p:pic>
        <p:nvPicPr>
          <p:cNvPr id="7171"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425539" y="2503455"/>
            <a:ext cx="6375472" cy="2779776"/>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hlinkClick r:id="rId3"/>
              </a:rPr>
              <a:t>One-Search</a:t>
            </a:r>
            <a:endParaRPr lang="en-US" dirty="0" smtClean="0"/>
          </a:p>
        </p:txBody>
      </p:sp>
      <p:pic>
        <p:nvPicPr>
          <p:cNvPr id="11267"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265312" y="2656530"/>
            <a:ext cx="6613376" cy="2413302"/>
          </a:xfrm>
        </p:spPr>
      </p:pic>
      <p:sp>
        <p:nvSpPr>
          <p:cNvPr id="2" name="Oval 1"/>
          <p:cNvSpPr/>
          <p:nvPr/>
        </p:nvSpPr>
        <p:spPr>
          <a:xfrm>
            <a:off x="1635369" y="3657601"/>
            <a:ext cx="3102093" cy="791308"/>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Encyclopedia of Social Work</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740398"/>
            <a:ext cx="8229600" cy="2245567"/>
          </a:xfrm>
        </p:spPr>
      </p:pic>
      <p:sp>
        <p:nvSpPr>
          <p:cNvPr id="7" name="Oval 6"/>
          <p:cNvSpPr/>
          <p:nvPr/>
        </p:nvSpPr>
        <p:spPr>
          <a:xfrm flipH="1">
            <a:off x="1327637" y="2936631"/>
            <a:ext cx="4448907" cy="5187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8308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Encyclopedia of Social Work </a:t>
            </a:r>
            <a:r>
              <a:rPr lang="en-US" dirty="0" smtClean="0"/>
              <a:t>cont’d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1308" y="1591409"/>
            <a:ext cx="7833397" cy="4525963"/>
          </a:xfrm>
        </p:spPr>
      </p:pic>
    </p:spTree>
    <p:extLst>
      <p:ext uri="{BB962C8B-B14F-4D97-AF65-F5344CB8AC3E}">
        <p14:creationId xmlns:p14="http://schemas.microsoft.com/office/powerpoint/2010/main" val="161807092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4066</TotalTime>
  <Words>1056</Words>
  <Application>Microsoft Office PowerPoint</Application>
  <PresentationFormat>On-screen Show (4:3)</PresentationFormat>
  <Paragraphs>83</Paragraphs>
  <Slides>23</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Default Design</vt:lpstr>
      <vt:lpstr>PowerPoint Presentation</vt:lpstr>
      <vt:lpstr>Helm-Cravens Library</vt:lpstr>
      <vt:lpstr>Library Locations</vt:lpstr>
      <vt:lpstr>NASW Code of Ethics</vt:lpstr>
      <vt:lpstr>Borrowing Library Books</vt:lpstr>
      <vt:lpstr>WKU Libraries </vt:lpstr>
      <vt:lpstr>One-Search</vt:lpstr>
      <vt:lpstr>Encyclopedia of Social Work</vt:lpstr>
      <vt:lpstr>Encyclopedia of Social Work cont’d</vt:lpstr>
      <vt:lpstr>Scholarly Journals</vt:lpstr>
      <vt:lpstr>PowerPoint Presentation</vt:lpstr>
      <vt:lpstr>EBSCOhost</vt:lpstr>
      <vt:lpstr>EBSCOhost (cont’d)</vt:lpstr>
      <vt:lpstr>EBSCOhost (cont’d)</vt:lpstr>
      <vt:lpstr>Open Full Text</vt:lpstr>
      <vt:lpstr>Put in APA format</vt:lpstr>
      <vt:lpstr>Print an online article</vt:lpstr>
      <vt:lpstr>Print a list of articles</vt:lpstr>
      <vt:lpstr>Research Guides: LibGuides</vt:lpstr>
      <vt:lpstr>Research Guides – Social Work</vt:lpstr>
      <vt:lpstr>Get article from another library</vt:lpstr>
      <vt:lpstr>Thank You!</vt:lpstr>
      <vt:lpstr>PowerPoint Presentation</vt:lpstr>
    </vt:vector>
  </TitlesOfParts>
  <Company>Western Kentucky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Secret of Success:</dc:title>
  <dc:creator>NCC</dc:creator>
  <cp:lastModifiedBy>Gouvas, Emily</cp:lastModifiedBy>
  <cp:revision>409</cp:revision>
  <cp:lastPrinted>2015-08-11T14:54:43Z</cp:lastPrinted>
  <dcterms:created xsi:type="dcterms:W3CDTF">2007-02-19T20:54:33Z</dcterms:created>
  <dcterms:modified xsi:type="dcterms:W3CDTF">2018-09-17T17:36:03Z</dcterms:modified>
</cp:coreProperties>
</file>