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72" r:id="rId11"/>
    <p:sldId id="265" r:id="rId12"/>
    <p:sldId id="271" r:id="rId13"/>
    <p:sldId id="266" r:id="rId14"/>
    <p:sldId id="267" r:id="rId15"/>
    <p:sldId id="268"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896" autoAdjust="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FFF8ED-26E9-41AD-B1FB-65D08A5F14B8}" type="datetimeFigureOut">
              <a:rPr lang="en-US" smtClean="0"/>
              <a:t>10/28/2015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8A90A8-BB6B-4544-A237-62A4E2F04F02}" type="slidenum">
              <a:rPr lang="en-US" smtClean="0"/>
              <a:t>‹#›</a:t>
            </a:fld>
            <a:endParaRPr lang="en-US"/>
          </a:p>
        </p:txBody>
      </p:sp>
    </p:spTree>
    <p:extLst>
      <p:ext uri="{BB962C8B-B14F-4D97-AF65-F5344CB8AC3E}">
        <p14:creationId xmlns:p14="http://schemas.microsoft.com/office/powerpoint/2010/main" val="632493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will require some elaboration on WHY being able to use the TERMS of the driver (even if the teachers are unaware of the driver itself) speaks to its sustainability, and how knowledge of performance measures would tell them if they are making progress (like how do we know Leader in Me is making a difference? Student and teacher surveys, for example).</a:t>
            </a:r>
            <a:endParaRPr lang="en-US" dirty="0"/>
          </a:p>
        </p:txBody>
      </p:sp>
      <p:sp>
        <p:nvSpPr>
          <p:cNvPr id="4" name="Slide Number Placeholder 3"/>
          <p:cNvSpPr>
            <a:spLocks noGrp="1"/>
          </p:cNvSpPr>
          <p:nvPr>
            <p:ph type="sldNum" sz="quarter" idx="10"/>
          </p:nvPr>
        </p:nvSpPr>
        <p:spPr/>
        <p:txBody>
          <a:bodyPr/>
          <a:lstStyle/>
          <a:p>
            <a:fld id="{A88A90A8-BB6B-4544-A237-62A4E2F04F02}" type="slidenum">
              <a:rPr lang="en-US" smtClean="0"/>
              <a:t>9</a:t>
            </a:fld>
            <a:endParaRPr lang="en-US"/>
          </a:p>
        </p:txBody>
      </p:sp>
    </p:spTree>
    <p:extLst>
      <p:ext uri="{BB962C8B-B14F-4D97-AF65-F5344CB8AC3E}">
        <p14:creationId xmlns:p14="http://schemas.microsoft.com/office/powerpoint/2010/main" val="4171881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Discuss 1)</a:t>
            </a:r>
            <a:r>
              <a:rPr lang="en-US" baseline="0" dirty="0" smtClean="0"/>
              <a:t> how certain artifacts speak to certain dimensions of the framework, 2) how all of these data sources, especially observations, should be used to INFORM a holistic rating of each indicator (not one-for-one ratings from the observation tool, for example), and 3) other logistics (like not needing to observe EVERY classroom).</a:t>
            </a:r>
            <a:endParaRPr lang="en-US" dirty="0"/>
          </a:p>
        </p:txBody>
      </p:sp>
      <p:sp>
        <p:nvSpPr>
          <p:cNvPr id="4" name="Slide Number Placeholder 3"/>
          <p:cNvSpPr>
            <a:spLocks noGrp="1"/>
          </p:cNvSpPr>
          <p:nvPr>
            <p:ph type="sldNum" sz="quarter" idx="10"/>
          </p:nvPr>
        </p:nvSpPr>
        <p:spPr/>
        <p:txBody>
          <a:bodyPr/>
          <a:lstStyle/>
          <a:p>
            <a:fld id="{A88A90A8-BB6B-4544-A237-62A4E2F04F02}" type="slidenum">
              <a:rPr lang="en-US" smtClean="0"/>
              <a:t>15</a:t>
            </a:fld>
            <a:endParaRPr lang="en-US"/>
          </a:p>
        </p:txBody>
      </p:sp>
    </p:spTree>
    <p:extLst>
      <p:ext uri="{BB962C8B-B14F-4D97-AF65-F5344CB8AC3E}">
        <p14:creationId xmlns:p14="http://schemas.microsoft.com/office/powerpoint/2010/main" val="11439316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Again</a:t>
            </a:r>
            <a:r>
              <a:rPr lang="en-US" baseline="0" dirty="0" smtClean="0"/>
              <a:t> discuss what will be done with these results.</a:t>
            </a:r>
            <a:endParaRPr lang="en-US" dirty="0"/>
          </a:p>
        </p:txBody>
      </p:sp>
      <p:sp>
        <p:nvSpPr>
          <p:cNvPr id="4" name="Slide Number Placeholder 3"/>
          <p:cNvSpPr>
            <a:spLocks noGrp="1"/>
          </p:cNvSpPr>
          <p:nvPr>
            <p:ph type="sldNum" sz="quarter" idx="10"/>
          </p:nvPr>
        </p:nvSpPr>
        <p:spPr/>
        <p:txBody>
          <a:bodyPr/>
          <a:lstStyle/>
          <a:p>
            <a:fld id="{A88A90A8-BB6B-4544-A237-62A4E2F04F02}" type="slidenum">
              <a:rPr lang="en-US" smtClean="0"/>
              <a:t>16</a:t>
            </a:fld>
            <a:endParaRPr lang="en-US"/>
          </a:p>
        </p:txBody>
      </p:sp>
    </p:spTree>
    <p:extLst>
      <p:ext uri="{BB962C8B-B14F-4D97-AF65-F5344CB8AC3E}">
        <p14:creationId xmlns:p14="http://schemas.microsoft.com/office/powerpoint/2010/main" val="1938619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4A589DA-54BA-43DB-9CF0-E76EDA7EA5DC}" type="datetimeFigureOut">
              <a:rPr lang="en-US" smtClean="0"/>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1579547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A589DA-54BA-43DB-9CF0-E76EDA7EA5DC}" type="datetimeFigureOut">
              <a:rPr lang="en-US" smtClean="0"/>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2278694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A589DA-54BA-43DB-9CF0-E76EDA7EA5DC}" type="datetimeFigureOut">
              <a:rPr lang="en-US" smtClean="0"/>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2376776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A589DA-54BA-43DB-9CF0-E76EDA7EA5DC}" type="datetimeFigureOut">
              <a:rPr lang="en-US" smtClean="0"/>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200049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A589DA-54BA-43DB-9CF0-E76EDA7EA5DC}" type="datetimeFigureOut">
              <a:rPr lang="en-US" smtClean="0"/>
              <a:t>10/28/2015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2893090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4A589DA-54BA-43DB-9CF0-E76EDA7EA5DC}" type="datetimeFigureOut">
              <a:rPr lang="en-US" smtClean="0"/>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3749903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A589DA-54BA-43DB-9CF0-E76EDA7EA5DC}" type="datetimeFigureOut">
              <a:rPr lang="en-US" smtClean="0"/>
              <a:t>10/28/2015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478827-6FD5-461A-B4CA-68F5DC69048D}"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60896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4A589DA-54BA-43DB-9CF0-E76EDA7EA5DC}" type="datetimeFigureOut">
              <a:rPr lang="en-US" smtClean="0"/>
              <a:t>10/28/2015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478827-6FD5-461A-B4CA-68F5DC69048D}"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4069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A589DA-54BA-43DB-9CF0-E76EDA7EA5DC}" type="datetimeFigureOut">
              <a:rPr lang="en-US" smtClean="0"/>
              <a:t>10/28/2015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1421814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A589DA-54BA-43DB-9CF0-E76EDA7EA5DC}" type="datetimeFigureOut">
              <a:rPr lang="en-US" smtClean="0"/>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4000504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A589DA-54BA-43DB-9CF0-E76EDA7EA5DC}" type="datetimeFigureOut">
              <a:rPr lang="en-US" smtClean="0"/>
              <a:t>10/28/2015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78827-6FD5-461A-B4CA-68F5DC69048D}" type="slidenum">
              <a:rPr lang="en-US" smtClean="0"/>
              <a:t>‹#›</a:t>
            </a:fld>
            <a:endParaRPr lang="en-US"/>
          </a:p>
        </p:txBody>
      </p:sp>
    </p:spTree>
    <p:extLst>
      <p:ext uri="{BB962C8B-B14F-4D97-AF65-F5344CB8AC3E}">
        <p14:creationId xmlns:p14="http://schemas.microsoft.com/office/powerpoint/2010/main" val="3530808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F4A589DA-54BA-43DB-9CF0-E76EDA7EA5DC}" type="datetimeFigureOut">
              <a:rPr lang="en-US" smtClean="0"/>
              <a:t>10/28/2015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F478827-6FD5-461A-B4CA-68F5DC69048D}" type="slidenum">
              <a:rPr lang="en-US" smtClean="0"/>
              <a:t>‹#›</a:t>
            </a:fld>
            <a:endParaRPr lang="en-US"/>
          </a:p>
        </p:txBody>
      </p:sp>
    </p:spTree>
    <p:extLst>
      <p:ext uri="{BB962C8B-B14F-4D97-AF65-F5344CB8AC3E}">
        <p14:creationId xmlns:p14="http://schemas.microsoft.com/office/powerpoint/2010/main" val="4134290"/>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rocksolid@wku.ed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ocksolid@wku.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Personalized Learning Self-Assessment Process</a:t>
            </a:r>
            <a:endParaRPr lang="en-US" dirty="0"/>
          </a:p>
        </p:txBody>
      </p:sp>
      <p:sp>
        <p:nvSpPr>
          <p:cNvPr id="3" name="Subtitle 2"/>
          <p:cNvSpPr>
            <a:spLocks noGrp="1"/>
          </p:cNvSpPr>
          <p:nvPr>
            <p:ph type="subTitle" idx="1"/>
          </p:nvPr>
        </p:nvSpPr>
        <p:spPr/>
        <p:txBody>
          <a:bodyPr/>
          <a:lstStyle/>
          <a:p>
            <a:r>
              <a:rPr lang="en-US" dirty="0" smtClean="0"/>
              <a:t>An Overview</a:t>
            </a:r>
            <a:endParaRPr lang="en-US" dirty="0"/>
          </a:p>
        </p:txBody>
      </p:sp>
      <p:pic>
        <p:nvPicPr>
          <p:cNvPr id="4" name="Picture 3"/>
          <p:cNvPicPr>
            <a:picLocks noChangeAspect="1"/>
          </p:cNvPicPr>
          <p:nvPr/>
        </p:nvPicPr>
        <p:blipFill>
          <a:blip r:embed="rId2"/>
          <a:stretch>
            <a:fillRect/>
          </a:stretch>
        </p:blipFill>
        <p:spPr>
          <a:xfrm>
            <a:off x="8029517" y="4123267"/>
            <a:ext cx="2582675" cy="2491945"/>
          </a:xfrm>
          <a:prstGeom prst="rect">
            <a:avLst/>
          </a:prstGeom>
        </p:spPr>
      </p:pic>
    </p:spTree>
    <p:extLst>
      <p:ext uri="{BB962C8B-B14F-4D97-AF65-F5344CB8AC3E}">
        <p14:creationId xmlns:p14="http://schemas.microsoft.com/office/powerpoint/2010/main" val="12587913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784142" y="122829"/>
            <a:ext cx="6591869" cy="7178723"/>
          </a:xfrm>
          <a:prstGeom prst="rect">
            <a:avLst/>
          </a:prstGeom>
        </p:spPr>
      </p:pic>
    </p:spTree>
    <p:extLst>
      <p:ext uri="{BB962C8B-B14F-4D97-AF65-F5344CB8AC3E}">
        <p14:creationId xmlns:p14="http://schemas.microsoft.com/office/powerpoint/2010/main" val="1418033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 Implementation Continuum: Five Performance Levels (p. 3-4 and Appendix 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Continuing the Status Quo</a:t>
            </a:r>
          </a:p>
          <a:p>
            <a:pPr marL="514350" indent="-514350">
              <a:buFont typeface="+mj-lt"/>
              <a:buAutoNum type="arabicPeriod"/>
            </a:pPr>
            <a:r>
              <a:rPr lang="en-US" dirty="0" smtClean="0"/>
              <a:t>Starting</a:t>
            </a:r>
          </a:p>
          <a:p>
            <a:pPr marL="514350" indent="-514350">
              <a:buFont typeface="+mj-lt"/>
              <a:buAutoNum type="arabicPeriod"/>
            </a:pPr>
            <a:r>
              <a:rPr lang="en-US" dirty="0" smtClean="0"/>
              <a:t>Implementing</a:t>
            </a:r>
          </a:p>
          <a:p>
            <a:pPr marL="514350" indent="-514350">
              <a:buFont typeface="+mj-lt"/>
              <a:buAutoNum type="arabicPeriod"/>
            </a:pPr>
            <a:r>
              <a:rPr lang="en-US" dirty="0" smtClean="0"/>
              <a:t>Scaling Up</a:t>
            </a:r>
          </a:p>
          <a:p>
            <a:pPr marL="514350" indent="-514350">
              <a:buFont typeface="+mj-lt"/>
              <a:buAutoNum type="arabicPeriod"/>
            </a:pPr>
            <a:r>
              <a:rPr lang="en-US" dirty="0" smtClean="0"/>
              <a:t>Sustaining</a:t>
            </a:r>
            <a:endParaRPr lang="en-US" dirty="0"/>
          </a:p>
        </p:txBody>
      </p:sp>
    </p:spTree>
    <p:extLst>
      <p:ext uri="{BB962C8B-B14F-4D97-AF65-F5344CB8AC3E}">
        <p14:creationId xmlns:p14="http://schemas.microsoft.com/office/powerpoint/2010/main" val="600072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Personalized Learning Continuum (App. B)</a:t>
            </a:r>
            <a:endParaRPr lang="en-US" dirty="0"/>
          </a:p>
        </p:txBody>
      </p:sp>
      <p:sp>
        <p:nvSpPr>
          <p:cNvPr id="3" name="Content Placeholder 2"/>
          <p:cNvSpPr>
            <a:spLocks noGrp="1"/>
          </p:cNvSpPr>
          <p:nvPr>
            <p:ph idx="1"/>
          </p:nvPr>
        </p:nvSpPr>
        <p:spPr/>
        <p:txBody>
          <a:bodyPr>
            <a:normAutofit/>
          </a:bodyPr>
          <a:lstStyle/>
          <a:p>
            <a:pPr marL="0" indent="0" algn="ctr">
              <a:buNone/>
            </a:pPr>
            <a:r>
              <a:rPr lang="en-US" dirty="0"/>
              <a:t>The Personalized Learning Continuum is based on research literature and well-established </a:t>
            </a:r>
            <a:r>
              <a:rPr lang="en-US" dirty="0" smtClean="0"/>
              <a:t>theories about </a:t>
            </a:r>
            <a:r>
              <a:rPr lang="en-US" dirty="0"/>
              <a:t>student motivation and optimal learning environments (see </a:t>
            </a:r>
            <a:r>
              <a:rPr lang="en-US" dirty="0" smtClean="0"/>
              <a:t>Bibliography). </a:t>
            </a:r>
          </a:p>
          <a:p>
            <a:pPr marL="0" indent="0" algn="ctr">
              <a:buNone/>
            </a:pPr>
            <a:r>
              <a:rPr lang="en-US" dirty="0" smtClean="0"/>
              <a:t>The </a:t>
            </a:r>
            <a:r>
              <a:rPr lang="en-US" dirty="0"/>
              <a:t>Continuum presents a comprehensive framework for describing a school that </a:t>
            </a:r>
            <a:r>
              <a:rPr lang="en-US" dirty="0" smtClean="0"/>
              <a:t>has created </a:t>
            </a:r>
            <a:r>
              <a:rPr lang="en-US" dirty="0"/>
              <a:t>sustainable structures and practices that foster student empowerment in the learning process</a:t>
            </a:r>
            <a:r>
              <a:rPr lang="en-US" dirty="0" smtClean="0"/>
              <a:t>, fluidly </a:t>
            </a:r>
            <a:r>
              <a:rPr lang="en-US" dirty="0"/>
              <a:t>adjusting the pace and location of learning to meet the student at his or her individual </a:t>
            </a:r>
            <a:r>
              <a:rPr lang="en-US" dirty="0" smtClean="0"/>
              <a:t>readiness level</a:t>
            </a:r>
            <a:r>
              <a:rPr lang="en-US" dirty="0"/>
              <a:t>.</a:t>
            </a:r>
          </a:p>
        </p:txBody>
      </p:sp>
    </p:spTree>
    <p:extLst>
      <p:ext uri="{BB962C8B-B14F-4D97-AF65-F5344CB8AC3E}">
        <p14:creationId xmlns:p14="http://schemas.microsoft.com/office/powerpoint/2010/main" val="817406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Personalized Learning Continuum: </a:t>
            </a:r>
            <a:br>
              <a:rPr lang="en-US" dirty="0" smtClean="0"/>
            </a:br>
            <a:r>
              <a:rPr lang="en-US" dirty="0" smtClean="0"/>
              <a:t>4 Standards</a:t>
            </a:r>
            <a:endParaRPr lang="en-US" dirty="0"/>
          </a:p>
        </p:txBody>
      </p:sp>
      <p:sp>
        <p:nvSpPr>
          <p:cNvPr id="3" name="Content Placeholder 2"/>
          <p:cNvSpPr>
            <a:spLocks noGrp="1"/>
          </p:cNvSpPr>
          <p:nvPr>
            <p:ph idx="1"/>
          </p:nvPr>
        </p:nvSpPr>
        <p:spPr/>
        <p:txBody>
          <a:bodyPr/>
          <a:lstStyle/>
          <a:p>
            <a:pPr marL="0" indent="0" algn="ctr">
              <a:buNone/>
            </a:pPr>
            <a:r>
              <a:rPr lang="en-US" dirty="0"/>
              <a:t>The Continuum is divided into four standards which represent key perspectives on </a:t>
            </a:r>
            <a:r>
              <a:rPr lang="en-US" dirty="0" smtClean="0"/>
              <a:t>personalized learning</a:t>
            </a:r>
            <a:r>
              <a:rPr lang="en-US" dirty="0"/>
              <a:t>. Schools that are truly </a:t>
            </a:r>
            <a:r>
              <a:rPr lang="en-US" dirty="0" smtClean="0"/>
              <a:t> personalized </a:t>
            </a:r>
            <a:r>
              <a:rPr lang="en-US" dirty="0"/>
              <a:t>will differ dramatically from traditional schools relative </a:t>
            </a:r>
            <a:r>
              <a:rPr lang="en-US" dirty="0" smtClean="0"/>
              <a:t>to the </a:t>
            </a:r>
            <a:r>
              <a:rPr lang="en-US" b="1" dirty="0"/>
              <a:t>learning process</a:t>
            </a:r>
            <a:r>
              <a:rPr lang="en-US" dirty="0"/>
              <a:t>, the overall </a:t>
            </a:r>
            <a:r>
              <a:rPr lang="en-US" b="1" dirty="0"/>
              <a:t>school climate </a:t>
            </a:r>
            <a:r>
              <a:rPr lang="en-US" dirty="0"/>
              <a:t>(which requires a </a:t>
            </a:r>
            <a:r>
              <a:rPr lang="en-US" dirty="0" smtClean="0"/>
              <a:t>change </a:t>
            </a:r>
            <a:r>
              <a:rPr lang="en-US" dirty="0"/>
              <a:t>in leadership perspective </a:t>
            </a:r>
            <a:r>
              <a:rPr lang="en-US" dirty="0" smtClean="0"/>
              <a:t>and behavior</a:t>
            </a:r>
            <a:r>
              <a:rPr lang="en-US" dirty="0"/>
              <a:t>), and in the attitudes and activities of </a:t>
            </a:r>
            <a:r>
              <a:rPr lang="en-US" b="1" dirty="0"/>
              <a:t>teachers</a:t>
            </a:r>
            <a:r>
              <a:rPr lang="en-US" dirty="0"/>
              <a:t> and </a:t>
            </a:r>
            <a:r>
              <a:rPr lang="en-US" b="1" dirty="0" smtClean="0"/>
              <a:t>students</a:t>
            </a:r>
            <a:r>
              <a:rPr lang="en-US" dirty="0" smtClean="0"/>
              <a:t>.</a:t>
            </a:r>
            <a:endParaRPr lang="en-US" dirty="0"/>
          </a:p>
        </p:txBody>
      </p:sp>
    </p:spTree>
    <p:extLst>
      <p:ext uri="{BB962C8B-B14F-4D97-AF65-F5344CB8AC3E}">
        <p14:creationId xmlns:p14="http://schemas.microsoft.com/office/powerpoint/2010/main" val="406097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 The process</a:t>
            </a:r>
            <a:endParaRPr lang="en-US" dirty="0"/>
          </a:p>
        </p:txBody>
      </p:sp>
      <p:sp>
        <p:nvSpPr>
          <p:cNvPr id="3" name="Content Placeholder 2"/>
          <p:cNvSpPr>
            <a:spLocks noGrp="1"/>
          </p:cNvSpPr>
          <p:nvPr>
            <p:ph idx="1"/>
          </p:nvPr>
        </p:nvSpPr>
        <p:spPr/>
        <p:txBody>
          <a:bodyPr/>
          <a:lstStyle/>
          <a:p>
            <a:r>
              <a:rPr lang="en-US" dirty="0" smtClean="0"/>
              <a:t>Assemble team</a:t>
            </a:r>
          </a:p>
          <a:p>
            <a:r>
              <a:rPr lang="en-US" dirty="0" smtClean="0"/>
              <a:t>Get familiar with the continuum documents</a:t>
            </a:r>
          </a:p>
          <a:p>
            <a:r>
              <a:rPr lang="en-US" dirty="0" smtClean="0"/>
              <a:t>Make initial round of ratings and compare</a:t>
            </a:r>
          </a:p>
          <a:p>
            <a:r>
              <a:rPr lang="en-US" dirty="0" smtClean="0"/>
              <a:t>Consider evidence to support, challenge, or clarify your ratings</a:t>
            </a:r>
          </a:p>
          <a:p>
            <a:r>
              <a:rPr lang="en-US" dirty="0" smtClean="0"/>
              <a:t>Make a final round of ratings</a:t>
            </a:r>
          </a:p>
        </p:txBody>
      </p:sp>
    </p:spTree>
    <p:extLst>
      <p:ext uri="{BB962C8B-B14F-4D97-AF65-F5344CB8AC3E}">
        <p14:creationId xmlns:p14="http://schemas.microsoft.com/office/powerpoint/2010/main" val="3688215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Sources</a:t>
            </a:r>
            <a:endParaRPr lang="en-US" dirty="0"/>
          </a:p>
        </p:txBody>
      </p:sp>
      <p:sp>
        <p:nvSpPr>
          <p:cNvPr id="3" name="Content Placeholder 2"/>
          <p:cNvSpPr>
            <a:spLocks noGrp="1"/>
          </p:cNvSpPr>
          <p:nvPr>
            <p:ph idx="1"/>
          </p:nvPr>
        </p:nvSpPr>
        <p:spPr/>
        <p:txBody>
          <a:bodyPr/>
          <a:lstStyle/>
          <a:p>
            <a:pPr marL="0" indent="0" algn="ctr">
              <a:buNone/>
            </a:pPr>
            <a:r>
              <a:rPr lang="en-US" dirty="0"/>
              <a:t>Evidence will be especially important if </a:t>
            </a:r>
            <a:r>
              <a:rPr lang="en-US" dirty="0" smtClean="0"/>
              <a:t>your </a:t>
            </a:r>
            <a:r>
              <a:rPr lang="en-US" b="1" i="1" dirty="0" smtClean="0"/>
              <a:t>initial </a:t>
            </a:r>
            <a:r>
              <a:rPr lang="en-US" b="1" i="1" dirty="0"/>
              <a:t>ratings are high </a:t>
            </a:r>
            <a:r>
              <a:rPr lang="en-US" dirty="0"/>
              <a:t>for particular areas on one or both continuums, if </a:t>
            </a:r>
            <a:r>
              <a:rPr lang="en-US" b="1" i="1" dirty="0"/>
              <a:t>individual ratings </a:t>
            </a:r>
            <a:r>
              <a:rPr lang="en-US" b="1" i="1" dirty="0" smtClean="0"/>
              <a:t>are inconsistent </a:t>
            </a:r>
            <a:r>
              <a:rPr lang="en-US" dirty="0"/>
              <a:t>from member to member, or to </a:t>
            </a:r>
            <a:r>
              <a:rPr lang="en-US" b="1" i="1" dirty="0"/>
              <a:t>substantiate areas rated high on the team’s </a:t>
            </a:r>
            <a:r>
              <a:rPr lang="en-US" b="1" i="1" dirty="0" smtClean="0"/>
              <a:t>final consensus </a:t>
            </a:r>
            <a:r>
              <a:rPr lang="en-US" b="1" i="1" dirty="0"/>
              <a:t>ratings </a:t>
            </a:r>
            <a:r>
              <a:rPr lang="en-US" dirty="0"/>
              <a:t>(Step 6). </a:t>
            </a:r>
            <a:endParaRPr lang="en-US" dirty="0" smtClean="0"/>
          </a:p>
          <a:p>
            <a:pPr marL="0" indent="0" algn="ctr">
              <a:buNone/>
            </a:pPr>
            <a:endParaRPr lang="en-US" dirty="0" smtClean="0"/>
          </a:p>
          <a:p>
            <a:pPr marL="0" indent="0" algn="ctr">
              <a:buNone/>
            </a:pPr>
            <a:r>
              <a:rPr lang="en-US" dirty="0" smtClean="0"/>
              <a:t>Sources </a:t>
            </a:r>
            <a:r>
              <a:rPr lang="en-US" dirty="0"/>
              <a:t>might include a </a:t>
            </a:r>
            <a:r>
              <a:rPr lang="en-US" b="1" i="1" dirty="0"/>
              <a:t>review of </a:t>
            </a:r>
            <a:r>
              <a:rPr lang="en-US" b="1" i="1" dirty="0" smtClean="0"/>
              <a:t>artifacts </a:t>
            </a:r>
            <a:r>
              <a:rPr lang="en-US" dirty="0" smtClean="0"/>
              <a:t>(p. 7), </a:t>
            </a:r>
            <a:r>
              <a:rPr lang="en-US" b="1" i="1" dirty="0"/>
              <a:t>interviews</a:t>
            </a:r>
            <a:r>
              <a:rPr lang="en-US" dirty="0"/>
              <a:t> with select groups </a:t>
            </a:r>
            <a:r>
              <a:rPr lang="en-US" dirty="0" smtClean="0"/>
              <a:t>of teachers </a:t>
            </a:r>
            <a:r>
              <a:rPr lang="en-US" dirty="0"/>
              <a:t>or </a:t>
            </a:r>
            <a:r>
              <a:rPr lang="en-US" dirty="0" smtClean="0"/>
              <a:t>students (p. 8 and Appendixes C and D), </a:t>
            </a:r>
            <a:r>
              <a:rPr lang="en-US" dirty="0"/>
              <a:t>and </a:t>
            </a:r>
            <a:r>
              <a:rPr lang="en-US" b="1" i="1" dirty="0"/>
              <a:t>observations</a:t>
            </a:r>
            <a:r>
              <a:rPr lang="en-US" dirty="0"/>
              <a:t> of select </a:t>
            </a:r>
            <a:r>
              <a:rPr lang="en-US" dirty="0" smtClean="0"/>
              <a:t>classrooms (p. 8 and Appendix E).</a:t>
            </a:r>
          </a:p>
        </p:txBody>
      </p:sp>
    </p:spTree>
    <p:extLst>
      <p:ext uri="{BB962C8B-B14F-4D97-AF65-F5344CB8AC3E}">
        <p14:creationId xmlns:p14="http://schemas.microsoft.com/office/powerpoint/2010/main" val="274543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Ratings and Reflect on Results (p. 9 and Appendix F)</a:t>
            </a:r>
            <a:endParaRPr lang="en-US" dirty="0"/>
          </a:p>
        </p:txBody>
      </p:sp>
      <p:sp>
        <p:nvSpPr>
          <p:cNvPr id="3" name="Content Placeholder 2"/>
          <p:cNvSpPr>
            <a:spLocks noGrp="1"/>
          </p:cNvSpPr>
          <p:nvPr>
            <p:ph idx="1"/>
          </p:nvPr>
        </p:nvSpPr>
        <p:spPr/>
        <p:txBody>
          <a:bodyPr/>
          <a:lstStyle/>
          <a:p>
            <a:r>
              <a:rPr lang="en-US" dirty="0" smtClean="0"/>
              <a:t>Make sure all team members can review various sources of evidence and then make a final round of ratings (electronic).</a:t>
            </a:r>
          </a:p>
          <a:p>
            <a:r>
              <a:rPr lang="en-US" dirty="0" smtClean="0"/>
              <a:t>Use Appendix F to reflect on results – Plus, Delta, Next Steps.</a:t>
            </a:r>
          </a:p>
          <a:p>
            <a:r>
              <a:rPr lang="en-US" dirty="0" smtClean="0"/>
              <a:t>Email to </a:t>
            </a:r>
            <a:r>
              <a:rPr lang="en-US" dirty="0" smtClean="0">
                <a:hlinkClick r:id="rId3"/>
              </a:rPr>
              <a:t>rocksolid@wku.edu</a:t>
            </a:r>
            <a:r>
              <a:rPr lang="en-US" dirty="0" smtClean="0"/>
              <a:t>:</a:t>
            </a:r>
            <a:endParaRPr lang="en-US" dirty="0"/>
          </a:p>
          <a:p>
            <a:pPr lvl="1"/>
            <a:r>
              <a:rPr lang="en-US" dirty="0" smtClean="0"/>
              <a:t>Driver Implementation Continuum final ratings</a:t>
            </a:r>
          </a:p>
          <a:p>
            <a:pPr lvl="1"/>
            <a:r>
              <a:rPr lang="en-US" dirty="0" smtClean="0"/>
              <a:t>Personalized Learning Continuum final ratings</a:t>
            </a:r>
          </a:p>
          <a:p>
            <a:pPr lvl="1"/>
            <a:r>
              <a:rPr lang="en-US" dirty="0" smtClean="0"/>
              <a:t>Reflection and Planning Tool (Appendix F)</a:t>
            </a:r>
            <a:endParaRPr lang="en-US" dirty="0"/>
          </a:p>
        </p:txBody>
      </p:sp>
    </p:spTree>
    <p:extLst>
      <p:ext uri="{BB962C8B-B14F-4D97-AF65-F5344CB8AC3E}">
        <p14:creationId xmlns:p14="http://schemas.microsoft.com/office/powerpoint/2010/main" val="37282566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Final Note</a:t>
            </a:r>
            <a:endParaRPr lang="en-US" dirty="0"/>
          </a:p>
        </p:txBody>
      </p:sp>
      <p:sp>
        <p:nvSpPr>
          <p:cNvPr id="3" name="Content Placeholder 2"/>
          <p:cNvSpPr>
            <a:spLocks noGrp="1"/>
          </p:cNvSpPr>
          <p:nvPr>
            <p:ph idx="1"/>
          </p:nvPr>
        </p:nvSpPr>
        <p:spPr/>
        <p:txBody>
          <a:bodyPr/>
          <a:lstStyle/>
          <a:p>
            <a:pPr marL="0" indent="0" algn="ctr">
              <a:buNone/>
            </a:pPr>
            <a:endParaRPr lang="en-US" b="1" i="1" dirty="0" smtClean="0">
              <a:latin typeface="Calibri-BoldItalic"/>
            </a:endParaRPr>
          </a:p>
          <a:p>
            <a:pPr marL="0" indent="0" algn="ctr">
              <a:buNone/>
            </a:pPr>
            <a:r>
              <a:rPr lang="en-US" b="1" i="1" dirty="0" smtClean="0">
                <a:latin typeface="Calibri-BoldItalic"/>
              </a:rPr>
              <a:t>Thank </a:t>
            </a:r>
            <a:r>
              <a:rPr lang="en-US" b="1" i="1" dirty="0">
                <a:latin typeface="Calibri-BoldItalic"/>
              </a:rPr>
              <a:t>you for the time you </a:t>
            </a:r>
            <a:r>
              <a:rPr lang="en-US" b="1" i="1" dirty="0" smtClean="0">
                <a:latin typeface="Calibri-BoldItalic"/>
              </a:rPr>
              <a:t>devote </a:t>
            </a:r>
            <a:r>
              <a:rPr lang="en-US" b="1" i="1" dirty="0">
                <a:latin typeface="Calibri-BoldItalic"/>
              </a:rPr>
              <a:t>to this self-assessment process. </a:t>
            </a:r>
            <a:r>
              <a:rPr lang="en-US" dirty="0">
                <a:latin typeface="Calibri" panose="020F0502020204030204" pitchFamily="34" charset="0"/>
              </a:rPr>
              <a:t>Your efforts will pay off </a:t>
            </a:r>
            <a:r>
              <a:rPr lang="en-US" dirty="0" smtClean="0">
                <a:latin typeface="Calibri" panose="020F0502020204030204" pitchFamily="34" charset="0"/>
              </a:rPr>
              <a:t>in terms </a:t>
            </a:r>
            <a:r>
              <a:rPr lang="en-US" dirty="0">
                <a:latin typeface="Calibri" panose="020F0502020204030204" pitchFamily="34" charset="0"/>
              </a:rPr>
              <a:t>of better understanding your school’s progress toward personalized learning and how </a:t>
            </a:r>
            <a:r>
              <a:rPr lang="en-US" dirty="0" smtClean="0">
                <a:latin typeface="Calibri" panose="020F0502020204030204" pitchFamily="34" charset="0"/>
              </a:rPr>
              <a:t>grant leaders </a:t>
            </a:r>
            <a:r>
              <a:rPr lang="en-US" dirty="0">
                <a:latin typeface="Calibri" panose="020F0502020204030204" pitchFamily="34" charset="0"/>
              </a:rPr>
              <a:t>can better support your work</a:t>
            </a:r>
            <a:r>
              <a:rPr lang="en-US" dirty="0" smtClean="0">
                <a:latin typeface="Calibri" panose="020F0502020204030204" pitchFamily="34" charset="0"/>
              </a:rPr>
              <a:t>.</a:t>
            </a:r>
          </a:p>
          <a:p>
            <a:pPr marL="0" indent="0" algn="ctr">
              <a:buNone/>
            </a:pPr>
            <a:endParaRPr lang="en-US" dirty="0">
              <a:latin typeface="Calibri" panose="020F0502020204030204" pitchFamily="34" charset="0"/>
            </a:endParaRPr>
          </a:p>
          <a:p>
            <a:pPr marL="0" indent="0" algn="ctr">
              <a:buNone/>
            </a:pPr>
            <a:r>
              <a:rPr lang="en-US" dirty="0" smtClean="0">
                <a:latin typeface="Calibri" panose="020F0502020204030204" pitchFamily="34" charset="0"/>
              </a:rPr>
              <a:t>Questions?  Please email </a:t>
            </a:r>
            <a:r>
              <a:rPr lang="en-US" dirty="0" smtClean="0">
                <a:latin typeface="Calibri" panose="020F0502020204030204" pitchFamily="34" charset="0"/>
                <a:hlinkClick r:id="rId2"/>
              </a:rPr>
              <a:t>rocksolid@wku.edu</a:t>
            </a:r>
            <a:endParaRPr lang="en-US" dirty="0" smtClean="0">
              <a:latin typeface="Calibri" panose="020F0502020204030204" pitchFamily="34" charset="0"/>
            </a:endParaRPr>
          </a:p>
          <a:p>
            <a:pPr marL="0" indent="0" algn="ctr">
              <a:buNone/>
            </a:pPr>
            <a:endParaRPr lang="en-US" dirty="0"/>
          </a:p>
        </p:txBody>
      </p:sp>
    </p:spTree>
    <p:extLst>
      <p:ext uri="{BB962C8B-B14F-4D97-AF65-F5344CB8AC3E}">
        <p14:creationId xmlns:p14="http://schemas.microsoft.com/office/powerpoint/2010/main" val="2426769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76656" y="1313646"/>
            <a:ext cx="10753725" cy="4464220"/>
          </a:xfrm>
        </p:spPr>
        <p:txBody>
          <a:bodyPr>
            <a:normAutofit lnSpcReduction="10000"/>
          </a:bodyPr>
          <a:lstStyle/>
          <a:p>
            <a:r>
              <a:rPr lang="en-US" sz="3200" dirty="0"/>
              <a:t>To know whether </a:t>
            </a:r>
            <a:r>
              <a:rPr lang="en-US" sz="3200" dirty="0" err="1"/>
              <a:t>kid·FRIENDLy</a:t>
            </a:r>
            <a:r>
              <a:rPr lang="en-US" sz="3200" dirty="0"/>
              <a:t> is being successful, we must gauge the extent to which schools are </a:t>
            </a:r>
            <a:r>
              <a:rPr lang="en-US" sz="3200" dirty="0" smtClean="0"/>
              <a:t>using key </a:t>
            </a:r>
            <a:r>
              <a:rPr lang="en-US" sz="3200" dirty="0"/>
              <a:t>grant components to create meaningful personalized learning environments across </a:t>
            </a:r>
            <a:r>
              <a:rPr lang="en-US" sz="3200" dirty="0" smtClean="0"/>
              <a:t>multiple classrooms</a:t>
            </a:r>
            <a:r>
              <a:rPr lang="en-US" sz="3200" dirty="0"/>
              <a:t>. </a:t>
            </a:r>
          </a:p>
          <a:p>
            <a:endParaRPr lang="en-US" b="1" i="1" dirty="0" smtClean="0"/>
          </a:p>
          <a:p>
            <a:r>
              <a:rPr lang="en-US" sz="4400" b="1" i="1" dirty="0" smtClean="0">
                <a:solidFill>
                  <a:schemeClr val="accent1"/>
                </a:solidFill>
              </a:rPr>
              <a:t>This </a:t>
            </a:r>
            <a:r>
              <a:rPr lang="en-US" sz="4400" b="1" i="1" dirty="0">
                <a:solidFill>
                  <a:schemeClr val="accent1"/>
                </a:solidFill>
              </a:rPr>
              <a:t>self-assessment process is critical to knowing how much progress we’ve made, </a:t>
            </a:r>
            <a:r>
              <a:rPr lang="en-US" sz="4400" b="1" i="1" dirty="0" smtClean="0">
                <a:solidFill>
                  <a:schemeClr val="accent1"/>
                </a:solidFill>
              </a:rPr>
              <a:t>and where </a:t>
            </a:r>
            <a:r>
              <a:rPr lang="en-US" sz="4400" b="1" i="1" dirty="0">
                <a:solidFill>
                  <a:schemeClr val="accent1"/>
                </a:solidFill>
              </a:rPr>
              <a:t>we go in the next two years of the grant</a:t>
            </a:r>
            <a:r>
              <a:rPr lang="en-US" sz="4400" dirty="0">
                <a:solidFill>
                  <a:schemeClr val="accent1"/>
                </a:solidFill>
              </a:rPr>
              <a:t>.</a:t>
            </a:r>
          </a:p>
        </p:txBody>
      </p:sp>
    </p:spTree>
    <p:extLst>
      <p:ext uri="{BB962C8B-B14F-4D97-AF65-F5344CB8AC3E}">
        <p14:creationId xmlns:p14="http://schemas.microsoft.com/office/powerpoint/2010/main" val="2212775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Self-Assessment as a Mechanism for Learning</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a:t>Given that this </a:t>
            </a:r>
            <a:r>
              <a:rPr lang="en-US" sz="2800" dirty="0" smtClean="0"/>
              <a:t>grant has </a:t>
            </a:r>
            <a:r>
              <a:rPr lang="en-US" sz="2800" dirty="0"/>
              <a:t>only been implemented for </a:t>
            </a:r>
            <a:r>
              <a:rPr lang="en-US" sz="2800" i="1" dirty="0"/>
              <a:t>two </a:t>
            </a:r>
            <a:r>
              <a:rPr lang="en-US" sz="2800" dirty="0"/>
              <a:t>years, </a:t>
            </a:r>
            <a:r>
              <a:rPr lang="en-US" sz="2800" b="1" i="1" dirty="0"/>
              <a:t>no school is expected to demonstrate the sustaining </a:t>
            </a:r>
            <a:r>
              <a:rPr lang="en-US" sz="2800" b="1" i="1" dirty="0" smtClean="0"/>
              <a:t>level (</a:t>
            </a:r>
            <a:r>
              <a:rPr lang="en-US" sz="2800" b="1" i="1" dirty="0"/>
              <a:t>the highest rating) of personalized learning</a:t>
            </a:r>
            <a:r>
              <a:rPr lang="en-US" sz="2800" dirty="0"/>
              <a:t>, and certainly not on all components of the </a:t>
            </a:r>
            <a:r>
              <a:rPr lang="en-US" sz="2800" dirty="0" smtClean="0"/>
              <a:t>Personalized Learning </a:t>
            </a:r>
            <a:r>
              <a:rPr lang="en-US" sz="2800" dirty="0"/>
              <a:t>Continuum</a:t>
            </a:r>
            <a:r>
              <a:rPr lang="en-US" sz="2800" dirty="0" smtClean="0"/>
              <a:t>.</a:t>
            </a:r>
          </a:p>
          <a:p>
            <a:pPr>
              <a:buFont typeface="Arial" panose="020B0604020202020204" pitchFamily="34" charset="0"/>
              <a:buChar char="•"/>
            </a:pPr>
            <a:r>
              <a:rPr lang="en-US" sz="2800" dirty="0"/>
              <a:t>Likewise, schools have focused their efforts around specific innovations and may be utilizing </a:t>
            </a:r>
            <a:r>
              <a:rPr lang="en-US" sz="2800" dirty="0" smtClean="0"/>
              <a:t>certain </a:t>
            </a:r>
            <a:r>
              <a:rPr lang="en-US" sz="2800" dirty="0" err="1" smtClean="0"/>
              <a:t>kid·FRIENDLy</a:t>
            </a:r>
            <a:r>
              <a:rPr lang="en-US" sz="2800" dirty="0" smtClean="0"/>
              <a:t> </a:t>
            </a:r>
            <a:r>
              <a:rPr lang="en-US" sz="2800" dirty="0"/>
              <a:t>grant supports more than others. Therefore, </a:t>
            </a:r>
            <a:r>
              <a:rPr lang="en-US" sz="2800" b="1" i="1" dirty="0"/>
              <a:t>schools are also not expected to obtain </a:t>
            </a:r>
            <a:r>
              <a:rPr lang="en-US" sz="2800" b="1" i="1" dirty="0" smtClean="0"/>
              <a:t>high ratings </a:t>
            </a:r>
            <a:r>
              <a:rPr lang="en-US" sz="2800" b="1" i="1" dirty="0"/>
              <a:t>on all dimensions of the Driver Implementation Continuum</a:t>
            </a:r>
            <a:r>
              <a:rPr lang="en-US" sz="2800" dirty="0"/>
              <a:t>.</a:t>
            </a:r>
          </a:p>
        </p:txBody>
      </p:sp>
    </p:spTree>
    <p:extLst>
      <p:ext uri="{BB962C8B-B14F-4D97-AF65-F5344CB8AC3E}">
        <p14:creationId xmlns:p14="http://schemas.microsoft.com/office/powerpoint/2010/main" val="15111169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a:xfrm>
            <a:off x="676656" y="1352282"/>
            <a:ext cx="10753725" cy="4425583"/>
          </a:xfrm>
        </p:spPr>
        <p:txBody>
          <a:bodyPr>
            <a:normAutofit/>
          </a:bodyPr>
          <a:lstStyle/>
          <a:p>
            <a:pPr algn="ctr"/>
            <a:r>
              <a:rPr lang="en-US" sz="3200" b="1" i="1" dirty="0">
                <a:latin typeface="Calibri-BoldItalic"/>
              </a:rPr>
              <a:t>Just as classroom teachers formatively assess </a:t>
            </a:r>
            <a:r>
              <a:rPr lang="en-US" sz="3200" b="1" i="1" dirty="0" smtClean="0">
                <a:latin typeface="Calibri-BoldItalic"/>
              </a:rPr>
              <a:t>their students </a:t>
            </a:r>
            <a:r>
              <a:rPr lang="en-US" sz="3200" b="1" i="1" dirty="0">
                <a:latin typeface="Calibri-BoldItalic"/>
              </a:rPr>
              <a:t>so they can make adjustments in their instruction and give students descriptive feedback </a:t>
            </a:r>
            <a:r>
              <a:rPr lang="en-US" sz="3200" b="1" i="1" dirty="0" smtClean="0">
                <a:latin typeface="Calibri-BoldItalic"/>
              </a:rPr>
              <a:t>for continuous </a:t>
            </a:r>
            <a:r>
              <a:rPr lang="en-US" sz="3200" b="1" i="1" dirty="0">
                <a:latin typeface="Calibri-BoldItalic"/>
              </a:rPr>
              <a:t>improvement</a:t>
            </a:r>
            <a:r>
              <a:rPr lang="en-US" sz="3200" dirty="0">
                <a:latin typeface="Calibri" panose="020F0502020204030204" pitchFamily="34" charset="0"/>
              </a:rPr>
              <a:t>, this self-assessment process helps schools deepen their self-awareness </a:t>
            </a:r>
            <a:r>
              <a:rPr lang="en-US" sz="3200" dirty="0" smtClean="0">
                <a:latin typeface="Calibri" panose="020F0502020204030204" pitchFamily="34" charset="0"/>
              </a:rPr>
              <a:t>of their </a:t>
            </a:r>
            <a:r>
              <a:rPr lang="en-US" sz="3200" dirty="0">
                <a:latin typeface="Calibri" panose="020F0502020204030204" pitchFamily="34" charset="0"/>
              </a:rPr>
              <a:t>strengths and growth areas and supports the on-going work of making learning more </a:t>
            </a:r>
            <a:r>
              <a:rPr lang="en-US" sz="3200" dirty="0" smtClean="0">
                <a:latin typeface="Calibri" panose="020F0502020204030204" pitchFamily="34" charset="0"/>
              </a:rPr>
              <a:t>personalized for </a:t>
            </a:r>
            <a:r>
              <a:rPr lang="en-US" sz="3200" dirty="0">
                <a:latin typeface="Calibri" panose="020F0502020204030204" pitchFamily="34" charset="0"/>
              </a:rPr>
              <a:t>all students.</a:t>
            </a:r>
            <a:endParaRPr lang="en-US" sz="3200" dirty="0"/>
          </a:p>
        </p:txBody>
      </p:sp>
    </p:spTree>
    <p:extLst>
      <p:ext uri="{BB962C8B-B14F-4D97-AF65-F5344CB8AC3E}">
        <p14:creationId xmlns:p14="http://schemas.microsoft.com/office/powerpoint/2010/main" val="203926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3200" dirty="0" smtClean="0"/>
              <a:t>Results of your school’s self-assessment will not be shared with any other school.</a:t>
            </a:r>
          </a:p>
          <a:p>
            <a:pPr>
              <a:buFont typeface="Arial" panose="020B0604020202020204" pitchFamily="34" charset="0"/>
              <a:buChar char="•"/>
            </a:pPr>
            <a:r>
              <a:rPr lang="en-US" sz="3200" dirty="0" smtClean="0"/>
              <a:t>Schools will not be penalized or rewarded in any way for their self-assessment results.</a:t>
            </a:r>
          </a:p>
          <a:p>
            <a:pPr>
              <a:buFont typeface="Arial" panose="020B0604020202020204" pitchFamily="34" charset="0"/>
              <a:buChar char="•"/>
            </a:pPr>
            <a:r>
              <a:rPr lang="en-US" sz="3200" dirty="0" smtClean="0"/>
              <a:t>This process solely serves the purpose of reflecting on your progress and planning for the future.</a:t>
            </a:r>
            <a:endParaRPr lang="en-US" sz="3200" dirty="0"/>
          </a:p>
        </p:txBody>
      </p:sp>
    </p:spTree>
    <p:extLst>
      <p:ext uri="{BB962C8B-B14F-4D97-AF65-F5344CB8AC3E}">
        <p14:creationId xmlns:p14="http://schemas.microsoft.com/office/powerpoint/2010/main" val="20189906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Overview of the Process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Assemble a self-assessment team (p. 2)</a:t>
            </a:r>
          </a:p>
          <a:p>
            <a:pPr>
              <a:buFont typeface="Arial" panose="020B0604020202020204" pitchFamily="34" charset="0"/>
              <a:buChar char="•"/>
            </a:pPr>
            <a:r>
              <a:rPr lang="en-US" dirty="0" smtClean="0"/>
              <a:t>Get familiar with two key rubrics:</a:t>
            </a:r>
          </a:p>
          <a:p>
            <a:pPr lvl="1">
              <a:buFont typeface="Arial" panose="020B0604020202020204" pitchFamily="34" charset="0"/>
              <a:buChar char="•"/>
            </a:pPr>
            <a:r>
              <a:rPr lang="en-US" dirty="0" smtClean="0"/>
              <a:t>The Driver Implementation Continuum (p. 3-4 and Appendix A)</a:t>
            </a:r>
          </a:p>
          <a:p>
            <a:pPr lvl="1">
              <a:buFont typeface="Arial" panose="020B0604020202020204" pitchFamily="34" charset="0"/>
              <a:buChar char="•"/>
            </a:pPr>
            <a:r>
              <a:rPr lang="en-US" dirty="0" smtClean="0"/>
              <a:t>The Personalized Learning Continuum (p. 4-6 and Appendix B)</a:t>
            </a:r>
          </a:p>
          <a:p>
            <a:pPr>
              <a:buFont typeface="Arial" panose="020B0604020202020204" pitchFamily="34" charset="0"/>
              <a:buChar char="•"/>
            </a:pPr>
            <a:r>
              <a:rPr lang="en-US" dirty="0" smtClean="0"/>
              <a:t>Make an initial round of self-ratings (p. 6-7)</a:t>
            </a:r>
          </a:p>
          <a:p>
            <a:pPr>
              <a:buFont typeface="Arial" panose="020B0604020202020204" pitchFamily="34" charset="0"/>
              <a:buChar char="•"/>
            </a:pPr>
            <a:r>
              <a:rPr lang="en-US" dirty="0" smtClean="0"/>
              <a:t>Consider evidence that would support or challenge your self-ratings (p. 7-9)</a:t>
            </a:r>
          </a:p>
          <a:p>
            <a:pPr>
              <a:buFont typeface="Arial" panose="020B0604020202020204" pitchFamily="34" charset="0"/>
              <a:buChar char="•"/>
            </a:pPr>
            <a:r>
              <a:rPr lang="en-US" dirty="0" smtClean="0"/>
              <a:t>Make a final round of ratings (p. 9)</a:t>
            </a:r>
          </a:p>
          <a:p>
            <a:pPr>
              <a:buFont typeface="Arial" panose="020B0604020202020204" pitchFamily="34" charset="0"/>
              <a:buChar char="•"/>
            </a:pPr>
            <a:r>
              <a:rPr lang="en-US" dirty="0" smtClean="0"/>
              <a:t>Reflect on the results (p. 9)</a:t>
            </a:r>
          </a:p>
          <a:p>
            <a:pPr marL="4572" lvl="1" indent="0">
              <a:buNone/>
            </a:pPr>
            <a:endParaRPr lang="en-US" dirty="0"/>
          </a:p>
        </p:txBody>
      </p:sp>
    </p:spTree>
    <p:extLst>
      <p:ext uri="{BB962C8B-B14F-4D97-AF65-F5344CB8AC3E}">
        <p14:creationId xmlns:p14="http://schemas.microsoft.com/office/powerpoint/2010/main" val="744224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Assessment Team (p. 2)</a:t>
            </a:r>
            <a:endParaRPr lang="en-US" dirty="0"/>
          </a:p>
        </p:txBody>
      </p:sp>
      <p:sp>
        <p:nvSpPr>
          <p:cNvPr id="3" name="Content Placeholder 2"/>
          <p:cNvSpPr>
            <a:spLocks noGrp="1"/>
          </p:cNvSpPr>
          <p:nvPr>
            <p:ph idx="1"/>
          </p:nvPr>
        </p:nvSpPr>
        <p:spPr/>
        <p:txBody>
          <a:bodyPr>
            <a:normAutofit/>
          </a:bodyPr>
          <a:lstStyle/>
          <a:p>
            <a:r>
              <a:rPr lang="en-US" sz="4000" dirty="0" smtClean="0"/>
              <a:t>School principal</a:t>
            </a:r>
          </a:p>
          <a:p>
            <a:r>
              <a:rPr lang="en-US" sz="4000" dirty="0" smtClean="0"/>
              <a:t>1-3 other members of the school’s leadership team</a:t>
            </a:r>
          </a:p>
          <a:p>
            <a:r>
              <a:rPr lang="en-US" sz="4000" dirty="0" smtClean="0"/>
              <a:t>1 or more teachers</a:t>
            </a:r>
            <a:endParaRPr lang="en-US" sz="4000" dirty="0"/>
          </a:p>
        </p:txBody>
      </p:sp>
    </p:spTree>
    <p:extLst>
      <p:ext uri="{BB962C8B-B14F-4D97-AF65-F5344CB8AC3E}">
        <p14:creationId xmlns:p14="http://schemas.microsoft.com/office/powerpoint/2010/main" val="3414976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Key Drivers (p. 3 and Appendix A)</a:t>
            </a:r>
            <a:endParaRPr lang="en-US" dirty="0"/>
          </a:p>
        </p:txBody>
      </p:sp>
      <p:sp>
        <p:nvSpPr>
          <p:cNvPr id="3" name="Content Placeholder 2"/>
          <p:cNvSpPr>
            <a:spLocks noGrp="1"/>
          </p:cNvSpPr>
          <p:nvPr>
            <p:ph idx="1"/>
          </p:nvPr>
        </p:nvSpPr>
        <p:spPr/>
        <p:txBody>
          <a:bodyPr/>
          <a:lstStyle/>
          <a:p>
            <a:r>
              <a:rPr lang="en-US" dirty="0" smtClean="0"/>
              <a:t>Driver 1: Students as Leaders</a:t>
            </a:r>
          </a:p>
          <a:p>
            <a:r>
              <a:rPr lang="en-US" dirty="0" smtClean="0"/>
              <a:t>Driver 2: College and Career Readiness</a:t>
            </a:r>
          </a:p>
          <a:p>
            <a:r>
              <a:rPr lang="en-US" dirty="0" smtClean="0"/>
              <a:t>Driver 3: Communities of Practice</a:t>
            </a:r>
          </a:p>
          <a:p>
            <a:r>
              <a:rPr lang="en-US" dirty="0" smtClean="0"/>
              <a:t>Driver 4: Community-Based Child-care*</a:t>
            </a:r>
          </a:p>
          <a:p>
            <a:r>
              <a:rPr lang="en-US" dirty="0" smtClean="0"/>
              <a:t>Driver 5: Communities of Learners</a:t>
            </a:r>
          </a:p>
          <a:p>
            <a:endParaRPr lang="en-US" dirty="0"/>
          </a:p>
          <a:p>
            <a:pPr marL="0" indent="0">
              <a:buNone/>
            </a:pPr>
            <a:r>
              <a:rPr lang="en-US" dirty="0" smtClean="0"/>
              <a:t>*Not included in the Driver Implementation Continuum</a:t>
            </a:r>
            <a:endParaRPr lang="en-US" dirty="0"/>
          </a:p>
        </p:txBody>
      </p:sp>
    </p:spTree>
    <p:extLst>
      <p:ext uri="{BB962C8B-B14F-4D97-AF65-F5344CB8AC3E}">
        <p14:creationId xmlns:p14="http://schemas.microsoft.com/office/powerpoint/2010/main" val="3618162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Driver Implementation Continuum (p. 3-4 and Appendix A)</a:t>
            </a:r>
            <a:endParaRPr lang="en-US" dirty="0"/>
          </a:p>
        </p:txBody>
      </p:sp>
      <p:sp>
        <p:nvSpPr>
          <p:cNvPr id="3" name="Content Placeholder 2"/>
          <p:cNvSpPr>
            <a:spLocks noGrp="1"/>
          </p:cNvSpPr>
          <p:nvPr>
            <p:ph idx="1"/>
          </p:nvPr>
        </p:nvSpPr>
        <p:spPr/>
        <p:txBody>
          <a:bodyPr/>
          <a:lstStyle/>
          <a:p>
            <a:pPr marL="0" indent="0">
              <a:buNone/>
            </a:pPr>
            <a:r>
              <a:rPr lang="en-US" dirty="0" smtClean="0"/>
              <a:t>For each driver, you will self-assess in the following 3 categories:</a:t>
            </a:r>
          </a:p>
          <a:p>
            <a:pPr marL="514350" indent="-514350">
              <a:buFont typeface="+mj-lt"/>
              <a:buAutoNum type="arabicPeriod"/>
            </a:pPr>
            <a:r>
              <a:rPr lang="en-US" dirty="0" smtClean="0"/>
              <a:t>Participation in Grant Supported Activities</a:t>
            </a:r>
          </a:p>
          <a:p>
            <a:pPr marL="514350" indent="-514350">
              <a:buFont typeface="+mj-lt"/>
              <a:buAutoNum type="arabicPeriod"/>
            </a:pPr>
            <a:r>
              <a:rPr lang="en-US" dirty="0" smtClean="0"/>
              <a:t>Knowledge of the kid-</a:t>
            </a:r>
            <a:r>
              <a:rPr lang="en-US" dirty="0" err="1" smtClean="0"/>
              <a:t>FRIENDLy</a:t>
            </a:r>
            <a:r>
              <a:rPr lang="en-US" dirty="0" smtClean="0"/>
              <a:t> and Personalized Learning Framework and key terms associated with the Driver</a:t>
            </a:r>
          </a:p>
          <a:p>
            <a:pPr marL="514350" indent="-514350">
              <a:buFont typeface="+mj-lt"/>
              <a:buAutoNum type="arabicPeriod"/>
            </a:pPr>
            <a:r>
              <a:rPr lang="en-US" dirty="0" smtClean="0"/>
              <a:t>Knowledge of Performance Measures</a:t>
            </a:r>
            <a:endParaRPr lang="en-US" dirty="0"/>
          </a:p>
        </p:txBody>
      </p:sp>
    </p:spTree>
    <p:extLst>
      <p:ext uri="{BB962C8B-B14F-4D97-AF65-F5344CB8AC3E}">
        <p14:creationId xmlns:p14="http://schemas.microsoft.com/office/powerpoint/2010/main" val="378885759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TM02900720[[fn=Integral]]</Template>
  <TotalTime>82</TotalTime>
  <Words>1018</Words>
  <Application>Microsoft Office PowerPoint</Application>
  <PresentationFormat>Widescreen</PresentationFormat>
  <Paragraphs>78</Paragraphs>
  <Slides>17</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Calibri-BoldItalic</vt:lpstr>
      <vt:lpstr>Wingdings 2</vt:lpstr>
      <vt:lpstr>HDOfficeLightV0</vt:lpstr>
      <vt:lpstr>Personalized Learning Self-Assessment Process</vt:lpstr>
      <vt:lpstr>PowerPoint Presentation</vt:lpstr>
      <vt:lpstr>Self-Assessment as a Mechanism for Learning</vt:lpstr>
      <vt:lpstr>PowerPoint Presentation</vt:lpstr>
      <vt:lpstr>Note</vt:lpstr>
      <vt:lpstr>An Overview of the Process</vt:lpstr>
      <vt:lpstr>Self Assessment Team (p. 2)</vt:lpstr>
      <vt:lpstr>5 Key Drivers (p. 3 and Appendix A)</vt:lpstr>
      <vt:lpstr>The Driver Implementation Continuum (p. 3-4 and Appendix A)</vt:lpstr>
      <vt:lpstr>PowerPoint Presentation</vt:lpstr>
      <vt:lpstr>Driver Implementation Continuum: Five Performance Levels (p. 3-4 and Appendix A)</vt:lpstr>
      <vt:lpstr>Personalized Learning Continuum (App. B)</vt:lpstr>
      <vt:lpstr>Personalized Learning Continuum:  4 Standards</vt:lpstr>
      <vt:lpstr>Reminder: The process</vt:lpstr>
      <vt:lpstr>Evidence Sources</vt:lpstr>
      <vt:lpstr>Final Ratings and Reflect on Results (p. 9 and Appendix F)</vt:lpstr>
      <vt:lpstr>A Final Note</vt:lpstr>
    </vt:vector>
  </TitlesOfParts>
  <Company>Western Kentucky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Personalized Learning Self-Assessment Process</dc:title>
  <dc:creator>Houchens, Gary</dc:creator>
  <cp:lastModifiedBy>Houchens, Gary</cp:lastModifiedBy>
  <cp:revision>10</cp:revision>
  <dcterms:created xsi:type="dcterms:W3CDTF">2015-10-08T17:49:19Z</dcterms:created>
  <dcterms:modified xsi:type="dcterms:W3CDTF">2015-10-28T16:10:35Z</dcterms:modified>
</cp:coreProperties>
</file>