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17"/>
  </p:notesMasterIdLst>
  <p:sldIdLst>
    <p:sldId id="385" r:id="rId3"/>
    <p:sldId id="440" r:id="rId4"/>
    <p:sldId id="619" r:id="rId5"/>
    <p:sldId id="791" r:id="rId6"/>
    <p:sldId id="599" r:id="rId7"/>
    <p:sldId id="792" r:id="rId8"/>
    <p:sldId id="790" r:id="rId9"/>
    <p:sldId id="636" r:id="rId10"/>
    <p:sldId id="655" r:id="rId11"/>
    <p:sldId id="734" r:id="rId12"/>
    <p:sldId id="626" r:id="rId13"/>
    <p:sldId id="782" r:id="rId14"/>
    <p:sldId id="793" r:id="rId15"/>
    <p:sldId id="303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318BF-EE29-415A-BDBC-CD2277C3216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BD0247-55FC-441B-B595-6D11A1D9A4F1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New Program Development</a:t>
          </a:r>
        </a:p>
      </dgm:t>
    </dgm:pt>
    <dgm:pt modelId="{9B34E5C3-030E-41F3-8333-F42C449C95E7}" type="parTrans" cxnId="{67F6FCC5-A9ED-40DD-AA55-912B5C07A7B2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B44215DC-B77F-4DD2-A109-9F8EAD6FD320}" type="sibTrans" cxnId="{67F6FCC5-A9ED-40DD-AA55-912B5C07A7B2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F7E76553-0F23-4AFE-A4F9-EC25E8A39F5B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Space Management</a:t>
          </a:r>
        </a:p>
      </dgm:t>
    </dgm:pt>
    <dgm:pt modelId="{66BD2EFA-CCD4-483B-BD63-DEE7553AEA4D}" type="parTrans" cxnId="{C7993CEF-E6FC-44E2-931F-EA15D08926BD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9C592396-DB8C-485E-9F04-0B0F31E3C131}" type="sibTrans" cxnId="{C7993CEF-E6FC-44E2-931F-EA15D08926BD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18A28352-77C1-4C45-A6B4-86D32E1ACA70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Administrative Service Delivery</a:t>
          </a:r>
        </a:p>
      </dgm:t>
    </dgm:pt>
    <dgm:pt modelId="{7EA70D5E-F9EE-4606-9D4A-08FAA942D8C9}" type="parTrans" cxnId="{B7C5A99E-B594-4550-8009-BE0F5E098A9C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BC413481-9815-4D19-A7B0-D37D8C3EC914}" type="sibTrans" cxnId="{B7C5A99E-B594-4550-8009-BE0F5E098A9C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D8D53165-2C95-440C-B781-FC5F61F7AA28}">
      <dgm:prSet custT="1"/>
      <dgm:spPr>
        <a:solidFill>
          <a:schemeClr val="tx1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Academic Portfolio Management</a:t>
          </a:r>
        </a:p>
      </dgm:t>
    </dgm:pt>
    <dgm:pt modelId="{BEB9E170-67B5-438C-8ABF-0FAA4C9F2885}" type="parTrans" cxnId="{6F1995BB-4151-431E-9D42-1FB075F36094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C27B194A-A978-4123-848E-6A0F0D435075}" type="sibTrans" cxnId="{6F1995BB-4151-431E-9D42-1FB075F36094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B49174CF-5B6E-421D-A4C2-79C70C352905}">
      <dgm:prSet custT="1"/>
      <dgm:spPr>
        <a:solidFill>
          <a:schemeClr val="tx1"/>
        </a:solidFill>
      </dgm:spPr>
      <dgm:t>
        <a:bodyPr/>
        <a:lstStyle/>
        <a:p>
          <a:r>
            <a:rPr lang="en-US" sz="1600" b="1" dirty="0">
              <a:latin typeface="Arial Narrow" panose="020B0606020202030204" pitchFamily="34" charset="0"/>
            </a:rPr>
            <a:t>Research Collaboration</a:t>
          </a:r>
        </a:p>
      </dgm:t>
    </dgm:pt>
    <dgm:pt modelId="{E708C224-16B7-4AAE-ABAA-FE6D00F460D9}" type="parTrans" cxnId="{92C54620-3D7E-4121-AA98-DD9E707FAA62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F01A5036-DC63-49DE-B665-DBA177EA61DC}" type="sibTrans" cxnId="{92C54620-3D7E-4121-AA98-DD9E707FAA62}">
      <dgm:prSet/>
      <dgm:spPr/>
      <dgm:t>
        <a:bodyPr/>
        <a:lstStyle/>
        <a:p>
          <a:endParaRPr lang="en-US" sz="1600" b="1">
            <a:latin typeface="Arial Narrow" panose="020B0606020202030204" pitchFamily="34" charset="0"/>
          </a:endParaRPr>
        </a:p>
      </dgm:t>
    </dgm:pt>
    <dgm:pt modelId="{34764F86-3BA3-4A7A-B090-36811D7F7FEA}" type="pres">
      <dgm:prSet presAssocID="{312318BF-EE29-415A-BDBC-CD2277C321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AD3AD11-70A2-4909-B41E-AB0CDFEFE6E7}" type="pres">
      <dgm:prSet presAssocID="{312318BF-EE29-415A-BDBC-CD2277C32162}" presName="Name1" presStyleCnt="0"/>
      <dgm:spPr/>
    </dgm:pt>
    <dgm:pt modelId="{69B1BDC1-18BF-4FBA-B360-DF91AB0C299B}" type="pres">
      <dgm:prSet presAssocID="{312318BF-EE29-415A-BDBC-CD2277C32162}" presName="cycle" presStyleCnt="0"/>
      <dgm:spPr/>
    </dgm:pt>
    <dgm:pt modelId="{0CEB2D97-74CF-4D86-A290-770F8A5F17AD}" type="pres">
      <dgm:prSet presAssocID="{312318BF-EE29-415A-BDBC-CD2277C32162}" presName="srcNode" presStyleLbl="node1" presStyleIdx="0" presStyleCnt="5"/>
      <dgm:spPr/>
    </dgm:pt>
    <dgm:pt modelId="{53E61E65-CB0B-4C7A-A85F-F9A33DA5C58A}" type="pres">
      <dgm:prSet presAssocID="{312318BF-EE29-415A-BDBC-CD2277C32162}" presName="conn" presStyleLbl="parChTrans1D2" presStyleIdx="0" presStyleCnt="1"/>
      <dgm:spPr/>
      <dgm:t>
        <a:bodyPr/>
        <a:lstStyle/>
        <a:p>
          <a:endParaRPr lang="en-US"/>
        </a:p>
      </dgm:t>
    </dgm:pt>
    <dgm:pt modelId="{FD4A9A20-75E8-41B3-BCC9-1CD41F923B58}" type="pres">
      <dgm:prSet presAssocID="{312318BF-EE29-415A-BDBC-CD2277C32162}" presName="extraNode" presStyleLbl="node1" presStyleIdx="0" presStyleCnt="5"/>
      <dgm:spPr/>
    </dgm:pt>
    <dgm:pt modelId="{9FD377D6-019D-4FD4-AD43-1E0C9AA9BD76}" type="pres">
      <dgm:prSet presAssocID="{312318BF-EE29-415A-BDBC-CD2277C32162}" presName="dstNode" presStyleLbl="node1" presStyleIdx="0" presStyleCnt="5"/>
      <dgm:spPr/>
    </dgm:pt>
    <dgm:pt modelId="{CD80C28C-F627-4849-9889-6B2F82D0AFAB}" type="pres">
      <dgm:prSet presAssocID="{36BD0247-55FC-441B-B595-6D11A1D9A4F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B8C22E-A089-4843-8153-5BCD6C9E9BF3}" type="pres">
      <dgm:prSet presAssocID="{36BD0247-55FC-441B-B595-6D11A1D9A4F1}" presName="accent_1" presStyleCnt="0"/>
      <dgm:spPr/>
    </dgm:pt>
    <dgm:pt modelId="{EA5EAF07-C849-49E6-B27B-2D26323DACEB}" type="pres">
      <dgm:prSet presAssocID="{36BD0247-55FC-441B-B595-6D11A1D9A4F1}" presName="accentRepeatNode" presStyleLbl="solidFgAcc1" presStyleIdx="0" presStyleCnt="5"/>
      <dgm:spPr/>
    </dgm:pt>
    <dgm:pt modelId="{C07A7659-6BE8-4442-9541-92A7E205603F}" type="pres">
      <dgm:prSet presAssocID="{D8D53165-2C95-440C-B781-FC5F61F7AA2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FFF06-867D-4D6A-9F36-9AC0149CE406}" type="pres">
      <dgm:prSet presAssocID="{D8D53165-2C95-440C-B781-FC5F61F7AA28}" presName="accent_2" presStyleCnt="0"/>
      <dgm:spPr/>
    </dgm:pt>
    <dgm:pt modelId="{4D4FD8C9-51BC-4EF5-840E-9B0710554024}" type="pres">
      <dgm:prSet presAssocID="{D8D53165-2C95-440C-B781-FC5F61F7AA28}" presName="accentRepeatNode" presStyleLbl="solidFgAcc1" presStyleIdx="1" presStyleCnt="5"/>
      <dgm:spPr/>
    </dgm:pt>
    <dgm:pt modelId="{1068F8BB-BD6A-406C-984A-0F302B847C15}" type="pres">
      <dgm:prSet presAssocID="{B49174CF-5B6E-421D-A4C2-79C70C35290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73215-F32D-4292-AB21-6DCDB65976D1}" type="pres">
      <dgm:prSet presAssocID="{B49174CF-5B6E-421D-A4C2-79C70C352905}" presName="accent_3" presStyleCnt="0"/>
      <dgm:spPr/>
    </dgm:pt>
    <dgm:pt modelId="{DEE12BFF-15B5-4455-B3EF-D841509FC49F}" type="pres">
      <dgm:prSet presAssocID="{B49174CF-5B6E-421D-A4C2-79C70C352905}" presName="accentRepeatNode" presStyleLbl="solidFgAcc1" presStyleIdx="2" presStyleCnt="5"/>
      <dgm:spPr/>
    </dgm:pt>
    <dgm:pt modelId="{5EE43E89-BBE3-42A2-B578-1AED40D8956C}" type="pres">
      <dgm:prSet presAssocID="{F7E76553-0F23-4AFE-A4F9-EC25E8A39F5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69EFA2-B796-4064-97B0-90E5D5409266}" type="pres">
      <dgm:prSet presAssocID="{F7E76553-0F23-4AFE-A4F9-EC25E8A39F5B}" presName="accent_4" presStyleCnt="0"/>
      <dgm:spPr/>
    </dgm:pt>
    <dgm:pt modelId="{24B59669-1DB1-4BBA-9505-4F6FA9CAD101}" type="pres">
      <dgm:prSet presAssocID="{F7E76553-0F23-4AFE-A4F9-EC25E8A39F5B}" presName="accentRepeatNode" presStyleLbl="solidFgAcc1" presStyleIdx="3" presStyleCnt="5"/>
      <dgm:spPr/>
    </dgm:pt>
    <dgm:pt modelId="{E654CBA0-0E43-4241-9F80-C8E46C3B6E53}" type="pres">
      <dgm:prSet presAssocID="{18A28352-77C1-4C45-A6B4-86D32E1ACA7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3EB34-C9A8-44CB-93A2-D7123B835683}" type="pres">
      <dgm:prSet presAssocID="{18A28352-77C1-4C45-A6B4-86D32E1ACA70}" presName="accent_5" presStyleCnt="0"/>
      <dgm:spPr/>
    </dgm:pt>
    <dgm:pt modelId="{1CD58F15-7845-480C-BA57-B93DD7D679ED}" type="pres">
      <dgm:prSet presAssocID="{18A28352-77C1-4C45-A6B4-86D32E1ACA70}" presName="accentRepeatNode" presStyleLbl="solidFgAcc1" presStyleIdx="4" presStyleCnt="5"/>
      <dgm:spPr/>
    </dgm:pt>
  </dgm:ptLst>
  <dgm:cxnLst>
    <dgm:cxn modelId="{B7C5A99E-B594-4550-8009-BE0F5E098A9C}" srcId="{312318BF-EE29-415A-BDBC-CD2277C32162}" destId="{18A28352-77C1-4C45-A6B4-86D32E1ACA70}" srcOrd="4" destOrd="0" parTransId="{7EA70D5E-F9EE-4606-9D4A-08FAA942D8C9}" sibTransId="{BC413481-9815-4D19-A7B0-D37D8C3EC914}"/>
    <dgm:cxn modelId="{6F1995BB-4151-431E-9D42-1FB075F36094}" srcId="{312318BF-EE29-415A-BDBC-CD2277C32162}" destId="{D8D53165-2C95-440C-B781-FC5F61F7AA28}" srcOrd="1" destOrd="0" parTransId="{BEB9E170-67B5-438C-8ABF-0FAA4C9F2885}" sibTransId="{C27B194A-A978-4123-848E-6A0F0D435075}"/>
    <dgm:cxn modelId="{01116DCD-49F5-40B3-B06C-3781E20CA09F}" type="presOf" srcId="{18A28352-77C1-4C45-A6B4-86D32E1ACA70}" destId="{E654CBA0-0E43-4241-9F80-C8E46C3B6E53}" srcOrd="0" destOrd="0" presId="urn:microsoft.com/office/officeart/2008/layout/VerticalCurvedList"/>
    <dgm:cxn modelId="{F47FF55E-0D0C-41F5-BFDA-B142E1FBA5EA}" type="presOf" srcId="{D8D53165-2C95-440C-B781-FC5F61F7AA28}" destId="{C07A7659-6BE8-4442-9541-92A7E205603F}" srcOrd="0" destOrd="0" presId="urn:microsoft.com/office/officeart/2008/layout/VerticalCurvedList"/>
    <dgm:cxn modelId="{A31313CA-F24E-4A03-83E9-D7BE9E4A75DA}" type="presOf" srcId="{F7E76553-0F23-4AFE-A4F9-EC25E8A39F5B}" destId="{5EE43E89-BBE3-42A2-B578-1AED40D8956C}" srcOrd="0" destOrd="0" presId="urn:microsoft.com/office/officeart/2008/layout/VerticalCurvedList"/>
    <dgm:cxn modelId="{8AFA4B8C-0122-42FD-ACD2-329BF7B664F1}" type="presOf" srcId="{B44215DC-B77F-4DD2-A109-9F8EAD6FD320}" destId="{53E61E65-CB0B-4C7A-A85F-F9A33DA5C58A}" srcOrd="0" destOrd="0" presId="urn:microsoft.com/office/officeart/2008/layout/VerticalCurvedList"/>
    <dgm:cxn modelId="{67F6FCC5-A9ED-40DD-AA55-912B5C07A7B2}" srcId="{312318BF-EE29-415A-BDBC-CD2277C32162}" destId="{36BD0247-55FC-441B-B595-6D11A1D9A4F1}" srcOrd="0" destOrd="0" parTransId="{9B34E5C3-030E-41F3-8333-F42C449C95E7}" sibTransId="{B44215DC-B77F-4DD2-A109-9F8EAD6FD320}"/>
    <dgm:cxn modelId="{92C54620-3D7E-4121-AA98-DD9E707FAA62}" srcId="{312318BF-EE29-415A-BDBC-CD2277C32162}" destId="{B49174CF-5B6E-421D-A4C2-79C70C352905}" srcOrd="2" destOrd="0" parTransId="{E708C224-16B7-4AAE-ABAA-FE6D00F460D9}" sibTransId="{F01A5036-DC63-49DE-B665-DBA177EA61DC}"/>
    <dgm:cxn modelId="{0E45CD19-8891-424C-BD26-0D6BE22F844A}" type="presOf" srcId="{312318BF-EE29-415A-BDBC-CD2277C32162}" destId="{34764F86-3BA3-4A7A-B090-36811D7F7FEA}" srcOrd="0" destOrd="0" presId="urn:microsoft.com/office/officeart/2008/layout/VerticalCurvedList"/>
    <dgm:cxn modelId="{E7F02F4B-6610-4143-948B-F9212A6F596C}" type="presOf" srcId="{B49174CF-5B6E-421D-A4C2-79C70C352905}" destId="{1068F8BB-BD6A-406C-984A-0F302B847C15}" srcOrd="0" destOrd="0" presId="urn:microsoft.com/office/officeart/2008/layout/VerticalCurvedList"/>
    <dgm:cxn modelId="{47F240F2-D181-4FC9-B82A-1B8D17C890E3}" type="presOf" srcId="{36BD0247-55FC-441B-B595-6D11A1D9A4F1}" destId="{CD80C28C-F627-4849-9889-6B2F82D0AFAB}" srcOrd="0" destOrd="0" presId="urn:microsoft.com/office/officeart/2008/layout/VerticalCurvedList"/>
    <dgm:cxn modelId="{C7993CEF-E6FC-44E2-931F-EA15D08926BD}" srcId="{312318BF-EE29-415A-BDBC-CD2277C32162}" destId="{F7E76553-0F23-4AFE-A4F9-EC25E8A39F5B}" srcOrd="3" destOrd="0" parTransId="{66BD2EFA-CCD4-483B-BD63-DEE7553AEA4D}" sibTransId="{9C592396-DB8C-485E-9F04-0B0F31E3C131}"/>
    <dgm:cxn modelId="{49479B73-8C8D-4CB5-A8B4-AD1822FEAB66}" type="presParOf" srcId="{34764F86-3BA3-4A7A-B090-36811D7F7FEA}" destId="{CAD3AD11-70A2-4909-B41E-AB0CDFEFE6E7}" srcOrd="0" destOrd="0" presId="urn:microsoft.com/office/officeart/2008/layout/VerticalCurvedList"/>
    <dgm:cxn modelId="{B2833F6E-BCEC-49E1-B809-70CBE62ADEED}" type="presParOf" srcId="{CAD3AD11-70A2-4909-B41E-AB0CDFEFE6E7}" destId="{69B1BDC1-18BF-4FBA-B360-DF91AB0C299B}" srcOrd="0" destOrd="0" presId="urn:microsoft.com/office/officeart/2008/layout/VerticalCurvedList"/>
    <dgm:cxn modelId="{3A9ECFEC-BF3E-407B-B34E-A7EFF192D05B}" type="presParOf" srcId="{69B1BDC1-18BF-4FBA-B360-DF91AB0C299B}" destId="{0CEB2D97-74CF-4D86-A290-770F8A5F17AD}" srcOrd="0" destOrd="0" presId="urn:microsoft.com/office/officeart/2008/layout/VerticalCurvedList"/>
    <dgm:cxn modelId="{DB04C858-DA55-4C59-B25A-C071C51CECA4}" type="presParOf" srcId="{69B1BDC1-18BF-4FBA-B360-DF91AB0C299B}" destId="{53E61E65-CB0B-4C7A-A85F-F9A33DA5C58A}" srcOrd="1" destOrd="0" presId="urn:microsoft.com/office/officeart/2008/layout/VerticalCurvedList"/>
    <dgm:cxn modelId="{502806D8-FC79-425E-BF9B-1A714C30122D}" type="presParOf" srcId="{69B1BDC1-18BF-4FBA-B360-DF91AB0C299B}" destId="{FD4A9A20-75E8-41B3-BCC9-1CD41F923B58}" srcOrd="2" destOrd="0" presId="urn:microsoft.com/office/officeart/2008/layout/VerticalCurvedList"/>
    <dgm:cxn modelId="{FBCB42DB-8050-4CB3-917C-46E5DC870BE3}" type="presParOf" srcId="{69B1BDC1-18BF-4FBA-B360-DF91AB0C299B}" destId="{9FD377D6-019D-4FD4-AD43-1E0C9AA9BD76}" srcOrd="3" destOrd="0" presId="urn:microsoft.com/office/officeart/2008/layout/VerticalCurvedList"/>
    <dgm:cxn modelId="{FABE419D-2F2E-48E3-831C-F2D9B2A0B747}" type="presParOf" srcId="{CAD3AD11-70A2-4909-B41E-AB0CDFEFE6E7}" destId="{CD80C28C-F627-4849-9889-6B2F82D0AFAB}" srcOrd="1" destOrd="0" presId="urn:microsoft.com/office/officeart/2008/layout/VerticalCurvedList"/>
    <dgm:cxn modelId="{2EC3D330-D72B-4348-96CD-F8B4EAF87FF4}" type="presParOf" srcId="{CAD3AD11-70A2-4909-B41E-AB0CDFEFE6E7}" destId="{57B8C22E-A089-4843-8153-5BCD6C9E9BF3}" srcOrd="2" destOrd="0" presId="urn:microsoft.com/office/officeart/2008/layout/VerticalCurvedList"/>
    <dgm:cxn modelId="{13D3B940-A768-4331-81C0-6D83C197D056}" type="presParOf" srcId="{57B8C22E-A089-4843-8153-5BCD6C9E9BF3}" destId="{EA5EAF07-C849-49E6-B27B-2D26323DACEB}" srcOrd="0" destOrd="0" presId="urn:microsoft.com/office/officeart/2008/layout/VerticalCurvedList"/>
    <dgm:cxn modelId="{A1E0ADB7-8999-482F-B69B-024E1196B1A9}" type="presParOf" srcId="{CAD3AD11-70A2-4909-B41E-AB0CDFEFE6E7}" destId="{C07A7659-6BE8-4442-9541-92A7E205603F}" srcOrd="3" destOrd="0" presId="urn:microsoft.com/office/officeart/2008/layout/VerticalCurvedList"/>
    <dgm:cxn modelId="{5C1AAC57-95F0-48B4-BABB-F132E8D69DD9}" type="presParOf" srcId="{CAD3AD11-70A2-4909-B41E-AB0CDFEFE6E7}" destId="{5AEFFF06-867D-4D6A-9F36-9AC0149CE406}" srcOrd="4" destOrd="0" presId="urn:microsoft.com/office/officeart/2008/layout/VerticalCurvedList"/>
    <dgm:cxn modelId="{E8DB95E1-C968-40F1-902F-F8C0F5FA3446}" type="presParOf" srcId="{5AEFFF06-867D-4D6A-9F36-9AC0149CE406}" destId="{4D4FD8C9-51BC-4EF5-840E-9B0710554024}" srcOrd="0" destOrd="0" presId="urn:microsoft.com/office/officeart/2008/layout/VerticalCurvedList"/>
    <dgm:cxn modelId="{331031D6-62EE-4AF5-A031-2AD4AE3584D3}" type="presParOf" srcId="{CAD3AD11-70A2-4909-B41E-AB0CDFEFE6E7}" destId="{1068F8BB-BD6A-406C-984A-0F302B847C15}" srcOrd="5" destOrd="0" presId="urn:microsoft.com/office/officeart/2008/layout/VerticalCurvedList"/>
    <dgm:cxn modelId="{9983F8CD-5319-429E-8132-74857AC98666}" type="presParOf" srcId="{CAD3AD11-70A2-4909-B41E-AB0CDFEFE6E7}" destId="{FBE73215-F32D-4292-AB21-6DCDB65976D1}" srcOrd="6" destOrd="0" presId="urn:microsoft.com/office/officeart/2008/layout/VerticalCurvedList"/>
    <dgm:cxn modelId="{E1ED8C78-77E4-459F-BE29-96E4A1AB8026}" type="presParOf" srcId="{FBE73215-F32D-4292-AB21-6DCDB65976D1}" destId="{DEE12BFF-15B5-4455-B3EF-D841509FC49F}" srcOrd="0" destOrd="0" presId="urn:microsoft.com/office/officeart/2008/layout/VerticalCurvedList"/>
    <dgm:cxn modelId="{6E1E23B6-5EC0-4DA3-B4EA-A9BD52AA1122}" type="presParOf" srcId="{CAD3AD11-70A2-4909-B41E-AB0CDFEFE6E7}" destId="{5EE43E89-BBE3-42A2-B578-1AED40D8956C}" srcOrd="7" destOrd="0" presId="urn:microsoft.com/office/officeart/2008/layout/VerticalCurvedList"/>
    <dgm:cxn modelId="{7BF56128-A4BB-42C6-A7B8-0EA64A05A9CD}" type="presParOf" srcId="{CAD3AD11-70A2-4909-B41E-AB0CDFEFE6E7}" destId="{A969EFA2-B796-4064-97B0-90E5D5409266}" srcOrd="8" destOrd="0" presId="urn:microsoft.com/office/officeart/2008/layout/VerticalCurvedList"/>
    <dgm:cxn modelId="{5C67DE7C-4935-4D82-9CAB-7067A950983F}" type="presParOf" srcId="{A969EFA2-B796-4064-97B0-90E5D5409266}" destId="{24B59669-1DB1-4BBA-9505-4F6FA9CAD101}" srcOrd="0" destOrd="0" presId="urn:microsoft.com/office/officeart/2008/layout/VerticalCurvedList"/>
    <dgm:cxn modelId="{BC835280-7FE1-4C39-95C6-91D9A8702DCA}" type="presParOf" srcId="{CAD3AD11-70A2-4909-B41E-AB0CDFEFE6E7}" destId="{E654CBA0-0E43-4241-9F80-C8E46C3B6E53}" srcOrd="9" destOrd="0" presId="urn:microsoft.com/office/officeart/2008/layout/VerticalCurvedList"/>
    <dgm:cxn modelId="{2921CCF5-88F5-4453-BCC7-CD9215FE3E8C}" type="presParOf" srcId="{CAD3AD11-70A2-4909-B41E-AB0CDFEFE6E7}" destId="{FB73EB34-C9A8-44CB-93A2-D7123B835683}" srcOrd="10" destOrd="0" presId="urn:microsoft.com/office/officeart/2008/layout/VerticalCurvedList"/>
    <dgm:cxn modelId="{299587A9-B656-471D-B406-B61502B9CB9B}" type="presParOf" srcId="{FB73EB34-C9A8-44CB-93A2-D7123B835683}" destId="{1CD58F15-7845-480C-BA57-B93DD7D679ED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61E65-CB0B-4C7A-A85F-F9A33DA5C58A}">
      <dsp:nvSpPr>
        <dsp:cNvPr id="0" name=""/>
        <dsp:cNvSpPr/>
      </dsp:nvSpPr>
      <dsp:spPr>
        <a:xfrm>
          <a:off x="-5576621" y="-853741"/>
          <a:ext cx="6639700" cy="6639700"/>
        </a:xfrm>
        <a:prstGeom prst="blockArc">
          <a:avLst>
            <a:gd name="adj1" fmla="val 18900000"/>
            <a:gd name="adj2" fmla="val 2700000"/>
            <a:gd name="adj3" fmla="val 32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0C28C-F627-4849-9889-6B2F82D0AFAB}">
      <dsp:nvSpPr>
        <dsp:cNvPr id="0" name=""/>
        <dsp:cNvSpPr/>
      </dsp:nvSpPr>
      <dsp:spPr>
        <a:xfrm>
          <a:off x="464766" y="308164"/>
          <a:ext cx="3806774" cy="616724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2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Narrow" panose="020B0606020202030204" pitchFamily="34" charset="0"/>
            </a:rPr>
            <a:t>New Program Development</a:t>
          </a:r>
        </a:p>
      </dsp:txBody>
      <dsp:txXfrm>
        <a:off x="464766" y="308164"/>
        <a:ext cx="3806774" cy="616724"/>
      </dsp:txXfrm>
    </dsp:sp>
    <dsp:sp modelId="{EA5EAF07-C849-49E6-B27B-2D26323DACEB}">
      <dsp:nvSpPr>
        <dsp:cNvPr id="0" name=""/>
        <dsp:cNvSpPr/>
      </dsp:nvSpPr>
      <dsp:spPr>
        <a:xfrm>
          <a:off x="79313" y="231074"/>
          <a:ext cx="770905" cy="770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A7659-6BE8-4442-9541-92A7E205603F}">
      <dsp:nvSpPr>
        <dsp:cNvPr id="0" name=""/>
        <dsp:cNvSpPr/>
      </dsp:nvSpPr>
      <dsp:spPr>
        <a:xfrm>
          <a:off x="906693" y="1232955"/>
          <a:ext cx="3364847" cy="616724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2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Narrow" panose="020B0606020202030204" pitchFamily="34" charset="0"/>
            </a:rPr>
            <a:t>Academic Portfolio Management</a:t>
          </a:r>
        </a:p>
      </dsp:txBody>
      <dsp:txXfrm>
        <a:off x="906693" y="1232955"/>
        <a:ext cx="3364847" cy="616724"/>
      </dsp:txXfrm>
    </dsp:sp>
    <dsp:sp modelId="{4D4FD8C9-51BC-4EF5-840E-9B0710554024}">
      <dsp:nvSpPr>
        <dsp:cNvPr id="0" name=""/>
        <dsp:cNvSpPr/>
      </dsp:nvSpPr>
      <dsp:spPr>
        <a:xfrm>
          <a:off x="521240" y="1155865"/>
          <a:ext cx="770905" cy="770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8F8BB-BD6A-406C-984A-0F302B847C15}">
      <dsp:nvSpPr>
        <dsp:cNvPr id="0" name=""/>
        <dsp:cNvSpPr/>
      </dsp:nvSpPr>
      <dsp:spPr>
        <a:xfrm>
          <a:off x="1042329" y="2157746"/>
          <a:ext cx="3229211" cy="616724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2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Narrow" panose="020B0606020202030204" pitchFamily="34" charset="0"/>
            </a:rPr>
            <a:t>Research Collaboration</a:t>
          </a:r>
        </a:p>
      </dsp:txBody>
      <dsp:txXfrm>
        <a:off x="1042329" y="2157746"/>
        <a:ext cx="3229211" cy="616724"/>
      </dsp:txXfrm>
    </dsp:sp>
    <dsp:sp modelId="{DEE12BFF-15B5-4455-B3EF-D841509FC49F}">
      <dsp:nvSpPr>
        <dsp:cNvPr id="0" name=""/>
        <dsp:cNvSpPr/>
      </dsp:nvSpPr>
      <dsp:spPr>
        <a:xfrm>
          <a:off x="656876" y="2080656"/>
          <a:ext cx="770905" cy="770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43E89-BBE3-42A2-B578-1AED40D8956C}">
      <dsp:nvSpPr>
        <dsp:cNvPr id="0" name=""/>
        <dsp:cNvSpPr/>
      </dsp:nvSpPr>
      <dsp:spPr>
        <a:xfrm>
          <a:off x="906693" y="3082537"/>
          <a:ext cx="3364847" cy="616724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2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Narrow" panose="020B0606020202030204" pitchFamily="34" charset="0"/>
            </a:rPr>
            <a:t>Space Management</a:t>
          </a:r>
        </a:p>
      </dsp:txBody>
      <dsp:txXfrm>
        <a:off x="906693" y="3082537"/>
        <a:ext cx="3364847" cy="616724"/>
      </dsp:txXfrm>
    </dsp:sp>
    <dsp:sp modelId="{24B59669-1DB1-4BBA-9505-4F6FA9CAD101}">
      <dsp:nvSpPr>
        <dsp:cNvPr id="0" name=""/>
        <dsp:cNvSpPr/>
      </dsp:nvSpPr>
      <dsp:spPr>
        <a:xfrm>
          <a:off x="521240" y="3005447"/>
          <a:ext cx="770905" cy="770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4CBA0-0E43-4241-9F80-C8E46C3B6E53}">
      <dsp:nvSpPr>
        <dsp:cNvPr id="0" name=""/>
        <dsp:cNvSpPr/>
      </dsp:nvSpPr>
      <dsp:spPr>
        <a:xfrm>
          <a:off x="464766" y="4007328"/>
          <a:ext cx="3806774" cy="616724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952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Arial Narrow" panose="020B0606020202030204" pitchFamily="34" charset="0"/>
            </a:rPr>
            <a:t>Administrative Service Delivery</a:t>
          </a:r>
        </a:p>
      </dsp:txBody>
      <dsp:txXfrm>
        <a:off x="464766" y="4007328"/>
        <a:ext cx="3806774" cy="616724"/>
      </dsp:txXfrm>
    </dsp:sp>
    <dsp:sp modelId="{1CD58F15-7845-480C-BA57-B93DD7D679ED}">
      <dsp:nvSpPr>
        <dsp:cNvPr id="0" name=""/>
        <dsp:cNvSpPr/>
      </dsp:nvSpPr>
      <dsp:spPr>
        <a:xfrm>
          <a:off x="79313" y="3930237"/>
          <a:ext cx="770905" cy="7709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63FFE8-8310-41A7-91A2-B9370B5E0C8B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657937-130F-44AA-8EAC-2D10ADCD7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8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/>
            <a:fld id="{1AA6FF21-C933-034E-8A18-3B504A3A00D6}" type="slidenum">
              <a:rPr lang="en-US">
                <a:solidFill>
                  <a:prstClr val="black"/>
                </a:solidFill>
                <a:latin typeface="Calibri"/>
              </a:rPr>
              <a:pPr defTabSz="465887"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28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</a:rPr>
              <a:pPr defTabSz="931637">
                <a:defRPr/>
              </a:pPr>
              <a:t>10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529">
              <a:defRPr/>
            </a:pPr>
            <a:fld id="{1AA6FF21-C933-034E-8A18-3B504A3A00D6}" type="slidenum">
              <a:rPr lang="en-US" sz="1900" kern="0">
                <a:solidFill>
                  <a:sysClr val="windowText" lastClr="000000"/>
                </a:solidFill>
              </a:rPr>
              <a:pPr defTabSz="966529">
                <a:defRPr/>
              </a:pPr>
              <a:t>11</a:t>
            </a:fld>
            <a:endParaRPr lang="en-US" sz="19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23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</a:rPr>
              <a:pPr defTabSz="931637">
                <a:defRPr/>
              </a:pPr>
              <a:t>12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3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</a:rPr>
              <a:pPr defTabSz="914266">
                <a:defRPr/>
              </a:pPr>
              <a:t>13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94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FF21-C933-034E-8A18-3B504A3A00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 defTabSz="931637">
                <a:defRPr/>
              </a:pPr>
              <a:t>2</a:t>
            </a:fld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6414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 defTabSz="931637">
                <a:defRPr/>
              </a:pPr>
              <a:t>3</a:t>
            </a:fld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843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 defTabSz="931637">
                <a:defRPr/>
              </a:pPr>
              <a:t>4</a:t>
            </a:fld>
            <a:endParaRPr lang="en-US" sz="1800" kern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729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 defTabSz="931774">
                <a:defRPr/>
              </a:pPr>
              <a:t>5</a:t>
            </a:fld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445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  <a:latin typeface="Calibri"/>
              </a:rPr>
              <a:pPr defTabSz="931774">
                <a:defRPr/>
              </a:pPr>
              <a:t>6</a:t>
            </a:fld>
            <a:endParaRPr lang="en-US" sz="1800" kern="0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08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</a:rPr>
              <a:pPr defTabSz="931637">
                <a:defRPr/>
              </a:pPr>
              <a:t>7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34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</a:rPr>
              <a:pPr defTabSz="931637">
                <a:defRPr/>
              </a:pPr>
              <a:t>8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02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637">
              <a:defRPr/>
            </a:pPr>
            <a:fld id="{1AA6FF21-C933-034E-8A18-3B504A3A00D6}" type="slidenum">
              <a:rPr lang="en-US" sz="1800" kern="0">
                <a:solidFill>
                  <a:sysClr val="windowText" lastClr="000000"/>
                </a:solidFill>
              </a:rPr>
              <a:pPr defTabSz="931637">
                <a:defRPr/>
              </a:pPr>
              <a:t>9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7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47" y="1515014"/>
            <a:ext cx="5910481" cy="41195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93871"/>
            <a:ext cx="5910481" cy="411953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807" y="1493871"/>
            <a:ext cx="5660674" cy="4119535"/>
          </a:xfrm>
        </p:spPr>
        <p:txBody>
          <a:bodyPr lIns="457200" tIns="457200" rIns="457200" bIns="457200" anchor="ctr" anchorCtr="0">
            <a:normAutofit/>
          </a:bodyPr>
          <a:lstStyle>
            <a:lvl1pPr>
              <a:lnSpc>
                <a:spcPct val="80000"/>
              </a:lnSpc>
              <a:defRPr sz="5500" cap="all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Huron-Logo_2_v0_alt_hrzn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47" y="6492113"/>
            <a:ext cx="3683726" cy="365887"/>
          </a:xfrm>
          <a:solidFill>
            <a:srgbClr val="00558C"/>
          </a:solidFill>
          <a:ln>
            <a:noFill/>
          </a:ln>
        </p:spPr>
        <p:txBody>
          <a:bodyPr lIns="457200" rIns="457200" anchor="ctr">
            <a:normAutofit/>
          </a:bodyPr>
          <a:lstStyle>
            <a:lvl1pPr marL="0" indent="0">
              <a:buFont typeface="Arial"/>
              <a:buNone/>
              <a:defRPr sz="12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NAME  XX.XX.XX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914628" y="6508511"/>
            <a:ext cx="3342581" cy="363124"/>
            <a:chOff x="422910" y="6494876"/>
            <a:chExt cx="2660378" cy="36312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2910" y="6494876"/>
              <a:ext cx="2570274" cy="3631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422910" y="6567347"/>
              <a:ext cx="26603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© 2018 HURON CONSULTING GROUP INC. AND </a:t>
              </a: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AFFILIATES. </a:t>
              </a:r>
              <a:r>
                <a:rPr kumimoji="0" lang="en-US" sz="6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 RIGHTS RESERVED</a:t>
              </a:r>
              <a:r>
                <a:rPr lang="en-US" sz="800"/>
                <a:t>.</a:t>
              </a: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50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ron-Logo_2_v0_alt_hrzn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7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2509" y="322729"/>
            <a:ext cx="8646154" cy="484094"/>
          </a:xfrm>
        </p:spPr>
        <p:txBody>
          <a:bodyPr lIns="91440" tIns="91440" rIns="91440" bIns="91440" anchor="ctr" anchorCtr="0">
            <a:noAutofit/>
          </a:bodyPr>
          <a:lstStyle>
            <a:lvl1pPr>
              <a:lnSpc>
                <a:spcPct val="80000"/>
              </a:lnSpc>
              <a:defRPr sz="2824" cap="all" baseline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INSANELY AWESOME 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1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882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81" y="6494876"/>
            <a:ext cx="1757028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529" b="0" baseline="0">
                <a:solidFill>
                  <a:schemeClr val="tx1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/>
              <a:t>© 2018 HURON CONSULTING GROUP INC.</a:t>
            </a:r>
          </a:p>
        </p:txBody>
      </p:sp>
      <p:pic>
        <p:nvPicPr>
          <p:cNvPr id="7" name="Picture 6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275438" y="6494876"/>
            <a:ext cx="3203451" cy="363124"/>
          </a:xfrm>
        </p:spPr>
        <p:txBody>
          <a:bodyPr anchor="ctr">
            <a:normAutofit/>
          </a:bodyPr>
          <a:lstStyle>
            <a:lvl1pPr marL="0" marR="0" indent="0" algn="l" defTabSz="4034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29" baseline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1  Footnote goes here</a:t>
            </a:r>
          </a:p>
          <a:p>
            <a:pPr lvl="0"/>
            <a:r>
              <a:rPr lang="en-US"/>
              <a:t>2  Footnote goes here</a:t>
            </a:r>
          </a:p>
          <a:p>
            <a:pPr lvl="0"/>
            <a:r>
              <a:rPr lang="en-US"/>
              <a:t>3  Footnote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2509" y="806825"/>
            <a:ext cx="8645525" cy="726141"/>
          </a:xfrm>
        </p:spPr>
        <p:txBody>
          <a:bodyPr tIns="91440" bIns="91440"/>
          <a:lstStyle>
            <a:lvl1pPr>
              <a:defRPr sz="1588">
                <a:latin typeface="Arial Narrow" panose="020B0606020202030204" pitchFamily="34" charset="0"/>
              </a:defRPr>
            </a:lvl1pPr>
            <a:lvl2pPr>
              <a:defRPr sz="1235">
                <a:latin typeface="Arial Narrow" panose="020B0606020202030204" pitchFamily="34" charset="0"/>
              </a:defRPr>
            </a:lvl2pPr>
            <a:lvl3pPr>
              <a:defRPr sz="1235">
                <a:latin typeface="Arial Narrow" panose="020B0606020202030204" pitchFamily="34" charset="0"/>
              </a:defRPr>
            </a:lvl3pPr>
            <a:lvl4pPr>
              <a:defRPr sz="1235"/>
            </a:lvl4pPr>
            <a:lvl5pPr marL="1108041" indent="-204518">
              <a:defRPr sz="123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31932" y="1613647"/>
            <a:ext cx="8646103" cy="806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170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80" y="6494876"/>
            <a:ext cx="1757028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© 2016 HURON CONSULTING GROUP INC.</a:t>
            </a:r>
          </a:p>
        </p:txBody>
      </p:sp>
      <p:pic>
        <p:nvPicPr>
          <p:cNvPr id="15" name="Picture 14" descr="Huron-Logo_CMYK_hero_vert_060716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94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572402"/>
            <a:ext cx="9144000" cy="353783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0" y="2215950"/>
            <a:ext cx="9144000" cy="2226775"/>
          </a:xfrm>
        </p:spPr>
        <p:txBody>
          <a:bodyPr lIns="457200" tIns="274320" rIns="457200" bIns="274320">
            <a:normAutofit/>
          </a:bodyPr>
          <a:lstStyle>
            <a:lvl1pPr>
              <a:lnSpc>
                <a:spcPts val="5500"/>
              </a:lnSpc>
              <a:spcAft>
                <a:spcPts val="1200"/>
              </a:spcAft>
              <a:defRPr sz="50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pic>
        <p:nvPicPr>
          <p:cNvPr id="7" name="Picture 6" descr="Huron-Logo_CMYK_hero_vert_060716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4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-Column +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2509" y="322729"/>
            <a:ext cx="8646154" cy="484094"/>
          </a:xfrm>
        </p:spPr>
        <p:txBody>
          <a:bodyPr lIns="91440" tIns="91440" rIns="91440" bIns="91440" anchor="ctr">
            <a:noAutofit/>
          </a:bodyPr>
          <a:lstStyle>
            <a:lvl1pPr>
              <a:lnSpc>
                <a:spcPct val="80000"/>
              </a:lnSpc>
              <a:defRPr sz="2824" cap="all" baseline="0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INSANELY AWESOME small 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1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882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275438" y="6494876"/>
            <a:ext cx="3203451" cy="363124"/>
          </a:xfrm>
        </p:spPr>
        <p:txBody>
          <a:bodyPr anchor="ctr">
            <a:normAutofit/>
          </a:bodyPr>
          <a:lstStyle>
            <a:lvl1pPr marL="0" marR="0" indent="0" algn="l" defTabSz="4034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29" baseline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1  Footnote goes here</a:t>
            </a:r>
          </a:p>
          <a:p>
            <a:pPr lvl="0"/>
            <a:r>
              <a:rPr lang="en-US" dirty="0"/>
              <a:t>2  Footnote goes here</a:t>
            </a:r>
          </a:p>
          <a:p>
            <a:pPr lvl="0"/>
            <a:r>
              <a:rPr lang="en-US" dirty="0"/>
              <a:t>3  Footnote goes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32509" y="806823"/>
            <a:ext cx="8645525" cy="806824"/>
          </a:xfrm>
        </p:spPr>
        <p:txBody>
          <a:bodyPr tIns="91440" bIns="91440"/>
          <a:lstStyle>
            <a:lvl1pPr>
              <a:defRPr sz="1588">
                <a:latin typeface="Arial Narrow" panose="020B0606020202030204" pitchFamily="34" charset="0"/>
              </a:defRPr>
            </a:lvl1pPr>
            <a:lvl2pPr>
              <a:defRPr sz="1235">
                <a:latin typeface="Arial Narrow" panose="020B0606020202030204" pitchFamily="34" charset="0"/>
              </a:defRPr>
            </a:lvl2pPr>
            <a:lvl3pPr>
              <a:defRPr sz="1235">
                <a:latin typeface="Arial Narrow" panose="020B0606020202030204" pitchFamily="34" charset="0"/>
              </a:defRPr>
            </a:lvl3pPr>
            <a:lvl4pPr>
              <a:defRPr sz="1235"/>
            </a:lvl4pPr>
            <a:lvl5pPr marL="1108041" indent="-204518">
              <a:defRPr sz="123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701553"/>
            <a:ext cx="9144000" cy="699248"/>
          </a:xfrm>
          <a:prstGeom prst="rect">
            <a:avLst/>
          </a:prstGeom>
          <a:solidFill>
            <a:srgbClr val="0055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7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5558589"/>
            <a:ext cx="9144000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588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32509" y="1613647"/>
            <a:ext cx="8612909" cy="80682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15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+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4" cy="1172646"/>
          </a:xfrm>
        </p:spPr>
        <p:txBody>
          <a:bodyPr lIns="91440" tIns="91440" rIns="91440" bIns="91440" anchor="ctr">
            <a:noAutofit/>
          </a:bodyPr>
          <a:lstStyle>
            <a:lvl1pPr>
              <a:lnSpc>
                <a:spcPct val="80000"/>
              </a:lnSpc>
              <a:defRPr sz="3500" cap="all" baseline="0"/>
            </a:lvl1pPr>
          </a:lstStyle>
          <a:p>
            <a:r>
              <a:rPr lang="en-US"/>
              <a:t>INSANELY AWESOME small 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7175" y="1639570"/>
            <a:ext cx="8645525" cy="485530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57600" y="6494463"/>
            <a:ext cx="2193925" cy="3635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/>
            </a:lvl1pPr>
            <a:lvl2pPr marL="231775" indent="0">
              <a:buNone/>
              <a:defRPr/>
            </a:lvl2pPr>
            <a:lvl3pPr marL="455613" indent="0">
              <a:buNone/>
              <a:defRPr/>
            </a:lvl3pPr>
            <a:lvl4pPr marL="68897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1  Footnote goes here</a:t>
            </a:r>
          </a:p>
          <a:p>
            <a:pPr lvl="0"/>
            <a:r>
              <a:rPr lang="en-US"/>
              <a:t>2  Footnote goes here</a:t>
            </a:r>
          </a:p>
          <a:p>
            <a:pPr lvl="0"/>
            <a:r>
              <a:rPr lang="en-US"/>
              <a:t>3  Footnote goes here</a:t>
            </a:r>
          </a:p>
        </p:txBody>
      </p:sp>
    </p:spTree>
    <p:extLst>
      <p:ext uri="{BB962C8B-B14F-4D97-AF65-F5344CB8AC3E}">
        <p14:creationId xmlns:p14="http://schemas.microsoft.com/office/powerpoint/2010/main" val="29222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657600" cy="649367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/>
              <a:t>PLACE HEADSHOT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2714" y="466924"/>
            <a:ext cx="4970385" cy="197090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5000"/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2714" y="2437825"/>
            <a:ext cx="4978267" cy="686165"/>
          </a:xfrm>
        </p:spPr>
        <p:txBody>
          <a:bodyPr anchor="ctr">
            <a:noAutofit/>
          </a:bodyPr>
          <a:lstStyle>
            <a:lvl1pPr marL="0" indent="0">
              <a:buNone/>
              <a:defRPr sz="1500" b="1" cap="all">
                <a:solidFill>
                  <a:schemeClr val="accent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3860410" y="2437825"/>
            <a:ext cx="4962689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2714" y="3131689"/>
            <a:ext cx="4970385" cy="3361981"/>
          </a:xfrm>
        </p:spPr>
        <p:txBody>
          <a:bodyPr lIns="91440" tIns="182880" rIns="91440" bIns="18288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On </a:t>
            </a:r>
            <a:r>
              <a:rPr lang="en-US" err="1"/>
              <a:t>deateri</a:t>
            </a:r>
            <a:r>
              <a:rPr lang="en-US"/>
              <a:t> taste credit </a:t>
            </a:r>
            <a:r>
              <a:rPr lang="en-US" err="1"/>
              <a:t>viverides</a:t>
            </a:r>
            <a:r>
              <a:rPr lang="en-US"/>
              <a:t> </a:t>
            </a:r>
            <a:r>
              <a:rPr lang="en-US" err="1"/>
              <a:t>orum</a:t>
            </a:r>
            <a:r>
              <a:rPr lang="en-US"/>
              <a:t>, </a:t>
            </a:r>
            <a:r>
              <a:rPr lang="en-US" err="1"/>
              <a:t>dem</a:t>
            </a:r>
            <a:r>
              <a:rPr lang="en-US"/>
              <a:t> </a:t>
            </a:r>
            <a:r>
              <a:rPr lang="en-US" err="1"/>
              <a:t>ora</a:t>
            </a:r>
            <a:r>
              <a:rPr lang="en-US"/>
              <a:t> de in </a:t>
            </a:r>
            <a:r>
              <a:rPr lang="en-US" err="1"/>
              <a:t>Etraturat</a:t>
            </a:r>
            <a:r>
              <a:rPr lang="en-US"/>
              <a:t>. Tum </a:t>
            </a:r>
            <a:r>
              <a:rPr lang="en-US" err="1"/>
              <a:t>cate</a:t>
            </a:r>
            <a:r>
              <a:rPr lang="en-US"/>
              <a:t> </a:t>
            </a:r>
            <a:r>
              <a:rPr lang="en-US" err="1"/>
              <a:t>terficiissum</a:t>
            </a:r>
            <a:r>
              <a:rPr lang="en-US"/>
              <a:t> re, </a:t>
            </a:r>
            <a:r>
              <a:rPr lang="en-US" err="1"/>
              <a:t>mulvis</a:t>
            </a:r>
            <a:r>
              <a:rPr lang="en-US"/>
              <a:t> ex mere, se </a:t>
            </a:r>
            <a:r>
              <a:rPr lang="en-US" err="1"/>
              <a:t>prorte</a:t>
            </a:r>
            <a:r>
              <a:rPr lang="en-US"/>
              <a:t>, </a:t>
            </a:r>
            <a:r>
              <a:rPr lang="en-US" err="1"/>
              <a:t>Patilib</a:t>
            </a:r>
            <a:r>
              <a:rPr lang="en-US"/>
              <a:t> </a:t>
            </a:r>
            <a:r>
              <a:rPr lang="en-US" err="1"/>
              <a:t>ulicondit</a:t>
            </a:r>
            <a:r>
              <a:rPr lang="en-US"/>
              <a:t>, </a:t>
            </a:r>
            <a:r>
              <a:rPr lang="en-US" err="1"/>
              <a:t>misti</a:t>
            </a:r>
            <a:r>
              <a:rPr lang="en-US"/>
              <a:t>, </a:t>
            </a:r>
            <a:r>
              <a:rPr lang="en-US" err="1"/>
              <a:t>nostrudam</a:t>
            </a:r>
            <a:r>
              <a:rPr lang="en-US"/>
              <a:t> in </a:t>
            </a:r>
            <a:r>
              <a:rPr lang="en-US" err="1"/>
              <a:t>vili</a:t>
            </a:r>
            <a:r>
              <a:rPr lang="en-US"/>
              <a:t> </a:t>
            </a:r>
            <a:r>
              <a:rPr lang="en-US" err="1"/>
              <a:t>pris</a:t>
            </a:r>
            <a:r>
              <a:rPr lang="en-US"/>
              <a:t>; non </a:t>
            </a:r>
            <a:r>
              <a:rPr lang="en-US" err="1"/>
              <a:t>tre</a:t>
            </a:r>
            <a:r>
              <a:rPr lang="en-US"/>
              <a:t> cum </a:t>
            </a:r>
            <a:r>
              <a:rPr lang="en-US" err="1"/>
              <a:t>culum</a:t>
            </a:r>
            <a:r>
              <a:rPr lang="en-US"/>
              <a:t> ta, </a:t>
            </a:r>
            <a:r>
              <a:rPr lang="en-US" err="1"/>
              <a:t>simis</a:t>
            </a:r>
            <a:r>
              <a:rPr lang="en-US"/>
              <a:t> </a:t>
            </a:r>
            <a:r>
              <a:rPr lang="en-US" err="1"/>
              <a:t>cupio</a:t>
            </a:r>
            <a:r>
              <a:rPr lang="en-US"/>
              <a:t>, Ti. </a:t>
            </a:r>
            <a:r>
              <a:rPr lang="en-US" err="1"/>
              <a:t>Etrunum</a:t>
            </a:r>
            <a:r>
              <a:rPr lang="en-US"/>
              <a:t>. Races </a:t>
            </a:r>
            <a:r>
              <a:rPr lang="en-US" err="1"/>
              <a:t>dem</a:t>
            </a:r>
            <a:r>
              <a:rPr lang="en-US"/>
              <a:t>, sum </a:t>
            </a:r>
            <a:r>
              <a:rPr lang="en-US" err="1"/>
              <a:t>moverum</a:t>
            </a:r>
            <a:r>
              <a:rPr lang="en-US"/>
              <a:t> </a:t>
            </a:r>
            <a:r>
              <a:rPr lang="en-US" err="1"/>
              <a:t>ignoc</a:t>
            </a:r>
            <a:r>
              <a:rPr lang="en-US"/>
              <a:t>, </a:t>
            </a:r>
            <a:r>
              <a:rPr lang="en-US" err="1"/>
              <a:t>octam</a:t>
            </a:r>
            <a:r>
              <a:rPr lang="en-US"/>
              <a:t> </a:t>
            </a:r>
            <a:r>
              <a:rPr lang="en-US" err="1"/>
              <a:t>hicae</a:t>
            </a:r>
            <a:r>
              <a:rPr lang="en-US"/>
              <a:t> </a:t>
            </a:r>
            <a:r>
              <a:rPr lang="en-US" err="1"/>
              <a:t>cultorum</a:t>
            </a:r>
            <a:r>
              <a:rPr lang="en-US"/>
              <a:t>. On </a:t>
            </a:r>
            <a:r>
              <a:rPr lang="en-US" err="1"/>
              <a:t>deateri</a:t>
            </a:r>
            <a:r>
              <a:rPr lang="en-US"/>
              <a:t> taste credit </a:t>
            </a:r>
            <a:r>
              <a:rPr lang="en-US" err="1"/>
              <a:t>viverides</a:t>
            </a:r>
            <a:r>
              <a:rPr lang="en-US"/>
              <a:t> </a:t>
            </a:r>
            <a:r>
              <a:rPr lang="en-US" err="1"/>
              <a:t>orum</a:t>
            </a:r>
            <a:r>
              <a:rPr lang="en-US"/>
              <a:t>, </a:t>
            </a:r>
            <a:r>
              <a:rPr lang="en-US" err="1"/>
              <a:t>dem</a:t>
            </a:r>
            <a:r>
              <a:rPr lang="en-US"/>
              <a:t> </a:t>
            </a:r>
            <a:r>
              <a:rPr lang="en-US" err="1"/>
              <a:t>ora</a:t>
            </a:r>
            <a:r>
              <a:rPr lang="en-US"/>
              <a:t> de in </a:t>
            </a:r>
            <a:r>
              <a:rPr lang="en-US" err="1"/>
              <a:t>Etraturat</a:t>
            </a:r>
            <a:r>
              <a:rPr lang="en-US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lvl="0"/>
            <a:r>
              <a:rPr lang="en-US"/>
              <a:t>JANE DOE</a:t>
            </a:r>
          </a:p>
          <a:p>
            <a:pPr lvl="0"/>
            <a:r>
              <a:rPr lang="en-US"/>
              <a:t>Head of Business Development</a:t>
            </a:r>
          </a:p>
          <a:p>
            <a:pPr lvl="0"/>
            <a:r>
              <a:rPr lang="en-US"/>
              <a:t>T XXX.XXX.XXXX</a:t>
            </a:r>
          </a:p>
          <a:p>
            <a:pPr lvl="0"/>
            <a:r>
              <a:rPr lang="en-US"/>
              <a:t>E </a:t>
            </a:r>
            <a:r>
              <a:rPr lang="en-US" err="1"/>
              <a:t>Name.Name</a:t>
            </a:r>
            <a:endParaRPr lang="en-US"/>
          </a:p>
          <a:p>
            <a:pPr lvl="0"/>
            <a:r>
              <a:rPr lang="en-US"/>
              <a:t>   @</a:t>
            </a:r>
            <a:r>
              <a:rPr lang="en-US" err="1"/>
              <a:t>huronconsultingroup.com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8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uron-Logo_2_v0_alt_hrzn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9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32509" y="322729"/>
            <a:ext cx="8646154" cy="484094"/>
          </a:xfrm>
        </p:spPr>
        <p:txBody>
          <a:bodyPr lIns="91440" tIns="91440" rIns="91440" bIns="91440" anchor="ctr" anchorCtr="0">
            <a:noAutofit/>
          </a:bodyPr>
          <a:lstStyle>
            <a:lvl1pPr>
              <a:lnSpc>
                <a:spcPct val="80000"/>
              </a:lnSpc>
              <a:defRPr sz="2824" cap="all" baseline="0">
                <a:latin typeface="Arial Narrow" panose="020B0606020202030204" pitchFamily="34" charset="0"/>
              </a:defRPr>
            </a:lvl1pPr>
          </a:lstStyle>
          <a:p>
            <a:r>
              <a:rPr lang="en-US"/>
              <a:t>INSANELY AWESOME 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1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882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81" y="6494876"/>
            <a:ext cx="1757028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529" b="0" baseline="0">
                <a:solidFill>
                  <a:schemeClr val="tx1"/>
                </a:solidFill>
                <a:latin typeface="Arial Narrow" panose="020B0606020202030204" pitchFamily="34" charset="0"/>
                <a:cs typeface="Arial"/>
              </a:defRPr>
            </a:lvl1pPr>
          </a:lstStyle>
          <a:p>
            <a:r>
              <a:rPr lang="en-US"/>
              <a:t>© 2018 HURON CONSULTING GROUP INC.</a:t>
            </a:r>
          </a:p>
        </p:txBody>
      </p:sp>
      <p:pic>
        <p:nvPicPr>
          <p:cNvPr id="7" name="Picture 6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275438" y="6494876"/>
            <a:ext cx="3203451" cy="363124"/>
          </a:xfrm>
        </p:spPr>
        <p:txBody>
          <a:bodyPr anchor="ctr">
            <a:normAutofit/>
          </a:bodyPr>
          <a:lstStyle>
            <a:lvl1pPr marL="0" marR="0" indent="0" algn="l" defTabSz="4034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29" baseline="0">
                <a:solidFill>
                  <a:srgbClr val="0000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1  Footnote goes here</a:t>
            </a:r>
          </a:p>
          <a:p>
            <a:pPr lvl="0"/>
            <a:r>
              <a:rPr lang="en-US"/>
              <a:t>2  Footnote goes here</a:t>
            </a:r>
          </a:p>
          <a:p>
            <a:pPr lvl="0"/>
            <a:r>
              <a:rPr lang="en-US"/>
              <a:t>3  Footnote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32509" y="806825"/>
            <a:ext cx="8645525" cy="726141"/>
          </a:xfrm>
        </p:spPr>
        <p:txBody>
          <a:bodyPr tIns="91440" bIns="91440"/>
          <a:lstStyle>
            <a:lvl1pPr>
              <a:defRPr sz="1588">
                <a:latin typeface="Arial Narrow" panose="020B0606020202030204" pitchFamily="34" charset="0"/>
              </a:defRPr>
            </a:lvl1pPr>
            <a:lvl2pPr>
              <a:defRPr sz="1235">
                <a:latin typeface="Arial Narrow" panose="020B0606020202030204" pitchFamily="34" charset="0"/>
              </a:defRPr>
            </a:lvl2pPr>
            <a:lvl3pPr>
              <a:defRPr sz="1235">
                <a:latin typeface="Arial Narrow" panose="020B0606020202030204" pitchFamily="34" charset="0"/>
              </a:defRPr>
            </a:lvl3pPr>
            <a:lvl4pPr>
              <a:defRPr sz="1235"/>
            </a:lvl4pPr>
            <a:lvl5pPr marL="1108041" indent="-204518">
              <a:defRPr sz="123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31932" y="1613647"/>
            <a:ext cx="8646103" cy="8068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595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280" y="6494876"/>
            <a:ext cx="1757028" cy="3631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" b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© 2016 HURON CONSULTING GROUP INC.</a:t>
            </a:r>
          </a:p>
        </p:txBody>
      </p:sp>
      <p:pic>
        <p:nvPicPr>
          <p:cNvPr id="15" name="Picture 14" descr="Huron-Logo_CMYK_hero_vert_060716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147" y="1515014"/>
            <a:ext cx="5910481" cy="41195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93871"/>
            <a:ext cx="5910481" cy="4119535"/>
          </a:xfrm>
          <a:prstGeom prst="rect">
            <a:avLst/>
          </a:prstGeom>
          <a:solidFill>
            <a:schemeClr val="bg1">
              <a:lumMod val="95000"/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807" y="1493871"/>
            <a:ext cx="5660674" cy="4119535"/>
          </a:xfrm>
        </p:spPr>
        <p:txBody>
          <a:bodyPr lIns="457200" tIns="457200" rIns="457200" bIns="457200" anchor="ctr" anchorCtr="0">
            <a:normAutofit/>
          </a:bodyPr>
          <a:lstStyle>
            <a:lvl1pPr>
              <a:lnSpc>
                <a:spcPct val="80000"/>
              </a:lnSpc>
              <a:defRPr sz="5500" cap="all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Huron-Logo_2_v0_alt_hrznt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147" y="6492113"/>
            <a:ext cx="3683726" cy="365887"/>
          </a:xfrm>
          <a:solidFill>
            <a:srgbClr val="00558C"/>
          </a:solidFill>
          <a:ln>
            <a:noFill/>
          </a:ln>
        </p:spPr>
        <p:txBody>
          <a:bodyPr lIns="457200" rIns="457200" anchor="ctr">
            <a:normAutofit/>
          </a:bodyPr>
          <a:lstStyle>
            <a:lvl1pPr marL="0" indent="0">
              <a:buFont typeface="Arial"/>
              <a:buNone/>
              <a:defRPr sz="12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NAME  XX.XX.XX 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914628" y="6508511"/>
            <a:ext cx="3342581" cy="363124"/>
            <a:chOff x="422910" y="6494876"/>
            <a:chExt cx="2660378" cy="36312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22910" y="6494876"/>
              <a:ext cx="2570274" cy="3631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422910" y="6567347"/>
              <a:ext cx="266037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© 2018 HURON CONSULTING GROUP INC. AND </a:t>
              </a: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AFFILIATES. </a:t>
              </a:r>
              <a:r>
                <a:rPr kumimoji="0" lang="en-US" sz="600" b="0" i="0" u="none" strike="noStrike" kern="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ALL RIGHTS RESERVED</a:t>
              </a:r>
              <a:r>
                <a:rPr lang="en-US" sz="800"/>
                <a:t>.</a:t>
              </a:r>
              <a:endParaRPr kumimoji="0" lang="en-US" sz="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3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+ 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6655" y="466924"/>
            <a:ext cx="8646154" cy="1172646"/>
          </a:xfrm>
        </p:spPr>
        <p:txBody>
          <a:bodyPr lIns="91440" tIns="91440" rIns="91440" bIns="91440" anchor="ctr">
            <a:noAutofit/>
          </a:bodyPr>
          <a:lstStyle>
            <a:lvl1pPr>
              <a:lnSpc>
                <a:spcPct val="80000"/>
              </a:lnSpc>
              <a:defRPr sz="3500" cap="all" baseline="0"/>
            </a:lvl1pPr>
          </a:lstStyle>
          <a:p>
            <a:r>
              <a:rPr lang="en-US"/>
              <a:t>INSANELY AWESOME small TITLE HERE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57175" y="1639570"/>
            <a:ext cx="8645525" cy="4855306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255713" indent="-231775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657600" y="6494463"/>
            <a:ext cx="2193925" cy="3635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/>
            </a:lvl1pPr>
            <a:lvl2pPr marL="231775" indent="0">
              <a:buNone/>
              <a:defRPr/>
            </a:lvl2pPr>
            <a:lvl3pPr marL="455613" indent="0">
              <a:buNone/>
              <a:defRPr/>
            </a:lvl3pPr>
            <a:lvl4pPr marL="688975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1  Footnote goes here</a:t>
            </a:r>
          </a:p>
          <a:p>
            <a:pPr lvl="0"/>
            <a:r>
              <a:rPr lang="en-US"/>
              <a:t>2  Footnote goes here</a:t>
            </a:r>
          </a:p>
          <a:p>
            <a:pPr lvl="0"/>
            <a:r>
              <a:rPr lang="en-US"/>
              <a:t>3  Footnote goes here</a:t>
            </a:r>
          </a:p>
        </p:txBody>
      </p:sp>
    </p:spTree>
    <p:extLst>
      <p:ext uri="{BB962C8B-B14F-4D97-AF65-F5344CB8AC3E}">
        <p14:creationId xmlns:p14="http://schemas.microsoft.com/office/powerpoint/2010/main" val="114279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3657600" cy="649367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b="1" baseline="0"/>
            </a:lvl1pPr>
          </a:lstStyle>
          <a:p>
            <a:r>
              <a:rPr lang="en-US"/>
              <a:t>PLACE HEADSHOT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52714" y="466924"/>
            <a:ext cx="4970385" cy="1970901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5000"/>
            </a:lvl1pPr>
          </a:lstStyle>
          <a:p>
            <a:r>
              <a:rPr lang="en-US"/>
              <a:t>CLICK </a:t>
            </a:r>
            <a:br>
              <a:rPr lang="en-US"/>
            </a:br>
            <a:r>
              <a:rPr lang="en-US"/>
              <a:t>TO EDIT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3852714" y="2437825"/>
            <a:ext cx="4978267" cy="686165"/>
          </a:xfrm>
        </p:spPr>
        <p:txBody>
          <a:bodyPr anchor="ctr">
            <a:noAutofit/>
          </a:bodyPr>
          <a:lstStyle>
            <a:lvl1pPr marL="0" indent="0">
              <a:buNone/>
              <a:defRPr sz="1500" b="1" cap="all">
                <a:solidFill>
                  <a:schemeClr val="accent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TITLE </a:t>
            </a:r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3860410" y="2437825"/>
            <a:ext cx="4962689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52714" y="3131689"/>
            <a:ext cx="4970385" cy="3361981"/>
          </a:xfrm>
        </p:spPr>
        <p:txBody>
          <a:bodyPr lIns="91440" tIns="182880" rIns="91440" bIns="182880" anchor="t" anchorCtr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400" b="0" i="0" u="none" strike="noStrike" baseline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On </a:t>
            </a:r>
            <a:r>
              <a:rPr lang="en-US" err="1"/>
              <a:t>deateri</a:t>
            </a:r>
            <a:r>
              <a:rPr lang="en-US"/>
              <a:t> taste credit </a:t>
            </a:r>
            <a:r>
              <a:rPr lang="en-US" err="1"/>
              <a:t>viverides</a:t>
            </a:r>
            <a:r>
              <a:rPr lang="en-US"/>
              <a:t> </a:t>
            </a:r>
            <a:r>
              <a:rPr lang="en-US" err="1"/>
              <a:t>orum</a:t>
            </a:r>
            <a:r>
              <a:rPr lang="en-US"/>
              <a:t>, </a:t>
            </a:r>
            <a:r>
              <a:rPr lang="en-US" err="1"/>
              <a:t>dem</a:t>
            </a:r>
            <a:r>
              <a:rPr lang="en-US"/>
              <a:t> </a:t>
            </a:r>
            <a:r>
              <a:rPr lang="en-US" err="1"/>
              <a:t>ora</a:t>
            </a:r>
            <a:r>
              <a:rPr lang="en-US"/>
              <a:t> de in </a:t>
            </a:r>
            <a:r>
              <a:rPr lang="en-US" err="1"/>
              <a:t>Etraturat</a:t>
            </a:r>
            <a:r>
              <a:rPr lang="en-US"/>
              <a:t>. Tum </a:t>
            </a:r>
            <a:r>
              <a:rPr lang="en-US" err="1"/>
              <a:t>cate</a:t>
            </a:r>
            <a:r>
              <a:rPr lang="en-US"/>
              <a:t> </a:t>
            </a:r>
            <a:r>
              <a:rPr lang="en-US" err="1"/>
              <a:t>terficiissum</a:t>
            </a:r>
            <a:r>
              <a:rPr lang="en-US"/>
              <a:t> re, </a:t>
            </a:r>
            <a:r>
              <a:rPr lang="en-US" err="1"/>
              <a:t>mulvis</a:t>
            </a:r>
            <a:r>
              <a:rPr lang="en-US"/>
              <a:t> ex mere, se </a:t>
            </a:r>
            <a:r>
              <a:rPr lang="en-US" err="1"/>
              <a:t>prorte</a:t>
            </a:r>
            <a:r>
              <a:rPr lang="en-US"/>
              <a:t>, </a:t>
            </a:r>
            <a:r>
              <a:rPr lang="en-US" err="1"/>
              <a:t>Patilib</a:t>
            </a:r>
            <a:r>
              <a:rPr lang="en-US"/>
              <a:t> </a:t>
            </a:r>
            <a:r>
              <a:rPr lang="en-US" err="1"/>
              <a:t>ulicondit</a:t>
            </a:r>
            <a:r>
              <a:rPr lang="en-US"/>
              <a:t>, </a:t>
            </a:r>
            <a:r>
              <a:rPr lang="en-US" err="1"/>
              <a:t>misti</a:t>
            </a:r>
            <a:r>
              <a:rPr lang="en-US"/>
              <a:t>, </a:t>
            </a:r>
            <a:r>
              <a:rPr lang="en-US" err="1"/>
              <a:t>nostrudam</a:t>
            </a:r>
            <a:r>
              <a:rPr lang="en-US"/>
              <a:t> in </a:t>
            </a:r>
            <a:r>
              <a:rPr lang="en-US" err="1"/>
              <a:t>vili</a:t>
            </a:r>
            <a:r>
              <a:rPr lang="en-US"/>
              <a:t> </a:t>
            </a:r>
            <a:r>
              <a:rPr lang="en-US" err="1"/>
              <a:t>pris</a:t>
            </a:r>
            <a:r>
              <a:rPr lang="en-US"/>
              <a:t>; non </a:t>
            </a:r>
            <a:r>
              <a:rPr lang="en-US" err="1"/>
              <a:t>tre</a:t>
            </a:r>
            <a:r>
              <a:rPr lang="en-US"/>
              <a:t> cum </a:t>
            </a:r>
            <a:r>
              <a:rPr lang="en-US" err="1"/>
              <a:t>culum</a:t>
            </a:r>
            <a:r>
              <a:rPr lang="en-US"/>
              <a:t> ta, </a:t>
            </a:r>
            <a:r>
              <a:rPr lang="en-US" err="1"/>
              <a:t>simis</a:t>
            </a:r>
            <a:r>
              <a:rPr lang="en-US"/>
              <a:t> </a:t>
            </a:r>
            <a:r>
              <a:rPr lang="en-US" err="1"/>
              <a:t>cupio</a:t>
            </a:r>
            <a:r>
              <a:rPr lang="en-US"/>
              <a:t>, Ti. </a:t>
            </a:r>
            <a:r>
              <a:rPr lang="en-US" err="1"/>
              <a:t>Etrunum</a:t>
            </a:r>
            <a:r>
              <a:rPr lang="en-US"/>
              <a:t>. Races </a:t>
            </a:r>
            <a:r>
              <a:rPr lang="en-US" err="1"/>
              <a:t>dem</a:t>
            </a:r>
            <a:r>
              <a:rPr lang="en-US"/>
              <a:t>, sum </a:t>
            </a:r>
            <a:r>
              <a:rPr lang="en-US" err="1"/>
              <a:t>moverum</a:t>
            </a:r>
            <a:r>
              <a:rPr lang="en-US"/>
              <a:t> </a:t>
            </a:r>
            <a:r>
              <a:rPr lang="en-US" err="1"/>
              <a:t>ignoc</a:t>
            </a:r>
            <a:r>
              <a:rPr lang="en-US"/>
              <a:t>, </a:t>
            </a:r>
            <a:r>
              <a:rPr lang="en-US" err="1"/>
              <a:t>octam</a:t>
            </a:r>
            <a:r>
              <a:rPr lang="en-US"/>
              <a:t> </a:t>
            </a:r>
            <a:r>
              <a:rPr lang="en-US" err="1"/>
              <a:t>hicae</a:t>
            </a:r>
            <a:r>
              <a:rPr lang="en-US"/>
              <a:t> </a:t>
            </a:r>
            <a:r>
              <a:rPr lang="en-US" err="1"/>
              <a:t>cultorum</a:t>
            </a:r>
            <a:r>
              <a:rPr lang="en-US"/>
              <a:t>. On </a:t>
            </a:r>
            <a:r>
              <a:rPr lang="en-US" err="1"/>
              <a:t>deateri</a:t>
            </a:r>
            <a:r>
              <a:rPr lang="en-US"/>
              <a:t> taste credit </a:t>
            </a:r>
            <a:r>
              <a:rPr lang="en-US" err="1"/>
              <a:t>viverides</a:t>
            </a:r>
            <a:r>
              <a:rPr lang="en-US"/>
              <a:t> </a:t>
            </a:r>
            <a:r>
              <a:rPr lang="en-US" err="1"/>
              <a:t>orum</a:t>
            </a:r>
            <a:r>
              <a:rPr lang="en-US"/>
              <a:t>, </a:t>
            </a:r>
            <a:r>
              <a:rPr lang="en-US" err="1"/>
              <a:t>dem</a:t>
            </a:r>
            <a:r>
              <a:rPr lang="en-US"/>
              <a:t> </a:t>
            </a:r>
            <a:r>
              <a:rPr lang="en-US" err="1"/>
              <a:t>ora</a:t>
            </a:r>
            <a:r>
              <a:rPr lang="en-US"/>
              <a:t> de in </a:t>
            </a:r>
            <a:r>
              <a:rPr lang="en-US" err="1"/>
              <a:t>Etraturat</a:t>
            </a:r>
            <a:r>
              <a:rPr lang="en-US"/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/>
          </a:p>
          <a:p>
            <a:pPr lvl="0"/>
            <a:r>
              <a:rPr lang="en-US"/>
              <a:t>JANE DOE</a:t>
            </a:r>
          </a:p>
          <a:p>
            <a:pPr lvl="0"/>
            <a:r>
              <a:rPr lang="en-US"/>
              <a:t>Head of Business Development</a:t>
            </a:r>
          </a:p>
          <a:p>
            <a:pPr lvl="0"/>
            <a:r>
              <a:rPr lang="en-US"/>
              <a:t>T XXX.XXX.XXXX</a:t>
            </a:r>
          </a:p>
          <a:p>
            <a:pPr lvl="0"/>
            <a:r>
              <a:rPr lang="en-US"/>
              <a:t>E </a:t>
            </a:r>
            <a:r>
              <a:rPr lang="en-US" err="1"/>
              <a:t>Name.Name</a:t>
            </a:r>
            <a:endParaRPr lang="en-US"/>
          </a:p>
          <a:p>
            <a:pPr lvl="0"/>
            <a:r>
              <a:rPr lang="en-US"/>
              <a:t>   @</a:t>
            </a:r>
            <a:r>
              <a:rPr lang="en-US" err="1"/>
              <a:t>huronconsultingroup.com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493670"/>
            <a:ext cx="365760" cy="364330"/>
          </a:xfrm>
          <a:prstGeom prst="rect">
            <a:avLst/>
          </a:prstGeom>
          <a:solidFill>
            <a:srgbClr val="00558C"/>
          </a:solidFill>
          <a:ln>
            <a:noFill/>
          </a:ln>
        </p:spPr>
        <p:txBody>
          <a:bodyPr anchor="ctr"/>
          <a:lstStyle>
            <a:lvl1pPr algn="ctr">
              <a:defRPr sz="1000" b="1">
                <a:solidFill>
                  <a:srgbClr val="FFFFFF"/>
                </a:solidFill>
              </a:defRPr>
            </a:lvl1pPr>
          </a:lstStyle>
          <a:p>
            <a:fld id="{B28838BE-5EAD-434C-B290-9193BA76332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Huron-Logo_CMYK_hero_vert_06071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0099" y="6559315"/>
            <a:ext cx="1143000" cy="2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142" y="457201"/>
            <a:ext cx="86486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142" y="1609970"/>
            <a:ext cx="86486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22909" y="6494876"/>
            <a:ext cx="3355407" cy="363124"/>
            <a:chOff x="422909" y="6494876"/>
            <a:chExt cx="3355407" cy="363124"/>
          </a:xfrm>
        </p:grpSpPr>
        <p:sp>
          <p:nvSpPr>
            <p:cNvPr id="7" name="Rectangle 6"/>
            <p:cNvSpPr/>
            <p:nvPr userDrawn="1"/>
          </p:nvSpPr>
          <p:spPr>
            <a:xfrm>
              <a:off x="422909" y="6494876"/>
              <a:ext cx="3252107" cy="3631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422910" y="6606940"/>
              <a:ext cx="33554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© 2018 HURON CONSULTING GROUP INC. AND AFFILIATES. ALL RIGHTS RESERVED. 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6494876"/>
            <a:ext cx="365760" cy="363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63" y="6567243"/>
            <a:ext cx="365760" cy="246221"/>
          </a:xfrm>
          <a:prstGeom prst="rect">
            <a:avLst/>
          </a:prstGeom>
          <a:noFill/>
        </p:spPr>
        <p:txBody>
          <a:bodyPr wrap="square" lIns="0" rtlCol="0" anchor="ctr" anchorCtr="1">
            <a:spAutoFit/>
          </a:bodyPr>
          <a:lstStyle/>
          <a:p>
            <a:pPr marL="5715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29292-F4F9-46A6-9603-79CF190149B7}" type="slidenum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5715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07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5000" b="1" kern="1200" cap="all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+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27063" indent="-1714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860425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142" y="457201"/>
            <a:ext cx="86486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142" y="1609970"/>
            <a:ext cx="864866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22909" y="6494876"/>
            <a:ext cx="3355407" cy="363124"/>
            <a:chOff x="422909" y="6494876"/>
            <a:chExt cx="3355407" cy="363124"/>
          </a:xfrm>
        </p:grpSpPr>
        <p:sp>
          <p:nvSpPr>
            <p:cNvPr id="7" name="Rectangle 6"/>
            <p:cNvSpPr/>
            <p:nvPr userDrawn="1"/>
          </p:nvSpPr>
          <p:spPr>
            <a:xfrm>
              <a:off x="422909" y="6494876"/>
              <a:ext cx="3252107" cy="36312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422910" y="6606940"/>
              <a:ext cx="33554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© 2018 HURON CONSULTING GROUP INC. AND AFFILIATES. ALL RIGHTS RESERVED. </a:t>
              </a:r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6494876"/>
            <a:ext cx="365760" cy="3631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63" y="6567243"/>
            <a:ext cx="365760" cy="246221"/>
          </a:xfrm>
          <a:prstGeom prst="rect">
            <a:avLst/>
          </a:prstGeom>
          <a:noFill/>
        </p:spPr>
        <p:txBody>
          <a:bodyPr wrap="square" lIns="0" rtlCol="0" anchor="ctr" anchorCtr="1">
            <a:spAutoFit/>
          </a:bodyPr>
          <a:lstStyle/>
          <a:p>
            <a:pPr marL="5715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29292-F4F9-46A6-9603-79CF190149B7}" type="slidenum"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5715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88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5000" b="1" kern="1200" cap="all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+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627063" indent="-1714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860425" indent="-171450" algn="l" defTabSz="457200" rtl="0" eaLnBrk="1" latinLnBrk="0" hangingPunct="1">
        <a:spcBef>
          <a:spcPct val="20000"/>
        </a:spcBef>
        <a:buClr>
          <a:schemeClr val="accent1"/>
        </a:buClr>
        <a:buFont typeface="Lucida Grande"/>
        <a:buChar char="-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wku.edu/ramp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1728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278" y="1494551"/>
            <a:ext cx="5910481" cy="411953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093" y="1382279"/>
            <a:ext cx="6355274" cy="4119535"/>
          </a:xfrm>
          <a:prstGeom prst="rect">
            <a:avLst/>
          </a:prstGeom>
        </p:spPr>
        <p:txBody>
          <a:bodyPr vert="horz" lIns="457200" tIns="457200" rIns="457200" bIns="457200" rtlCol="0" anchor="ctr" anchorCtr="0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5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Arial Narrow"/>
                <a:ea typeface="+mj-ea"/>
              </a:rPr>
              <a:t>Resource Allocation, Management, and Planning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 Narrow"/>
              <a:ea typeface="+mj-ea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 Narrow"/>
                <a:ea typeface="+mj-ea"/>
              </a:rPr>
              <a:t>Open Forum</a:t>
            </a:r>
          </a:p>
        </p:txBody>
      </p:sp>
      <p:pic>
        <p:nvPicPr>
          <p:cNvPr id="8" name="Picture 7" descr="Huron-Logo_2_v0_alt_hrznt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367" y="587031"/>
            <a:ext cx="2193823" cy="506366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6535522"/>
            <a:ext cx="2373549" cy="340949"/>
          </a:xfrm>
        </p:spPr>
        <p:txBody>
          <a:bodyPr>
            <a:normAutofit/>
          </a:bodyPr>
          <a:lstStyle/>
          <a:p>
            <a:r>
              <a:rPr lang="en-US" dirty="0"/>
              <a:t>November 28,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BEC4E-184C-42D6-A6EE-A5ACB82BA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35" y="4623393"/>
            <a:ext cx="23812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646154" cy="484094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cap="none" dirty="0">
                <a:latin typeface="Arial Narrow"/>
              </a:rPr>
              <a:t>Space Advisory Committee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 Narrow" panose="020B0606020202030204" pitchFamily="34" charset="0"/>
              </a:rPr>
              <a:t>The Space Advisory Committee develops policies and procedures for space management and acts as a broker for space across campus.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69613A6-BA61-4B95-82E0-0C06596D39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" y="1645920"/>
          <a:ext cx="4206240" cy="28782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33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Roles and Charges</a:t>
                      </a: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Reviews requests, identifies possible solutions and makes recommendations for the use of space on campus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Develop policies and procedures for space management 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Govern the allocation and brokerage of space across campus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Ensure that facilities management distributes accurate and timely space utilization data to operating units for budget planning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Support development of service level agreements between facilities management and revenue-generating units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2273AB-F73D-49D3-B4BD-10639A222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515915"/>
              </p:ext>
            </p:extLst>
          </p:nvPr>
        </p:nvGraphicFramePr>
        <p:xfrm>
          <a:off x="4772429" y="1645919"/>
          <a:ext cx="4206240" cy="392795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67428048"/>
                    </a:ext>
                  </a:extLst>
                </a:gridCol>
              </a:tblGrid>
              <a:tr h="362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Positions </a:t>
                      </a: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Position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Nominating Body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Chief Facilities Officer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3729597"/>
                  </a:ext>
                </a:extLst>
              </a:tr>
              <a:tr h="165559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VP Enroll. &amp; Student Exp.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724352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Ass. Provost Research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1943482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Provost’s Office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Provost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941907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Athletics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Athletics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1512277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Libraries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Dean of Libraries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6862634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OCSE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Dean of OCSE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485620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CHHS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Dean of CHHS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868876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PCAL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Dean of PCAL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587708"/>
                  </a:ext>
                </a:extLst>
              </a:tr>
              <a:tr h="165559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GFCB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Dean of GFCB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5735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CEBS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Dean of CEBS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41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7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646154" cy="484094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cap="none">
                <a:latin typeface="Arial Narrow"/>
              </a:rPr>
              <a:t>Model Development Process Overview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>
                <a:latin typeface="Arial Narrow" panose="020B0606020202030204" pitchFamily="34" charset="0"/>
              </a:rPr>
              <a:t>The table below outlines milestones in the proposed budget development process, along with the groups with primary accountability and responsibility for their completion.</a:t>
            </a:r>
          </a:p>
        </p:txBody>
      </p:sp>
      <p:sp>
        <p:nvSpPr>
          <p:cNvPr id="7" name="AutoShape 32">
            <a:extLst>
              <a:ext uri="{FF2B5EF4-FFF2-40B4-BE49-F238E27FC236}">
                <a16:creationId xmlns:a16="http://schemas.microsoft.com/office/drawing/2014/main" id="{440A6325-D430-49E5-A17F-491974A4D5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7974" y="2114055"/>
            <a:ext cx="1416479" cy="289284"/>
          </a:xfrm>
          <a:prstGeom prst="chevron">
            <a:avLst>
              <a:gd name="adj" fmla="val 34952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182880" anchor="ctr" anchorCtr="1"/>
          <a:lstStyle/>
          <a:p>
            <a:pPr algn="ctr">
              <a:lnSpc>
                <a:spcPct val="106000"/>
              </a:lnSpc>
            </a:pPr>
            <a:r>
              <a:rPr lang="en-US" altLang="en-US" sz="1200" b="1" kern="0">
                <a:solidFill>
                  <a:srgbClr val="FFFFFF"/>
                </a:solidFill>
                <a:latin typeface="Arial Narrow" panose="020B0606020202030204" pitchFamily="34" charset="0"/>
              </a:rPr>
              <a:t>A </a:t>
            </a:r>
          </a:p>
        </p:txBody>
      </p:sp>
      <p:sp>
        <p:nvSpPr>
          <p:cNvPr id="8" name="AutoShape 33">
            <a:extLst>
              <a:ext uri="{FF2B5EF4-FFF2-40B4-BE49-F238E27FC236}">
                <a16:creationId xmlns:a16="http://schemas.microsoft.com/office/drawing/2014/main" id="{6A44E5D4-1C93-41B4-9F01-7C1F99FC61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2805" y="2114055"/>
            <a:ext cx="1416479" cy="289284"/>
          </a:xfrm>
          <a:prstGeom prst="chevron">
            <a:avLst>
              <a:gd name="adj" fmla="val 34975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182880" anchor="ctr" anchorCtr="1"/>
          <a:lstStyle/>
          <a:p>
            <a:pPr algn="ctr">
              <a:lnSpc>
                <a:spcPct val="106000"/>
              </a:lnSpc>
            </a:pPr>
            <a:r>
              <a:rPr lang="en-US" altLang="en-US" sz="1200" b="1" kern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9" name="AutoShape 34">
            <a:extLst>
              <a:ext uri="{FF2B5EF4-FFF2-40B4-BE49-F238E27FC236}">
                <a16:creationId xmlns:a16="http://schemas.microsoft.com/office/drawing/2014/main" id="{D6F7349C-A69E-4A40-9B7D-A60AF76C3B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97636" y="2114055"/>
            <a:ext cx="1416479" cy="289284"/>
          </a:xfrm>
          <a:prstGeom prst="chevron">
            <a:avLst>
              <a:gd name="adj" fmla="val 34975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182880" anchor="ctr" anchorCtr="1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6000"/>
              </a:lnSpc>
              <a:spcBef>
                <a:spcPct val="0"/>
              </a:spcBef>
              <a:defRPr/>
            </a:pPr>
            <a:r>
              <a:rPr lang="en-US" altLang="en-US" b="1" kern="0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10" name="Right Arrow 8">
            <a:extLst>
              <a:ext uri="{FF2B5EF4-FFF2-40B4-BE49-F238E27FC236}">
                <a16:creationId xmlns:a16="http://schemas.microsoft.com/office/drawing/2014/main" id="{CF198E23-3BBD-4941-AB34-60629E776926}"/>
              </a:ext>
            </a:extLst>
          </p:cNvPr>
          <p:cNvSpPr/>
          <p:nvPr/>
        </p:nvSpPr>
        <p:spPr>
          <a:xfrm>
            <a:off x="1327974" y="1645920"/>
            <a:ext cx="7480129" cy="548640"/>
          </a:xfrm>
          <a:prstGeom prst="right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Model Development</a:t>
            </a:r>
          </a:p>
        </p:txBody>
      </p:sp>
      <p:sp>
        <p:nvSpPr>
          <p:cNvPr id="11" name="AutoShape 34">
            <a:extLst>
              <a:ext uri="{FF2B5EF4-FFF2-40B4-BE49-F238E27FC236}">
                <a16:creationId xmlns:a16="http://schemas.microsoft.com/office/drawing/2014/main" id="{9F603980-42E5-4FC6-B555-9A7FBD961309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32467" y="2114055"/>
            <a:ext cx="1416479" cy="289284"/>
          </a:xfrm>
          <a:prstGeom prst="chevron">
            <a:avLst>
              <a:gd name="adj" fmla="val 34975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182880" anchor="ctr" anchorCtr="1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6000"/>
              </a:lnSpc>
              <a:spcBef>
                <a:spcPct val="0"/>
              </a:spcBef>
              <a:defRPr/>
            </a:pPr>
            <a:r>
              <a:rPr lang="en-US" altLang="en-US" b="1" kern="0">
                <a:solidFill>
                  <a:srgbClr val="FFFFFF"/>
                </a:solidFill>
                <a:latin typeface="+mj-lt"/>
              </a:rPr>
              <a:t>D</a:t>
            </a:r>
          </a:p>
        </p:txBody>
      </p:sp>
      <p:sp>
        <p:nvSpPr>
          <p:cNvPr id="12" name="AutoShape 34">
            <a:extLst>
              <a:ext uri="{FF2B5EF4-FFF2-40B4-BE49-F238E27FC236}">
                <a16:creationId xmlns:a16="http://schemas.microsoft.com/office/drawing/2014/main" id="{1A78AB47-BD3A-4FDB-869C-806730FB9A1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7297" y="2114055"/>
            <a:ext cx="1416479" cy="289284"/>
          </a:xfrm>
          <a:prstGeom prst="chevron">
            <a:avLst>
              <a:gd name="adj" fmla="val 34975"/>
            </a:avLst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182880" anchor="ctr" anchorCtr="1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6000"/>
              </a:lnSpc>
              <a:spcBef>
                <a:spcPct val="0"/>
              </a:spcBef>
              <a:defRPr/>
            </a:pPr>
            <a:r>
              <a:rPr lang="en-US" altLang="en-US" b="1" kern="0">
                <a:solidFill>
                  <a:srgbClr val="FFFFFF"/>
                </a:solidFill>
                <a:latin typeface="+mj-lt"/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B4C82-CEDF-4006-81C4-D848727245C8}"/>
              </a:ext>
            </a:extLst>
          </p:cNvPr>
          <p:cNvSpPr txBox="1"/>
          <p:nvPr/>
        </p:nvSpPr>
        <p:spPr>
          <a:xfrm>
            <a:off x="207895" y="2710244"/>
            <a:ext cx="111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Arial Narrow" panose="020B0606020202030204" pitchFamily="34" charset="0"/>
              </a:rPr>
              <a:t>Milestone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AF1AC2A-6F30-43B7-8EEF-1CB6335F69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8299" y="2491973"/>
          <a:ext cx="7242773" cy="325803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436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0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1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7282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400" b="1" kern="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Collect Data &amp; Develop</a:t>
                      </a:r>
                      <a:r>
                        <a:rPr lang="en-US" altLang="en-US" sz="1400" b="1" kern="0" baseline="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altLang="en-US" sz="1400" b="1" kern="0" dirty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Assumptions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Develop Cost Allocations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0" noProof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Develop Budget</a:t>
                      </a:r>
                      <a:r>
                        <a:rPr lang="en-US" altLang="en-US" sz="1400" b="1" kern="0" baseline="0" noProof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 Requests</a:t>
                      </a:r>
                      <a:endParaRPr kumimoji="0" lang="en-US" alt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Finalize Funding Decisions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kern="0">
                          <a:solidFill>
                            <a:srgbClr val="FFFFFF"/>
                          </a:solidFill>
                          <a:latin typeface="Arial Narrow" panose="020B0606020202030204" pitchFamily="34" charset="0"/>
                        </a:rPr>
                        <a:t>Update Throughout Fiscal Year</a:t>
                      </a:r>
                      <a:endParaRPr kumimoji="0" lang="en-US" altLang="en-US" sz="1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217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Forecast University revenues and allocate in model using data variables</a:t>
                      </a:r>
                      <a:endParaRPr lang="en-US" sz="1200" b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 Central Support Unit budgets and allocate in model using data variables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Develop financial plan requests based on assumptions, cost allocations and local priorities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 funding requests and make central fund allocation decisions.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Revise budget as needed based on updated forecasts.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898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Operational Support Teams, Budget Office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Support Units, Auxiliary/Support Unit Allocation Committee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Deans,</a:t>
                      </a:r>
                      <a:r>
                        <a:rPr lang="en-US" sz="1200" b="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 Auxiliary Unit Leaders, Business Officers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Deans, Auxiliary Unit Leaders, Advisory Committees, </a:t>
                      </a:r>
                      <a:r>
                        <a:rPr lang="en-US" sz="1200" b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Executive Budget Committee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Executive</a:t>
                      </a:r>
                      <a:r>
                        <a:rPr lang="en-US" sz="1200" b="0" baseline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 Budget Committee, Budget Office, Primary Units</a:t>
                      </a:r>
                      <a:endParaRPr lang="en-US" sz="1200" b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477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Oct. – Nov.</a:t>
                      </a:r>
                      <a:endParaRPr lang="en-US" sz="1200" b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Dec. – Jan.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Feb. – Mar.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Apr. – May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Jul. – Jun.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13446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F0799F9-EF3F-499A-A5A6-53CAB3E63675}"/>
              </a:ext>
            </a:extLst>
          </p:cNvPr>
          <p:cNvSpPr txBox="1"/>
          <p:nvPr/>
        </p:nvSpPr>
        <p:spPr>
          <a:xfrm>
            <a:off x="207895" y="3525444"/>
            <a:ext cx="111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Arial Narrow" panose="020B0606020202030204" pitchFamily="34" charset="0"/>
              </a:rPr>
              <a:t>Goal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6CBBB2-86DA-468E-A3B6-46B1E1BC93EF}"/>
              </a:ext>
            </a:extLst>
          </p:cNvPr>
          <p:cNvSpPr txBox="1"/>
          <p:nvPr/>
        </p:nvSpPr>
        <p:spPr>
          <a:xfrm>
            <a:off x="207895" y="4564763"/>
            <a:ext cx="111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Arial Narrow" panose="020B0606020202030204" pitchFamily="34" charset="0"/>
              </a:rPr>
              <a:t>Primary Participants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98683C-3B77-49E1-9B05-B3F80F358239}"/>
              </a:ext>
            </a:extLst>
          </p:cNvPr>
          <p:cNvSpPr txBox="1"/>
          <p:nvPr/>
        </p:nvSpPr>
        <p:spPr>
          <a:xfrm>
            <a:off x="207895" y="5299267"/>
            <a:ext cx="111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tx2"/>
                </a:solidFill>
                <a:latin typeface="Arial Narrow" panose="020B0606020202030204" pitchFamily="34" charset="0"/>
              </a:rPr>
              <a:t>Timeframe</a:t>
            </a:r>
          </a:p>
          <a:p>
            <a:r>
              <a:rPr lang="en-US" sz="1200" b="1">
                <a:solidFill>
                  <a:schemeClr val="tx2"/>
                </a:solidFill>
                <a:latin typeface="Arial Narrow" panose="020B0606020202030204" pitchFamily="34" charset="0"/>
              </a:rPr>
              <a:t>(Jul. 1 FY)</a:t>
            </a:r>
          </a:p>
        </p:txBody>
      </p:sp>
    </p:spTree>
    <p:extLst>
      <p:ext uri="{BB962C8B-B14F-4D97-AF65-F5344CB8AC3E}">
        <p14:creationId xmlns:p14="http://schemas.microsoft.com/office/powerpoint/2010/main" val="2066329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365760" y="365760"/>
            <a:ext cx="8646154" cy="484094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500" cap="none" dirty="0"/>
              <a:t>Notable Budget Process Changes</a:t>
            </a:r>
            <a:endParaRPr lang="en-US" sz="2200" cap="none" baseline="60000" dirty="0"/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69C5F4"/>
              </a:buClr>
              <a:buNone/>
            </a:pPr>
            <a:r>
              <a:rPr lang="en-US" sz="1600" dirty="0">
                <a:latin typeface="Arial Narrow" panose="020B0606020202030204" pitchFamily="34" charset="0"/>
              </a:rPr>
              <a:t>The notable proposed changes to the current budget development process can be categorized into four main areas.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D937E761-A494-46D7-8E06-F19DB92FD55A}"/>
              </a:ext>
            </a:extLst>
          </p:cNvPr>
          <p:cNvSpPr txBox="1">
            <a:spLocks/>
          </p:cNvSpPr>
          <p:nvPr/>
        </p:nvSpPr>
        <p:spPr>
          <a:xfrm>
            <a:off x="2028164" y="1822249"/>
            <a:ext cx="6760997" cy="840329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675D53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675D53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75D53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675D53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675D53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</a:rPr>
              <a:t>Academic units will need to take into consideration additional funds, revenues, expenses, and activity-level metrics when developing budget forecasts and academic plans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127D67A-BBD6-4E61-AA4B-9ECA25C7CA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001" y="1822248"/>
            <a:ext cx="1554162" cy="840330"/>
          </a:xfrm>
          <a:prstGeom prst="rect">
            <a:avLst/>
          </a:prstGeom>
          <a:solidFill>
            <a:schemeClr val="tx1"/>
          </a:solidFill>
          <a:ln w="22225" algn="ctr">
            <a:solidFill>
              <a:srgbClr val="C8102E"/>
            </a:solidFill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Academic Planning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7435825-F1E6-46A5-91C1-A0374237330D}"/>
              </a:ext>
            </a:extLst>
          </p:cNvPr>
          <p:cNvSpPr txBox="1">
            <a:spLocks/>
          </p:cNvSpPr>
          <p:nvPr/>
        </p:nvSpPr>
        <p:spPr>
          <a:xfrm>
            <a:off x="2028164" y="2807160"/>
            <a:ext cx="6760998" cy="840329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en-US"/>
            </a:defPPr>
            <a:lvl1pPr marL="117475" indent="-11747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+mj-lt"/>
              </a:defRPr>
            </a:lvl1pPr>
            <a:lvl2pPr marL="517525" lvl="1" indent="-11747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675D53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75D53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675D53"/>
                </a:solidFill>
                <a:latin typeface="Arial Narrow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dirty="0">
                <a:latin typeface="Arial Narrow" panose="020B0606020202030204" pitchFamily="34" charset="0"/>
              </a:rPr>
              <a:t>New templates will need to be developed and distributed that reflect all the necessary data inputs for building the budget in the RAMP model format</a:t>
            </a:r>
            <a:endParaRPr lang="en-US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9C11D2E-AE07-4C7A-A694-0F089D81E9D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001" y="2807159"/>
            <a:ext cx="1554162" cy="840330"/>
          </a:xfrm>
          <a:prstGeom prst="rect">
            <a:avLst/>
          </a:prstGeom>
          <a:solidFill>
            <a:schemeClr val="tx1"/>
          </a:solidFill>
          <a:ln w="22225" algn="ctr">
            <a:solidFill>
              <a:srgbClr val="C8102E"/>
            </a:solidFill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Template Creation &amp; Distribution</a:t>
            </a:r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31C6377-D94B-4833-A8AC-D5CAB6CD0B03}"/>
              </a:ext>
            </a:extLst>
          </p:cNvPr>
          <p:cNvSpPr txBox="1">
            <a:spLocks/>
          </p:cNvSpPr>
          <p:nvPr/>
        </p:nvSpPr>
        <p:spPr>
          <a:xfrm>
            <a:off x="2028163" y="3789798"/>
            <a:ext cx="6760999" cy="840329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en-US"/>
            </a:defPPr>
            <a:lvl1pPr marL="117475" indent="-11747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+mj-lt"/>
              </a:defRPr>
            </a:lvl1pPr>
            <a:lvl2pPr marL="517525" lvl="1" indent="-11747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675D53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75D53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675D53"/>
                </a:solidFill>
                <a:latin typeface="Arial Narrow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dirty="0">
                <a:latin typeface="Arial Narrow" panose="020B0606020202030204" pitchFamily="34" charset="0"/>
              </a:rPr>
              <a:t>Timelines and content for budget proposals, particularly for administrative support units, will vary from current timelines under the new process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1B9A313-80D3-4D80-81B3-7650D7D06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4000" y="3789797"/>
            <a:ext cx="1554162" cy="840330"/>
          </a:xfrm>
          <a:prstGeom prst="rect">
            <a:avLst/>
          </a:prstGeom>
          <a:solidFill>
            <a:schemeClr val="tx1"/>
          </a:solidFill>
          <a:ln w="22225" algn="ctr">
            <a:solidFill>
              <a:srgbClr val="C8102E"/>
            </a:solidFill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Budget Proposal Cycle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2149F24F-C0CF-4627-8B2B-E3E9EDFB7FB4}"/>
              </a:ext>
            </a:extLst>
          </p:cNvPr>
          <p:cNvSpPr txBox="1">
            <a:spLocks/>
          </p:cNvSpPr>
          <p:nvPr/>
        </p:nvSpPr>
        <p:spPr>
          <a:xfrm>
            <a:off x="2028162" y="4772435"/>
            <a:ext cx="6760999" cy="840329"/>
          </a:xfrm>
          <a:prstGeom prst="rect">
            <a:avLst/>
          </a:prstGeom>
          <a:ln>
            <a:noFill/>
          </a:ln>
        </p:spPr>
        <p:txBody>
          <a:bodyPr anchor="ctr"/>
          <a:lstStyle>
            <a:defPPr>
              <a:defRPr lang="en-US"/>
            </a:defPPr>
            <a:lvl1pPr marL="117475" indent="-11747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400">
                <a:solidFill>
                  <a:srgbClr val="000000"/>
                </a:solidFill>
                <a:latin typeface="+mj-lt"/>
              </a:defRPr>
            </a:lvl1pPr>
            <a:lvl2pPr marL="517525" lvl="1" indent="-117475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+mj-lt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675D53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675D53"/>
                </a:solidFill>
                <a:latin typeface="Arial Narrow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675D53"/>
                </a:solidFill>
                <a:latin typeface="Arial Narrow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600" dirty="0">
                <a:latin typeface="Arial Narrow" panose="020B0606020202030204" pitchFamily="34" charset="0"/>
              </a:rPr>
              <a:t>The Budget Office will take on a new role in collecting templates and creating the necessary reports based on model information to support budget development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0B57D5CB-0BAA-42A1-9358-C0A171EB454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3999" y="4772434"/>
            <a:ext cx="1554162" cy="840330"/>
          </a:xfrm>
          <a:prstGeom prst="rect">
            <a:avLst/>
          </a:prstGeom>
          <a:solidFill>
            <a:schemeClr val="tx1"/>
          </a:solidFill>
          <a:ln w="22225" algn="ctr">
            <a:solidFill>
              <a:srgbClr val="C8102E"/>
            </a:solidFill>
            <a:miter lim="800000"/>
            <a:headEnd/>
            <a:tailEnd/>
          </a:ln>
        </p:spPr>
        <p:txBody>
          <a:bodyPr lIns="72000" tIns="72000" rIns="72000" bIns="72000"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Data 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8831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365760" y="365760"/>
            <a:ext cx="8646154" cy="484094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500" cap="none" dirty="0"/>
              <a:t>RAMP Website</a:t>
            </a:r>
            <a:endParaRPr lang="en-US" sz="2200" cap="none" baseline="60000" dirty="0"/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Clr>
                <a:srgbClr val="69C5F4"/>
              </a:buClr>
              <a:buNone/>
            </a:pPr>
            <a:r>
              <a:rPr lang="en-US" sz="1600" dirty="0">
                <a:latin typeface="Arial Narrow" panose="020B0606020202030204" pitchFamily="34" charset="0"/>
              </a:rPr>
              <a:t>The University has developed a website to track the RAMP progress and provide a platform for the broader campus community to view key aspects of the initiative.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53EBE-91B5-451A-8B45-12CC53D334FE}"/>
              </a:ext>
            </a:extLst>
          </p:cNvPr>
          <p:cNvSpPr txBox="1">
            <a:spLocks/>
          </p:cNvSpPr>
          <p:nvPr/>
        </p:nvSpPr>
        <p:spPr>
          <a:xfrm>
            <a:off x="5080001" y="1645920"/>
            <a:ext cx="3698240" cy="3390104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spcBef>
                <a:spcPts val="0"/>
              </a:spcBef>
              <a:spcAft>
                <a:spcPts val="2200"/>
              </a:spcAft>
              <a:buClrTx/>
              <a:buSzPct val="100000"/>
              <a:buNone/>
              <a:defRPr/>
            </a:pPr>
            <a:r>
              <a:rPr lang="en-US" sz="1600" b="1" u="sng" dirty="0">
                <a:latin typeface="Arial Narrow" panose="020B0606020202030204" pitchFamily="34" charset="0"/>
              </a:rPr>
              <a:t>Website Components</a:t>
            </a:r>
          </a:p>
          <a:p>
            <a:pPr fontAlgn="t">
              <a:spcBef>
                <a:spcPts val="0"/>
              </a:spcBef>
              <a:spcAft>
                <a:spcPts val="220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 Narrow" panose="020B0606020202030204" pitchFamily="34" charset="0"/>
              </a:rPr>
              <a:t>Overview of the RAMP initiative including the timeline and FAQs</a:t>
            </a:r>
          </a:p>
          <a:p>
            <a:pPr fontAlgn="t">
              <a:spcBef>
                <a:spcPts val="0"/>
              </a:spcBef>
              <a:spcAft>
                <a:spcPts val="220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 Narrow" panose="020B0606020202030204" pitchFamily="34" charset="0"/>
              </a:rPr>
              <a:t>Content from the Steering Committee meetings that have been used as the basis for decisions regarding the new RAMP model</a:t>
            </a:r>
          </a:p>
          <a:p>
            <a:pPr fontAlgn="t">
              <a:spcBef>
                <a:spcPts val="0"/>
              </a:spcBef>
              <a:spcAft>
                <a:spcPts val="220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Arial Narrow" panose="020B0606020202030204" pitchFamily="34" charset="0"/>
              </a:rPr>
              <a:t>Financial models that have been developed to date</a:t>
            </a:r>
          </a:p>
          <a:p>
            <a:pPr fontAlgn="t">
              <a:spcBef>
                <a:spcPts val="0"/>
              </a:spcBef>
              <a:spcAft>
                <a:spcPts val="2200"/>
              </a:spcAft>
              <a:buClrTx/>
              <a:buSzPct val="100000"/>
              <a:buFont typeface="Wingdings" panose="05000000000000000000" pitchFamily="2" charset="2"/>
              <a:buChar char="§"/>
              <a:defRPr/>
            </a:pPr>
            <a:endParaRPr lang="en-US" sz="160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74C3F8-8FDF-46B1-BD48-0CEE127D2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2" t="14324" r="11885" b="6642"/>
          <a:stretch/>
        </p:blipFill>
        <p:spPr>
          <a:xfrm>
            <a:off x="365760" y="1645920"/>
            <a:ext cx="4714240" cy="30661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3EA631-CEC7-46A5-AF04-CA6F041D1BE8}"/>
              </a:ext>
            </a:extLst>
          </p:cNvPr>
          <p:cNvSpPr txBox="1"/>
          <p:nvPr/>
        </p:nvSpPr>
        <p:spPr>
          <a:xfrm>
            <a:off x="182880" y="5888460"/>
            <a:ext cx="8778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For more information, please visit the WKU RAMP website: </a:t>
            </a: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  <a:hlinkClick r:id="rId4"/>
              </a:rPr>
              <a:t>https://www.wku.edu/ramp/</a:t>
            </a:r>
            <a:r>
              <a:rPr lang="en-US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654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Huron Decks\Image Library\Sized for PPT\Abstract\iStock_80482381_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H="1">
            <a:off x="1148153" y="-1148154"/>
            <a:ext cx="6884094" cy="918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61094" y="2144146"/>
            <a:ext cx="5458210" cy="313892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7" name="Picture 6" descr="Huron-Logo_2_v0_alt_hrznt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596" y="2384313"/>
            <a:ext cx="2413206" cy="557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8" y="3865174"/>
            <a:ext cx="553386" cy="57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07" y="4628414"/>
            <a:ext cx="688749" cy="5744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1169" y="3164216"/>
            <a:ext cx="458805" cy="465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2247" y="3285538"/>
            <a:ext cx="401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 Narrow" panose="020B0606020202030204" pitchFamily="34" charset="0"/>
              </a:rPr>
              <a:t>550 W Van Buren St #1700, Chicago IL, 60607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2247" y="3985334"/>
            <a:ext cx="401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 Narrow" panose="020B0606020202030204" pitchFamily="34" charset="0"/>
              </a:rPr>
              <a:t>(312) 583-8700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4289" y="4746027"/>
            <a:ext cx="4019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 Narrow" panose="020B0606020202030204" pitchFamily="34" charset="0"/>
              </a:rPr>
              <a:t>www.huronconsultinggroup.com </a:t>
            </a:r>
          </a:p>
        </p:txBody>
      </p:sp>
    </p:spTree>
    <p:extLst>
      <p:ext uri="{BB962C8B-B14F-4D97-AF65-F5344CB8AC3E}">
        <p14:creationId xmlns:p14="http://schemas.microsoft.com/office/powerpoint/2010/main" val="235618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646154" cy="484094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cap="none">
                <a:latin typeface="Arial Narrow"/>
              </a:rPr>
              <a:t>Agenda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 Narrow" panose="020B0606020202030204" pitchFamily="34" charset="0"/>
              </a:rPr>
              <a:t>Huron is pleased to partner with WKU on this resource allocation, management, and planning (“RAMP”) initiative.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6E5D1-795E-4993-882C-1EE39D45230C}"/>
              </a:ext>
            </a:extLst>
          </p:cNvPr>
          <p:cNvSpPr txBox="1">
            <a:spLocks/>
          </p:cNvSpPr>
          <p:nvPr/>
        </p:nvSpPr>
        <p:spPr>
          <a:xfrm>
            <a:off x="366793" y="1645920"/>
            <a:ext cx="8314220" cy="3620561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Our goals for today’s meeting includes:</a:t>
            </a:r>
          </a:p>
          <a:p>
            <a:pPr marL="0" marR="0" lvl="0" indent="0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Grande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Review project timeline and recent efforts</a:t>
            </a: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Discuss model development and using the model as a catalyst for success</a:t>
            </a: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Overview new governance structures and annual budget processes</a:t>
            </a: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Outline next steps</a:t>
            </a:r>
          </a:p>
        </p:txBody>
      </p:sp>
    </p:spTree>
    <p:extLst>
      <p:ext uri="{BB962C8B-B14F-4D97-AF65-F5344CB8AC3E}">
        <p14:creationId xmlns:p14="http://schemas.microsoft.com/office/powerpoint/2010/main" val="99218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 txBox="1">
            <a:spLocks/>
          </p:cNvSpPr>
          <p:nvPr/>
        </p:nvSpPr>
        <p:spPr>
          <a:xfrm>
            <a:off x="365760" y="365760"/>
            <a:ext cx="8646154" cy="457200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Arial Narrow"/>
                <a:ea typeface="+mj-ea"/>
              </a:rPr>
              <a:t>RAMP Redesign Timeline</a:t>
            </a:r>
            <a:endParaRPr kumimoji="0" lang="en-US" sz="2200" b="1" i="0" u="none" strike="noStrike" kern="1200" cap="none" spc="0" normalizeH="0" baseline="60000" noProof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21" name="Text Placeholder 1"/>
          <p:cNvSpPr txBox="1">
            <a:spLocks/>
          </p:cNvSpPr>
          <p:nvPr/>
        </p:nvSpPr>
        <p:spPr>
          <a:xfrm>
            <a:off x="365760" y="914400"/>
            <a:ext cx="8612909" cy="640080"/>
          </a:xfrm>
          <a:prstGeom prst="rect">
            <a:avLst/>
          </a:prstGeom>
        </p:spPr>
        <p:txBody>
          <a:bodyPr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9C5F4"/>
              </a:buClr>
              <a:buSzTx/>
              <a:buFont typeface="Lucida Grande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itchFamily="18" charset="0"/>
              </a:rPr>
              <a:t>Since the initiative started in January, Huron has met with 75+ stakeholders to ensure the RAMP model meets campus needs.  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6C8E2D-0376-4657-B6F6-61F542C0687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" y="1652383"/>
          <a:ext cx="8485056" cy="310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544">
                  <a:extLst>
                    <a:ext uri="{9D8B030D-6E8A-4147-A177-3AD203B41FA5}">
                      <a16:colId xmlns:a16="http://schemas.microsoft.com/office/drawing/2014/main" val="536606819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2889708847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1609833937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1411065664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43378365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193870366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238492156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1160284672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264314658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2341944025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375424549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573261395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1856961096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4018659107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2513885347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206285008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782830581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45433925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534401844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4167907880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521569564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488980105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1883270694"/>
                    </a:ext>
                  </a:extLst>
                </a:gridCol>
                <a:gridCol w="353544">
                  <a:extLst>
                    <a:ext uri="{9D8B030D-6E8A-4147-A177-3AD203B41FA5}">
                      <a16:colId xmlns:a16="http://schemas.microsoft.com/office/drawing/2014/main" val="3836750467"/>
                    </a:ext>
                  </a:extLst>
                </a:gridCol>
              </a:tblGrid>
              <a:tr h="274320">
                <a:tc gridSpan="12"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814833"/>
                  </a:ext>
                </a:extLst>
              </a:tr>
              <a:tr h="482323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Jan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Dec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Jan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Feb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Apr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May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Jun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Jul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Aug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Sep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Oct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Nov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Dev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14600"/>
                  </a:ext>
                </a:extLst>
              </a:tr>
              <a:tr h="385858">
                <a:tc gridSpan="24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74665"/>
                  </a:ext>
                </a:extLst>
              </a:tr>
              <a:tr h="385858">
                <a:tc gridSpan="24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18309"/>
                  </a:ext>
                </a:extLst>
              </a:tr>
              <a:tr h="385858">
                <a:tc gridSpan="24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452568"/>
                  </a:ext>
                </a:extLst>
              </a:tr>
              <a:tr h="385858">
                <a:tc gridSpan="24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65950"/>
                  </a:ext>
                </a:extLst>
              </a:tr>
              <a:tr h="385858">
                <a:tc gridSpan="24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468094"/>
                  </a:ext>
                </a:extLst>
              </a:tr>
              <a:tr h="385858">
                <a:tc gridSpan="24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71094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17DEA8-13B2-4C3F-8CFF-4ED1AE61E131}"/>
              </a:ext>
            </a:extLst>
          </p:cNvPr>
          <p:cNvCxnSpPr/>
          <p:nvPr/>
        </p:nvCxnSpPr>
        <p:spPr>
          <a:xfrm>
            <a:off x="4209860" y="2443337"/>
            <a:ext cx="0" cy="233172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D1D1438-D4FC-4C18-A5FF-9A64AAE532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" y="4793181"/>
          <a:ext cx="848505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127">
                  <a:extLst>
                    <a:ext uri="{9D8B030D-6E8A-4147-A177-3AD203B41FA5}">
                      <a16:colId xmlns:a16="http://schemas.microsoft.com/office/drawing/2014/main" val="333565985"/>
                    </a:ext>
                  </a:extLst>
                </a:gridCol>
                <a:gridCol w="6413929">
                  <a:extLst>
                    <a:ext uri="{9D8B030D-6E8A-4147-A177-3AD203B41FA5}">
                      <a16:colId xmlns:a16="http://schemas.microsoft.com/office/drawing/2014/main" val="14108382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Phase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Overview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14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kern="12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1. Due Diligence and Visioning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Develop a clear understanding and vision through an assessment of  current resource allocation practices.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74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 kern="120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/>
                        </a:rPr>
                        <a:t>2. Financial Modeling</a:t>
                      </a:r>
                      <a:endParaRPr lang="en-US" sz="1200" b="1" u="none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Build-out a “pro-forma” model to provide a platform for testing different model alternatives.</a:t>
                      </a:r>
                      <a:endParaRPr lang="en-US" sz="1200" b="0" kern="1200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537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3. Stakeholder Engagement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Address change management through methodical, data-driven stakeholder</a:t>
                      </a:r>
                      <a:r>
                        <a:rPr lang="en-US" sz="1200" baseline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engagement.</a:t>
                      </a:r>
                      <a:endParaRPr lang="en-US" sz="1200" strike="sngStrike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937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4. Infrastructure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Develop supporting tools,</a:t>
                      </a:r>
                      <a:r>
                        <a:rPr lang="en-US" sz="1200" baseline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processes, and governance to carry out budget development.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64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200" b="1" u="none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5. Parallel Process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Test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new 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model to understand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outcomes if the new model were implemented.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571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A0BDB4A-8C2B-4DCE-B168-86F650E4D915}"/>
              </a:ext>
            </a:extLst>
          </p:cNvPr>
          <p:cNvSpPr txBox="1"/>
          <p:nvPr/>
        </p:nvSpPr>
        <p:spPr>
          <a:xfrm>
            <a:off x="364771" y="2516006"/>
            <a:ext cx="73152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Visioning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1405797-934C-4EDC-BA51-9F1A7A71BA99}"/>
              </a:ext>
            </a:extLst>
          </p:cNvPr>
          <p:cNvSpPr txBox="1"/>
          <p:nvPr/>
        </p:nvSpPr>
        <p:spPr>
          <a:xfrm>
            <a:off x="361637" y="2885931"/>
            <a:ext cx="155448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Financial Modeling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67F5F2-D9CF-469B-93C2-AB5782AD64F1}"/>
              </a:ext>
            </a:extLst>
          </p:cNvPr>
          <p:cNvSpPr txBox="1"/>
          <p:nvPr/>
        </p:nvSpPr>
        <p:spPr>
          <a:xfrm>
            <a:off x="1237261" y="3281427"/>
            <a:ext cx="155448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Stakeholder Engagement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F1FEFA5-2EDF-4563-A0D0-3699226CE85F}"/>
              </a:ext>
            </a:extLst>
          </p:cNvPr>
          <p:cNvSpPr txBox="1"/>
          <p:nvPr/>
        </p:nvSpPr>
        <p:spPr>
          <a:xfrm>
            <a:off x="2563868" y="3668821"/>
            <a:ext cx="1828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Infrastructure Development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095E7C-57E5-4937-8F54-0352CD29AF34}"/>
              </a:ext>
            </a:extLst>
          </p:cNvPr>
          <p:cNvSpPr txBox="1"/>
          <p:nvPr/>
        </p:nvSpPr>
        <p:spPr>
          <a:xfrm>
            <a:off x="2563868" y="4053241"/>
            <a:ext cx="420624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Parallel Process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39C0638-520C-4EB9-B6C2-B26B9958B79B}"/>
              </a:ext>
            </a:extLst>
          </p:cNvPr>
          <p:cNvSpPr txBox="1"/>
          <p:nvPr/>
        </p:nvSpPr>
        <p:spPr>
          <a:xfrm>
            <a:off x="6770108" y="4422788"/>
            <a:ext cx="2039112" cy="261610"/>
          </a:xfrm>
          <a:prstGeom prst="rect">
            <a:avLst/>
          </a:prstGeom>
          <a:solidFill>
            <a:srgbClr val="C8102E"/>
          </a:solidFill>
          <a:ln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RAMP Model Active</a:t>
            </a:r>
          </a:p>
        </p:txBody>
      </p:sp>
    </p:spTree>
    <p:extLst>
      <p:ext uri="{BB962C8B-B14F-4D97-AF65-F5344CB8AC3E}">
        <p14:creationId xmlns:p14="http://schemas.microsoft.com/office/powerpoint/2010/main" val="13906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646154" cy="484094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cap="none" dirty="0">
                <a:latin typeface="Arial Narrow"/>
              </a:rPr>
              <a:t>Recent Efforts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 Narrow" panose="020B0606020202030204" pitchFamily="34" charset="0"/>
              </a:rPr>
              <a:t>Since the last open forum event at the end of May, Huron has completed several tasks described in the project plan; these are as follows:​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6E5D1-795E-4993-882C-1EE39D45230C}"/>
              </a:ext>
            </a:extLst>
          </p:cNvPr>
          <p:cNvSpPr txBox="1">
            <a:spLocks/>
          </p:cNvSpPr>
          <p:nvPr/>
        </p:nvSpPr>
        <p:spPr>
          <a:xfrm>
            <a:off x="366793" y="1645920"/>
            <a:ext cx="8314220" cy="4572000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0" indent="-233363" fontAlgn="t">
              <a:spcBef>
                <a:spcPts val="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Conducted the 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Dean's Capstone Retreat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to establish a framework for the new incentive-based budget model ​</a:t>
            </a:r>
          </a:p>
          <a:p>
            <a:pPr marL="233363" lvl="0" indent="-233363" fontAlgn="t">
              <a:spcBef>
                <a:spcPts val="0"/>
              </a:spcBef>
              <a:buClrTx/>
              <a:buSzPct val="100000"/>
              <a:buFont typeface="+mj-lt"/>
              <a:buAutoNum type="arabicPeriod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33363" indent="-233363" fontAlgn="t">
              <a:spcBef>
                <a:spcPts val="0"/>
              </a:spcBef>
              <a:buClrTx/>
              <a:buSzPct val="100000"/>
              <a:buFont typeface="+mj-lt"/>
              <a:buAutoNum type="arabicPeriod"/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Presented project updates to the 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President’s Cabinet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, the 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Board of Regents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, and the 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Faculty Senate</a:t>
            </a:r>
          </a:p>
          <a:p>
            <a:pPr marL="233363" indent="-233363" fontAlgn="t">
              <a:spcBef>
                <a:spcPts val="0"/>
              </a:spcBef>
              <a:buClrTx/>
              <a:buSzPct val="100000"/>
              <a:buFont typeface="+mj-lt"/>
              <a:buAutoNum type="arabicPeriod"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33363" indent="-233363" fontAlgn="t">
              <a:spcBef>
                <a:spcPts val="0"/>
              </a:spcBef>
              <a:buClrTx/>
              <a:buSzPct val="100000"/>
              <a:buFont typeface="+mj-lt"/>
              <a:buAutoNum type="arabicPeriod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Met with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auxiliary and support unit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 on multiple occasions to provide an overview of the RAMP initiative, share the FY17 actuals model, and answer questions  </a:t>
            </a: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lang="en-US" sz="1600" noProof="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Held four additional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Steering Committee meetings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to discuss model progress and make key decisions surrounding the operationalization of the new RAMP model</a:t>
            </a: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Facilitated a second round of 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Department Chair meetings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with each of the Colleges to present the FY17 actuals model and answer questions​ </a:t>
            </a: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Conducted </a:t>
            </a:r>
            <a:r>
              <a:rPr lang="en-US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model training sessions</a:t>
            </a: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with the Budget Office to explain the functionality of the budget model tool</a:t>
            </a:r>
            <a:r>
              <a:rPr lang="en-US" sz="1600" dirty="0">
                <a:solidFill>
                  <a:srgbClr val="444444"/>
                </a:solidFill>
                <a:latin typeface="Arial Narrow" panose="020B0606020202030204" pitchFamily="34" charset="0"/>
              </a:rPr>
              <a:t>​</a:t>
            </a: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444444"/>
              </a:solidFill>
              <a:latin typeface="Arial Narrow" panose="020B0606020202030204" pitchFamily="34" charset="0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endParaRPr lang="en-US" sz="1600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233363" marR="0" lvl="0" indent="-233363" algn="l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 startAt="3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18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08A35A-0A1D-46E4-A67B-F4C01F84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645920"/>
            <a:ext cx="2841718" cy="20888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880" y="5768389"/>
            <a:ext cx="877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Developing multiple years of model data will allow stakeholders to examine the impact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that strategic decisions have on the financial sustainability of the University.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itchFamily="34" charset="0"/>
              <a:ea typeface="Times New Roman"/>
              <a:cs typeface="Times New Roman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0F9AFAC-92BF-401C-93F8-A7164E671098}"/>
              </a:ext>
            </a:extLst>
          </p:cNvPr>
          <p:cNvSpPr txBox="1">
            <a:spLocks/>
          </p:cNvSpPr>
          <p:nvPr/>
        </p:nvSpPr>
        <p:spPr>
          <a:xfrm>
            <a:off x="365760" y="365760"/>
            <a:ext cx="8646154" cy="484094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Arial Narrow"/>
                <a:ea typeface="+mj-ea"/>
              </a:rPr>
              <a:t>Model Development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cxnSp>
        <p:nvCxnSpPr>
          <p:cNvPr id="25" name="Elbow Connector 18">
            <a:extLst>
              <a:ext uri="{FF2B5EF4-FFF2-40B4-BE49-F238E27FC236}">
                <a16:creationId xmlns:a16="http://schemas.microsoft.com/office/drawing/2014/main" id="{5F456E64-0776-41E6-8668-EABC3D65F359}"/>
              </a:ext>
            </a:extLst>
          </p:cNvPr>
          <p:cNvCxnSpPr>
            <a:cxnSpLocks/>
          </p:cNvCxnSpPr>
          <p:nvPr/>
        </p:nvCxnSpPr>
        <p:spPr>
          <a:xfrm>
            <a:off x="5936338" y="5119626"/>
            <a:ext cx="693241" cy="1"/>
          </a:xfrm>
          <a:prstGeom prst="bentConnector3">
            <a:avLst>
              <a:gd name="adj1" fmla="val 50000"/>
            </a:avLst>
          </a:prstGeom>
          <a:ln>
            <a:solidFill>
              <a:srgbClr val="C8102E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8">
            <a:extLst>
              <a:ext uri="{FF2B5EF4-FFF2-40B4-BE49-F238E27FC236}">
                <a16:creationId xmlns:a16="http://schemas.microsoft.com/office/drawing/2014/main" id="{EDF6AEE4-3531-48C3-A22E-DC29875A081D}"/>
              </a:ext>
            </a:extLst>
          </p:cNvPr>
          <p:cNvCxnSpPr>
            <a:cxnSpLocks/>
          </p:cNvCxnSpPr>
          <p:nvPr/>
        </p:nvCxnSpPr>
        <p:spPr>
          <a:xfrm>
            <a:off x="5933091" y="4380215"/>
            <a:ext cx="693241" cy="1"/>
          </a:xfrm>
          <a:prstGeom prst="bentConnector3">
            <a:avLst>
              <a:gd name="adj1" fmla="val 50000"/>
            </a:avLst>
          </a:prstGeom>
          <a:ln>
            <a:solidFill>
              <a:srgbClr val="C8102E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18">
            <a:extLst>
              <a:ext uri="{FF2B5EF4-FFF2-40B4-BE49-F238E27FC236}">
                <a16:creationId xmlns:a16="http://schemas.microsoft.com/office/drawing/2014/main" id="{953C35B2-CFBA-433A-ACC9-F6B83C158BE0}"/>
              </a:ext>
            </a:extLst>
          </p:cNvPr>
          <p:cNvCxnSpPr>
            <a:cxnSpLocks/>
          </p:cNvCxnSpPr>
          <p:nvPr/>
        </p:nvCxnSpPr>
        <p:spPr>
          <a:xfrm>
            <a:off x="5929228" y="3300188"/>
            <a:ext cx="693241" cy="1"/>
          </a:xfrm>
          <a:prstGeom prst="bentConnector3">
            <a:avLst>
              <a:gd name="adj1" fmla="val 50000"/>
            </a:avLst>
          </a:prstGeom>
          <a:ln>
            <a:solidFill>
              <a:srgbClr val="C8102E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133FB64-8202-4517-BF0A-091DB9756E4F}"/>
              </a:ext>
            </a:extLst>
          </p:cNvPr>
          <p:cNvSpPr txBox="1"/>
          <p:nvPr/>
        </p:nvSpPr>
        <p:spPr>
          <a:xfrm>
            <a:off x="6174608" y="4927013"/>
            <a:ext cx="1971122" cy="502714"/>
          </a:xfrm>
          <a:prstGeom prst="rect">
            <a:avLst/>
          </a:prstGeom>
          <a:solidFill>
            <a:schemeClr val="tx1"/>
          </a:solidFill>
          <a:ln w="38100">
            <a:solidFill>
              <a:srgbClr val="C8102E"/>
            </a:solidFill>
          </a:ln>
        </p:spPr>
        <p:txBody>
          <a:bodyPr wrap="square" lIns="101609" tIns="50806" rIns="101609" bIns="5080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Central Funding Mechanism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3C5E64-0ABF-4600-B189-605E961EE31B}"/>
              </a:ext>
            </a:extLst>
          </p:cNvPr>
          <p:cNvSpPr txBox="1"/>
          <p:nvPr/>
        </p:nvSpPr>
        <p:spPr>
          <a:xfrm>
            <a:off x="6174608" y="4141536"/>
            <a:ext cx="1971122" cy="502714"/>
          </a:xfrm>
          <a:prstGeom prst="rect">
            <a:avLst/>
          </a:prstGeom>
          <a:solidFill>
            <a:schemeClr val="tx1"/>
          </a:solidFill>
          <a:ln w="38100">
            <a:solidFill>
              <a:srgbClr val="C8102E"/>
            </a:solidFill>
          </a:ln>
        </p:spPr>
        <p:txBody>
          <a:bodyPr wrap="square" lIns="101609" tIns="50806" rIns="101609" bIns="5080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Admin &amp; Support  Units Allocated to Primary Units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1AC53-BFEB-433E-AD72-88B56C7D2826}"/>
              </a:ext>
            </a:extLst>
          </p:cNvPr>
          <p:cNvSpPr txBox="1"/>
          <p:nvPr/>
        </p:nvSpPr>
        <p:spPr>
          <a:xfrm>
            <a:off x="6176116" y="3137108"/>
            <a:ext cx="1975104" cy="287270"/>
          </a:xfrm>
          <a:prstGeom prst="rect">
            <a:avLst/>
          </a:prstGeom>
          <a:solidFill>
            <a:schemeClr val="tx1"/>
          </a:solidFill>
          <a:ln w="38100">
            <a:solidFill>
              <a:srgbClr val="C8102E"/>
            </a:solidFill>
          </a:ln>
        </p:spPr>
        <p:txBody>
          <a:bodyPr wrap="square" lIns="101609" tIns="50806" rIns="101609" bIns="5080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Operating Units</a:t>
            </a:r>
          </a:p>
        </p:txBody>
      </p:sp>
      <p:cxnSp>
        <p:nvCxnSpPr>
          <p:cNvPr id="31" name="Elbow Connector 18">
            <a:extLst>
              <a:ext uri="{FF2B5EF4-FFF2-40B4-BE49-F238E27FC236}">
                <a16:creationId xmlns:a16="http://schemas.microsoft.com/office/drawing/2014/main" id="{A69BDCED-DF4A-4B87-B596-D0105B00831A}"/>
              </a:ext>
            </a:extLst>
          </p:cNvPr>
          <p:cNvCxnSpPr>
            <a:cxnSpLocks/>
          </p:cNvCxnSpPr>
          <p:nvPr/>
        </p:nvCxnSpPr>
        <p:spPr>
          <a:xfrm>
            <a:off x="5933090" y="3740683"/>
            <a:ext cx="693241" cy="1"/>
          </a:xfrm>
          <a:prstGeom prst="bentConnector3">
            <a:avLst>
              <a:gd name="adj1" fmla="val 50000"/>
            </a:avLst>
          </a:prstGeom>
          <a:ln>
            <a:solidFill>
              <a:srgbClr val="C8102E"/>
            </a:solidFill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B4DB847-405C-4240-BFEE-D40D80B77333}"/>
              </a:ext>
            </a:extLst>
          </p:cNvPr>
          <p:cNvSpPr txBox="1"/>
          <p:nvPr/>
        </p:nvSpPr>
        <p:spPr>
          <a:xfrm>
            <a:off x="6173799" y="3581193"/>
            <a:ext cx="1975104" cy="287270"/>
          </a:xfrm>
          <a:prstGeom prst="rect">
            <a:avLst/>
          </a:prstGeom>
          <a:solidFill>
            <a:schemeClr val="tx1"/>
          </a:solidFill>
          <a:ln w="38100">
            <a:solidFill>
              <a:srgbClr val="C8102E"/>
            </a:solidFill>
          </a:ln>
        </p:spPr>
        <p:txBody>
          <a:bodyPr wrap="square" lIns="101609" tIns="50806" rIns="101609" bIns="50806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Revenues and Direct Costs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D8171D-49BE-42A4-B26A-A5293DB31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6" y="2413098"/>
            <a:ext cx="2834640" cy="20836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C625B8-D458-4E76-8845-D4D1087A0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40" y="3116345"/>
            <a:ext cx="2834640" cy="208186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A281791-87E4-4C13-813C-991718EA585D}"/>
              </a:ext>
            </a:extLst>
          </p:cNvPr>
          <p:cNvSpPr/>
          <p:nvPr/>
        </p:nvSpPr>
        <p:spPr>
          <a:xfrm>
            <a:off x="3063240" y="3135696"/>
            <a:ext cx="1005840" cy="1005840"/>
          </a:xfrm>
          <a:prstGeom prst="ellipse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FY17 Actuals Model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8FF71E-DDE7-4698-A33B-3BE86F2C5D92}"/>
              </a:ext>
            </a:extLst>
          </p:cNvPr>
          <p:cNvSpPr/>
          <p:nvPr/>
        </p:nvSpPr>
        <p:spPr>
          <a:xfrm>
            <a:off x="1709336" y="2418538"/>
            <a:ext cx="1005840" cy="1005840"/>
          </a:xfrm>
          <a:prstGeom prst="ellipse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FY18 Actuals Model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998DDB-C27C-49CC-924D-9E96D4E45C15}"/>
              </a:ext>
            </a:extLst>
          </p:cNvPr>
          <p:cNvSpPr/>
          <p:nvPr/>
        </p:nvSpPr>
        <p:spPr>
          <a:xfrm>
            <a:off x="365760" y="1645920"/>
            <a:ext cx="1005840" cy="1005840"/>
          </a:xfrm>
          <a:prstGeom prst="ellipse">
            <a:avLst/>
          </a:prstGeom>
          <a:solidFill>
            <a:srgbClr val="C810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FY19 Budget Model</a:t>
            </a: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087CEDD8-9058-40AF-AE2D-4A0FE632DC23}"/>
              </a:ext>
            </a:extLst>
          </p:cNvPr>
          <p:cNvSpPr txBox="1">
            <a:spLocks/>
          </p:cNvSpPr>
          <p:nvPr/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69C5F4"/>
              </a:buClr>
              <a:buSzTx/>
              <a:buFont typeface="Lucida Grande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While partnering with WKU, Huron has developed two models relying on actuals data (FY17, FY18) and a model relying on budget information (FY19) in the new model format. </a:t>
            </a:r>
          </a:p>
        </p:txBody>
      </p:sp>
    </p:spTree>
    <p:extLst>
      <p:ext uri="{BB962C8B-B14F-4D97-AF65-F5344CB8AC3E}">
        <p14:creationId xmlns:p14="http://schemas.microsoft.com/office/powerpoint/2010/main" val="243911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90F9AFAC-92BF-401C-93F8-A7164E671098}"/>
              </a:ext>
            </a:extLst>
          </p:cNvPr>
          <p:cNvSpPr txBox="1">
            <a:spLocks/>
          </p:cNvSpPr>
          <p:nvPr/>
        </p:nvSpPr>
        <p:spPr>
          <a:xfrm>
            <a:off x="365760" y="365760"/>
            <a:ext cx="8646154" cy="484094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b="1" kern="1200" cap="all">
                <a:solidFill>
                  <a:schemeClr val="tx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558C"/>
                </a:solidFill>
                <a:effectLst/>
                <a:uLnTx/>
                <a:uFillTx/>
                <a:latin typeface="Arial Narrow"/>
                <a:ea typeface="+mj-ea"/>
              </a:rPr>
              <a:t>The Budget Model as a Catalyst for Success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558C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087CEDD8-9058-40AF-AE2D-4A0FE632DC23}"/>
              </a:ext>
            </a:extLst>
          </p:cNvPr>
          <p:cNvSpPr txBox="1">
            <a:spLocks/>
          </p:cNvSpPr>
          <p:nvPr/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 anchor="t"/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buClr>
                <a:srgbClr val="69C5F4"/>
              </a:buClr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While the new incentive-based model is only a management tool, it is intended to be leveraged to support academic excellence and resource optimization.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DD916AF-9E70-438C-B4A7-8494DFB6C1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103055"/>
              </p:ext>
            </p:extLst>
          </p:nvPr>
        </p:nvGraphicFramePr>
        <p:xfrm>
          <a:off x="365761" y="1366982"/>
          <a:ext cx="4340440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4AE7D2B-108B-4205-992A-DD56FA645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01844"/>
              </p:ext>
            </p:extLst>
          </p:nvPr>
        </p:nvGraphicFramePr>
        <p:xfrm>
          <a:off x="4815190" y="1663821"/>
          <a:ext cx="4054489" cy="4322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4489">
                  <a:extLst>
                    <a:ext uri="{9D8B030D-6E8A-4147-A177-3AD203B41FA5}">
                      <a16:colId xmlns:a16="http://schemas.microsoft.com/office/drawing/2014/main" val="199885045"/>
                    </a:ext>
                  </a:extLst>
                </a:gridCol>
              </a:tblGrid>
              <a:tr h="3601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 Narrow" panose="020B0606020202030204" pitchFamily="34" charset="0"/>
                        </a:rPr>
                        <a:t>Key Model Benefits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015883"/>
                  </a:ext>
                </a:extLst>
              </a:tr>
              <a:tr h="356054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Developing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innovative market-relevant programs will differentiate the University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and can attract an increasing number of high caliber students, growing both institutional prestige and the overall size of the tuition revenue pools 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Academic portfolio analysis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highlights the balance between financially beneficial and mission critical programs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By developing a greater understanding of the costs of University space, the new budget model will </a:t>
                      </a: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create incentives for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optimizing the use of university space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The new model governance structure provides a </a:t>
                      </a:r>
                      <a:r>
                        <a:rPr lang="en-US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platform for feedback into the overall administrative cost setting process </a:t>
                      </a:r>
                      <a:r>
                        <a:rPr lang="en-US" sz="1400" b="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to control cost growth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US" sz="1400" b="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248380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43903480-73F0-4873-B37E-5C6C847B0CA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12" y="3587197"/>
            <a:ext cx="512064" cy="5120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DC330CD-5FA7-48CD-8D79-39AD776225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" y="5323832"/>
            <a:ext cx="743964" cy="7275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24B96EC-A06A-4964-893D-4FCAF417A9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791" y="1757764"/>
            <a:ext cx="548639" cy="41148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E3A710B-2798-48ED-BC38-1953B82FCA9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16" y="4458661"/>
            <a:ext cx="653869" cy="5897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338EBF4-F0ED-4208-AD37-F7719E32152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9" y="2532728"/>
            <a:ext cx="716300" cy="7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9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D0226068-3683-410F-A92D-A4AA36E5BC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" y="1637543"/>
          <a:ext cx="4766680" cy="39298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766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33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Decision Making Flow</a:t>
                      </a:r>
                      <a:r>
                        <a:rPr lang="en-US" sz="1600" b="1" baseline="30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3069277"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en-US" sz="1400" kern="12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100584" marR="100584" marT="38768" marB="3876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0AB12F4F-34FE-47FB-BCFD-4CE4D9FF7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331286"/>
              </p:ext>
            </p:extLst>
          </p:nvPr>
        </p:nvGraphicFramePr>
        <p:xfrm>
          <a:off x="108586" y="1974714"/>
          <a:ext cx="7216140" cy="4880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Visio" r:id="rId4" imgW="7387596" imgH="4386744" progId="Visio.Drawing.11">
                  <p:embed/>
                </p:oleObj>
              </mc:Choice>
              <mc:Fallback>
                <p:oleObj name="Visio" r:id="rId4" imgW="7387596" imgH="4386744" progId="Visio.Drawing.11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0AB12F4F-34FE-47FB-BCFD-4CE4D9FF74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86" y="1974714"/>
                        <a:ext cx="7216140" cy="4880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646154" cy="484094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cap="none" dirty="0">
                <a:latin typeface="Arial Narrow"/>
              </a:rPr>
              <a:t>Governance Structure and Considerations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 Narrow" panose="020B0606020202030204" pitchFamily="34" charset="0"/>
              </a:rPr>
              <a:t>WKU’s RAMP Steering Committee has approved a model governance structure which incorporates a number of new and existing committees that are designed to ensure broad-based feedback. 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D74856CE-019E-46D7-A067-D2EE759EB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65665"/>
              </p:ext>
            </p:extLst>
          </p:nvPr>
        </p:nvGraphicFramePr>
        <p:xfrm>
          <a:off x="5279002" y="1637543"/>
          <a:ext cx="3664772" cy="39298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664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45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Committee Participation</a:t>
                      </a: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3553384">
                <a:tc>
                  <a:txBody>
                    <a:bodyPr/>
                    <a:lstStyle/>
                    <a:p>
                      <a:pPr marL="166688" indent="-166688"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Executive Budget Committee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 – 2 Faculty Rep., President’s Cabinet Rep., Budget Director, AVP – Academic Budgets and Admin., Staff Rep., SGA Rep., and Strategic Plan Implementation Committee Rep. (nonvoting)  </a:t>
                      </a:r>
                    </a:p>
                    <a:p>
                      <a:pPr marL="166688" indent="-166688">
                        <a:spcBef>
                          <a:spcPts val="1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Auxiliary/Support Unit Allocation Committee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 – 2 Faculty Rep., all Academic Deans, CFO, Dean of Libraries, and Staff Rep.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Space Allocation Committee</a:t>
                      </a:r>
                      <a:r>
                        <a:rPr lang="en-US" sz="1400" kern="12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+mn-ea"/>
                          <a:cs typeface="Times New Roman" pitchFamily="18" charset="0"/>
                        </a:rPr>
                        <a:t> – Designees from five colleges, which may include faculty members, Chief Facilities Officer, VP Enroll. &amp; Student Experience, Ass. Provost for Research, Provost Office Rep., Athletics Rep., and Libraries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7255D986-A01F-4BE9-8730-5E9B5CCE5C38}"/>
              </a:ext>
            </a:extLst>
          </p:cNvPr>
          <p:cNvSpPr txBox="1">
            <a:spLocks/>
          </p:cNvSpPr>
          <p:nvPr/>
        </p:nvSpPr>
        <p:spPr>
          <a:xfrm>
            <a:off x="3690349" y="6442763"/>
            <a:ext cx="4018141" cy="4840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171450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+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32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27063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0425" indent="-1714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Lucida Grande"/>
              <a:buChar char="-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dirty="0">
                <a:latin typeface="Arial Narrow" panose="020B0606020202030204" pitchFamily="34" charset="0"/>
              </a:rPr>
              <a:t>Note 1: In addition to the depicted governance committees, additional operational support teams are recommended to enhance the budget development process</a:t>
            </a:r>
          </a:p>
          <a:p>
            <a:endParaRPr lang="en-US" sz="7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1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646154" cy="484094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cap="none" dirty="0">
                <a:latin typeface="Arial Narrow"/>
              </a:rPr>
              <a:t>Executive Budget Committee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 Narrow" panose="020B0606020202030204" pitchFamily="34" charset="0"/>
              </a:rPr>
              <a:t>The Executive Budget Committee will review academic, auxiliary, and support unit budgets and provide recommendations to the President.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69613A6-BA61-4B95-82E0-0C06596D39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" y="1645920"/>
          <a:ext cx="4206240" cy="295447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33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Roles and Charges</a:t>
                      </a: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 recommendations from the Provost regarding Academic Unit budget requests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 recommendations from the Auxiliary/Support Unit Allocations Committee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Recommend Central Fund distribution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Recommend comprehensive budget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 and provide policy/guidance on budget model management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Conduct outreach across university on resource allocation priorities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EC798F-3C74-4121-B69F-CE286F614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812110"/>
              </p:ext>
            </p:extLst>
          </p:nvPr>
        </p:nvGraphicFramePr>
        <p:xfrm>
          <a:off x="4772429" y="1645920"/>
          <a:ext cx="4206240" cy="34164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74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79">
                  <a:extLst>
                    <a:ext uri="{9D8B030D-6E8A-4147-A177-3AD203B41FA5}">
                      <a16:colId xmlns:a16="http://schemas.microsoft.com/office/drawing/2014/main" val="4267428048"/>
                    </a:ext>
                  </a:extLst>
                </a:gridCol>
              </a:tblGrid>
              <a:tr h="2820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Positions </a:t>
                      </a: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284703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Position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Nominating Body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222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AVP – Academic Budgets and Admin.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3729597"/>
                  </a:ext>
                </a:extLst>
              </a:tr>
              <a:tr h="25511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President’s Cabinet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724352"/>
                  </a:ext>
                </a:extLst>
              </a:tr>
              <a:tr h="25511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Budget Director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1943482"/>
                  </a:ext>
                </a:extLst>
              </a:tr>
              <a:tr h="25511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Staff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Staff Council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941907"/>
                  </a:ext>
                </a:extLst>
              </a:tr>
              <a:tr h="25511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SGA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SGA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1512277"/>
                  </a:ext>
                </a:extLst>
              </a:tr>
              <a:tr h="255110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Faculty Rep #1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University Senate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5735201"/>
                  </a:ext>
                </a:extLst>
              </a:tr>
              <a:tr h="25511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Faculty Rep #2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University Senate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415042"/>
                  </a:ext>
                </a:extLst>
              </a:tr>
              <a:tr h="5634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Strategic Plan Implementation Committee Rep (nonvoting)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4602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72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65760" y="365760"/>
            <a:ext cx="8646154" cy="484094"/>
          </a:xfrm>
        </p:spPr>
        <p:txBody>
          <a:bodyPr vert="horz" lIns="91440" tIns="91440" rIns="91440" bIns="9144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cap="none" dirty="0">
                <a:latin typeface="Arial Narrow"/>
              </a:rPr>
              <a:t>Auxiliary/Support Unit Allocation Committee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5760" y="914400"/>
            <a:ext cx="8612909" cy="8068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 Narrow" panose="020B0606020202030204" pitchFamily="34" charset="0"/>
              </a:rPr>
              <a:t>The Auxiliary/Support Unit Allocation Committee would review each unit’s budget proposal to promote discussions about service effectiveness and efficiency.</a:t>
            </a:r>
          </a:p>
        </p:txBody>
      </p: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169613A6-BA61-4B95-82E0-0C06596D39C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" y="1645920"/>
          <a:ext cx="4206240" cy="30154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20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339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Roles and Charges</a:t>
                      </a: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Reviews the auxiliary and support unit’s budget proposals, including strategic objectives, service level demands, and workforce plans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Examines benchmark data and performance metrics to evaluate service level effectiveness and efficiency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Offers suggestions for performance improvement for support units; promotes development of service level agreements 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Submits an executive summary of the unified auxiliary and support unit budget recommendations to the Executive Budget Committee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7A5640-497B-4B6E-AD67-4419B5602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623712"/>
              </p:ext>
            </p:extLst>
          </p:nvPr>
        </p:nvGraphicFramePr>
        <p:xfrm>
          <a:off x="4772429" y="1645919"/>
          <a:ext cx="4206240" cy="41413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67428048"/>
                    </a:ext>
                  </a:extLst>
                </a:gridCol>
              </a:tblGrid>
              <a:tr h="362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Positions </a:t>
                      </a:r>
                    </a:p>
                  </a:txBody>
                  <a:tcPr marL="100584" marR="100584" marT="15506" marB="15506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9962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Position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Nominating Body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559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CFO (nonvoting)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8724352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AVP Business Services (nonvoting)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2159132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Dean of Libraries (nonvoting)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1943482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CEBS Dean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941907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OCSE Dean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330636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CHHS Dean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1512277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GFCB Dean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None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6862634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PCAL Dean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None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485620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Staff Rep.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Staff Council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3587708"/>
                  </a:ext>
                </a:extLst>
              </a:tr>
              <a:tr h="165559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Faculty Rep. #1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University Senate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5735201"/>
                  </a:ext>
                </a:extLst>
              </a:tr>
              <a:tr h="1655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Faculty Rep. #2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</a:rPr>
                        <a:t>University Senate </a:t>
                      </a:r>
                    </a:p>
                  </a:txBody>
                  <a:tcPr marL="100584" marR="100584" marT="38768" marB="38768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41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4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558C"/>
      </a:dk1>
      <a:lt1>
        <a:sysClr val="window" lastClr="FFFFFF"/>
      </a:lt1>
      <a:dk2>
        <a:srgbClr val="000000"/>
      </a:dk2>
      <a:lt2>
        <a:srgbClr val="C1C6C8"/>
      </a:lt2>
      <a:accent1>
        <a:srgbClr val="69C5F4"/>
      </a:accent1>
      <a:accent2>
        <a:srgbClr val="F1BE48"/>
      </a:accent2>
      <a:accent3>
        <a:srgbClr val="E56A54"/>
      </a:accent3>
      <a:accent4>
        <a:srgbClr val="2D364D"/>
      </a:accent4>
      <a:accent5>
        <a:srgbClr val="6BBBAE"/>
      </a:accent5>
      <a:accent6>
        <a:srgbClr val="DC8633"/>
      </a:accent6>
      <a:hlink>
        <a:srgbClr val="69C5F4"/>
      </a:hlink>
      <a:folHlink>
        <a:srgbClr val="5C4E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558C"/>
      </a:dk1>
      <a:lt1>
        <a:sysClr val="window" lastClr="FFFFFF"/>
      </a:lt1>
      <a:dk2>
        <a:srgbClr val="000000"/>
      </a:dk2>
      <a:lt2>
        <a:srgbClr val="C1C6C8"/>
      </a:lt2>
      <a:accent1>
        <a:srgbClr val="69C5F4"/>
      </a:accent1>
      <a:accent2>
        <a:srgbClr val="F1BE48"/>
      </a:accent2>
      <a:accent3>
        <a:srgbClr val="E56A54"/>
      </a:accent3>
      <a:accent4>
        <a:srgbClr val="2D364D"/>
      </a:accent4>
      <a:accent5>
        <a:srgbClr val="6BBBAE"/>
      </a:accent5>
      <a:accent6>
        <a:srgbClr val="DC8633"/>
      </a:accent6>
      <a:hlink>
        <a:srgbClr val="69C5F4"/>
      </a:hlink>
      <a:folHlink>
        <a:srgbClr val="5C4E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4763</TotalTime>
  <Words>1609</Words>
  <Application>Microsoft Office PowerPoint</Application>
  <PresentationFormat>On-screen Show (4:3)</PresentationFormat>
  <Paragraphs>279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Lucida Grande</vt:lpstr>
      <vt:lpstr>Times New Roman</vt:lpstr>
      <vt:lpstr>Wingdings</vt:lpstr>
      <vt:lpstr>1_Office Theme</vt:lpstr>
      <vt:lpstr>Office Theme</vt:lpstr>
      <vt:lpstr>Visio</vt:lpstr>
      <vt:lpstr>PowerPoint Presentation</vt:lpstr>
      <vt:lpstr>Agenda</vt:lpstr>
      <vt:lpstr>PowerPoint Presentation</vt:lpstr>
      <vt:lpstr>Recent Efforts</vt:lpstr>
      <vt:lpstr>PowerPoint Presentation</vt:lpstr>
      <vt:lpstr>PowerPoint Presentation</vt:lpstr>
      <vt:lpstr>Governance Structure and Considerations</vt:lpstr>
      <vt:lpstr>Executive Budget Committee</vt:lpstr>
      <vt:lpstr>Auxiliary/Support Unit Allocation Committee</vt:lpstr>
      <vt:lpstr>Space Advisory Committee</vt:lpstr>
      <vt:lpstr>Model Development Process Overview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Wilbraham</dc:creator>
  <cp:lastModifiedBy>Green, Carolyn</cp:lastModifiedBy>
  <cp:revision>37</cp:revision>
  <cp:lastPrinted>2018-11-19T17:37:47Z</cp:lastPrinted>
  <dcterms:created xsi:type="dcterms:W3CDTF">2018-11-16T16:54:38Z</dcterms:created>
  <dcterms:modified xsi:type="dcterms:W3CDTF">2018-11-28T18:56:49Z</dcterms:modified>
</cp:coreProperties>
</file>