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93" r:id="rId5"/>
    <p:sldId id="303" r:id="rId6"/>
    <p:sldId id="296" r:id="rId7"/>
    <p:sldId id="306" r:id="rId8"/>
    <p:sldId id="297" r:id="rId9"/>
    <p:sldId id="302" r:id="rId10"/>
    <p:sldId id="301" r:id="rId11"/>
    <p:sldId id="298" r:id="rId12"/>
    <p:sldId id="300" r:id="rId13"/>
    <p:sldId id="295" r:id="rId14"/>
    <p:sldId id="299" r:id="rId15"/>
    <p:sldId id="304" r:id="rId16"/>
    <p:sldId id="30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9" autoAdjust="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2" qsCatId="simple" csTypeId="urn:microsoft.com/office/officeart/2005/8/colors/accent1_2" csCatId="accent1" phldr="1"/>
      <dgm:spPr/>
      <dgm:t>
        <a:bodyPr/>
        <a:lstStyle/>
        <a:p>
          <a:endParaRPr lang="en-US"/>
        </a:p>
      </dgm:t>
    </dgm:pt>
    <dgm:pt modelId="{E5E4D699-C3CF-4415-B32C-A18B48AFE2A3}">
      <dgm:prSet custT="1"/>
      <dgm:spPr/>
      <dgm:t>
        <a:bodyPr/>
        <a:lstStyle/>
        <a:p>
          <a:r>
            <a:rPr lang="en-US" sz="1600" dirty="0"/>
            <a:t>September 3</a:t>
          </a:r>
        </a:p>
      </dgm:t>
    </dgm:pt>
    <dgm:pt modelId="{C7C70553-EB1A-4554-849D-8153CC4AFCEB}" type="parTrans" cxnId="{A2DF84EA-DA42-4F03-BD6F-8E8D9966CB10}">
      <dgm:prSet/>
      <dgm:spPr/>
      <dgm:t>
        <a:bodyPr/>
        <a:lstStyle/>
        <a:p>
          <a:endParaRPr lang="en-US"/>
        </a:p>
      </dgm:t>
    </dgm:pt>
    <dgm:pt modelId="{61990FFE-20A5-4112-BACD-16BA28C36EBA}" type="sibTrans" cxnId="{A2DF84EA-DA42-4F03-BD6F-8E8D9966CB10}">
      <dgm:prSet/>
      <dgm:spPr/>
      <dgm:t>
        <a:bodyPr/>
        <a:lstStyle/>
        <a:p>
          <a:endParaRPr lang="en-US"/>
        </a:p>
      </dgm:t>
    </dgm:pt>
    <dgm:pt modelId="{9DB38719-EEF9-4638-91CE-8E8C646CC524}">
      <dgm:prSet custT="1"/>
      <dgm:spPr/>
      <dgm:t>
        <a:bodyPr/>
        <a:lstStyle/>
        <a:p>
          <a:r>
            <a:rPr lang="en-US" sz="2400" dirty="0"/>
            <a:t>First PHUGAS meeting of the AY</a:t>
          </a:r>
        </a:p>
      </dgm:t>
    </dgm:pt>
    <dgm:pt modelId="{2D70C797-29DD-498F-9D71-4F6A2362408D}" type="parTrans" cxnId="{82C2E40D-9BC0-4ADA-915E-708000D2737D}">
      <dgm:prSet/>
      <dgm:spPr/>
      <dgm:t>
        <a:bodyPr/>
        <a:lstStyle/>
        <a:p>
          <a:endParaRPr lang="en-US"/>
        </a:p>
      </dgm:t>
    </dgm:pt>
    <dgm:pt modelId="{B8EFC625-D79E-4B16-A077-46ABEB1913DC}" type="sibTrans" cxnId="{82C2E40D-9BC0-4ADA-915E-708000D2737D}">
      <dgm:prSet/>
      <dgm:spPr/>
      <dgm:t>
        <a:bodyPr/>
        <a:lstStyle/>
        <a:p>
          <a:endParaRPr lang="en-US"/>
        </a:p>
      </dgm:t>
    </dgm:pt>
    <dgm:pt modelId="{5FC34D3A-C8D4-483C-8695-507470E74D50}">
      <dgm:prSet custT="1"/>
      <dgm:spPr/>
      <dgm:t>
        <a:bodyPr/>
        <a:lstStyle/>
        <a:p>
          <a:r>
            <a:rPr lang="en-US" sz="1400" dirty="0"/>
            <a:t>September 9</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custT="1"/>
      <dgm:spPr/>
      <dgm:t>
        <a:bodyPr/>
        <a:lstStyle/>
        <a:p>
          <a:r>
            <a:rPr lang="en-US" sz="2400" dirty="0"/>
            <a:t>First Joint MPH-BSPH Meeting</a:t>
          </a:r>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custT="1"/>
      <dgm:spPr/>
      <dgm:t>
        <a:bodyPr/>
        <a:lstStyle/>
        <a:p>
          <a:r>
            <a:rPr lang="en-US" sz="1400" dirty="0"/>
            <a:t>September 17</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566C4A8F-CE66-4FF5-AF11-6C385F74A275}">
      <dgm:prSet custT="1"/>
      <dgm:spPr/>
      <dgm:t>
        <a:bodyPr/>
        <a:lstStyle/>
        <a:p>
          <a:r>
            <a:rPr lang="en-US" sz="2400" dirty="0"/>
            <a:t>Nominations Close at 11:59pm</a:t>
          </a:r>
        </a:p>
      </dgm:t>
    </dgm:pt>
    <dgm:pt modelId="{375C5A5E-5F04-4FE8-98F8-795867C18A18}" type="parTrans" cxnId="{66E8CE3C-459F-4648-B4D7-5039298A0E92}">
      <dgm:prSet/>
      <dgm:spPr/>
      <dgm:t>
        <a:bodyPr/>
        <a:lstStyle/>
        <a:p>
          <a:endParaRPr lang="en-US"/>
        </a:p>
      </dgm:t>
    </dgm:pt>
    <dgm:pt modelId="{E74B8A5E-78D9-4E5B-86E1-203DE271581F}" type="sibTrans" cxnId="{66E8CE3C-459F-4648-B4D7-5039298A0E92}">
      <dgm:prSet/>
      <dgm:spPr/>
      <dgm:t>
        <a:bodyPr/>
        <a:lstStyle/>
        <a:p>
          <a:endParaRPr lang="en-US"/>
        </a:p>
      </dgm:t>
    </dgm:pt>
    <dgm:pt modelId="{9AC77E87-FC4D-4F04-889B-73358514DC0D}">
      <dgm:prSet custT="1"/>
      <dgm:spPr/>
      <dgm:t>
        <a:bodyPr/>
        <a:lstStyle/>
        <a:p>
          <a:r>
            <a:rPr lang="en-US" sz="1400" dirty="0"/>
            <a:t>September 18</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C2F0E5C9-2943-4A9B-872F-ECF6B159E9F4}">
      <dgm:prSet custT="1"/>
      <dgm:spPr/>
      <dgm:t>
        <a:bodyPr/>
        <a:lstStyle/>
        <a:p>
          <a:r>
            <a:rPr lang="en-US" sz="2400" dirty="0"/>
            <a:t>Voting Begins</a:t>
          </a:r>
        </a:p>
      </dgm:t>
    </dgm:pt>
    <dgm:pt modelId="{8FBB852D-32B7-4273-9DE3-951F1CFE69EC}" type="parTrans" cxnId="{F7608388-5A1F-4FE9-96E5-520EA7B1F725}">
      <dgm:prSet/>
      <dgm:spPr/>
      <dgm:t>
        <a:bodyPr/>
        <a:lstStyle/>
        <a:p>
          <a:endParaRPr lang="en-US"/>
        </a:p>
      </dgm:t>
    </dgm:pt>
    <dgm:pt modelId="{1A62CB6F-38D7-44F2-AFAB-0C4382E3DA24}" type="sibTrans" cxnId="{F7608388-5A1F-4FE9-96E5-520EA7B1F725}">
      <dgm:prSet/>
      <dgm:spPr/>
      <dgm:t>
        <a:bodyPr/>
        <a:lstStyle/>
        <a:p>
          <a:endParaRPr lang="en-US"/>
        </a:p>
      </dgm:t>
    </dgm:pt>
    <dgm:pt modelId="{60048F9E-FCD7-4EF1-8B29-3941F353BA35}">
      <dgm:prSet/>
      <dgm:spPr/>
      <dgm:t>
        <a:bodyPr/>
        <a:lstStyle/>
        <a:p>
          <a:r>
            <a:rPr lang="en-US" dirty="0"/>
            <a:t>October 2</a:t>
          </a:r>
        </a:p>
      </dgm:t>
    </dgm:pt>
    <dgm:pt modelId="{706464FE-830E-4B5C-9EAE-6122B2036A77}" type="parTrans" cxnId="{8A28932D-E2F8-4B55-8F7B-85C609211C30}">
      <dgm:prSet/>
      <dgm:spPr/>
      <dgm:t>
        <a:bodyPr/>
        <a:lstStyle/>
        <a:p>
          <a:endParaRPr lang="en-US"/>
        </a:p>
      </dgm:t>
    </dgm:pt>
    <dgm:pt modelId="{A681FAF1-FDC8-4C04-882E-B69F88B0A2D4}" type="sibTrans" cxnId="{8A28932D-E2F8-4B55-8F7B-85C609211C30}">
      <dgm:prSet/>
      <dgm:spPr/>
      <dgm:t>
        <a:bodyPr/>
        <a:lstStyle/>
        <a:p>
          <a:endParaRPr lang="en-US"/>
        </a:p>
      </dgm:t>
    </dgm:pt>
    <dgm:pt modelId="{E9814420-27B5-4EE0-9E66-8AAC9F773A5A}">
      <dgm:prSet custT="1"/>
      <dgm:spPr/>
      <dgm:t>
        <a:bodyPr/>
        <a:lstStyle/>
        <a:p>
          <a:r>
            <a:rPr lang="en-US" sz="2400" dirty="0"/>
            <a:t>Voting Closes at 11:59pm</a:t>
          </a:r>
        </a:p>
      </dgm:t>
    </dgm:pt>
    <dgm:pt modelId="{DF35912D-6984-436B-8756-C2164EC8EAE0}" type="parTrans" cxnId="{406B6F40-B8D2-4CDC-ACB3-2D02696F5445}">
      <dgm:prSet/>
      <dgm:spPr/>
      <dgm:t>
        <a:bodyPr/>
        <a:lstStyle/>
        <a:p>
          <a:endParaRPr lang="en-US"/>
        </a:p>
      </dgm:t>
    </dgm:pt>
    <dgm:pt modelId="{1106A32D-728B-46F7-9067-19A39F76F85E}" type="sibTrans" cxnId="{406B6F40-B8D2-4CDC-ACB3-2D02696F5445}">
      <dgm:prSet/>
      <dgm:spPr/>
      <dgm:t>
        <a:bodyPr/>
        <a:lstStyle/>
        <a:p>
          <a:endParaRPr lang="en-US"/>
        </a:p>
      </dgm:t>
    </dgm:pt>
    <dgm:pt modelId="{0580C383-85A3-425E-A44E-5E7306FF943E}" type="pres">
      <dgm:prSet presAssocID="{08F627ED-A304-4697-8C44-18E45D3D2B1A}" presName="Name0" presStyleCnt="0">
        <dgm:presLayoutVars>
          <dgm:chMax/>
          <dgm:chPref/>
          <dgm:animLvl val="lvl"/>
        </dgm:presLayoutVars>
      </dgm:prSet>
      <dgm:spPr/>
    </dgm:pt>
    <dgm:pt modelId="{78B1F1D9-D4A1-4078-8320-A9F734DAF01D}" type="pres">
      <dgm:prSet presAssocID="{E5E4D699-C3CF-4415-B32C-A18B48AFE2A3}" presName="composite" presStyleCnt="0"/>
      <dgm:spPr/>
    </dgm:pt>
    <dgm:pt modelId="{556899F1-13C2-441E-879C-8B5F26234632}" type="pres">
      <dgm:prSet presAssocID="{E5E4D699-C3CF-4415-B32C-A18B48AFE2A3}" presName="Parent1" presStyleLbl="alignNode1" presStyleIdx="0" presStyleCnt="5">
        <dgm:presLayoutVars>
          <dgm:chMax val="1"/>
          <dgm:chPref val="1"/>
          <dgm:bulletEnabled val="1"/>
        </dgm:presLayoutVars>
      </dgm:prSet>
      <dgm:spPr/>
    </dgm:pt>
    <dgm:pt modelId="{3F8C8DF1-69FF-4267-9807-429FE1F669A4}" type="pres">
      <dgm:prSet presAssocID="{E5E4D699-C3CF-4415-B32C-A18B48AFE2A3}" presName="Childtext1" presStyleLbl="revTx" presStyleIdx="0" presStyleCnt="5">
        <dgm:presLayoutVars>
          <dgm:chMax val="0"/>
          <dgm:chPref val="0"/>
          <dgm:bulletEnabled/>
        </dgm:presLayoutVars>
      </dgm:prSet>
      <dgm:spPr/>
    </dgm:pt>
    <dgm:pt modelId="{7CD542A5-A839-406E-A09D-761397CD34CA}" type="pres">
      <dgm:prSet presAssocID="{E5E4D699-C3CF-4415-B32C-A18B48AFE2A3}"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8EAC9032-35F1-40A2-BA92-FC6DD5F3161F}" type="pres">
      <dgm:prSet presAssocID="{E5E4D699-C3CF-4415-B32C-A18B48AFE2A3}" presName="ConnectLineEnd" presStyleLbl="node1" presStyleIdx="0" presStyleCnt="5"/>
      <dgm:spPr/>
    </dgm:pt>
    <dgm:pt modelId="{CF11A881-B1B6-4E4B-9AB0-2514A9285EBA}" type="pres">
      <dgm:prSet presAssocID="{E5E4D699-C3CF-4415-B32C-A18B48AFE2A3}" presName="EmptyPane" presStyleCnt="0"/>
      <dgm:spPr/>
    </dgm:pt>
    <dgm:pt modelId="{0EDA1889-E3C7-4C7B-AA49-EF34A4D5D342}" type="pres">
      <dgm:prSet presAssocID="{61990FFE-20A5-4112-BACD-16BA28C36EBA}" presName="spaceBetweenRectangles" presStyleLbl="fgAcc1" presStyleIdx="0" presStyleCnt="4"/>
      <dgm:spPr/>
    </dgm:pt>
    <dgm:pt modelId="{AF022427-467C-44D2-B19C-073E877201DB}" type="pres">
      <dgm:prSet presAssocID="{5FC34D3A-C8D4-483C-8695-507470E74D50}" presName="composite" presStyleCnt="0"/>
      <dgm:spPr/>
    </dgm:pt>
    <dgm:pt modelId="{63AECF3B-25CA-476D-B7CA-904B4760CF3F}" type="pres">
      <dgm:prSet presAssocID="{5FC34D3A-C8D4-483C-8695-507470E74D50}" presName="Parent1" presStyleLbl="alignNode1" presStyleIdx="1" presStyleCnt="5">
        <dgm:presLayoutVars>
          <dgm:chMax val="1"/>
          <dgm:chPref val="1"/>
          <dgm:bulletEnabled val="1"/>
        </dgm:presLayoutVars>
      </dgm:prSet>
      <dgm:spPr/>
    </dgm:pt>
    <dgm:pt modelId="{7197D426-886B-449E-A886-FD13F5E0AC97}" type="pres">
      <dgm:prSet presAssocID="{5FC34D3A-C8D4-483C-8695-507470E74D50}" presName="Childtext1" presStyleLbl="revTx" presStyleIdx="1" presStyleCnt="5">
        <dgm:presLayoutVars>
          <dgm:chMax val="0"/>
          <dgm:chPref val="0"/>
          <dgm:bulletEnabled/>
        </dgm:presLayoutVars>
      </dgm:prSet>
      <dgm:spPr/>
    </dgm:pt>
    <dgm:pt modelId="{B9D6C9D4-469A-4107-97AE-8C43EA5CB946}" type="pres">
      <dgm:prSet presAssocID="{5FC34D3A-C8D4-483C-8695-507470E74D50}"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C1BEC2C0-22DD-44C4-AAFC-5C26B7685EF4}" type="pres">
      <dgm:prSet presAssocID="{5FC34D3A-C8D4-483C-8695-507470E74D50}" presName="ConnectLineEnd" presStyleLbl="node1" presStyleIdx="1" presStyleCnt="5"/>
      <dgm:spPr/>
    </dgm:pt>
    <dgm:pt modelId="{AC3D3D7F-40C6-4526-8B59-8E5946ACD3E0}" type="pres">
      <dgm:prSet presAssocID="{5FC34D3A-C8D4-483C-8695-507470E74D50}" presName="EmptyPane" presStyleCnt="0"/>
      <dgm:spPr/>
    </dgm:pt>
    <dgm:pt modelId="{1E3B17F3-BEE3-4918-AC1A-690DF45EE902}" type="pres">
      <dgm:prSet presAssocID="{1DECF9F5-40C0-4379-BCCE-7BCAAD54807B}" presName="spaceBetweenRectangles" presStyleLbl="fgAcc1" presStyleIdx="1" presStyleCnt="4"/>
      <dgm:spPr/>
    </dgm:pt>
    <dgm:pt modelId="{D1770950-AE34-40D9-810A-BC109B39D24D}" type="pres">
      <dgm:prSet presAssocID="{9845D52A-E054-4EB0-A5A3-32AE7DC6D645}" presName="composite" presStyleCnt="0"/>
      <dgm:spPr/>
    </dgm:pt>
    <dgm:pt modelId="{BF256D98-0EB6-41C8-AEED-E83691475757}" type="pres">
      <dgm:prSet presAssocID="{9845D52A-E054-4EB0-A5A3-32AE7DC6D645}" presName="Parent1" presStyleLbl="alignNode1" presStyleIdx="2" presStyleCnt="5">
        <dgm:presLayoutVars>
          <dgm:chMax val="1"/>
          <dgm:chPref val="1"/>
          <dgm:bulletEnabled val="1"/>
        </dgm:presLayoutVars>
      </dgm:prSet>
      <dgm:spPr/>
    </dgm:pt>
    <dgm:pt modelId="{DEDEAEC8-775B-4A0E-BDF8-C0B5BC0821DF}" type="pres">
      <dgm:prSet presAssocID="{9845D52A-E054-4EB0-A5A3-32AE7DC6D645}" presName="Childtext1" presStyleLbl="revTx" presStyleIdx="2" presStyleCnt="5">
        <dgm:presLayoutVars>
          <dgm:chMax val="0"/>
          <dgm:chPref val="0"/>
          <dgm:bulletEnabled/>
        </dgm:presLayoutVars>
      </dgm:prSet>
      <dgm:spPr/>
    </dgm:pt>
    <dgm:pt modelId="{D59E0661-D3C3-4072-9F55-5F1D1C88A7C9}" type="pres">
      <dgm:prSet presAssocID="{9845D52A-E054-4EB0-A5A3-32AE7DC6D645}"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4A753F44-E78B-4293-B0C7-6430408A43FA}" type="pres">
      <dgm:prSet presAssocID="{9845D52A-E054-4EB0-A5A3-32AE7DC6D645}" presName="ConnectLineEnd" presStyleLbl="node1" presStyleIdx="2" presStyleCnt="5"/>
      <dgm:spPr/>
    </dgm:pt>
    <dgm:pt modelId="{40AE410E-3FB3-4E51-8DE0-EDECFB7DA049}" type="pres">
      <dgm:prSet presAssocID="{9845D52A-E054-4EB0-A5A3-32AE7DC6D645}" presName="EmptyPane" presStyleCnt="0"/>
      <dgm:spPr/>
    </dgm:pt>
    <dgm:pt modelId="{601495B8-8CCC-4CA7-9BCE-B7441480B866}" type="pres">
      <dgm:prSet presAssocID="{796364FD-7651-493A-AEE5-8DD45DF8EEAC}" presName="spaceBetweenRectangles" presStyleLbl="fgAcc1" presStyleIdx="2" presStyleCnt="4"/>
      <dgm:spPr/>
    </dgm:pt>
    <dgm:pt modelId="{5B34DA1A-FC3A-4252-92D3-378DC0EC0FE5}" type="pres">
      <dgm:prSet presAssocID="{9AC77E87-FC4D-4F04-889B-73358514DC0D}" presName="composite" presStyleCnt="0"/>
      <dgm:spPr/>
    </dgm:pt>
    <dgm:pt modelId="{2167599F-F719-471E-A82D-5E79BEF908F2}" type="pres">
      <dgm:prSet presAssocID="{9AC77E87-FC4D-4F04-889B-73358514DC0D}" presName="Parent1" presStyleLbl="alignNode1" presStyleIdx="3" presStyleCnt="5">
        <dgm:presLayoutVars>
          <dgm:chMax val="1"/>
          <dgm:chPref val="1"/>
          <dgm:bulletEnabled val="1"/>
        </dgm:presLayoutVars>
      </dgm:prSet>
      <dgm:spPr/>
    </dgm:pt>
    <dgm:pt modelId="{BFDCC47A-3FE9-44B5-9256-8406C22486BA}" type="pres">
      <dgm:prSet presAssocID="{9AC77E87-FC4D-4F04-889B-73358514DC0D}" presName="Childtext1" presStyleLbl="revTx" presStyleIdx="3" presStyleCnt="5">
        <dgm:presLayoutVars>
          <dgm:chMax val="0"/>
          <dgm:chPref val="0"/>
          <dgm:bulletEnabled/>
        </dgm:presLayoutVars>
      </dgm:prSet>
      <dgm:spPr/>
    </dgm:pt>
    <dgm:pt modelId="{DF12EC0F-ABC1-486B-A916-C06438CBEF0F}" type="pres">
      <dgm:prSet presAssocID="{9AC77E87-FC4D-4F04-889B-73358514DC0D}"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140BD0F3-FA93-4CE5-A91C-40B9CBAA8403}" type="pres">
      <dgm:prSet presAssocID="{9AC77E87-FC4D-4F04-889B-73358514DC0D}" presName="ConnectLineEnd" presStyleLbl="node1" presStyleIdx="3" presStyleCnt="5"/>
      <dgm:spPr/>
    </dgm:pt>
    <dgm:pt modelId="{D3810F1D-4B00-48FE-B4C9-510F3F52C1C3}" type="pres">
      <dgm:prSet presAssocID="{9AC77E87-FC4D-4F04-889B-73358514DC0D}" presName="EmptyPane" presStyleCnt="0"/>
      <dgm:spPr/>
    </dgm:pt>
    <dgm:pt modelId="{6D5602DF-73D6-418F-988F-9A61287EB5D5}" type="pres">
      <dgm:prSet presAssocID="{3A77AB9A-DF29-465E-A0A5-D4FA3D0C537F}" presName="spaceBetweenRectangles" presStyleLbl="fgAcc1" presStyleIdx="3" presStyleCnt="4"/>
      <dgm:spPr/>
    </dgm:pt>
    <dgm:pt modelId="{EA96281D-F4FA-4AA8-A751-BF8D897CBDAC}" type="pres">
      <dgm:prSet presAssocID="{60048F9E-FCD7-4EF1-8B29-3941F353BA35}" presName="composite" presStyleCnt="0"/>
      <dgm:spPr/>
    </dgm:pt>
    <dgm:pt modelId="{8613D5AA-3C87-4552-B2A2-2FA97D6D34BA}" type="pres">
      <dgm:prSet presAssocID="{60048F9E-FCD7-4EF1-8B29-3941F353BA35}" presName="Parent1" presStyleLbl="alignNode1" presStyleIdx="4" presStyleCnt="5">
        <dgm:presLayoutVars>
          <dgm:chMax val="1"/>
          <dgm:chPref val="1"/>
          <dgm:bulletEnabled val="1"/>
        </dgm:presLayoutVars>
      </dgm:prSet>
      <dgm:spPr/>
    </dgm:pt>
    <dgm:pt modelId="{91EE28EB-F133-4BF8-96DF-956497460E39}" type="pres">
      <dgm:prSet presAssocID="{60048F9E-FCD7-4EF1-8B29-3941F353BA35}" presName="Childtext1" presStyleLbl="revTx" presStyleIdx="4" presStyleCnt="5">
        <dgm:presLayoutVars>
          <dgm:chMax val="0"/>
          <dgm:chPref val="0"/>
          <dgm:bulletEnabled/>
        </dgm:presLayoutVars>
      </dgm:prSet>
      <dgm:spPr/>
    </dgm:pt>
    <dgm:pt modelId="{87475B50-BD18-440C-9210-953CF94F05FF}" type="pres">
      <dgm:prSet presAssocID="{60048F9E-FCD7-4EF1-8B29-3941F353BA3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01A3B239-1FF2-4F28-91FA-D5713FED8B4F}" type="pres">
      <dgm:prSet presAssocID="{60048F9E-FCD7-4EF1-8B29-3941F353BA35}" presName="ConnectLineEnd" presStyleLbl="node1" presStyleIdx="4" presStyleCnt="5"/>
      <dgm:spPr/>
    </dgm:pt>
    <dgm:pt modelId="{3B1FD0CD-F8AC-47BD-A5B2-EC6EED90074B}" type="pres">
      <dgm:prSet presAssocID="{60048F9E-FCD7-4EF1-8B29-3941F353BA35}" presName="EmptyPane" presStyleCnt="0"/>
      <dgm:spPr/>
    </dgm:pt>
  </dgm:ptLst>
  <dgm:cxnLst>
    <dgm:cxn modelId="{82C2E40D-9BC0-4ADA-915E-708000D2737D}" srcId="{E5E4D699-C3CF-4415-B32C-A18B48AFE2A3}" destId="{9DB38719-EEF9-4638-91CE-8E8C646CC524}" srcOrd="0" destOrd="0" parTransId="{2D70C797-29DD-498F-9D71-4F6A2362408D}" sibTransId="{B8EFC625-D79E-4B16-A077-46ABEB1913DC}"/>
    <dgm:cxn modelId="{6E1E710E-5FCE-4A3A-BCC2-57EE88D2B611}" type="presOf" srcId="{9845D52A-E054-4EB0-A5A3-32AE7DC6D645}" destId="{BF256D98-0EB6-41C8-AEED-E83691475757}" srcOrd="0" destOrd="0" presId="urn:microsoft.com/office/officeart/2016/7/layout/HexagonTimeline"/>
    <dgm:cxn modelId="{B04C6215-C46D-4282-963F-02A26E25C8AB}" srcId="{08F627ED-A304-4697-8C44-18E45D3D2B1A}" destId="{9845D52A-E054-4EB0-A5A3-32AE7DC6D645}" srcOrd="2" destOrd="0" parTransId="{952EE001-86C3-4022-96EE-ABDB540B8A78}" sibTransId="{796364FD-7651-493A-AEE5-8DD45DF8EEAC}"/>
    <dgm:cxn modelId="{0BBE1328-2BDE-48E8-8607-729E9AD5CC15}" type="presOf" srcId="{9DB38719-EEF9-4638-91CE-8E8C646CC524}" destId="{3F8C8DF1-69FF-4267-9807-429FE1F669A4}" srcOrd="0" destOrd="0" presId="urn:microsoft.com/office/officeart/2016/7/layout/HexagonTimeline"/>
    <dgm:cxn modelId="{BD204A29-3AE9-4D43-8D20-E6691DA3D10E}" type="presOf" srcId="{566C4A8F-CE66-4FF5-AF11-6C385F74A275}" destId="{DEDEAEC8-775B-4A0E-BDF8-C0B5BC0821DF}" srcOrd="0" destOrd="0" presId="urn:microsoft.com/office/officeart/2016/7/layout/HexagonTimeline"/>
    <dgm:cxn modelId="{C5D8602B-517E-43E4-BD3A-FC1FECDD1246}" type="presOf" srcId="{08F627ED-A304-4697-8C44-18E45D3D2B1A}" destId="{0580C383-85A3-425E-A44E-5E7306FF943E}" srcOrd="0" destOrd="0" presId="urn:microsoft.com/office/officeart/2016/7/layout/HexagonTimeline"/>
    <dgm:cxn modelId="{8A28932D-E2F8-4B55-8F7B-85C609211C30}" srcId="{08F627ED-A304-4697-8C44-18E45D3D2B1A}" destId="{60048F9E-FCD7-4EF1-8B29-3941F353BA35}" srcOrd="4" destOrd="0" parTransId="{706464FE-830E-4B5C-9EAE-6122B2036A77}" sibTransId="{A681FAF1-FDC8-4C04-882E-B69F88B0A2D4}"/>
    <dgm:cxn modelId="{66E8CE3C-459F-4648-B4D7-5039298A0E92}" srcId="{9845D52A-E054-4EB0-A5A3-32AE7DC6D645}" destId="{566C4A8F-CE66-4FF5-AF11-6C385F74A275}" srcOrd="0" destOrd="0" parTransId="{375C5A5E-5F04-4FE8-98F8-795867C18A18}" sibTransId="{E74B8A5E-78D9-4E5B-86E1-203DE271581F}"/>
    <dgm:cxn modelId="{6D67163F-4880-4E0E-B95A-F0DDE2AB3673}" type="presOf" srcId="{C2F0E5C9-2943-4A9B-872F-ECF6B159E9F4}" destId="{BFDCC47A-3FE9-44B5-9256-8406C22486BA}" srcOrd="0" destOrd="0" presId="urn:microsoft.com/office/officeart/2016/7/layout/HexagonTimeline"/>
    <dgm:cxn modelId="{406B6F40-B8D2-4CDC-ACB3-2D02696F5445}" srcId="{60048F9E-FCD7-4EF1-8B29-3941F353BA35}" destId="{E9814420-27B5-4EE0-9E66-8AAC9F773A5A}" srcOrd="0" destOrd="0" parTransId="{DF35912D-6984-436B-8756-C2164EC8EAE0}" sibTransId="{1106A32D-728B-46F7-9067-19A39F76F85E}"/>
    <dgm:cxn modelId="{93A71875-DC0B-4351-9186-0013901F008A}" type="presOf" srcId="{60048F9E-FCD7-4EF1-8B29-3941F353BA35}" destId="{8613D5AA-3C87-4552-B2A2-2FA97D6D34BA}" srcOrd="0" destOrd="0" presId="urn:microsoft.com/office/officeart/2016/7/layout/HexagonTimeline"/>
    <dgm:cxn modelId="{04774158-8FAB-47B4-A2EE-D3D3A7E958BE}" srcId="{08F627ED-A304-4697-8C44-18E45D3D2B1A}" destId="{9AC77E87-FC4D-4F04-889B-73358514DC0D}" srcOrd="3" destOrd="0" parTransId="{B29F90F6-921F-42B9-A496-5D121F61821E}" sibTransId="{3A77AB9A-DF29-465E-A0A5-D4FA3D0C537F}"/>
    <dgm:cxn modelId="{FF79A57F-A2E9-483E-AD10-5F90BB6D9BFF}" type="presOf" srcId="{5FC34D3A-C8D4-483C-8695-507470E74D50}" destId="{63AECF3B-25CA-476D-B7CA-904B4760CF3F}"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A6BB1BBC-671E-4B35-937E-DD6E947B3158}" type="presOf" srcId="{C057D6ED-8F49-42DC-B8A7-C07F68F0F734}" destId="{7197D426-886B-449E-A886-FD13F5E0AC97}" srcOrd="0" destOrd="0" presId="urn:microsoft.com/office/officeart/2016/7/layout/HexagonTimeline"/>
    <dgm:cxn modelId="{EBF452CA-3471-43AB-ACE9-A8D1E3C66270}" type="presOf" srcId="{E5E4D699-C3CF-4415-B32C-A18B48AFE2A3}" destId="{556899F1-13C2-441E-879C-8B5F26234632}" srcOrd="0" destOrd="0" presId="urn:microsoft.com/office/officeart/2016/7/layout/HexagonTimeline"/>
    <dgm:cxn modelId="{277179CE-E2F5-4733-8D23-9E37CACB7B9E}" srcId="{08F627ED-A304-4697-8C44-18E45D3D2B1A}" destId="{5FC34D3A-C8D4-483C-8695-507470E74D50}" srcOrd="1" destOrd="0" parTransId="{9978A89C-C2F1-4241-807C-13619E6D6376}" sibTransId="{1DECF9F5-40C0-4379-BCCE-7BCAAD54807B}"/>
    <dgm:cxn modelId="{D83265D3-E692-4137-90D3-748CD191DC94}" type="presOf" srcId="{9AC77E87-FC4D-4F04-889B-73358514DC0D}" destId="{2167599F-F719-471E-A82D-5E79BEF908F2}" srcOrd="0" destOrd="0" presId="urn:microsoft.com/office/officeart/2016/7/layout/HexagonTimeline"/>
    <dgm:cxn modelId="{A2DF84EA-DA42-4F03-BD6F-8E8D9966CB10}" srcId="{08F627ED-A304-4697-8C44-18E45D3D2B1A}" destId="{E5E4D699-C3CF-4415-B32C-A18B48AFE2A3}" srcOrd="0" destOrd="0" parTransId="{C7C70553-EB1A-4554-849D-8153CC4AFCEB}" sibTransId="{61990FFE-20A5-4112-BACD-16BA28C36EBA}"/>
    <dgm:cxn modelId="{3AF0B9FC-5A51-40D3-BC58-463B7A7F56B1}" type="presOf" srcId="{E9814420-27B5-4EE0-9E66-8AAC9F773A5A}" destId="{91EE28EB-F133-4BF8-96DF-956497460E39}" srcOrd="0" destOrd="0" presId="urn:microsoft.com/office/officeart/2016/7/layout/HexagonTimeline"/>
    <dgm:cxn modelId="{F6B66A9F-F428-4AD7-99F8-E293C148ADA4}" type="presParOf" srcId="{0580C383-85A3-425E-A44E-5E7306FF943E}" destId="{78B1F1D9-D4A1-4078-8320-A9F734DAF01D}" srcOrd="0" destOrd="0" presId="urn:microsoft.com/office/officeart/2016/7/layout/HexagonTimeline"/>
    <dgm:cxn modelId="{F8D9346E-E7B0-4A3E-A3E5-66D91A5BB4EF}" type="presParOf" srcId="{78B1F1D9-D4A1-4078-8320-A9F734DAF01D}" destId="{556899F1-13C2-441E-879C-8B5F26234632}" srcOrd="0" destOrd="0" presId="urn:microsoft.com/office/officeart/2016/7/layout/HexagonTimeline"/>
    <dgm:cxn modelId="{1F4BFCED-49A0-470B-807C-94766C1A6E88}" type="presParOf" srcId="{78B1F1D9-D4A1-4078-8320-A9F734DAF01D}" destId="{3F8C8DF1-69FF-4267-9807-429FE1F669A4}" srcOrd="1" destOrd="0" presId="urn:microsoft.com/office/officeart/2016/7/layout/HexagonTimeline"/>
    <dgm:cxn modelId="{453F1C98-FCC0-488D-9610-0BEFFADC7BBD}" type="presParOf" srcId="{78B1F1D9-D4A1-4078-8320-A9F734DAF01D}" destId="{7CD542A5-A839-406E-A09D-761397CD34CA}" srcOrd="2" destOrd="0" presId="urn:microsoft.com/office/officeart/2016/7/layout/HexagonTimeline"/>
    <dgm:cxn modelId="{1D60F2B8-EC42-4898-9347-2E9FEA726633}" type="presParOf" srcId="{78B1F1D9-D4A1-4078-8320-A9F734DAF01D}" destId="{8EAC9032-35F1-40A2-BA92-FC6DD5F3161F}" srcOrd="3" destOrd="0" presId="urn:microsoft.com/office/officeart/2016/7/layout/HexagonTimeline"/>
    <dgm:cxn modelId="{0C4C8501-E8D0-4411-8A38-A7BBFDB0E499}" type="presParOf" srcId="{78B1F1D9-D4A1-4078-8320-A9F734DAF01D}" destId="{CF11A881-B1B6-4E4B-9AB0-2514A9285EBA}" srcOrd="4" destOrd="0" presId="urn:microsoft.com/office/officeart/2016/7/layout/HexagonTimeline"/>
    <dgm:cxn modelId="{1070EAB3-C0F2-4158-9934-A96BE7D30CD9}" type="presParOf" srcId="{0580C383-85A3-425E-A44E-5E7306FF943E}" destId="{0EDA1889-E3C7-4C7B-AA49-EF34A4D5D342}" srcOrd="1" destOrd="0" presId="urn:microsoft.com/office/officeart/2016/7/layout/HexagonTimeline"/>
    <dgm:cxn modelId="{FFEB116A-0DE3-4720-BD99-8ABC77BD1C02}" type="presParOf" srcId="{0580C383-85A3-425E-A44E-5E7306FF943E}" destId="{AF022427-467C-44D2-B19C-073E877201DB}" srcOrd="2" destOrd="0" presId="urn:microsoft.com/office/officeart/2016/7/layout/HexagonTimeline"/>
    <dgm:cxn modelId="{9EF28E46-6E27-4C18-BDF8-0BFCC94FA57E}" type="presParOf" srcId="{AF022427-467C-44D2-B19C-073E877201DB}" destId="{63AECF3B-25CA-476D-B7CA-904B4760CF3F}" srcOrd="0" destOrd="0" presId="urn:microsoft.com/office/officeart/2016/7/layout/HexagonTimeline"/>
    <dgm:cxn modelId="{E6ED1BB3-E46F-42D9-9458-24DED11FEC07}" type="presParOf" srcId="{AF022427-467C-44D2-B19C-073E877201DB}" destId="{7197D426-886B-449E-A886-FD13F5E0AC97}" srcOrd="1" destOrd="0" presId="urn:microsoft.com/office/officeart/2016/7/layout/HexagonTimeline"/>
    <dgm:cxn modelId="{FECFBD0C-B248-4FB1-86E5-D192B987C2F5}" type="presParOf" srcId="{AF022427-467C-44D2-B19C-073E877201DB}" destId="{B9D6C9D4-469A-4107-97AE-8C43EA5CB946}" srcOrd="2" destOrd="0" presId="urn:microsoft.com/office/officeart/2016/7/layout/HexagonTimeline"/>
    <dgm:cxn modelId="{B645B247-C944-4B53-A533-FC70B88844CA}" type="presParOf" srcId="{AF022427-467C-44D2-B19C-073E877201DB}" destId="{C1BEC2C0-22DD-44C4-AAFC-5C26B7685EF4}" srcOrd="3" destOrd="0" presId="urn:microsoft.com/office/officeart/2016/7/layout/HexagonTimeline"/>
    <dgm:cxn modelId="{EFEB0104-9BE6-4BE6-8CA4-080E4EC1D796}" type="presParOf" srcId="{AF022427-467C-44D2-B19C-073E877201DB}" destId="{AC3D3D7F-40C6-4526-8B59-8E5946ACD3E0}" srcOrd="4" destOrd="0" presId="urn:microsoft.com/office/officeart/2016/7/layout/HexagonTimeline"/>
    <dgm:cxn modelId="{30813E9F-92FE-457F-A798-34AED8C14747}" type="presParOf" srcId="{0580C383-85A3-425E-A44E-5E7306FF943E}" destId="{1E3B17F3-BEE3-4918-AC1A-690DF45EE902}" srcOrd="3" destOrd="0" presId="urn:microsoft.com/office/officeart/2016/7/layout/HexagonTimeline"/>
    <dgm:cxn modelId="{BFE8FC82-748F-4007-B16A-8ADD470E5CE8}" type="presParOf" srcId="{0580C383-85A3-425E-A44E-5E7306FF943E}" destId="{D1770950-AE34-40D9-810A-BC109B39D24D}" srcOrd="4" destOrd="0" presId="urn:microsoft.com/office/officeart/2016/7/layout/HexagonTimeline"/>
    <dgm:cxn modelId="{DFBD7509-815F-4FB8-A809-02375B172794}" type="presParOf" srcId="{D1770950-AE34-40D9-810A-BC109B39D24D}" destId="{BF256D98-0EB6-41C8-AEED-E83691475757}" srcOrd="0" destOrd="0" presId="urn:microsoft.com/office/officeart/2016/7/layout/HexagonTimeline"/>
    <dgm:cxn modelId="{0C3DD67A-9FDC-4E90-B290-3282E9CF1422}" type="presParOf" srcId="{D1770950-AE34-40D9-810A-BC109B39D24D}" destId="{DEDEAEC8-775B-4A0E-BDF8-C0B5BC0821DF}" srcOrd="1" destOrd="0" presId="urn:microsoft.com/office/officeart/2016/7/layout/HexagonTimeline"/>
    <dgm:cxn modelId="{DE943765-9F2B-414A-B8D6-82E9446F1B9C}" type="presParOf" srcId="{D1770950-AE34-40D9-810A-BC109B39D24D}" destId="{D59E0661-D3C3-4072-9F55-5F1D1C88A7C9}" srcOrd="2" destOrd="0" presId="urn:microsoft.com/office/officeart/2016/7/layout/HexagonTimeline"/>
    <dgm:cxn modelId="{8BCF504B-2DB1-409E-91C5-1930DC978596}" type="presParOf" srcId="{D1770950-AE34-40D9-810A-BC109B39D24D}" destId="{4A753F44-E78B-4293-B0C7-6430408A43FA}" srcOrd="3" destOrd="0" presId="urn:microsoft.com/office/officeart/2016/7/layout/HexagonTimeline"/>
    <dgm:cxn modelId="{D5E0E930-6D1D-4CA3-9410-1B7166E1ECE6}" type="presParOf" srcId="{D1770950-AE34-40D9-810A-BC109B39D24D}" destId="{40AE410E-3FB3-4E51-8DE0-EDECFB7DA049}" srcOrd="4" destOrd="0" presId="urn:microsoft.com/office/officeart/2016/7/layout/HexagonTimeline"/>
    <dgm:cxn modelId="{91F94770-C15E-4938-B10F-2A7CBA135758}" type="presParOf" srcId="{0580C383-85A3-425E-A44E-5E7306FF943E}" destId="{601495B8-8CCC-4CA7-9BCE-B7441480B866}" srcOrd="5" destOrd="0" presId="urn:microsoft.com/office/officeart/2016/7/layout/HexagonTimeline"/>
    <dgm:cxn modelId="{D2F630C4-800F-4F2C-96C2-5FAC8C3DDA3F}" type="presParOf" srcId="{0580C383-85A3-425E-A44E-5E7306FF943E}" destId="{5B34DA1A-FC3A-4252-92D3-378DC0EC0FE5}" srcOrd="6" destOrd="0" presId="urn:microsoft.com/office/officeart/2016/7/layout/HexagonTimeline"/>
    <dgm:cxn modelId="{42E56619-0899-4F93-AA04-6B89D6E75EE2}" type="presParOf" srcId="{5B34DA1A-FC3A-4252-92D3-378DC0EC0FE5}" destId="{2167599F-F719-471E-A82D-5E79BEF908F2}" srcOrd="0" destOrd="0" presId="urn:microsoft.com/office/officeart/2016/7/layout/HexagonTimeline"/>
    <dgm:cxn modelId="{CC8BB429-1C1D-41D0-9C32-118F0D311091}" type="presParOf" srcId="{5B34DA1A-FC3A-4252-92D3-378DC0EC0FE5}" destId="{BFDCC47A-3FE9-44B5-9256-8406C22486BA}" srcOrd="1" destOrd="0" presId="urn:microsoft.com/office/officeart/2016/7/layout/HexagonTimeline"/>
    <dgm:cxn modelId="{4363C672-AA2C-4885-821C-BF5619A95076}" type="presParOf" srcId="{5B34DA1A-FC3A-4252-92D3-378DC0EC0FE5}" destId="{DF12EC0F-ABC1-486B-A916-C06438CBEF0F}" srcOrd="2" destOrd="0" presId="urn:microsoft.com/office/officeart/2016/7/layout/HexagonTimeline"/>
    <dgm:cxn modelId="{F95F8B9A-6966-4FC1-9D25-C6B1B1EDE017}" type="presParOf" srcId="{5B34DA1A-FC3A-4252-92D3-378DC0EC0FE5}" destId="{140BD0F3-FA93-4CE5-A91C-40B9CBAA8403}" srcOrd="3" destOrd="0" presId="urn:microsoft.com/office/officeart/2016/7/layout/HexagonTimeline"/>
    <dgm:cxn modelId="{C6E7CA53-3FC8-438D-A502-77876C4B69E0}" type="presParOf" srcId="{5B34DA1A-FC3A-4252-92D3-378DC0EC0FE5}" destId="{D3810F1D-4B00-48FE-B4C9-510F3F52C1C3}" srcOrd="4" destOrd="0" presId="urn:microsoft.com/office/officeart/2016/7/layout/HexagonTimeline"/>
    <dgm:cxn modelId="{C64A8A2F-1424-4972-9838-6C0AC7472774}" type="presParOf" srcId="{0580C383-85A3-425E-A44E-5E7306FF943E}" destId="{6D5602DF-73D6-418F-988F-9A61287EB5D5}" srcOrd="7" destOrd="0" presId="urn:microsoft.com/office/officeart/2016/7/layout/HexagonTimeline"/>
    <dgm:cxn modelId="{20137CF0-8ADF-4B48-AD90-98EEA3EB91ED}" type="presParOf" srcId="{0580C383-85A3-425E-A44E-5E7306FF943E}" destId="{EA96281D-F4FA-4AA8-A751-BF8D897CBDAC}" srcOrd="8" destOrd="0" presId="urn:microsoft.com/office/officeart/2016/7/layout/HexagonTimeline"/>
    <dgm:cxn modelId="{787B3CAE-C4C2-4880-9547-47411A98A176}" type="presParOf" srcId="{EA96281D-F4FA-4AA8-A751-BF8D897CBDAC}" destId="{8613D5AA-3C87-4552-B2A2-2FA97D6D34BA}" srcOrd="0" destOrd="0" presId="urn:microsoft.com/office/officeart/2016/7/layout/HexagonTimeline"/>
    <dgm:cxn modelId="{3059FFB9-4F51-46B5-92F9-0E43BD0F06C3}" type="presParOf" srcId="{EA96281D-F4FA-4AA8-A751-BF8D897CBDAC}" destId="{91EE28EB-F133-4BF8-96DF-956497460E39}" srcOrd="1" destOrd="0" presId="urn:microsoft.com/office/officeart/2016/7/layout/HexagonTimeline"/>
    <dgm:cxn modelId="{E7CAD1B7-36A6-49B9-8AB2-FD6464220736}" type="presParOf" srcId="{EA96281D-F4FA-4AA8-A751-BF8D897CBDAC}" destId="{87475B50-BD18-440C-9210-953CF94F05FF}" srcOrd="2" destOrd="0" presId="urn:microsoft.com/office/officeart/2016/7/layout/HexagonTimeline"/>
    <dgm:cxn modelId="{30D1C804-8B5F-4933-BF28-A583ED1AB524}" type="presParOf" srcId="{EA96281D-F4FA-4AA8-A751-BF8D897CBDAC}" destId="{01A3B239-1FF2-4F28-91FA-D5713FED8B4F}" srcOrd="3" destOrd="0" presId="urn:microsoft.com/office/officeart/2016/7/layout/HexagonTimeline"/>
    <dgm:cxn modelId="{CA1B5901-A7F4-4FD3-B346-1B3DCE303B3B}" type="presParOf" srcId="{EA96281D-F4FA-4AA8-A751-BF8D897CBDAC}" destId="{3B1FD0CD-F8AC-47BD-A5B2-EC6EED90074B}"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899F1-13C2-441E-879C-8B5F26234632}">
      <dsp:nvSpPr>
        <dsp:cNvPr id="0" name=""/>
        <dsp:cNvSpPr/>
      </dsp:nvSpPr>
      <dsp:spPr>
        <a:xfrm>
          <a:off x="314929" y="1879814"/>
          <a:ext cx="1612607" cy="512676"/>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September 3</a:t>
          </a:r>
        </a:p>
      </dsp:txBody>
      <dsp:txXfrm>
        <a:off x="314929" y="1879814"/>
        <a:ext cx="1510072" cy="512676"/>
      </dsp:txXfrm>
    </dsp:sp>
    <dsp:sp modelId="{3F8C8DF1-69FF-4267-9807-429FE1F669A4}">
      <dsp:nvSpPr>
        <dsp:cNvPr id="0" name=""/>
        <dsp:cNvSpPr/>
      </dsp:nvSpPr>
      <dsp:spPr>
        <a:xfrm>
          <a:off x="1367" y="0"/>
          <a:ext cx="2239733" cy="136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b" anchorCtr="1">
          <a:noAutofit/>
        </a:bodyPr>
        <a:lstStyle/>
        <a:p>
          <a:pPr marL="0" lvl="0" indent="0" algn="ctr" defTabSz="1066800">
            <a:lnSpc>
              <a:spcPct val="90000"/>
            </a:lnSpc>
            <a:spcBef>
              <a:spcPct val="0"/>
            </a:spcBef>
            <a:spcAft>
              <a:spcPct val="35000"/>
            </a:spcAft>
            <a:buNone/>
          </a:pPr>
          <a:r>
            <a:rPr lang="en-US" sz="2400" kern="1200" dirty="0"/>
            <a:t>First PHUGAS meeting of the AY</a:t>
          </a:r>
        </a:p>
      </dsp:txBody>
      <dsp:txXfrm>
        <a:off x="1367" y="0"/>
        <a:ext cx="2239733" cy="1367137"/>
      </dsp:txXfrm>
    </dsp:sp>
    <dsp:sp modelId="{0EDA1889-E3C7-4C7B-AA49-EF34A4D5D342}">
      <dsp:nvSpPr>
        <dsp:cNvPr id="0" name=""/>
        <dsp:cNvSpPr/>
      </dsp:nvSpPr>
      <dsp:spPr>
        <a:xfrm>
          <a:off x="1927537" y="2136152"/>
          <a:ext cx="627125" cy="0"/>
        </a:xfrm>
        <a:custGeom>
          <a:avLst/>
          <a:gdLst/>
          <a:ahLst/>
          <a:cxnLst/>
          <a:rect l="0" t="0" r="0" b="0"/>
          <a:pathLst>
            <a:path>
              <a:moveTo>
                <a:pt x="0" y="0"/>
              </a:moveTo>
              <a:lnTo>
                <a:pt x="627125"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542A5-A839-406E-A09D-761397CD34CA}">
      <dsp:nvSpPr>
        <dsp:cNvPr id="0" name=""/>
        <dsp:cNvSpPr/>
      </dsp:nvSpPr>
      <dsp:spPr>
        <a:xfrm>
          <a:off x="1121233" y="1452583"/>
          <a:ext cx="0" cy="427230"/>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EAC9032-35F1-40A2-BA92-FC6DD5F3161F}">
      <dsp:nvSpPr>
        <dsp:cNvPr id="0" name=""/>
        <dsp:cNvSpPr/>
      </dsp:nvSpPr>
      <dsp:spPr>
        <a:xfrm>
          <a:off x="1078510" y="1367137"/>
          <a:ext cx="85446" cy="854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3AECF3B-25CA-476D-B7CA-904B4760CF3F}">
      <dsp:nvSpPr>
        <dsp:cNvPr id="0" name=""/>
        <dsp:cNvSpPr/>
      </dsp:nvSpPr>
      <dsp:spPr>
        <a:xfrm>
          <a:off x="2554663" y="1879814"/>
          <a:ext cx="1612607" cy="512676"/>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September 9</a:t>
          </a:r>
        </a:p>
      </dsp:txBody>
      <dsp:txXfrm>
        <a:off x="2757404" y="1944269"/>
        <a:ext cx="1207125" cy="383766"/>
      </dsp:txXfrm>
    </dsp:sp>
    <dsp:sp modelId="{7197D426-886B-449E-A886-FD13F5E0AC97}">
      <dsp:nvSpPr>
        <dsp:cNvPr id="0" name=""/>
        <dsp:cNvSpPr/>
      </dsp:nvSpPr>
      <dsp:spPr>
        <a:xfrm>
          <a:off x="2241100" y="2905167"/>
          <a:ext cx="2239733" cy="136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t" anchorCtr="1">
          <a:noAutofit/>
        </a:bodyPr>
        <a:lstStyle/>
        <a:p>
          <a:pPr marL="0" lvl="0" indent="0" algn="ctr" defTabSz="1066800">
            <a:lnSpc>
              <a:spcPct val="90000"/>
            </a:lnSpc>
            <a:spcBef>
              <a:spcPct val="0"/>
            </a:spcBef>
            <a:spcAft>
              <a:spcPct val="35000"/>
            </a:spcAft>
            <a:buNone/>
          </a:pPr>
          <a:r>
            <a:rPr lang="en-US" sz="2400" kern="1200" dirty="0"/>
            <a:t>First Joint MPH-BSPH Meeting</a:t>
          </a:r>
        </a:p>
      </dsp:txBody>
      <dsp:txXfrm>
        <a:off x="2241100" y="2905167"/>
        <a:ext cx="2239733" cy="1367137"/>
      </dsp:txXfrm>
    </dsp:sp>
    <dsp:sp modelId="{1E3B17F3-BEE3-4918-AC1A-690DF45EE902}">
      <dsp:nvSpPr>
        <dsp:cNvPr id="0" name=""/>
        <dsp:cNvSpPr/>
      </dsp:nvSpPr>
      <dsp:spPr>
        <a:xfrm>
          <a:off x="4167270" y="2136152"/>
          <a:ext cx="627125" cy="0"/>
        </a:xfrm>
        <a:custGeom>
          <a:avLst/>
          <a:gdLst/>
          <a:ahLst/>
          <a:cxnLst/>
          <a:rect l="0" t="0" r="0" b="0"/>
          <a:pathLst>
            <a:path>
              <a:moveTo>
                <a:pt x="0" y="0"/>
              </a:moveTo>
              <a:lnTo>
                <a:pt x="627125"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6C9D4-469A-4107-97AE-8C43EA5CB946}">
      <dsp:nvSpPr>
        <dsp:cNvPr id="0" name=""/>
        <dsp:cNvSpPr/>
      </dsp:nvSpPr>
      <dsp:spPr>
        <a:xfrm>
          <a:off x="3360966" y="2392490"/>
          <a:ext cx="0" cy="427230"/>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1BEC2C0-22DD-44C4-AAFC-5C26B7685EF4}">
      <dsp:nvSpPr>
        <dsp:cNvPr id="0" name=""/>
        <dsp:cNvSpPr/>
      </dsp:nvSpPr>
      <dsp:spPr>
        <a:xfrm>
          <a:off x="3318243" y="2819721"/>
          <a:ext cx="85446" cy="854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F256D98-0EB6-41C8-AEED-E83691475757}">
      <dsp:nvSpPr>
        <dsp:cNvPr id="0" name=""/>
        <dsp:cNvSpPr/>
      </dsp:nvSpPr>
      <dsp:spPr>
        <a:xfrm>
          <a:off x="4794396" y="1879814"/>
          <a:ext cx="1612607" cy="512676"/>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September 17</a:t>
          </a:r>
        </a:p>
      </dsp:txBody>
      <dsp:txXfrm>
        <a:off x="4997137" y="1944269"/>
        <a:ext cx="1207125" cy="383766"/>
      </dsp:txXfrm>
    </dsp:sp>
    <dsp:sp modelId="{DEDEAEC8-775B-4A0E-BDF8-C0B5BC0821DF}">
      <dsp:nvSpPr>
        <dsp:cNvPr id="0" name=""/>
        <dsp:cNvSpPr/>
      </dsp:nvSpPr>
      <dsp:spPr>
        <a:xfrm>
          <a:off x="4480833" y="0"/>
          <a:ext cx="2239733" cy="136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b" anchorCtr="1">
          <a:noAutofit/>
        </a:bodyPr>
        <a:lstStyle/>
        <a:p>
          <a:pPr marL="0" lvl="0" indent="0" algn="ctr" defTabSz="1066800">
            <a:lnSpc>
              <a:spcPct val="90000"/>
            </a:lnSpc>
            <a:spcBef>
              <a:spcPct val="0"/>
            </a:spcBef>
            <a:spcAft>
              <a:spcPct val="35000"/>
            </a:spcAft>
            <a:buNone/>
          </a:pPr>
          <a:r>
            <a:rPr lang="en-US" sz="2400" kern="1200" dirty="0"/>
            <a:t>Nominations Close at 11:59pm</a:t>
          </a:r>
        </a:p>
      </dsp:txBody>
      <dsp:txXfrm>
        <a:off x="4480833" y="0"/>
        <a:ext cx="2239733" cy="1367137"/>
      </dsp:txXfrm>
    </dsp:sp>
    <dsp:sp modelId="{601495B8-8CCC-4CA7-9BCE-B7441480B866}">
      <dsp:nvSpPr>
        <dsp:cNvPr id="0" name=""/>
        <dsp:cNvSpPr/>
      </dsp:nvSpPr>
      <dsp:spPr>
        <a:xfrm>
          <a:off x="6407003" y="2136152"/>
          <a:ext cx="627125" cy="0"/>
        </a:xfrm>
        <a:custGeom>
          <a:avLst/>
          <a:gdLst/>
          <a:ahLst/>
          <a:cxnLst/>
          <a:rect l="0" t="0" r="0" b="0"/>
          <a:pathLst>
            <a:path>
              <a:moveTo>
                <a:pt x="0" y="0"/>
              </a:moveTo>
              <a:lnTo>
                <a:pt x="627125"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E0661-D3C3-4072-9F55-5F1D1C88A7C9}">
      <dsp:nvSpPr>
        <dsp:cNvPr id="0" name=""/>
        <dsp:cNvSpPr/>
      </dsp:nvSpPr>
      <dsp:spPr>
        <a:xfrm>
          <a:off x="5600699" y="1452583"/>
          <a:ext cx="0" cy="427230"/>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A753F44-E78B-4293-B0C7-6430408A43FA}">
      <dsp:nvSpPr>
        <dsp:cNvPr id="0" name=""/>
        <dsp:cNvSpPr/>
      </dsp:nvSpPr>
      <dsp:spPr>
        <a:xfrm>
          <a:off x="5557976" y="1367137"/>
          <a:ext cx="85446" cy="854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167599F-F719-471E-A82D-5E79BEF908F2}">
      <dsp:nvSpPr>
        <dsp:cNvPr id="0" name=""/>
        <dsp:cNvSpPr/>
      </dsp:nvSpPr>
      <dsp:spPr>
        <a:xfrm>
          <a:off x="7034129" y="1879814"/>
          <a:ext cx="1612607" cy="512676"/>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September 18</a:t>
          </a:r>
        </a:p>
      </dsp:txBody>
      <dsp:txXfrm>
        <a:off x="7236870" y="1944269"/>
        <a:ext cx="1207125" cy="383766"/>
      </dsp:txXfrm>
    </dsp:sp>
    <dsp:sp modelId="{BFDCC47A-3FE9-44B5-9256-8406C22486BA}">
      <dsp:nvSpPr>
        <dsp:cNvPr id="0" name=""/>
        <dsp:cNvSpPr/>
      </dsp:nvSpPr>
      <dsp:spPr>
        <a:xfrm>
          <a:off x="6720566" y="2905167"/>
          <a:ext cx="2239733" cy="136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t" anchorCtr="1">
          <a:noAutofit/>
        </a:bodyPr>
        <a:lstStyle/>
        <a:p>
          <a:pPr marL="0" lvl="0" indent="0" algn="ctr" defTabSz="1066800">
            <a:lnSpc>
              <a:spcPct val="90000"/>
            </a:lnSpc>
            <a:spcBef>
              <a:spcPct val="0"/>
            </a:spcBef>
            <a:spcAft>
              <a:spcPct val="35000"/>
            </a:spcAft>
            <a:buNone/>
          </a:pPr>
          <a:r>
            <a:rPr lang="en-US" sz="2400" kern="1200" dirty="0"/>
            <a:t>Voting Begins</a:t>
          </a:r>
        </a:p>
      </dsp:txBody>
      <dsp:txXfrm>
        <a:off x="6720566" y="2905167"/>
        <a:ext cx="2239733" cy="1367137"/>
      </dsp:txXfrm>
    </dsp:sp>
    <dsp:sp modelId="{6D5602DF-73D6-418F-988F-9A61287EB5D5}">
      <dsp:nvSpPr>
        <dsp:cNvPr id="0" name=""/>
        <dsp:cNvSpPr/>
      </dsp:nvSpPr>
      <dsp:spPr>
        <a:xfrm>
          <a:off x="8646736" y="2136152"/>
          <a:ext cx="627125" cy="0"/>
        </a:xfrm>
        <a:custGeom>
          <a:avLst/>
          <a:gdLst/>
          <a:ahLst/>
          <a:cxnLst/>
          <a:rect l="0" t="0" r="0" b="0"/>
          <a:pathLst>
            <a:path>
              <a:moveTo>
                <a:pt x="0" y="0"/>
              </a:moveTo>
              <a:lnTo>
                <a:pt x="627125"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12EC0F-ABC1-486B-A916-C06438CBEF0F}">
      <dsp:nvSpPr>
        <dsp:cNvPr id="0" name=""/>
        <dsp:cNvSpPr/>
      </dsp:nvSpPr>
      <dsp:spPr>
        <a:xfrm>
          <a:off x="7840433" y="2392490"/>
          <a:ext cx="0" cy="427230"/>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40BD0F3-FA93-4CE5-A91C-40B9CBAA8403}">
      <dsp:nvSpPr>
        <dsp:cNvPr id="0" name=""/>
        <dsp:cNvSpPr/>
      </dsp:nvSpPr>
      <dsp:spPr>
        <a:xfrm>
          <a:off x="7797710" y="2819721"/>
          <a:ext cx="85446" cy="854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613D5AA-3C87-4552-B2A2-2FA97D6D34BA}">
      <dsp:nvSpPr>
        <dsp:cNvPr id="0" name=""/>
        <dsp:cNvSpPr/>
      </dsp:nvSpPr>
      <dsp:spPr>
        <a:xfrm rot="10800000">
          <a:off x="9273862" y="1879814"/>
          <a:ext cx="1612607" cy="512676"/>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755650">
            <a:lnSpc>
              <a:spcPct val="90000"/>
            </a:lnSpc>
            <a:spcBef>
              <a:spcPct val="0"/>
            </a:spcBef>
            <a:spcAft>
              <a:spcPct val="35000"/>
            </a:spcAft>
            <a:buNone/>
          </a:pPr>
          <a:r>
            <a:rPr lang="en-US" sz="1700" kern="1200" dirty="0"/>
            <a:t>October 2</a:t>
          </a:r>
        </a:p>
      </dsp:txBody>
      <dsp:txXfrm rot="10800000">
        <a:off x="9376397" y="1879814"/>
        <a:ext cx="1510072" cy="512676"/>
      </dsp:txXfrm>
    </dsp:sp>
    <dsp:sp modelId="{91EE28EB-F133-4BF8-96DF-956497460E39}">
      <dsp:nvSpPr>
        <dsp:cNvPr id="0" name=""/>
        <dsp:cNvSpPr/>
      </dsp:nvSpPr>
      <dsp:spPr>
        <a:xfrm>
          <a:off x="8960299" y="0"/>
          <a:ext cx="2239733" cy="136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b" anchorCtr="1">
          <a:noAutofit/>
        </a:bodyPr>
        <a:lstStyle/>
        <a:p>
          <a:pPr marL="0" lvl="0" indent="0" algn="ctr" defTabSz="1066800">
            <a:lnSpc>
              <a:spcPct val="90000"/>
            </a:lnSpc>
            <a:spcBef>
              <a:spcPct val="0"/>
            </a:spcBef>
            <a:spcAft>
              <a:spcPct val="35000"/>
            </a:spcAft>
            <a:buNone/>
          </a:pPr>
          <a:r>
            <a:rPr lang="en-US" sz="2400" kern="1200" dirty="0"/>
            <a:t>Voting Closes at 11:59pm</a:t>
          </a:r>
        </a:p>
      </dsp:txBody>
      <dsp:txXfrm>
        <a:off x="8960299" y="0"/>
        <a:ext cx="2239733" cy="1367137"/>
      </dsp:txXfrm>
    </dsp:sp>
    <dsp:sp modelId="{87475B50-BD18-440C-9210-953CF94F05FF}">
      <dsp:nvSpPr>
        <dsp:cNvPr id="0" name=""/>
        <dsp:cNvSpPr/>
      </dsp:nvSpPr>
      <dsp:spPr>
        <a:xfrm>
          <a:off x="10080166" y="1452583"/>
          <a:ext cx="0" cy="427230"/>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1A3B239-1FF2-4F28-91FA-D5713FED8B4F}">
      <dsp:nvSpPr>
        <dsp:cNvPr id="0" name=""/>
        <dsp:cNvSpPr/>
      </dsp:nvSpPr>
      <dsp:spPr>
        <a:xfrm>
          <a:off x="10037443" y="1367137"/>
          <a:ext cx="85446" cy="854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F9C51-A485-46DD-BDED-4652BB4DDA0A}" type="datetimeFigureOut">
              <a:rPr lang="en-US" smtClean="0"/>
              <a:t>9/4/2020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A083D-5999-4C86-A6B3-ADE29F814FF7}" type="slidenum">
              <a:rPr lang="en-US" smtClean="0"/>
              <a:t>‹#›</a:t>
            </a:fld>
            <a:endParaRPr lang="en-US"/>
          </a:p>
        </p:txBody>
      </p:sp>
    </p:spTree>
    <p:extLst>
      <p:ext uri="{BB962C8B-B14F-4D97-AF65-F5344CB8AC3E}">
        <p14:creationId xmlns:p14="http://schemas.microsoft.com/office/powerpoint/2010/main" val="2897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PHUGAS meeting, I was originally going to record.  However, given the nature of some things discussed, I rethought this plan.  So click thru the </a:t>
            </a:r>
            <a:r>
              <a:rPr lang="en-US" dirty="0" err="1"/>
              <a:t>Powerpoint</a:t>
            </a:r>
            <a:r>
              <a:rPr lang="en-US" dirty="0"/>
              <a:t> I showed and read my extra notes to see what you missed.</a:t>
            </a:r>
          </a:p>
        </p:txBody>
      </p:sp>
      <p:sp>
        <p:nvSpPr>
          <p:cNvPr id="4" name="Slide Number Placeholder 3"/>
          <p:cNvSpPr>
            <a:spLocks noGrp="1"/>
          </p:cNvSpPr>
          <p:nvPr>
            <p:ph type="sldNum" sz="quarter" idx="5"/>
          </p:nvPr>
        </p:nvSpPr>
        <p:spPr/>
        <p:txBody>
          <a:bodyPr/>
          <a:lstStyle/>
          <a:p>
            <a:fld id="{968A083D-5999-4C86-A6B3-ADE29F814FF7}" type="slidenum">
              <a:rPr lang="en-US" smtClean="0"/>
              <a:t>1</a:t>
            </a:fld>
            <a:endParaRPr lang="en-US"/>
          </a:p>
        </p:txBody>
      </p:sp>
    </p:spTree>
    <p:extLst>
      <p:ext uri="{BB962C8B-B14F-4D97-AF65-F5344CB8AC3E}">
        <p14:creationId xmlns:p14="http://schemas.microsoft.com/office/powerpoint/2010/main" val="117760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committee structure may be consolidated soon, so this may update.  I should find out more on September 9; therefore, I will start asking for volunteers for these committee representatives after that date.</a:t>
            </a:r>
          </a:p>
        </p:txBody>
      </p:sp>
      <p:sp>
        <p:nvSpPr>
          <p:cNvPr id="4" name="Slide Number Placeholder 3"/>
          <p:cNvSpPr>
            <a:spLocks noGrp="1"/>
          </p:cNvSpPr>
          <p:nvPr>
            <p:ph type="sldNum" sz="quarter" idx="5"/>
          </p:nvPr>
        </p:nvSpPr>
        <p:spPr/>
        <p:txBody>
          <a:bodyPr/>
          <a:lstStyle/>
          <a:p>
            <a:fld id="{968A083D-5999-4C86-A6B3-ADE29F814FF7}" type="slidenum">
              <a:rPr lang="en-US" smtClean="0"/>
              <a:t>11</a:t>
            </a:fld>
            <a:endParaRPr lang="en-US"/>
          </a:p>
        </p:txBody>
      </p:sp>
    </p:spTree>
    <p:extLst>
      <p:ext uri="{BB962C8B-B14F-4D97-AF65-F5344CB8AC3E}">
        <p14:creationId xmlns:p14="http://schemas.microsoft.com/office/powerpoint/2010/main" val="4931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PHUGAS is the programs’ most organized way of listening to you.</a:t>
            </a:r>
          </a:p>
        </p:txBody>
      </p:sp>
      <p:sp>
        <p:nvSpPr>
          <p:cNvPr id="4" name="Slide Number Placeholder 3"/>
          <p:cNvSpPr>
            <a:spLocks noGrp="1"/>
          </p:cNvSpPr>
          <p:nvPr>
            <p:ph type="sldNum" sz="quarter" idx="5"/>
          </p:nvPr>
        </p:nvSpPr>
        <p:spPr/>
        <p:txBody>
          <a:bodyPr/>
          <a:lstStyle/>
          <a:p>
            <a:fld id="{968A083D-5999-4C86-A6B3-ADE29F814FF7}" type="slidenum">
              <a:rPr lang="en-US" smtClean="0"/>
              <a:t>3</a:t>
            </a:fld>
            <a:endParaRPr lang="en-US"/>
          </a:p>
        </p:txBody>
      </p:sp>
    </p:spTree>
    <p:extLst>
      <p:ext uri="{BB962C8B-B14F-4D97-AF65-F5344CB8AC3E}">
        <p14:creationId xmlns:p14="http://schemas.microsoft.com/office/powerpoint/2010/main" val="210280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meetings you will see discussed in this PPT, so I just wanted to clarify what each are.  The Presidents of PHUGAS are the only PHUGAS members who should really be worried about the dates of the Joint MPH-BSPH meetings.</a:t>
            </a:r>
          </a:p>
        </p:txBody>
      </p:sp>
      <p:sp>
        <p:nvSpPr>
          <p:cNvPr id="4" name="Slide Number Placeholder 3"/>
          <p:cNvSpPr>
            <a:spLocks noGrp="1"/>
          </p:cNvSpPr>
          <p:nvPr>
            <p:ph type="sldNum" sz="quarter" idx="5"/>
          </p:nvPr>
        </p:nvSpPr>
        <p:spPr/>
        <p:txBody>
          <a:bodyPr/>
          <a:lstStyle/>
          <a:p>
            <a:fld id="{968A083D-5999-4C86-A6B3-ADE29F814FF7}" type="slidenum">
              <a:rPr lang="en-US" smtClean="0"/>
              <a:t>4</a:t>
            </a:fld>
            <a:endParaRPr lang="en-US"/>
          </a:p>
        </p:txBody>
      </p:sp>
    </p:spTree>
    <p:extLst>
      <p:ext uri="{BB962C8B-B14F-4D97-AF65-F5344CB8AC3E}">
        <p14:creationId xmlns:p14="http://schemas.microsoft.com/office/powerpoint/2010/main" val="178693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active in the way the works best for you!  The Facebook Group is yours to post whatever you want, even if it’s just an article you think other public health students would be interested in.  You can also use the discussion boards on your Blackboard organizational site.  There are screenshots of what that looks like in the following two slides.  There is an option to post to these discussion boards anonymously, but I don’t recommend that if it’s something you want a quick answer about.  If we know who asked something, it’s easier for us to answer with that student in mind.  If there are other sensitive things you want to talk about but don’t want to post on the discussion boards, you can speak directly with your PHUGAS President.</a:t>
            </a:r>
          </a:p>
        </p:txBody>
      </p:sp>
      <p:sp>
        <p:nvSpPr>
          <p:cNvPr id="4" name="Slide Number Placeholder 3"/>
          <p:cNvSpPr>
            <a:spLocks noGrp="1"/>
          </p:cNvSpPr>
          <p:nvPr>
            <p:ph type="sldNum" sz="quarter" idx="5"/>
          </p:nvPr>
        </p:nvSpPr>
        <p:spPr/>
        <p:txBody>
          <a:bodyPr/>
          <a:lstStyle/>
          <a:p>
            <a:fld id="{968A083D-5999-4C86-A6B3-ADE29F814FF7}" type="slidenum">
              <a:rPr lang="en-US" smtClean="0"/>
              <a:t>5</a:t>
            </a:fld>
            <a:endParaRPr lang="en-US"/>
          </a:p>
        </p:txBody>
      </p:sp>
    </p:spTree>
    <p:extLst>
      <p:ext uri="{BB962C8B-B14F-4D97-AF65-F5344CB8AC3E}">
        <p14:creationId xmlns:p14="http://schemas.microsoft.com/office/powerpoint/2010/main" val="115943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view this in presentation mode, you will see the announcement screen of the BSPH organizational site.  The screenshot shown now is what the discussion board tab opens up to. The screenshot shown now is what the discussion board tab opens up to.  To post, you will open a forum and create or respond to a thread.</a:t>
            </a:r>
          </a:p>
        </p:txBody>
      </p:sp>
      <p:sp>
        <p:nvSpPr>
          <p:cNvPr id="4" name="Slide Number Placeholder 3"/>
          <p:cNvSpPr>
            <a:spLocks noGrp="1"/>
          </p:cNvSpPr>
          <p:nvPr>
            <p:ph type="sldNum" sz="quarter" idx="5"/>
          </p:nvPr>
        </p:nvSpPr>
        <p:spPr/>
        <p:txBody>
          <a:bodyPr/>
          <a:lstStyle/>
          <a:p>
            <a:fld id="{968A083D-5999-4C86-A6B3-ADE29F814FF7}" type="slidenum">
              <a:rPr lang="en-US" smtClean="0"/>
              <a:t>6</a:t>
            </a:fld>
            <a:endParaRPr lang="en-US"/>
          </a:p>
        </p:txBody>
      </p:sp>
    </p:spTree>
    <p:extLst>
      <p:ext uri="{BB962C8B-B14F-4D97-AF65-F5344CB8AC3E}">
        <p14:creationId xmlns:p14="http://schemas.microsoft.com/office/powerpoint/2010/main" val="342519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view this in presentation mode, you will see the announcement screen of the MPH organizational site.  The screenshot shown now is what the discussion board tab opens up to.  To post, you will open a forum and create or respond to a thread.</a:t>
            </a:r>
          </a:p>
        </p:txBody>
      </p:sp>
      <p:sp>
        <p:nvSpPr>
          <p:cNvPr id="4" name="Slide Number Placeholder 3"/>
          <p:cNvSpPr>
            <a:spLocks noGrp="1"/>
          </p:cNvSpPr>
          <p:nvPr>
            <p:ph type="sldNum" sz="quarter" idx="5"/>
          </p:nvPr>
        </p:nvSpPr>
        <p:spPr/>
        <p:txBody>
          <a:bodyPr/>
          <a:lstStyle/>
          <a:p>
            <a:fld id="{968A083D-5999-4C86-A6B3-ADE29F814FF7}" type="slidenum">
              <a:rPr lang="en-US" smtClean="0"/>
              <a:t>7</a:t>
            </a:fld>
            <a:endParaRPr lang="en-US"/>
          </a:p>
        </p:txBody>
      </p:sp>
    </p:spTree>
    <p:extLst>
      <p:ext uri="{BB962C8B-B14F-4D97-AF65-F5344CB8AC3E}">
        <p14:creationId xmlns:p14="http://schemas.microsoft.com/office/powerpoint/2010/main" val="2032570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total of 4 elected positions, two Presidents (one graduate, one undergraduate), a Vice President, and a Secretary.  All of these duties are negotiable between positions.  This is simply my suggestion.  The bylaws are fairly vague about duties, and we can update the bylaws if needed.</a:t>
            </a:r>
          </a:p>
        </p:txBody>
      </p:sp>
      <p:sp>
        <p:nvSpPr>
          <p:cNvPr id="4" name="Slide Number Placeholder 3"/>
          <p:cNvSpPr>
            <a:spLocks noGrp="1"/>
          </p:cNvSpPr>
          <p:nvPr>
            <p:ph type="sldNum" sz="quarter" idx="5"/>
          </p:nvPr>
        </p:nvSpPr>
        <p:spPr/>
        <p:txBody>
          <a:bodyPr/>
          <a:lstStyle/>
          <a:p>
            <a:fld id="{968A083D-5999-4C86-A6B3-ADE29F814FF7}" type="slidenum">
              <a:rPr lang="en-US" smtClean="0"/>
              <a:t>8</a:t>
            </a:fld>
            <a:endParaRPr lang="en-US"/>
          </a:p>
        </p:txBody>
      </p:sp>
    </p:spTree>
    <p:extLst>
      <p:ext uri="{BB962C8B-B14F-4D97-AF65-F5344CB8AC3E}">
        <p14:creationId xmlns:p14="http://schemas.microsoft.com/office/powerpoint/2010/main" val="380585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PHUGAS webpage, where you can find a list of previous meeting dates, meeting agendas, meeting presentations, meeting minutes, and a copy of the bylaws.  You will also find links to the Joint MPH-BSPH meetings that the Presidents need to attend when possible and to the current committee structure.  You can find this page by Googling “WKU PHUGAS,” by holding down CTRL and clicking the screenshot, or by going to wku.edu/</a:t>
            </a:r>
            <a:r>
              <a:rPr lang="en-US" dirty="0" err="1"/>
              <a:t>publichealth</a:t>
            </a:r>
            <a:r>
              <a:rPr lang="en-US" dirty="0"/>
              <a:t>/</a:t>
            </a:r>
            <a:r>
              <a:rPr lang="en-US" dirty="0" err="1"/>
              <a:t>phugas.php</a:t>
            </a:r>
            <a:endParaRPr lang="en-US" dirty="0"/>
          </a:p>
        </p:txBody>
      </p:sp>
      <p:sp>
        <p:nvSpPr>
          <p:cNvPr id="4" name="Slide Number Placeholder 3"/>
          <p:cNvSpPr>
            <a:spLocks noGrp="1"/>
          </p:cNvSpPr>
          <p:nvPr>
            <p:ph type="sldNum" sz="quarter" idx="5"/>
          </p:nvPr>
        </p:nvSpPr>
        <p:spPr/>
        <p:txBody>
          <a:bodyPr/>
          <a:lstStyle/>
          <a:p>
            <a:fld id="{968A083D-5999-4C86-A6B3-ADE29F814FF7}" type="slidenum">
              <a:rPr lang="en-US" smtClean="0"/>
              <a:t>9</a:t>
            </a:fld>
            <a:endParaRPr lang="en-US"/>
          </a:p>
        </p:txBody>
      </p:sp>
    </p:spTree>
    <p:extLst>
      <p:ext uri="{BB962C8B-B14F-4D97-AF65-F5344CB8AC3E}">
        <p14:creationId xmlns:p14="http://schemas.microsoft.com/office/powerpoint/2010/main" val="378873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brief timeline of nominating and voting for elected positions.</a:t>
            </a:r>
          </a:p>
        </p:txBody>
      </p:sp>
      <p:sp>
        <p:nvSpPr>
          <p:cNvPr id="4" name="Slide Number Placeholder 3"/>
          <p:cNvSpPr>
            <a:spLocks noGrp="1"/>
          </p:cNvSpPr>
          <p:nvPr>
            <p:ph type="sldNum" sz="quarter" idx="5"/>
          </p:nvPr>
        </p:nvSpPr>
        <p:spPr/>
        <p:txBody>
          <a:bodyPr/>
          <a:lstStyle/>
          <a:p>
            <a:fld id="{968A083D-5999-4C86-A6B3-ADE29F814FF7}" type="slidenum">
              <a:rPr lang="en-US" smtClean="0"/>
              <a:t>10</a:t>
            </a:fld>
            <a:endParaRPr lang="en-US"/>
          </a:p>
        </p:txBody>
      </p:sp>
    </p:spTree>
    <p:extLst>
      <p:ext uri="{BB962C8B-B14F-4D97-AF65-F5344CB8AC3E}">
        <p14:creationId xmlns:p14="http://schemas.microsoft.com/office/powerpoint/2010/main" val="316575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9/4/2020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9/4/2020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9/4/2020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9/4/2020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9/4/2020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facebook.com/groups/phugas/?source_id=40093712692308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flickr.com/photos/83532250@N06/7650740066" TargetMode="External"/><Relationship Id="rId5" Type="http://schemas.openxmlformats.org/officeDocument/2006/relationships/image" Target="../media/image4.jpg"/><Relationship Id="rId4" Type="http://schemas.openxmlformats.org/officeDocument/2006/relationships/hyperlink" Target="http://blogs.lse.ac.uk/politicsandpolicy/look-beneath-the-vot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acebook.com/groups/phuga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ku.edu/publichealth/phugas.ph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PHUGAS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fontScale="92500" lnSpcReduction="20000"/>
          </a:bodyPr>
          <a:lstStyle/>
          <a:p>
            <a:pPr>
              <a:spcAft>
                <a:spcPts val="600"/>
              </a:spcAft>
            </a:pPr>
            <a:r>
              <a:rPr lang="en-US" dirty="0">
                <a:solidFill>
                  <a:schemeClr val="tx1"/>
                </a:solidFill>
              </a:rPr>
              <a:t>Public Health Graduate and Undergraduate Associated Students</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1066800" y="642594"/>
            <a:ext cx="10058400" cy="1371600"/>
          </a:xfrm>
        </p:spPr>
        <p:txBody>
          <a:bodyPr>
            <a:normAutofit/>
          </a:bodyPr>
          <a:lstStyle/>
          <a:p>
            <a:pPr algn="ctr"/>
            <a:r>
              <a:rPr lang="en-US" dirty="0"/>
              <a:t>Timeline</a:t>
            </a:r>
          </a:p>
        </p:txBody>
      </p:sp>
      <p:graphicFrame>
        <p:nvGraphicFramePr>
          <p:cNvPr id="31" name="Content Placeholder 2" descr="SmartArt 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1922967917"/>
              </p:ext>
            </p:extLst>
          </p:nvPr>
        </p:nvGraphicFramePr>
        <p:xfrm>
          <a:off x="495300" y="2014194"/>
          <a:ext cx="11201400" cy="42723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954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9175-BF69-41AF-8DFD-BF5DACE46660}"/>
              </a:ext>
            </a:extLst>
          </p:cNvPr>
          <p:cNvSpPr>
            <a:spLocks noGrp="1"/>
          </p:cNvSpPr>
          <p:nvPr>
            <p:ph type="title"/>
          </p:nvPr>
        </p:nvSpPr>
        <p:spPr/>
        <p:txBody>
          <a:bodyPr/>
          <a:lstStyle/>
          <a:p>
            <a:r>
              <a:rPr lang="en-US" dirty="0"/>
              <a:t>Committee Representation</a:t>
            </a:r>
          </a:p>
        </p:txBody>
      </p:sp>
      <p:sp>
        <p:nvSpPr>
          <p:cNvPr id="3" name="Content Placeholder 2">
            <a:extLst>
              <a:ext uri="{FF2B5EF4-FFF2-40B4-BE49-F238E27FC236}">
                <a16:creationId xmlns:a16="http://schemas.microsoft.com/office/drawing/2014/main" id="{996C1067-48F8-4C91-9E9E-FDE89944FC07}"/>
              </a:ext>
            </a:extLst>
          </p:cNvPr>
          <p:cNvSpPr>
            <a:spLocks noGrp="1"/>
          </p:cNvSpPr>
          <p:nvPr>
            <p:ph idx="1"/>
          </p:nvPr>
        </p:nvSpPr>
        <p:spPr/>
        <p:txBody>
          <a:bodyPr/>
          <a:lstStyle/>
          <a:p>
            <a:r>
              <a:rPr lang="en-US" dirty="0"/>
              <a:t>In the past, there have been 4 committees on which a student could represent the student body.  Some of these committees may be consolidated in the future, so this list may change soon.</a:t>
            </a:r>
          </a:p>
          <a:p>
            <a:pPr lvl="1">
              <a:buFont typeface="+mj-lt"/>
              <a:buAutoNum type="arabicPeriod"/>
            </a:pPr>
            <a:r>
              <a:rPr lang="en-US" dirty="0"/>
              <a:t>Undergraduate Curriculum</a:t>
            </a:r>
          </a:p>
          <a:p>
            <a:pPr lvl="1">
              <a:buFont typeface="+mj-lt"/>
              <a:buAutoNum type="arabicPeriod"/>
            </a:pPr>
            <a:r>
              <a:rPr lang="en-US" dirty="0"/>
              <a:t>Graduate Curriculum</a:t>
            </a:r>
          </a:p>
          <a:p>
            <a:pPr lvl="1">
              <a:buFont typeface="+mj-lt"/>
              <a:buAutoNum type="arabicPeriod"/>
            </a:pPr>
            <a:r>
              <a:rPr lang="en-US" dirty="0"/>
              <a:t>Diversity, Inclusion, &amp; Equity</a:t>
            </a:r>
          </a:p>
          <a:p>
            <a:pPr lvl="1">
              <a:buFont typeface="+mj-lt"/>
              <a:buAutoNum type="arabicPeriod"/>
            </a:pPr>
            <a:r>
              <a:rPr lang="en-US" dirty="0"/>
              <a:t>Assessment</a:t>
            </a:r>
          </a:p>
          <a:p>
            <a:r>
              <a:rPr lang="en-US" dirty="0"/>
              <a:t>These positions are volunteer, not elected.  If this becomes a problem, we can change the Bylaws or vote on an exception.</a:t>
            </a:r>
          </a:p>
          <a:p>
            <a:r>
              <a:rPr lang="en-US" dirty="0"/>
              <a:t>Committee representative expectations:</a:t>
            </a:r>
          </a:p>
          <a:p>
            <a:pPr marL="617220" lvl="1" indent="-342900">
              <a:buFont typeface="+mj-lt"/>
              <a:buAutoNum type="arabicPeriod"/>
            </a:pPr>
            <a:r>
              <a:rPr lang="en-US" dirty="0"/>
              <a:t>Attend the committee’s meetings (for most, 1/semester with emails between)</a:t>
            </a:r>
          </a:p>
          <a:p>
            <a:pPr marL="617220" lvl="1" indent="-342900">
              <a:buFont typeface="+mj-lt"/>
              <a:buAutoNum type="arabicPeriod"/>
            </a:pPr>
            <a:r>
              <a:rPr lang="en-US" dirty="0"/>
              <a:t>Share student feedback or ideas as it relates in those committee meetings</a:t>
            </a:r>
          </a:p>
          <a:p>
            <a:pPr marL="617220" lvl="1" indent="-342900">
              <a:buFont typeface="+mj-lt"/>
              <a:buAutoNum type="arabicPeriod"/>
            </a:pPr>
            <a:r>
              <a:rPr lang="en-US" dirty="0"/>
              <a:t>Write a report on what was discussed at the committee meeting</a:t>
            </a:r>
          </a:p>
          <a:p>
            <a:pPr marL="617220" lvl="1" indent="-342900">
              <a:buFont typeface="+mj-lt"/>
              <a:buAutoNum type="arabicPeriod"/>
            </a:pPr>
            <a:r>
              <a:rPr lang="en-US" dirty="0"/>
              <a:t>Give the report at PHUGAS meetings and take feedback, questions, ideas, etc. to take back to the committee</a:t>
            </a:r>
          </a:p>
        </p:txBody>
      </p:sp>
    </p:spTree>
    <p:extLst>
      <p:ext uri="{BB962C8B-B14F-4D97-AF65-F5344CB8AC3E}">
        <p14:creationId xmlns:p14="http://schemas.microsoft.com/office/powerpoint/2010/main" val="116100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D5170-3B9C-44F3-B609-B4EC41390213}"/>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84EE39EC-666F-4EFF-82FB-E9C3196823EC}"/>
              </a:ext>
            </a:extLst>
          </p:cNvPr>
          <p:cNvSpPr>
            <a:spLocks noGrp="1"/>
          </p:cNvSpPr>
          <p:nvPr>
            <p:ph type="subTitle" idx="1"/>
          </p:nvPr>
        </p:nvSpPr>
        <p:spPr/>
        <p:txBody>
          <a:bodyPr/>
          <a:lstStyle/>
          <a:p>
            <a:r>
              <a:rPr lang="en-US" dirty="0"/>
              <a:t>Email any nominations or other questions to marina.rust@wku.edu</a:t>
            </a:r>
          </a:p>
        </p:txBody>
      </p:sp>
    </p:spTree>
    <p:extLst>
      <p:ext uri="{BB962C8B-B14F-4D97-AF65-F5344CB8AC3E}">
        <p14:creationId xmlns:p14="http://schemas.microsoft.com/office/powerpoint/2010/main" val="3469246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2" name="Rectangle 4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4" name="Rectangle 4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6" name="Group 4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7" name="Straight Connector 4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B934719-2D81-443B-8FB8-9CA4FFF2E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196" y="457199"/>
            <a:ext cx="11281609" cy="594360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5" name="Straight Connector 54">
            <a:extLst>
              <a:ext uri="{FF2B5EF4-FFF2-40B4-BE49-F238E27FC236}">
                <a16:creationId xmlns:a16="http://schemas.microsoft.com/office/drawing/2014/main" id="{B29CC623-FD26-47FD-9E70-44325D453E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27454EF7-D937-4082-A347-6AEEA9C3B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752" y="685800"/>
            <a:ext cx="10826496" cy="548640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C085F145-F1C1-4ABF-A892-A6E83FDF415E}"/>
              </a:ext>
            </a:extLst>
          </p:cNvPr>
          <p:cNvSpPr>
            <a:spLocks noGrp="1"/>
          </p:cNvSpPr>
          <p:nvPr>
            <p:ph type="title"/>
          </p:nvPr>
        </p:nvSpPr>
        <p:spPr>
          <a:xfrm>
            <a:off x="822685" y="1106424"/>
            <a:ext cx="7307187" cy="4633289"/>
          </a:xfrm>
        </p:spPr>
        <p:txBody>
          <a:bodyPr vert="horz" lIns="91440" tIns="45720" rIns="91440" bIns="45720" rtlCol="0" anchor="ctr">
            <a:normAutofit/>
          </a:bodyPr>
          <a:lstStyle/>
          <a:p>
            <a:pPr algn="r">
              <a:lnSpc>
                <a:spcPct val="83000"/>
              </a:lnSpc>
            </a:pPr>
            <a:r>
              <a:rPr lang="en-US" sz="5600" cap="all" spc="-100" dirty="0">
                <a:solidFill>
                  <a:schemeClr val="tx1"/>
                </a:solidFill>
              </a:rPr>
              <a:t>Suggestions, Feedback, Recommendations </a:t>
            </a:r>
          </a:p>
        </p:txBody>
      </p:sp>
    </p:spTree>
    <p:extLst>
      <p:ext uri="{BB962C8B-B14F-4D97-AF65-F5344CB8AC3E}">
        <p14:creationId xmlns:p14="http://schemas.microsoft.com/office/powerpoint/2010/main" val="362639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446ACD8-DAB2-4F66-ABDE-78EBFD246F33}"/>
              </a:ext>
            </a:extLst>
          </p:cNvPr>
          <p:cNvSpPr>
            <a:spLocks noGrp="1"/>
          </p:cNvSpPr>
          <p:nvPr>
            <p:ph type="title"/>
          </p:nvPr>
        </p:nvSpPr>
        <p:spPr>
          <a:xfrm>
            <a:off x="676240" y="875324"/>
            <a:ext cx="3536510" cy="5093520"/>
          </a:xfrm>
        </p:spPr>
        <p:txBody>
          <a:bodyPr>
            <a:normAutofit/>
          </a:bodyPr>
          <a:lstStyle/>
          <a:p>
            <a:pPr marL="0" marR="0" algn="ctr">
              <a:spcBef>
                <a:spcPts val="0"/>
              </a:spcBef>
              <a:spcAft>
                <a:spcPts val="0"/>
              </a:spcAft>
            </a:pPr>
            <a:r>
              <a:rPr lang="en-US" sz="4400" kern="1400" spc="-5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Agenda, PHUGAS Meeting, September 3, 6pm CST</a:t>
            </a:r>
          </a:p>
        </p:txBody>
      </p:sp>
      <p:sp>
        <p:nvSpPr>
          <p:cNvPr id="3" name="Content Placeholder 2">
            <a:extLst>
              <a:ext uri="{FF2B5EF4-FFF2-40B4-BE49-F238E27FC236}">
                <a16:creationId xmlns:a16="http://schemas.microsoft.com/office/drawing/2014/main" id="{04C1323B-C450-4518-95D0-BC074014E800}"/>
              </a:ext>
            </a:extLst>
          </p:cNvPr>
          <p:cNvSpPr>
            <a:spLocks noGrp="1"/>
          </p:cNvSpPr>
          <p:nvPr>
            <p:ph idx="1"/>
          </p:nvPr>
        </p:nvSpPr>
        <p:spPr>
          <a:xfrm>
            <a:off x="5478124" y="559477"/>
            <a:ext cx="5647076" cy="5832179"/>
          </a:xfrm>
        </p:spPr>
        <p:txBody>
          <a:bodyPr anchor="ctr">
            <a:normAutofit/>
          </a:bodyPr>
          <a:lstStyle/>
          <a:p>
            <a:pPr marL="342900" marR="0" lvl="0" indent="-342900">
              <a:lnSpc>
                <a:spcPct val="90000"/>
              </a:lnSpc>
              <a:spcBef>
                <a:spcPts val="0"/>
              </a:spcBef>
              <a:spcAft>
                <a:spcPts val="800"/>
              </a:spcAft>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Introduction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800"/>
              </a:spcAft>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What is PHUGAS?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90000"/>
              </a:lnSpc>
              <a:spcBef>
                <a:spcPts val="0"/>
              </a:spcBef>
              <a:spcAft>
                <a:spcPts val="800"/>
              </a:spcAft>
              <a:buSzPts val="1000"/>
              <a:buFont typeface="Courier New" panose="02070309020205020404" pitchFamily="49" charset="0"/>
              <a:buChar char="o"/>
              <a:tabLst>
                <a:tab pos="914400" algn="l"/>
              </a:tabLst>
            </a:pPr>
            <a:r>
              <a:rPr lang="en-US" sz="2000" u="sng" dirty="0">
                <a:effectLst/>
                <a:latin typeface="Calibri" panose="020F0502020204030204" pitchFamily="34" charset="0"/>
                <a:ea typeface="Times New Roman" panose="02020603050405020304" pitchFamily="18" charset="0"/>
                <a:cs typeface="Times New Roman" panose="02020603050405020304" pitchFamily="18" charset="0"/>
                <a:hlinkClick r:id="rId2"/>
              </a:rPr>
              <a:t>Facebook Group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90000"/>
              </a:lnSpc>
              <a:spcBef>
                <a:spcPts val="0"/>
              </a:spcBef>
              <a:spcAft>
                <a:spcPts val="800"/>
              </a:spcAft>
              <a:buSzPts val="1000"/>
              <a:buFont typeface="Courier New" panose="02070309020205020404" pitchFamily="49" charset="0"/>
              <a:buChar char="o"/>
              <a:tabLst>
                <a:tab pos="9144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Blackboard Discussion Boards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800"/>
              </a:spcAft>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Elected Positions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90000"/>
              </a:lnSpc>
              <a:spcBef>
                <a:spcPts val="0"/>
              </a:spcBef>
              <a:spcAft>
                <a:spcPts val="800"/>
              </a:spcAft>
              <a:buSzPts val="1000"/>
              <a:buFont typeface="Courier New" panose="02070309020205020404" pitchFamily="49" charset="0"/>
              <a:buChar char="o"/>
              <a:tabLst>
                <a:tab pos="9144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Graduate President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90000"/>
              </a:lnSpc>
              <a:spcBef>
                <a:spcPts val="0"/>
              </a:spcBef>
              <a:spcAft>
                <a:spcPts val="800"/>
              </a:spcAft>
              <a:buSzPts val="1000"/>
              <a:buFont typeface="Courier New" panose="02070309020205020404" pitchFamily="49" charset="0"/>
              <a:buChar char="o"/>
              <a:tabLst>
                <a:tab pos="9144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Undergraduate President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90000"/>
              </a:lnSpc>
              <a:spcBef>
                <a:spcPts val="0"/>
              </a:spcBef>
              <a:spcAft>
                <a:spcPts val="800"/>
              </a:spcAft>
              <a:buSzPts val="1000"/>
              <a:buFont typeface="Courier New" panose="02070309020205020404" pitchFamily="49" charset="0"/>
              <a:buChar char="o"/>
              <a:tabLst>
                <a:tab pos="9144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Vice President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90000"/>
              </a:lnSpc>
              <a:spcBef>
                <a:spcPts val="0"/>
              </a:spcBef>
              <a:spcAft>
                <a:spcPts val="800"/>
              </a:spcAft>
              <a:buSzPts val="1000"/>
              <a:buFont typeface="Courier New" panose="02070309020205020404" pitchFamily="49" charset="0"/>
              <a:buChar char="o"/>
              <a:tabLst>
                <a:tab pos="9144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Secretary</a:t>
            </a:r>
          </a:p>
          <a:p>
            <a:pPr marL="1074420" lvl="2" indent="-342900">
              <a:lnSpc>
                <a:spcPct val="90000"/>
              </a:lnSpc>
              <a:spcBef>
                <a:spcPts val="0"/>
              </a:spcBef>
              <a:spcAft>
                <a:spcPts val="800"/>
              </a:spcAft>
              <a:buSzPts val="1000"/>
              <a:buFont typeface="Wingdings" panose="05000000000000000000" pitchFamily="2" charset="2"/>
              <a:buChar char="v"/>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PHUGAS Webpage</a:t>
            </a:r>
          </a:p>
          <a:p>
            <a:pPr marL="342900" marR="0" lvl="0" indent="-342900">
              <a:lnSpc>
                <a:spcPct val="90000"/>
              </a:lnSpc>
              <a:spcBef>
                <a:spcPts val="0"/>
              </a:spcBef>
              <a:spcAft>
                <a:spcPts val="800"/>
              </a:spcAft>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Committee Representation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800"/>
              </a:spcAft>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Open Floor: Questions and Nominations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800"/>
              </a:spcAft>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Open Floor: Program Suggestions/Feedback/Recommendations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856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7B2BA5B-1894-4AF7-A31A-68B310384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F8292AA-2164-4B18-AEBD-CC13F4CA6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92E3DD6-EE3F-4714-B087-11DF4E1FB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2163C9B-CBC8-4F9B-9E88-03453B83686A}"/>
              </a:ext>
            </a:extLst>
          </p:cNvPr>
          <p:cNvSpPr>
            <a:spLocks noGrp="1"/>
          </p:cNvSpPr>
          <p:nvPr>
            <p:ph type="title"/>
          </p:nvPr>
        </p:nvSpPr>
        <p:spPr>
          <a:xfrm>
            <a:off x="737486" y="658181"/>
            <a:ext cx="4602152" cy="853524"/>
          </a:xfrm>
        </p:spPr>
        <p:txBody>
          <a:bodyPr>
            <a:normAutofit/>
          </a:bodyPr>
          <a:lstStyle/>
          <a:p>
            <a:r>
              <a:rPr lang="en-US" dirty="0"/>
              <a:t>What is PHUGAS?</a:t>
            </a:r>
          </a:p>
        </p:txBody>
      </p:sp>
      <p:sp>
        <p:nvSpPr>
          <p:cNvPr id="3" name="Content Placeholder 2">
            <a:extLst>
              <a:ext uri="{FF2B5EF4-FFF2-40B4-BE49-F238E27FC236}">
                <a16:creationId xmlns:a16="http://schemas.microsoft.com/office/drawing/2014/main" id="{BA5EEFA1-8E3B-4C58-8B0B-6ABB905DD773}"/>
              </a:ext>
            </a:extLst>
          </p:cNvPr>
          <p:cNvSpPr>
            <a:spLocks noGrp="1"/>
          </p:cNvSpPr>
          <p:nvPr>
            <p:ph idx="1"/>
          </p:nvPr>
        </p:nvSpPr>
        <p:spPr>
          <a:xfrm>
            <a:off x="737486" y="1511706"/>
            <a:ext cx="4602152" cy="4841470"/>
          </a:xfrm>
        </p:spPr>
        <p:txBody>
          <a:bodyPr>
            <a:normAutofit lnSpcReduction="10000"/>
          </a:bodyPr>
          <a:lstStyle/>
          <a:p>
            <a:r>
              <a:rPr lang="en-US" sz="2000" dirty="0"/>
              <a:t>Student governing body within the MPH and BSPH programs</a:t>
            </a:r>
          </a:p>
          <a:p>
            <a:r>
              <a:rPr lang="en-US" sz="2000" dirty="0"/>
              <a:t>Get student concerns, ideas, suggestions, feedback, etc. on the programs and on any proposed changes</a:t>
            </a:r>
          </a:p>
          <a:p>
            <a:r>
              <a:rPr lang="en-US" sz="2000" dirty="0"/>
              <a:t>Every BSPH and MPH student at WKU is already a member of PHUGAS, but it’s up to you to be an active member</a:t>
            </a:r>
          </a:p>
          <a:p>
            <a:r>
              <a:rPr lang="en-US" sz="2000" dirty="0"/>
              <a:t>Presidents of PHUGAS vote in the Joint MPH-BSPH meetings to represent the vote of the student body</a:t>
            </a:r>
          </a:p>
        </p:txBody>
      </p:sp>
      <p:sp>
        <p:nvSpPr>
          <p:cNvPr id="35" name="Rectangle 34">
            <a:extLst>
              <a:ext uri="{FF2B5EF4-FFF2-40B4-BE49-F238E27FC236}">
                <a16:creationId xmlns:a16="http://schemas.microsoft.com/office/drawing/2014/main" id="{25B8B2C1-56D3-48CF-B950-1C2F68E19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rgbClr val="562E3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D37A8D7-D2CC-4162-895A-C3ECA645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rgbClr val="562E3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en&#10;&#10;Description automatically generated">
            <a:extLst>
              <a:ext uri="{FF2B5EF4-FFF2-40B4-BE49-F238E27FC236}">
                <a16:creationId xmlns:a16="http://schemas.microsoft.com/office/drawing/2014/main" id="{576BBC4B-4F8C-4926-89D4-66A3DD4D8E7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764" r="20735" b="-3"/>
          <a:stretch/>
        </p:blipFill>
        <p:spPr>
          <a:xfrm>
            <a:off x="8245165" y="3209731"/>
            <a:ext cx="3716680" cy="3396343"/>
          </a:xfrm>
          <a:prstGeom prst="rect">
            <a:avLst/>
          </a:prstGeom>
        </p:spPr>
      </p:pic>
      <p:pic>
        <p:nvPicPr>
          <p:cNvPr id="23" name="Picture 22" descr="A picture containing object, table, sitting, glass&#10;&#10;Description automatically generated">
            <a:extLst>
              <a:ext uri="{FF2B5EF4-FFF2-40B4-BE49-F238E27FC236}">
                <a16:creationId xmlns:a16="http://schemas.microsoft.com/office/drawing/2014/main" id="{E991914E-7BF9-48E4-A6B6-25C9D60D03D7}"/>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4" b="5068"/>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Tree>
    <p:extLst>
      <p:ext uri="{BB962C8B-B14F-4D97-AF65-F5344CB8AC3E}">
        <p14:creationId xmlns:p14="http://schemas.microsoft.com/office/powerpoint/2010/main" val="284450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C87DFB-93E5-445A-B276-ABB1C20A3EA2}"/>
              </a:ext>
            </a:extLst>
          </p:cNvPr>
          <p:cNvSpPr>
            <a:spLocks noGrp="1"/>
          </p:cNvSpPr>
          <p:nvPr>
            <p:ph type="title"/>
          </p:nvPr>
        </p:nvSpPr>
        <p:spPr/>
        <p:txBody>
          <a:bodyPr/>
          <a:lstStyle/>
          <a:p>
            <a:r>
              <a:rPr lang="en-US" dirty="0"/>
              <a:t>2 “Meeting” Types</a:t>
            </a:r>
          </a:p>
        </p:txBody>
      </p:sp>
      <p:sp>
        <p:nvSpPr>
          <p:cNvPr id="5" name="Text Placeholder 4">
            <a:extLst>
              <a:ext uri="{FF2B5EF4-FFF2-40B4-BE49-F238E27FC236}">
                <a16:creationId xmlns:a16="http://schemas.microsoft.com/office/drawing/2014/main" id="{4519888C-3CEB-4695-A540-1A0DF35A2246}"/>
              </a:ext>
            </a:extLst>
          </p:cNvPr>
          <p:cNvSpPr>
            <a:spLocks noGrp="1"/>
          </p:cNvSpPr>
          <p:nvPr>
            <p:ph type="body" idx="1"/>
          </p:nvPr>
        </p:nvSpPr>
        <p:spPr/>
        <p:txBody>
          <a:bodyPr/>
          <a:lstStyle/>
          <a:p>
            <a:r>
              <a:rPr lang="en-US" dirty="0"/>
              <a:t>PHUGAS</a:t>
            </a:r>
          </a:p>
        </p:txBody>
      </p:sp>
      <p:sp>
        <p:nvSpPr>
          <p:cNvPr id="6" name="Content Placeholder 5">
            <a:extLst>
              <a:ext uri="{FF2B5EF4-FFF2-40B4-BE49-F238E27FC236}">
                <a16:creationId xmlns:a16="http://schemas.microsoft.com/office/drawing/2014/main" id="{57959AD5-2FBC-4F4E-902F-A6C726F57B4E}"/>
              </a:ext>
            </a:extLst>
          </p:cNvPr>
          <p:cNvSpPr>
            <a:spLocks noGrp="1"/>
          </p:cNvSpPr>
          <p:nvPr>
            <p:ph sz="half" idx="2"/>
          </p:nvPr>
        </p:nvSpPr>
        <p:spPr/>
        <p:txBody>
          <a:bodyPr>
            <a:normAutofit lnSpcReduction="10000"/>
          </a:bodyPr>
          <a:lstStyle/>
          <a:p>
            <a:r>
              <a:rPr lang="en-US" dirty="0"/>
              <a:t>MPH and BSPH students</a:t>
            </a:r>
          </a:p>
          <a:p>
            <a:r>
              <a:rPr lang="en-US" dirty="0"/>
              <a:t>Advisor – me</a:t>
            </a:r>
          </a:p>
          <a:p>
            <a:r>
              <a:rPr lang="en-US" dirty="0"/>
              <a:t>Led by Presidents</a:t>
            </a:r>
          </a:p>
          <a:p>
            <a:r>
              <a:rPr lang="en-US" dirty="0"/>
              <a:t>Once a month</a:t>
            </a:r>
          </a:p>
          <a:p>
            <a:r>
              <a:rPr lang="en-US" dirty="0"/>
              <a:t>Meetings to be set by elected positions</a:t>
            </a:r>
          </a:p>
          <a:p>
            <a:r>
              <a:rPr lang="en-US" dirty="0"/>
              <a:t>Makes recommendations, gives feedback, shares ideas, etc. for the programs</a:t>
            </a:r>
          </a:p>
          <a:p>
            <a:r>
              <a:rPr lang="en-US" dirty="0"/>
              <a:t>Flexible in meeting topics</a:t>
            </a:r>
          </a:p>
        </p:txBody>
      </p:sp>
      <p:sp>
        <p:nvSpPr>
          <p:cNvPr id="7" name="Text Placeholder 6">
            <a:extLst>
              <a:ext uri="{FF2B5EF4-FFF2-40B4-BE49-F238E27FC236}">
                <a16:creationId xmlns:a16="http://schemas.microsoft.com/office/drawing/2014/main" id="{2844CD9D-D15E-4F4D-8DC8-C70CE3EB7753}"/>
              </a:ext>
            </a:extLst>
          </p:cNvPr>
          <p:cNvSpPr>
            <a:spLocks noGrp="1"/>
          </p:cNvSpPr>
          <p:nvPr>
            <p:ph type="body" sz="quarter" idx="3"/>
          </p:nvPr>
        </p:nvSpPr>
        <p:spPr/>
        <p:txBody>
          <a:bodyPr/>
          <a:lstStyle/>
          <a:p>
            <a:r>
              <a:rPr lang="en-US" dirty="0"/>
              <a:t>Joint MPH-BSPH Meetings</a:t>
            </a:r>
          </a:p>
        </p:txBody>
      </p:sp>
      <p:sp>
        <p:nvSpPr>
          <p:cNvPr id="8" name="Content Placeholder 7">
            <a:extLst>
              <a:ext uri="{FF2B5EF4-FFF2-40B4-BE49-F238E27FC236}">
                <a16:creationId xmlns:a16="http://schemas.microsoft.com/office/drawing/2014/main" id="{F49789E0-7D51-4D62-95A7-6186798FBC26}"/>
              </a:ext>
            </a:extLst>
          </p:cNvPr>
          <p:cNvSpPr>
            <a:spLocks noGrp="1"/>
          </p:cNvSpPr>
          <p:nvPr>
            <p:ph sz="quarter" idx="4"/>
          </p:nvPr>
        </p:nvSpPr>
        <p:spPr/>
        <p:txBody>
          <a:bodyPr>
            <a:normAutofit lnSpcReduction="10000"/>
          </a:bodyPr>
          <a:lstStyle/>
          <a:p>
            <a:r>
              <a:rPr lang="en-US" dirty="0"/>
              <a:t>MPH and BSPH Faculty and Instructors</a:t>
            </a:r>
          </a:p>
          <a:p>
            <a:r>
              <a:rPr lang="en-US" dirty="0"/>
              <a:t>MPH staff – me</a:t>
            </a:r>
          </a:p>
          <a:p>
            <a:r>
              <a:rPr lang="en-US" dirty="0"/>
              <a:t>Led by Dr. Gardner, Dr. Lartey</a:t>
            </a:r>
          </a:p>
          <a:p>
            <a:r>
              <a:rPr lang="en-US" dirty="0"/>
              <a:t>Once a month</a:t>
            </a:r>
          </a:p>
          <a:p>
            <a:r>
              <a:rPr lang="en-US" dirty="0"/>
              <a:t>Meetings already set for the semester</a:t>
            </a:r>
          </a:p>
          <a:p>
            <a:r>
              <a:rPr lang="en-US" dirty="0"/>
              <a:t>Makes the decisions within the programs</a:t>
            </a:r>
          </a:p>
          <a:p>
            <a:r>
              <a:rPr lang="en-US" dirty="0"/>
              <a:t>Each faculty/instructor/staff gets a vote; both PHUGAS President’s get votes</a:t>
            </a:r>
          </a:p>
        </p:txBody>
      </p:sp>
    </p:spTree>
    <p:extLst>
      <p:ext uri="{BB962C8B-B14F-4D97-AF65-F5344CB8AC3E}">
        <p14:creationId xmlns:p14="http://schemas.microsoft.com/office/powerpoint/2010/main" val="238062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2BE5AB40-58D2-4098-A58F-BC51579B2E90}"/>
              </a:ext>
            </a:extLst>
          </p:cNvPr>
          <p:cNvPicPr>
            <a:picLocks noChangeAspect="1"/>
          </p:cNvPicPr>
          <p:nvPr/>
        </p:nvPicPr>
        <p:blipFill>
          <a:blip r:embed="rId3"/>
          <a:stretch>
            <a:fillRect/>
          </a:stretch>
        </p:blipFill>
        <p:spPr>
          <a:xfrm>
            <a:off x="727654" y="1429426"/>
            <a:ext cx="5367165" cy="4011955"/>
          </a:xfrm>
          <a:prstGeom prst="rect">
            <a:avLst/>
          </a:prstGeom>
        </p:spPr>
      </p:pic>
      <p:sp>
        <p:nvSpPr>
          <p:cNvPr id="12" name="Rectangle 11">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5A2D0-4FBB-4D50-A68B-69D942FE1AB5}"/>
              </a:ext>
            </a:extLst>
          </p:cNvPr>
          <p:cNvSpPr>
            <a:spLocks noGrp="1"/>
          </p:cNvSpPr>
          <p:nvPr>
            <p:ph type="title"/>
          </p:nvPr>
        </p:nvSpPr>
        <p:spPr>
          <a:xfrm>
            <a:off x="7064082" y="642594"/>
            <a:ext cx="4472921" cy="1371600"/>
          </a:xfrm>
        </p:spPr>
        <p:txBody>
          <a:bodyPr>
            <a:normAutofit/>
          </a:bodyPr>
          <a:lstStyle/>
          <a:p>
            <a:r>
              <a:rPr lang="en-US"/>
              <a:t>How to be an “active” member</a:t>
            </a:r>
            <a:endParaRPr lang="en-US" dirty="0"/>
          </a:p>
        </p:txBody>
      </p:sp>
      <p:sp>
        <p:nvSpPr>
          <p:cNvPr id="3" name="Content Placeholder 2">
            <a:extLst>
              <a:ext uri="{FF2B5EF4-FFF2-40B4-BE49-F238E27FC236}">
                <a16:creationId xmlns:a16="http://schemas.microsoft.com/office/drawing/2014/main" id="{6A037270-75DD-44A4-B7E7-3C0570915C7E}"/>
              </a:ext>
            </a:extLst>
          </p:cNvPr>
          <p:cNvSpPr>
            <a:spLocks noGrp="1"/>
          </p:cNvSpPr>
          <p:nvPr>
            <p:ph idx="1"/>
          </p:nvPr>
        </p:nvSpPr>
        <p:spPr>
          <a:xfrm>
            <a:off x="7064082" y="2103120"/>
            <a:ext cx="4472922" cy="3931920"/>
          </a:xfrm>
        </p:spPr>
        <p:txBody>
          <a:bodyPr>
            <a:normAutofit/>
          </a:bodyPr>
          <a:lstStyle/>
          <a:p>
            <a:r>
              <a:rPr lang="en-US" sz="2400" dirty="0"/>
              <a:t>Give feedback &amp; stay connected</a:t>
            </a:r>
          </a:p>
          <a:p>
            <a:pPr lvl="1"/>
            <a:r>
              <a:rPr lang="en-US" sz="2000" dirty="0">
                <a:hlinkClick r:id="rId4"/>
              </a:rPr>
              <a:t>Facebook Group</a:t>
            </a:r>
            <a:endParaRPr lang="en-US" sz="2000" dirty="0"/>
          </a:p>
          <a:p>
            <a:pPr lvl="1"/>
            <a:r>
              <a:rPr lang="en-US" sz="2000" dirty="0"/>
              <a:t>Blackboard Discussion Boards</a:t>
            </a:r>
          </a:p>
          <a:p>
            <a:pPr lvl="1"/>
            <a:r>
              <a:rPr lang="en-US" sz="2000" dirty="0"/>
              <a:t>PHUGAS Zoom Meetings</a:t>
            </a:r>
          </a:p>
          <a:p>
            <a:pPr lvl="1"/>
            <a:r>
              <a:rPr lang="en-US" sz="2000" dirty="0"/>
              <a:t>Talking to the PHUGAS President</a:t>
            </a:r>
          </a:p>
          <a:p>
            <a:r>
              <a:rPr lang="en-US" sz="2200" dirty="0"/>
              <a:t>Run for an elected position</a:t>
            </a:r>
          </a:p>
          <a:p>
            <a:r>
              <a:rPr lang="en-US" sz="2200" dirty="0"/>
              <a:t>Serve as a committee representative</a:t>
            </a:r>
          </a:p>
        </p:txBody>
      </p:sp>
    </p:spTree>
    <p:extLst>
      <p:ext uri="{BB962C8B-B14F-4D97-AF65-F5344CB8AC3E}">
        <p14:creationId xmlns:p14="http://schemas.microsoft.com/office/powerpoint/2010/main" val="21336789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8A45D0BD-11BB-41EB-B6E7-97823D9AB03F}"/>
              </a:ext>
            </a:extLst>
          </p:cNvPr>
          <p:cNvPicPr>
            <a:picLocks noGrp="1" noChangeAspect="1"/>
          </p:cNvPicPr>
          <p:nvPr>
            <p:ph idx="1"/>
          </p:nvPr>
        </p:nvPicPr>
        <p:blipFill>
          <a:blip r:embed="rId3"/>
          <a:stretch>
            <a:fillRect/>
          </a:stretch>
        </p:blipFill>
        <p:spPr>
          <a:xfrm>
            <a:off x="471109" y="411480"/>
            <a:ext cx="11249782" cy="6035040"/>
          </a:xfrm>
        </p:spPr>
      </p:pic>
      <p:pic>
        <p:nvPicPr>
          <p:cNvPr id="7" name="Picture 6" descr="A screenshot of a computer&#10;&#10;Description automatically generated">
            <a:extLst>
              <a:ext uri="{FF2B5EF4-FFF2-40B4-BE49-F238E27FC236}">
                <a16:creationId xmlns:a16="http://schemas.microsoft.com/office/drawing/2014/main" id="{42CFF336-08F2-4861-BA57-A18217AA7F22}"/>
              </a:ext>
            </a:extLst>
          </p:cNvPr>
          <p:cNvPicPr>
            <a:picLocks noChangeAspect="1"/>
          </p:cNvPicPr>
          <p:nvPr/>
        </p:nvPicPr>
        <p:blipFill>
          <a:blip r:embed="rId4"/>
          <a:stretch>
            <a:fillRect/>
          </a:stretch>
        </p:blipFill>
        <p:spPr>
          <a:xfrm>
            <a:off x="471109" y="411480"/>
            <a:ext cx="11249783" cy="6035040"/>
          </a:xfrm>
          <a:prstGeom prst="rect">
            <a:avLst/>
          </a:prstGeom>
        </p:spPr>
      </p:pic>
    </p:spTree>
    <p:extLst>
      <p:ext uri="{BB962C8B-B14F-4D97-AF65-F5344CB8AC3E}">
        <p14:creationId xmlns:p14="http://schemas.microsoft.com/office/powerpoint/2010/main" val="210831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A screenshot of a computer screen&#10;&#10;Description automatically generated">
            <a:extLst>
              <a:ext uri="{FF2B5EF4-FFF2-40B4-BE49-F238E27FC236}">
                <a16:creationId xmlns:a16="http://schemas.microsoft.com/office/drawing/2014/main" id="{7216BAF7-C09A-4DB5-9330-BC7187EB8A3A}"/>
              </a:ext>
            </a:extLst>
          </p:cNvPr>
          <p:cNvPicPr>
            <a:picLocks noGrp="1" noChangeAspect="1"/>
          </p:cNvPicPr>
          <p:nvPr>
            <p:ph idx="1"/>
          </p:nvPr>
        </p:nvPicPr>
        <p:blipFill>
          <a:blip r:embed="rId3"/>
          <a:stretch>
            <a:fillRect/>
          </a:stretch>
        </p:blipFill>
        <p:spPr>
          <a:xfrm>
            <a:off x="471955" y="411934"/>
            <a:ext cx="11248090" cy="6034132"/>
          </a:xfrm>
        </p:spPr>
      </p:pic>
      <p:pic>
        <p:nvPicPr>
          <p:cNvPr id="21" name="Picture 20">
            <a:extLst>
              <a:ext uri="{FF2B5EF4-FFF2-40B4-BE49-F238E27FC236}">
                <a16:creationId xmlns:a16="http://schemas.microsoft.com/office/drawing/2014/main" id="{C65A7AED-A76D-4D53-8F67-990F30C95E5A}"/>
              </a:ext>
            </a:extLst>
          </p:cNvPr>
          <p:cNvPicPr>
            <a:picLocks noChangeAspect="1"/>
          </p:cNvPicPr>
          <p:nvPr/>
        </p:nvPicPr>
        <p:blipFill>
          <a:blip r:embed="rId4"/>
          <a:stretch>
            <a:fillRect/>
          </a:stretch>
        </p:blipFill>
        <p:spPr>
          <a:xfrm>
            <a:off x="471108" y="411480"/>
            <a:ext cx="11249785" cy="6035040"/>
          </a:xfrm>
          <a:prstGeom prst="rect">
            <a:avLst/>
          </a:prstGeom>
        </p:spPr>
      </p:pic>
    </p:spTree>
    <p:extLst>
      <p:ext uri="{BB962C8B-B14F-4D97-AF65-F5344CB8AC3E}">
        <p14:creationId xmlns:p14="http://schemas.microsoft.com/office/powerpoint/2010/main" val="420315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90DB48-571F-4555-8C4A-ADE03C0A6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E63D4-50E4-49FD-B252-A75F3AF6F00F}"/>
              </a:ext>
            </a:extLst>
          </p:cNvPr>
          <p:cNvSpPr>
            <a:spLocks noGrp="1"/>
          </p:cNvSpPr>
          <p:nvPr>
            <p:ph type="title"/>
          </p:nvPr>
        </p:nvSpPr>
        <p:spPr>
          <a:xfrm>
            <a:off x="644884" y="1168400"/>
            <a:ext cx="3270624" cy="4521200"/>
          </a:xfrm>
        </p:spPr>
        <p:txBody>
          <a:bodyPr>
            <a:normAutofit/>
          </a:bodyPr>
          <a:lstStyle/>
          <a:p>
            <a:r>
              <a:rPr lang="en-US" sz="4800" dirty="0">
                <a:solidFill>
                  <a:schemeClr val="tx1"/>
                </a:solidFill>
              </a:rPr>
              <a:t>Elected Positions</a:t>
            </a:r>
          </a:p>
        </p:txBody>
      </p:sp>
      <p:sp>
        <p:nvSpPr>
          <p:cNvPr id="10" name="Rectangle 9">
            <a:extLst>
              <a:ext uri="{FF2B5EF4-FFF2-40B4-BE49-F238E27FC236}">
                <a16:creationId xmlns:a16="http://schemas.microsoft.com/office/drawing/2014/main" id="{C0A3D0E9-F0EC-4889-8704-20D62BD71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568" y="0"/>
            <a:ext cx="7966432" cy="6858000"/>
          </a:xfrm>
          <a:prstGeom prst="rect">
            <a:avLst/>
          </a:prstGeom>
          <a:solidFill>
            <a:schemeClr val="accent1"/>
          </a:solidFill>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2" name="Rectangle 11">
            <a:extLst>
              <a:ext uri="{FF2B5EF4-FFF2-40B4-BE49-F238E27FC236}">
                <a16:creationId xmlns:a16="http://schemas.microsoft.com/office/drawing/2014/main" id="{F736D679-B037-43B8-A67C-D8D491F7A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0451" y="643468"/>
            <a:ext cx="6676665" cy="5571064"/>
          </a:xfrm>
          <a:prstGeom prst="rect">
            <a:avLst/>
          </a:prstGeom>
          <a:solidFill>
            <a:srgbClr val="FFFFFF"/>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5DD412-4B8E-4F4E-8164-15667C4EA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3520" y="726948"/>
            <a:ext cx="6510528" cy="540410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80C88A-3B49-4305-8F57-AB92E6D3796F}"/>
              </a:ext>
            </a:extLst>
          </p:cNvPr>
          <p:cNvSpPr>
            <a:spLocks noGrp="1"/>
          </p:cNvSpPr>
          <p:nvPr>
            <p:ph idx="1"/>
          </p:nvPr>
        </p:nvSpPr>
        <p:spPr>
          <a:xfrm>
            <a:off x="4953520" y="809626"/>
            <a:ext cx="6510528" cy="5229224"/>
          </a:xfrm>
        </p:spPr>
        <p:txBody>
          <a:bodyPr anchor="ctr">
            <a:normAutofit fontScale="92500" lnSpcReduction="10000"/>
          </a:bodyPr>
          <a:lstStyle/>
          <a:p>
            <a:pPr>
              <a:lnSpc>
                <a:spcPct val="90000"/>
              </a:lnSpc>
              <a:buFont typeface="+mj-lt"/>
              <a:buAutoNum type="arabicPeriod"/>
            </a:pPr>
            <a:r>
              <a:rPr lang="en-US" sz="1800" b="0" i="0" u="sng" dirty="0">
                <a:solidFill>
                  <a:schemeClr val="tx1">
                    <a:lumMod val="85000"/>
                    <a:lumOff val="15000"/>
                  </a:schemeClr>
                </a:solidFill>
                <a:effectLst/>
                <a:latin typeface="Open Sans"/>
              </a:rPr>
              <a:t>Undergraduate and Graduate Presidents</a:t>
            </a:r>
          </a:p>
          <a:p>
            <a:pPr lvl="1">
              <a:lnSpc>
                <a:spcPct val="90000"/>
              </a:lnSpc>
            </a:pPr>
            <a:r>
              <a:rPr lang="en-US" sz="1800" dirty="0">
                <a:solidFill>
                  <a:schemeClr val="tx1">
                    <a:lumMod val="85000"/>
                    <a:lumOff val="15000"/>
                  </a:schemeClr>
                </a:solidFill>
                <a:latin typeface="Open Sans"/>
              </a:rPr>
              <a:t>Set, plan, and lead PHUGAS meetings</a:t>
            </a:r>
          </a:p>
          <a:p>
            <a:pPr lvl="1">
              <a:lnSpc>
                <a:spcPct val="90000"/>
              </a:lnSpc>
            </a:pPr>
            <a:r>
              <a:rPr lang="en-US" sz="1800" dirty="0">
                <a:solidFill>
                  <a:schemeClr val="tx1">
                    <a:lumMod val="85000"/>
                    <a:lumOff val="15000"/>
                  </a:schemeClr>
                </a:solidFill>
                <a:latin typeface="Open Sans"/>
              </a:rPr>
              <a:t>Create agendas for the PHUGAS meetings</a:t>
            </a:r>
          </a:p>
          <a:p>
            <a:pPr lvl="1">
              <a:lnSpc>
                <a:spcPct val="90000"/>
              </a:lnSpc>
            </a:pPr>
            <a:r>
              <a:rPr lang="en-US" sz="1800" dirty="0">
                <a:solidFill>
                  <a:schemeClr val="tx1">
                    <a:lumMod val="85000"/>
                    <a:lumOff val="15000"/>
                  </a:schemeClr>
                </a:solidFill>
                <a:latin typeface="Open Sans"/>
              </a:rPr>
              <a:t>Carry out any necessary RSO work</a:t>
            </a:r>
          </a:p>
          <a:p>
            <a:pPr lvl="1">
              <a:lnSpc>
                <a:spcPct val="90000"/>
              </a:lnSpc>
            </a:pPr>
            <a:r>
              <a:rPr lang="en-US" sz="1800" b="0" i="0" dirty="0">
                <a:solidFill>
                  <a:schemeClr val="tx1">
                    <a:lumMod val="85000"/>
                    <a:lumOff val="15000"/>
                  </a:schemeClr>
                </a:solidFill>
                <a:effectLst/>
                <a:latin typeface="Open Sans"/>
              </a:rPr>
              <a:t>Collect student feedback to present at Joint MPH-BSPH Meetings</a:t>
            </a:r>
          </a:p>
          <a:p>
            <a:pPr lvl="1">
              <a:lnSpc>
                <a:spcPct val="90000"/>
              </a:lnSpc>
            </a:pPr>
            <a:r>
              <a:rPr lang="en-US" sz="1800" b="0" i="0" dirty="0">
                <a:solidFill>
                  <a:schemeClr val="tx1">
                    <a:lumMod val="85000"/>
                    <a:lumOff val="15000"/>
                  </a:schemeClr>
                </a:solidFill>
                <a:effectLst/>
                <a:latin typeface="Open Sans"/>
              </a:rPr>
              <a:t>Attend the </a:t>
            </a:r>
            <a:r>
              <a:rPr lang="en-US" sz="1800" dirty="0">
                <a:solidFill>
                  <a:schemeClr val="tx1">
                    <a:lumMod val="85000"/>
                    <a:lumOff val="15000"/>
                  </a:schemeClr>
                </a:solidFill>
                <a:latin typeface="Open Sans"/>
              </a:rPr>
              <a:t>Joint MPH-BSPH Meetings</a:t>
            </a:r>
            <a:endParaRPr lang="en-US" sz="1800" b="0" i="0" dirty="0">
              <a:solidFill>
                <a:schemeClr val="tx1">
                  <a:lumMod val="85000"/>
                  <a:lumOff val="15000"/>
                </a:schemeClr>
              </a:solidFill>
              <a:effectLst/>
              <a:latin typeface="Open Sans"/>
            </a:endParaRPr>
          </a:p>
          <a:p>
            <a:pPr>
              <a:lnSpc>
                <a:spcPct val="90000"/>
              </a:lnSpc>
              <a:buFont typeface="+mj-lt"/>
              <a:buAutoNum type="arabicPeriod"/>
            </a:pPr>
            <a:r>
              <a:rPr lang="en-US" sz="1800" b="0" i="0" u="sng" dirty="0">
                <a:solidFill>
                  <a:schemeClr val="tx1">
                    <a:lumMod val="85000"/>
                    <a:lumOff val="15000"/>
                  </a:schemeClr>
                </a:solidFill>
                <a:effectLst/>
                <a:latin typeface="Open Sans"/>
              </a:rPr>
              <a:t>Vice President</a:t>
            </a:r>
          </a:p>
          <a:p>
            <a:pPr lvl="1">
              <a:lnSpc>
                <a:spcPct val="90000"/>
              </a:lnSpc>
            </a:pPr>
            <a:r>
              <a:rPr lang="en-US" sz="1800" dirty="0">
                <a:solidFill>
                  <a:schemeClr val="tx1">
                    <a:lumMod val="85000"/>
                    <a:lumOff val="15000"/>
                  </a:schemeClr>
                </a:solidFill>
                <a:latin typeface="Open Sans"/>
              </a:rPr>
              <a:t>Collect discussion board and Facebook feedback to present at PHUGAS meetings</a:t>
            </a:r>
          </a:p>
          <a:p>
            <a:pPr lvl="1">
              <a:lnSpc>
                <a:spcPct val="90000"/>
              </a:lnSpc>
            </a:pPr>
            <a:r>
              <a:rPr lang="en-US" sz="1800" b="0" i="0" dirty="0">
                <a:solidFill>
                  <a:schemeClr val="tx1">
                    <a:lumMod val="85000"/>
                    <a:lumOff val="15000"/>
                  </a:schemeClr>
                </a:solidFill>
                <a:effectLst/>
                <a:latin typeface="Open Sans"/>
              </a:rPr>
              <a:t>Can be delega</a:t>
            </a:r>
            <a:r>
              <a:rPr lang="en-US" sz="1800" dirty="0">
                <a:solidFill>
                  <a:schemeClr val="tx1">
                    <a:lumMod val="85000"/>
                    <a:lumOff val="15000"/>
                  </a:schemeClr>
                </a:solidFill>
                <a:latin typeface="Open Sans"/>
              </a:rPr>
              <a:t>ted other duties by the Presidents</a:t>
            </a:r>
            <a:endParaRPr lang="en-US" sz="1800" b="0" i="0" dirty="0">
              <a:solidFill>
                <a:schemeClr val="tx1">
                  <a:lumMod val="85000"/>
                  <a:lumOff val="15000"/>
                </a:schemeClr>
              </a:solidFill>
              <a:effectLst/>
              <a:latin typeface="Open Sans"/>
            </a:endParaRPr>
          </a:p>
          <a:p>
            <a:pPr lvl="1">
              <a:lnSpc>
                <a:spcPct val="90000"/>
              </a:lnSpc>
            </a:pPr>
            <a:r>
              <a:rPr lang="en-US" sz="1800" b="0" i="0" dirty="0">
                <a:solidFill>
                  <a:schemeClr val="tx1">
                    <a:lumMod val="85000"/>
                    <a:lumOff val="15000"/>
                  </a:schemeClr>
                </a:solidFill>
                <a:effectLst/>
                <a:latin typeface="Open Sans"/>
              </a:rPr>
              <a:t>Can fill in for either President at the Joint MPH-BSPH Meetings</a:t>
            </a:r>
          </a:p>
          <a:p>
            <a:pPr>
              <a:lnSpc>
                <a:spcPct val="90000"/>
              </a:lnSpc>
              <a:buFont typeface="+mj-lt"/>
              <a:buAutoNum type="arabicPeriod"/>
            </a:pPr>
            <a:r>
              <a:rPr lang="en-US" sz="1800" b="0" i="0" u="sng" dirty="0">
                <a:solidFill>
                  <a:schemeClr val="tx1">
                    <a:lumMod val="85000"/>
                    <a:lumOff val="15000"/>
                  </a:schemeClr>
                </a:solidFill>
                <a:effectLst/>
                <a:latin typeface="Open Sans"/>
              </a:rPr>
              <a:t>Secretary</a:t>
            </a:r>
          </a:p>
          <a:p>
            <a:pPr lvl="1">
              <a:lnSpc>
                <a:spcPct val="90000"/>
              </a:lnSpc>
            </a:pPr>
            <a:r>
              <a:rPr lang="en-US" sz="1800" b="0" i="0" dirty="0">
                <a:solidFill>
                  <a:schemeClr val="tx1">
                    <a:lumMod val="85000"/>
                    <a:lumOff val="15000"/>
                  </a:schemeClr>
                </a:solidFill>
                <a:effectLst/>
                <a:latin typeface="Open Sans"/>
              </a:rPr>
              <a:t>Make sure meeting recording and minutes are available ASAP after a PHUGAS meeting</a:t>
            </a:r>
          </a:p>
          <a:p>
            <a:pPr lvl="1">
              <a:lnSpc>
                <a:spcPct val="90000"/>
              </a:lnSpc>
            </a:pPr>
            <a:r>
              <a:rPr lang="en-US" sz="1800" dirty="0">
                <a:solidFill>
                  <a:schemeClr val="tx1">
                    <a:lumMod val="85000"/>
                    <a:lumOff val="15000"/>
                  </a:schemeClr>
                </a:solidFill>
                <a:latin typeface="Open Sans"/>
              </a:rPr>
              <a:t>Announce meetings on the Facebook page and make sure all reports and agendas are available on the PHUGAS website</a:t>
            </a:r>
          </a:p>
          <a:p>
            <a:pPr lvl="1">
              <a:lnSpc>
                <a:spcPct val="90000"/>
              </a:lnSpc>
            </a:pPr>
            <a:r>
              <a:rPr lang="en-US" sz="1800" b="0" i="0" dirty="0">
                <a:solidFill>
                  <a:schemeClr val="tx1">
                    <a:lumMod val="85000"/>
                    <a:lumOff val="15000"/>
                  </a:schemeClr>
                </a:solidFill>
                <a:effectLst/>
                <a:latin typeface="Open Sans"/>
              </a:rPr>
              <a:t>Can be delega</a:t>
            </a:r>
            <a:r>
              <a:rPr lang="en-US" sz="1800" dirty="0">
                <a:solidFill>
                  <a:schemeClr val="tx1">
                    <a:lumMod val="85000"/>
                    <a:lumOff val="15000"/>
                  </a:schemeClr>
                </a:solidFill>
                <a:latin typeface="Open Sans"/>
              </a:rPr>
              <a:t>ted other duties by the Presidents</a:t>
            </a:r>
            <a:endParaRPr lang="en-US" sz="1800" b="0" i="0" dirty="0">
              <a:solidFill>
                <a:schemeClr val="tx1">
                  <a:lumMod val="85000"/>
                  <a:lumOff val="15000"/>
                </a:schemeClr>
              </a:solidFill>
              <a:effectLst/>
              <a:latin typeface="Open Sans"/>
            </a:endParaRPr>
          </a:p>
        </p:txBody>
      </p:sp>
      <p:sp>
        <p:nvSpPr>
          <p:cNvPr id="4" name="TextBox 3">
            <a:extLst>
              <a:ext uri="{FF2B5EF4-FFF2-40B4-BE49-F238E27FC236}">
                <a16:creationId xmlns:a16="http://schemas.microsoft.com/office/drawing/2014/main" id="{C082B267-2FD9-44FA-9CFE-8752C1BE1E5C}"/>
              </a:ext>
            </a:extLst>
          </p:cNvPr>
          <p:cNvSpPr txBox="1"/>
          <p:nvPr/>
        </p:nvSpPr>
        <p:spPr>
          <a:xfrm>
            <a:off x="4687528" y="6297210"/>
            <a:ext cx="7042509" cy="307777"/>
          </a:xfrm>
          <a:prstGeom prst="rect">
            <a:avLst/>
          </a:prstGeom>
          <a:noFill/>
        </p:spPr>
        <p:txBody>
          <a:bodyPr wrap="square" rtlCol="0">
            <a:spAutoFit/>
          </a:bodyPr>
          <a:lstStyle/>
          <a:p>
            <a:pPr algn="ctr"/>
            <a:r>
              <a:rPr lang="en-US" sz="1400" dirty="0"/>
              <a:t>*All elected positions are expected to be at as many PHUGAS meetings as possible.*</a:t>
            </a:r>
          </a:p>
        </p:txBody>
      </p:sp>
    </p:spTree>
    <p:extLst>
      <p:ext uri="{BB962C8B-B14F-4D97-AF65-F5344CB8AC3E}">
        <p14:creationId xmlns:p14="http://schemas.microsoft.com/office/powerpoint/2010/main" val="119745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3">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3" name="Rectangle 35">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46" y="413053"/>
            <a:ext cx="8212114" cy="6064596"/>
          </a:xfrm>
          <a:prstGeom prst="rect">
            <a:avLst/>
          </a:prstGeom>
          <a:solidFill>
            <a:srgbClr val="FFFFFF"/>
          </a:solidFill>
          <a:ln w="6350" cap="sq" cmpd="sng" algn="ctr">
            <a:solidFill>
              <a:srgbClr val="404040"/>
            </a:solidFill>
            <a:prstDash val="solid"/>
            <a:miter lim="800000"/>
          </a:ln>
          <a:effectLst/>
        </p:spPr>
      </p:sp>
      <p:pic>
        <p:nvPicPr>
          <p:cNvPr id="5" name="Content Placeholder 4" descr="A screenshot of a social media post&#10;&#10;Description automatically generated">
            <a:hlinkClick r:id="rId3"/>
            <a:extLst>
              <a:ext uri="{FF2B5EF4-FFF2-40B4-BE49-F238E27FC236}">
                <a16:creationId xmlns:a16="http://schemas.microsoft.com/office/drawing/2014/main" id="{C144AEDD-5587-42EF-987D-CECECBD45B42}"/>
              </a:ext>
            </a:extLst>
          </p:cNvPr>
          <p:cNvPicPr>
            <a:picLocks noChangeAspect="1"/>
          </p:cNvPicPr>
          <p:nvPr/>
        </p:nvPicPr>
        <p:blipFill rotWithShape="1">
          <a:blip r:embed="rId4"/>
          <a:srcRect l="11178" r="14925" b="-2"/>
          <a:stretch/>
        </p:blipFill>
        <p:spPr>
          <a:xfrm>
            <a:off x="582639" y="578707"/>
            <a:ext cx="7882128" cy="5733288"/>
          </a:xfrm>
          <a:prstGeom prst="rect">
            <a:avLst/>
          </a:prstGeom>
        </p:spPr>
      </p:pic>
      <p:sp>
        <p:nvSpPr>
          <p:cNvPr id="44" name="Rectangle 37">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9">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978" y="402336"/>
            <a:ext cx="2596896"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DDAF0-54A5-4F9B-8571-D8F4C41D0C06}"/>
              </a:ext>
            </a:extLst>
          </p:cNvPr>
          <p:cNvSpPr>
            <a:spLocks noGrp="1"/>
          </p:cNvSpPr>
          <p:nvPr>
            <p:ph type="title"/>
          </p:nvPr>
        </p:nvSpPr>
        <p:spPr>
          <a:xfrm>
            <a:off x="9321801" y="612843"/>
            <a:ext cx="2312480" cy="931872"/>
          </a:xfrm>
        </p:spPr>
        <p:txBody>
          <a:bodyPr anchor="b">
            <a:normAutofit/>
          </a:bodyPr>
          <a:lstStyle/>
          <a:p>
            <a:r>
              <a:rPr lang="en-US" sz="2800" dirty="0"/>
              <a:t>PHUGAS Webpage</a:t>
            </a:r>
          </a:p>
        </p:txBody>
      </p:sp>
      <p:sp>
        <p:nvSpPr>
          <p:cNvPr id="20" name="Content Placeholder 8">
            <a:extLst>
              <a:ext uri="{FF2B5EF4-FFF2-40B4-BE49-F238E27FC236}">
                <a16:creationId xmlns:a16="http://schemas.microsoft.com/office/drawing/2014/main" id="{3CF3CBB2-777F-43D4-94D0-A0F759E268F3}"/>
              </a:ext>
            </a:extLst>
          </p:cNvPr>
          <p:cNvSpPr>
            <a:spLocks noGrp="1"/>
          </p:cNvSpPr>
          <p:nvPr>
            <p:ph idx="1"/>
          </p:nvPr>
        </p:nvSpPr>
        <p:spPr>
          <a:xfrm>
            <a:off x="9321801" y="1782459"/>
            <a:ext cx="2312479" cy="4414060"/>
          </a:xfrm>
        </p:spPr>
        <p:txBody>
          <a:bodyPr>
            <a:normAutofit/>
          </a:bodyPr>
          <a:lstStyle/>
          <a:p>
            <a:r>
              <a:rPr lang="en-US" sz="1400" dirty="0">
                <a:solidFill>
                  <a:schemeClr val="tx1">
                    <a:lumMod val="85000"/>
                    <a:lumOff val="15000"/>
                  </a:schemeClr>
                </a:solidFill>
              </a:rPr>
              <a:t>Here, you can find the dates and times of the meetings</a:t>
            </a:r>
          </a:p>
          <a:p>
            <a:pPr lvl="1"/>
            <a:r>
              <a:rPr lang="en-US" sz="1200" dirty="0">
                <a:solidFill>
                  <a:schemeClr val="tx1">
                    <a:lumMod val="85000"/>
                    <a:lumOff val="15000"/>
                  </a:schemeClr>
                </a:solidFill>
              </a:rPr>
              <a:t>Agendas</a:t>
            </a:r>
          </a:p>
          <a:p>
            <a:pPr lvl="1"/>
            <a:r>
              <a:rPr lang="en-US" sz="1200" dirty="0">
                <a:solidFill>
                  <a:schemeClr val="tx1">
                    <a:lumMod val="85000"/>
                    <a:lumOff val="15000"/>
                  </a:schemeClr>
                </a:solidFill>
              </a:rPr>
              <a:t>Zoom Links (temp)</a:t>
            </a:r>
          </a:p>
          <a:p>
            <a:pPr lvl="1"/>
            <a:r>
              <a:rPr lang="en-US" sz="1200" dirty="0">
                <a:solidFill>
                  <a:schemeClr val="tx1">
                    <a:lumMod val="85000"/>
                    <a:lumOff val="15000"/>
                  </a:schemeClr>
                </a:solidFill>
              </a:rPr>
              <a:t>Video Recordings</a:t>
            </a:r>
          </a:p>
          <a:p>
            <a:pPr lvl="1"/>
            <a:r>
              <a:rPr lang="en-US" sz="1200" dirty="0">
                <a:solidFill>
                  <a:schemeClr val="tx1">
                    <a:lumMod val="85000"/>
                    <a:lumOff val="15000"/>
                  </a:schemeClr>
                </a:solidFill>
              </a:rPr>
              <a:t>Minutes</a:t>
            </a:r>
          </a:p>
          <a:p>
            <a:r>
              <a:rPr lang="en-US" sz="1400" dirty="0">
                <a:solidFill>
                  <a:schemeClr val="tx1">
                    <a:lumMod val="85000"/>
                    <a:lumOff val="15000"/>
                  </a:schemeClr>
                </a:solidFill>
              </a:rPr>
              <a:t>Link to the list of Joint MPH-BSPH Meetings (Presidents)</a:t>
            </a:r>
          </a:p>
          <a:p>
            <a:r>
              <a:rPr lang="en-US" sz="1400" dirty="0">
                <a:solidFill>
                  <a:schemeClr val="tx1">
                    <a:lumMod val="85000"/>
                    <a:lumOff val="15000"/>
                  </a:schemeClr>
                </a:solidFill>
              </a:rPr>
              <a:t>Vice President makes sure I keep this updated; won’t be able to get access to OU Campus</a:t>
            </a:r>
          </a:p>
        </p:txBody>
      </p:sp>
    </p:spTree>
    <p:extLst>
      <p:ext uri="{BB962C8B-B14F-4D97-AF65-F5344CB8AC3E}">
        <p14:creationId xmlns:p14="http://schemas.microsoft.com/office/powerpoint/2010/main" val="2651260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4F055B-D391-44D3-A87A-BCD07BD5A3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216</TotalTime>
  <Words>1206</Words>
  <Application>Microsoft Office PowerPoint</Application>
  <PresentationFormat>Widescreen</PresentationFormat>
  <Paragraphs>116</Paragraphs>
  <Slides>13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Avenir Next LT Pro</vt:lpstr>
      <vt:lpstr>Avenir Next LT Pro Light</vt:lpstr>
      <vt:lpstr>Calibri</vt:lpstr>
      <vt:lpstr>Calibri Light</vt:lpstr>
      <vt:lpstr>Courier New</vt:lpstr>
      <vt:lpstr>Garamond</vt:lpstr>
      <vt:lpstr>Open Sans</vt:lpstr>
      <vt:lpstr>Wingdings</vt:lpstr>
      <vt:lpstr>SavonVTI</vt:lpstr>
      <vt:lpstr>PHUGAS</vt:lpstr>
      <vt:lpstr>Agenda, PHUGAS Meeting, September 3, 6pm CST</vt:lpstr>
      <vt:lpstr>What is PHUGAS?</vt:lpstr>
      <vt:lpstr>2 “Meeting” Types</vt:lpstr>
      <vt:lpstr>How to be an “active” member</vt:lpstr>
      <vt:lpstr>PowerPoint Presentation</vt:lpstr>
      <vt:lpstr>PowerPoint Presentation</vt:lpstr>
      <vt:lpstr>Elected Positions</vt:lpstr>
      <vt:lpstr>PHUGAS Webpage</vt:lpstr>
      <vt:lpstr>Timeline</vt:lpstr>
      <vt:lpstr>Committee Representation</vt:lpstr>
      <vt:lpstr>Questions?</vt:lpstr>
      <vt:lpstr>Suggestions, Feedback, Recommendations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PHUGAS</dc:title>
  <dc:creator>Rust, Marina</dc:creator>
  <cp:lastModifiedBy>Rust, Marina</cp:lastModifiedBy>
  <cp:revision>11</cp:revision>
  <dcterms:created xsi:type="dcterms:W3CDTF">2020-08-31T21:47:58Z</dcterms:created>
  <dcterms:modified xsi:type="dcterms:W3CDTF">2020-09-04T19:18:52Z</dcterms:modified>
</cp:coreProperties>
</file>