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7"/>
  </p:handoutMasterIdLst>
  <p:sldIdLst>
    <p:sldId id="298" r:id="rId2"/>
    <p:sldId id="299" r:id="rId3"/>
    <p:sldId id="291" r:id="rId4"/>
    <p:sldId id="256" r:id="rId5"/>
    <p:sldId id="281" r:id="rId6"/>
    <p:sldId id="275" r:id="rId7"/>
    <p:sldId id="260" r:id="rId8"/>
    <p:sldId id="266" r:id="rId9"/>
    <p:sldId id="280" r:id="rId10"/>
    <p:sldId id="257" r:id="rId11"/>
    <p:sldId id="264" r:id="rId12"/>
    <p:sldId id="294" r:id="rId13"/>
    <p:sldId id="292" r:id="rId14"/>
    <p:sldId id="259" r:id="rId15"/>
    <p:sldId id="272" r:id="rId16"/>
    <p:sldId id="278" r:id="rId17"/>
    <p:sldId id="279" r:id="rId18"/>
    <p:sldId id="282" r:id="rId19"/>
    <p:sldId id="295" r:id="rId20"/>
    <p:sldId id="293" r:id="rId21"/>
    <p:sldId id="285" r:id="rId22"/>
    <p:sldId id="263" r:id="rId23"/>
    <p:sldId id="289" r:id="rId24"/>
    <p:sldId id="297" r:id="rId25"/>
    <p:sldId id="269" r:id="rId26"/>
    <p:sldId id="261" r:id="rId27"/>
    <p:sldId id="273" r:id="rId28"/>
    <p:sldId id="267" r:id="rId29"/>
    <p:sldId id="268" r:id="rId30"/>
    <p:sldId id="274" r:id="rId31"/>
    <p:sldId id="290" r:id="rId32"/>
    <p:sldId id="265" r:id="rId33"/>
    <p:sldId id="287" r:id="rId34"/>
    <p:sldId id="283" r:id="rId35"/>
    <p:sldId id="258" r:id="rId36"/>
    <p:sldId id="288" r:id="rId37"/>
    <p:sldId id="270" r:id="rId38"/>
    <p:sldId id="276" r:id="rId39"/>
    <p:sldId id="271" r:id="rId40"/>
    <p:sldId id="262" r:id="rId41"/>
    <p:sldId id="284" r:id="rId42"/>
    <p:sldId id="277" r:id="rId43"/>
    <p:sldId id="301" r:id="rId44"/>
    <p:sldId id="296" r:id="rId45"/>
    <p:sldId id="30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0" d="100"/>
          <a:sy n="40" d="100"/>
        </p:scale>
        <p:origin x="2290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79503-4687-47B0-BDDA-B8229D89AD0F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ECFD1-9FC5-421D-8B7D-4B6F2CB5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9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6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9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1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0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0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9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5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8749" y="2257989"/>
            <a:ext cx="9144000" cy="2387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Department of Public Health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2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946787"/>
            <a:ext cx="60468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Hyderabad, Telangana, India</a:t>
            </a:r>
          </a:p>
          <a:p>
            <a:endParaRPr lang="en-US" sz="36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I can do all things through Christ who gives me strength.</a:t>
            </a:r>
          </a:p>
          <a:p>
            <a:r>
              <a:rPr lang="en-US" sz="3600" dirty="0">
                <a:solidFill>
                  <a:schemeClr val="bg1"/>
                </a:solidFill>
              </a:rPr>
              <a:t>			</a:t>
            </a:r>
            <a:r>
              <a:rPr lang="en-US" sz="32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Philippians </a:t>
            </a:r>
            <a:r>
              <a:rPr lang="en-US" sz="3200" dirty="0">
                <a:solidFill>
                  <a:schemeClr val="bg1"/>
                </a:solidFill>
                <a:latin typeface="Bradley Hand ITC" panose="03070402050302030203" pitchFamily="66" charset="0"/>
              </a:rPr>
              <a:t>4:13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Sujaya Thogaru-Rekala, MPH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3" t="31726" r="24760" b="43033"/>
          <a:stretch/>
        </p:blipFill>
        <p:spPr>
          <a:xfrm>
            <a:off x="7607709" y="1037600"/>
            <a:ext cx="3925530" cy="546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946787"/>
            <a:ext cx="60468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Park City, Kentucky</a:t>
            </a:r>
          </a:p>
          <a:p>
            <a:endParaRPr lang="en-US" sz="36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“It always seems impossible until it’s done”  </a:t>
            </a:r>
          </a:p>
          <a:p>
            <a:pPr algn="r"/>
            <a:r>
              <a:rPr lang="en-US" sz="36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Nelson Mandela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Amy Elizabeth Thomas-Hook, MPH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329" y="1376786"/>
            <a:ext cx="4273142" cy="5333630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65816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88" y="296360"/>
            <a:ext cx="5035732" cy="4200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198" y="1216714"/>
            <a:ext cx="2286198" cy="5102794"/>
          </a:xfrm>
          <a:prstGeom prst="rect">
            <a:avLst/>
          </a:prstGeom>
        </p:spPr>
      </p:pic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5" b="22523"/>
          <a:stretch/>
        </p:blipFill>
        <p:spPr>
          <a:xfrm>
            <a:off x="844010" y="4264030"/>
            <a:ext cx="5310982" cy="2590800"/>
          </a:xfr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9" t="3366" r="626" b="34339"/>
          <a:stretch/>
        </p:blipFill>
        <p:spPr>
          <a:xfrm>
            <a:off x="6981164" y="124130"/>
            <a:ext cx="5181600" cy="2819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4826" t="10466" r="5948"/>
          <a:stretch/>
        </p:blipFill>
        <p:spPr>
          <a:xfrm>
            <a:off x="7860891" y="1772259"/>
            <a:ext cx="3864077" cy="4983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t="9192" r="8512"/>
          <a:stretch/>
        </p:blipFill>
        <p:spPr>
          <a:xfrm>
            <a:off x="4249296" y="769386"/>
            <a:ext cx="4060512" cy="53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Masters of Science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Environmental &amp; Occupational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Health &amp; Safety Graduates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1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946787"/>
            <a:ext cx="60468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Russell Springs, Kentucky</a:t>
            </a:r>
          </a:p>
          <a:p>
            <a:endParaRPr lang="en-US" sz="36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I have appreciated my 6 long years at WKU, and will miss everyone from my program! The professors have been so inspiring and helpful, and I cannot wait to take what I’ve learned and apply it.  </a:t>
            </a:r>
            <a:r>
              <a:rPr lang="en-US" sz="32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Bethany (Lusk) Bertram, MS-EOHS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5" t="45000" r="29465" b="12167"/>
          <a:stretch/>
        </p:blipFill>
        <p:spPr>
          <a:xfrm>
            <a:off x="6607277" y="1946787"/>
            <a:ext cx="5268227" cy="345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1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19" y="1640618"/>
            <a:ext cx="665242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Bowling Green, Kentucky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“Difficult roads often lead to beautiful destinations.” </a:t>
            </a:r>
          </a:p>
          <a:p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				-</a:t>
            </a:r>
            <a:r>
              <a:rPr lang="en-US" sz="24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Unknown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Graduate school was a challenging endeavor but I have grown exponentially throughout my time here at WKU. Now, with the help and support of my professors I have been able to successfully secure a job as an EHS Coordinator upon graduation!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Rebecca Lauth, MS-EOHS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804" y="836246"/>
            <a:ext cx="4297432" cy="499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8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946787"/>
            <a:ext cx="6046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Owensboro, Kentucky</a:t>
            </a:r>
          </a:p>
          <a:p>
            <a:endParaRPr lang="en-US" sz="36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Life </a:t>
            </a:r>
            <a:r>
              <a:rPr lang="en-US" sz="3600" dirty="0">
                <a:solidFill>
                  <a:schemeClr val="bg1"/>
                </a:solidFill>
              </a:rPr>
              <a:t>is a garden, dig it.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Joseph F. McCarty, MS-EOHS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179" y="1229203"/>
            <a:ext cx="4558699" cy="551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2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19" y="1946787"/>
            <a:ext cx="66810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Columbia, Kentucky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“I </a:t>
            </a:r>
            <a:r>
              <a:rPr lang="en-US" sz="3600" dirty="0">
                <a:solidFill>
                  <a:schemeClr val="bg1"/>
                </a:solidFill>
              </a:rPr>
              <a:t>believe in Christianity as I believe that the sun has risen: not only because I see it, but because by it I see everything else</a:t>
            </a:r>
            <a:r>
              <a:rPr lang="en-US" sz="3600" dirty="0" smtClean="0">
                <a:solidFill>
                  <a:schemeClr val="bg1"/>
                </a:solidFill>
              </a:rPr>
              <a:t>.”</a:t>
            </a:r>
          </a:p>
          <a:p>
            <a:pPr algn="r"/>
            <a:r>
              <a:rPr lang="en-US" sz="36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C.S. Lewis</a:t>
            </a:r>
            <a:endParaRPr lang="en-US" sz="36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Matthew W. Shirley, MS-EOHS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2" t="7531" r="17871"/>
          <a:stretch/>
        </p:blipFill>
        <p:spPr>
          <a:xfrm>
            <a:off x="8037872" y="1363295"/>
            <a:ext cx="3554361" cy="51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3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72749" y="1627408"/>
            <a:ext cx="4630994" cy="4321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Insert an appropriate picture of yourself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0220" y="1946787"/>
            <a:ext cx="64302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Visakhapatnam</a:t>
            </a:r>
            <a:r>
              <a:rPr lang="en-US" sz="3600" dirty="0">
                <a:solidFill>
                  <a:schemeClr val="bg1"/>
                </a:solidFill>
              </a:rPr>
              <a:t>, Andhra Pradesh, India</a:t>
            </a:r>
          </a:p>
          <a:p>
            <a:endParaRPr lang="en-US" sz="36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It was a very rewarding, meaningful experience, which has prepared me for working in this field of expertise.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Ramya Thammineni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4800" dirty="0">
                <a:solidFill>
                  <a:schemeClr val="bg1"/>
                </a:solidFill>
              </a:rPr>
              <a:t>MS-EOHS</a:t>
            </a:r>
          </a:p>
        </p:txBody>
      </p:sp>
      <p:pic>
        <p:nvPicPr>
          <p:cNvPr id="1026" name="Picture 2" descr="Image may contain: 1 person, smiling, close-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749" y="1627408"/>
            <a:ext cx="4630994" cy="432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75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764" y="240890"/>
            <a:ext cx="4364236" cy="581898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4" y="933911"/>
            <a:ext cx="5822185" cy="5816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770" y="3281969"/>
            <a:ext cx="4645555" cy="3353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299" y="740488"/>
            <a:ext cx="5828281" cy="4066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538" y="1593718"/>
            <a:ext cx="6035563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3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Department of Public Health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6660"/>
          <a:stretch/>
        </p:blipFill>
        <p:spPr>
          <a:xfrm>
            <a:off x="779701" y="447072"/>
            <a:ext cx="3836543" cy="4548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205" y="2419402"/>
            <a:ext cx="4133446" cy="3993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077" y="1608564"/>
            <a:ext cx="4956478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26" y="2908754"/>
            <a:ext cx="2788199" cy="3709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2624" y="661898"/>
            <a:ext cx="7629675" cy="4493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498" y="631986"/>
            <a:ext cx="6023370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2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Masters of Healthcare Administration Graduates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19" y="1511822"/>
            <a:ext cx="60173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Vijayawada, Andhra Pradesh, </a:t>
            </a:r>
          </a:p>
          <a:p>
            <a:r>
              <a:rPr lang="en-US" sz="3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India</a:t>
            </a:r>
          </a:p>
          <a:p>
            <a:endParaRPr lang="en-US" sz="360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I learnt many thing both academically and in life. I had an overall good experience at WKU.</a:t>
            </a:r>
            <a:endParaRPr lang="en-US" sz="36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0846" y="340413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Sai </a:t>
            </a:r>
            <a:r>
              <a:rPr lang="en-US" sz="4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Pavan</a:t>
            </a:r>
            <a:r>
              <a:rPr lang="en-US" sz="4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Adigarla</a:t>
            </a:r>
            <a:r>
              <a:rPr lang="en-US" sz="4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, MHA</a:t>
            </a:r>
            <a:endParaRPr lang="en-US" sz="28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2" r="13543"/>
          <a:stretch/>
        </p:blipFill>
        <p:spPr>
          <a:xfrm>
            <a:off x="6990735" y="1171410"/>
            <a:ext cx="4660490" cy="490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7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946787"/>
            <a:ext cx="65335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Owensboro, Kentucky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“Work </a:t>
            </a:r>
            <a:r>
              <a:rPr lang="en-US" sz="3600" dirty="0">
                <a:solidFill>
                  <a:schemeClr val="bg1"/>
                </a:solidFill>
              </a:rPr>
              <a:t>h</a:t>
            </a:r>
            <a:r>
              <a:rPr lang="en-US" sz="3600" dirty="0" smtClean="0">
                <a:solidFill>
                  <a:schemeClr val="bg1"/>
                </a:solidFill>
              </a:rPr>
              <a:t>ard in </a:t>
            </a:r>
            <a:r>
              <a:rPr lang="en-US" sz="3600" dirty="0">
                <a:solidFill>
                  <a:schemeClr val="bg1"/>
                </a:solidFill>
              </a:rPr>
              <a:t>s</a:t>
            </a:r>
            <a:r>
              <a:rPr lang="en-US" sz="3600" dirty="0" smtClean="0">
                <a:solidFill>
                  <a:schemeClr val="bg1"/>
                </a:solidFill>
              </a:rPr>
              <a:t>ilence. Let your SUCCESS be the noise.” </a:t>
            </a:r>
            <a:endParaRPr lang="en-US" sz="3600" dirty="0">
              <a:solidFill>
                <a:schemeClr val="bg1"/>
              </a:solidFill>
            </a:endParaRPr>
          </a:p>
          <a:p>
            <a:pPr algn="r"/>
            <a:r>
              <a:rPr lang="en-US" sz="36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Anonymous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Jamie Bittel, MHA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r="54012"/>
          <a:stretch/>
        </p:blipFill>
        <p:spPr>
          <a:xfrm>
            <a:off x="8582083" y="8856"/>
            <a:ext cx="2862943" cy="684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946787"/>
            <a:ext cx="60468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Campbellsville, Kentucky</a:t>
            </a:r>
          </a:p>
          <a:p>
            <a:endParaRPr lang="en-US" sz="36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endParaRPr lang="en-US" sz="36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Always be the leader that you would want to work for.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2488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Shannon Campbell </a:t>
            </a:r>
            <a:r>
              <a:rPr lang="en-US" sz="4800" dirty="0" err="1" smtClean="0">
                <a:solidFill>
                  <a:schemeClr val="bg1"/>
                </a:solidFill>
              </a:rPr>
              <a:t>Cales</a:t>
            </a:r>
            <a:r>
              <a:rPr lang="en-US" sz="4800" dirty="0" smtClean="0">
                <a:solidFill>
                  <a:schemeClr val="bg1"/>
                </a:solidFill>
              </a:rPr>
              <a:t>, MHA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 descr="shannon business p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538" y="1229203"/>
            <a:ext cx="4360449" cy="517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5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solidFill>
                  <a:schemeClr val="bg1"/>
                </a:solidFill>
                <a:latin typeface="+mn-lt"/>
              </a:rPr>
              <a:t>Todd Chappell, MHA</a:t>
            </a:r>
            <a:endParaRPr lang="en-US" sz="4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936" y="1444881"/>
            <a:ext cx="582659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Dawson Springs, Kentucky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After 13 years as a student and staff member, WKU will always feel like home.  To all the co-workers, mentors, and friends, thank you for everything and I hope to see you on the hill.  Go Tops!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4" t="26789" r="24835" b="17505"/>
          <a:stretch/>
        </p:blipFill>
        <p:spPr>
          <a:xfrm>
            <a:off x="6664796" y="1946326"/>
            <a:ext cx="5056730" cy="3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1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72749" y="1627408"/>
            <a:ext cx="4630994" cy="4321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Insert an appropriate picture of yourself here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0220" y="1946787"/>
            <a:ext cx="60468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Frankfort, Kentucky</a:t>
            </a:r>
          </a:p>
          <a:p>
            <a:endParaRPr lang="en-US" sz="36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You can spend your time believing all those who say, “You can’t”…or you can spend your time silencing those voices. I chose the latter.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Sretta T. Clark, MHA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749" y="594763"/>
            <a:ext cx="4839058" cy="585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8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19" y="1946787"/>
            <a:ext cx="69900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Bowling Green, Kentucky</a:t>
            </a:r>
          </a:p>
          <a:p>
            <a:endParaRPr lang="en-US" sz="36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“Live as if you were to die tomorrow. Learn as if you were to live forever.”</a:t>
            </a:r>
          </a:p>
          <a:p>
            <a:pPr algn="r"/>
            <a:r>
              <a:rPr lang="en-US" sz="36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Mahatma Gandhi</a:t>
            </a:r>
            <a:endParaRPr lang="en-US" sz="36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451895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</a:rPr>
              <a:t>Phetsamone</a:t>
            </a:r>
            <a:r>
              <a:rPr lang="en-US" sz="4800" dirty="0" smtClean="0">
                <a:solidFill>
                  <a:schemeClr val="bg1"/>
                </a:solidFill>
              </a:rPr>
              <a:t> Om Dolby, MHA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929" y="1627408"/>
            <a:ext cx="3347199" cy="408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6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946787"/>
            <a:ext cx="60468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Owensboro, Kentucky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The capacity to learn is a gift; the ability to learn is a skill; the willingness to learn is a choice.</a:t>
            </a:r>
          </a:p>
          <a:p>
            <a:endParaRPr lang="en-US" sz="36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Austin Foreman, </a:t>
            </a:r>
            <a:r>
              <a:rPr lang="en-US" sz="4800" smtClean="0">
                <a:solidFill>
                  <a:schemeClr val="bg1"/>
                </a:solidFill>
              </a:rPr>
              <a:t>MHA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AutoShape 2" descr="https://outlook.office.com/owa/service.svc/s/GetAttachmentThumbnail?id=AAMkADMxZmFmY2M2LWQ2NDYtNGY0Zi1iZmRmLWNkNDdlNzhkYzM1NQBGAAAAAACnLk40PRO6T4a1ytrJtN6DBwDNicr16e3eSaAj9NRHF2cWAAAAFOt%2BAAD1EKcaZkE8QpnDexUkk7KrAANlVmMEAAABEgAQAAof6VOCmpVOrcnzov%2B83vk%3D&amp;thumbnailType=2&amp;X-OWA-CANARY=8IMLspCj_Uyly09sbtmnJ0C9EU70kNQY6V8Ke9gPUKKnCitUkCjTm3ROqX7tdC99JFilq-fPQDc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https://outlook.office.com/owa/service.svc/s/GetAttachmentThumbnail?id=AAMkADMxZmFmY2M2LWQ2NDYtNGY0Zi1iZmRmLWNkNDdlNzhkYzM1NQBGAAAAAACnLk40PRO6T4a1ytrJtN6DBwDNicr16e3eSaAj9NRHF2cWAAAAFOt%2BAAD1EKcaZkE8QpnDexUkk7KrAANlVmMEAAABEgAQAAof6VOCmpVOrcnzov%2B83vk%3D&amp;thumbnailType=2&amp;X-OWA-CANARY=8IMLspCj_Uyly09sbtmnJ0C9EU70kNQY6V8Ke9gPUKKnCitUkCjTm3ROqX7tdC99JFilq-fPQDc.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 descr="C:\Users\afore005\Pictures\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329" y="1614529"/>
            <a:ext cx="3842474" cy="44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4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946787"/>
            <a:ext cx="60468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Cleveland, Ohio</a:t>
            </a:r>
          </a:p>
          <a:p>
            <a:endParaRPr lang="en-US" sz="36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Never stop learning and growing. The best investment you will ever make is in yourself.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Julie Fussner, MHA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421" y="716583"/>
            <a:ext cx="409834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946787"/>
            <a:ext cx="6046838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Vijayawada</a:t>
            </a:r>
            <a:r>
              <a:rPr lang="en-US" sz="3600" dirty="0">
                <a:solidFill>
                  <a:schemeClr val="bg1"/>
                </a:solidFill>
              </a:rPr>
              <a:t>, Andhra Pradesh, India</a:t>
            </a:r>
          </a:p>
          <a:p>
            <a:endParaRPr lang="en-US" sz="36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Taught me </a:t>
            </a:r>
            <a:r>
              <a:rPr lang="en-US" sz="3600" dirty="0">
                <a:solidFill>
                  <a:schemeClr val="bg1"/>
                </a:solidFill>
              </a:rPr>
              <a:t>how to lead my life </a:t>
            </a:r>
            <a:r>
              <a:rPr lang="en-US" sz="3600" dirty="0" smtClean="0">
                <a:solidFill>
                  <a:schemeClr val="bg1"/>
                </a:solidFill>
              </a:rPr>
              <a:t>independently.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</a:rPr>
              <a:t>Keertana</a:t>
            </a:r>
            <a:r>
              <a:rPr lang="en-US" sz="4800" dirty="0" smtClean="0">
                <a:solidFill>
                  <a:schemeClr val="bg1"/>
                </a:solidFill>
              </a:rPr>
              <a:t> Reddy </a:t>
            </a:r>
            <a:r>
              <a:rPr lang="en-US" sz="4800" dirty="0" err="1" smtClean="0">
                <a:solidFill>
                  <a:schemeClr val="bg1"/>
                </a:solidFill>
              </a:rPr>
              <a:t>Gade</a:t>
            </a:r>
            <a:r>
              <a:rPr lang="en-US" sz="4800" dirty="0" smtClean="0">
                <a:solidFill>
                  <a:schemeClr val="bg1"/>
                </a:solidFill>
              </a:rPr>
              <a:t>, </a:t>
            </a:r>
            <a:r>
              <a:rPr lang="en-US" sz="4800" dirty="0">
                <a:solidFill>
                  <a:schemeClr val="bg1"/>
                </a:solidFill>
              </a:rPr>
              <a:t>MHA </a:t>
            </a:r>
            <a:endParaRPr lang="en-US" sz="28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3"/>
          <a:srcRect l="20073"/>
          <a:stretch/>
        </p:blipFill>
        <p:spPr>
          <a:xfrm>
            <a:off x="6931742" y="1349375"/>
            <a:ext cx="4766261" cy="532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2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Masters of Public Health Graduates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8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8299" y="1164134"/>
            <a:ext cx="81011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Vijayawada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smtClean="0">
                <a:solidFill>
                  <a:schemeClr val="bg1"/>
                </a:solidFill>
              </a:rPr>
              <a:t> Andhra </a:t>
            </a:r>
            <a:r>
              <a:rPr lang="en-US" sz="3600" dirty="0">
                <a:solidFill>
                  <a:schemeClr val="bg1"/>
                </a:solidFill>
              </a:rPr>
              <a:t>Pradesh</a:t>
            </a:r>
            <a:r>
              <a:rPr lang="en-US" sz="3600" dirty="0" smtClean="0">
                <a:solidFill>
                  <a:schemeClr val="bg1"/>
                </a:solidFill>
              </a:rPr>
              <a:t>, India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I </a:t>
            </a:r>
            <a:r>
              <a:rPr lang="en-US" sz="3600" dirty="0">
                <a:solidFill>
                  <a:schemeClr val="bg1"/>
                </a:solidFill>
              </a:rPr>
              <a:t>am very thankful </a:t>
            </a:r>
            <a:r>
              <a:rPr lang="en-US" sz="3600" dirty="0" smtClean="0">
                <a:solidFill>
                  <a:schemeClr val="bg1"/>
                </a:solidFill>
              </a:rPr>
              <a:t>to my family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smtClean="0">
                <a:solidFill>
                  <a:schemeClr val="bg1"/>
                </a:solidFill>
              </a:rPr>
              <a:t>professors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smtClean="0">
                <a:solidFill>
                  <a:schemeClr val="bg1"/>
                </a:solidFill>
              </a:rPr>
              <a:t>friends </a:t>
            </a:r>
            <a:r>
              <a:rPr lang="en-US" sz="3600" dirty="0">
                <a:solidFill>
                  <a:schemeClr val="bg1"/>
                </a:solidFill>
              </a:rPr>
              <a:t>and c</a:t>
            </a:r>
            <a:r>
              <a:rPr lang="en-US" sz="3600" dirty="0" smtClean="0">
                <a:solidFill>
                  <a:schemeClr val="bg1"/>
                </a:solidFill>
              </a:rPr>
              <a:t>olleagues </a:t>
            </a:r>
            <a:r>
              <a:rPr lang="en-US" sz="3600" dirty="0">
                <a:solidFill>
                  <a:schemeClr val="bg1"/>
                </a:solidFill>
              </a:rPr>
              <a:t>for their support and guidance through all </a:t>
            </a:r>
            <a:r>
              <a:rPr lang="en-US" sz="3600" dirty="0" smtClean="0">
                <a:solidFill>
                  <a:schemeClr val="bg1"/>
                </a:solidFill>
              </a:rPr>
              <a:t>my time here. I wish </a:t>
            </a:r>
            <a:r>
              <a:rPr lang="en-US" sz="3600" dirty="0">
                <a:solidFill>
                  <a:schemeClr val="bg1"/>
                </a:solidFill>
              </a:rPr>
              <a:t>each and </a:t>
            </a:r>
            <a:r>
              <a:rPr lang="en-US" sz="3600" dirty="0" smtClean="0">
                <a:solidFill>
                  <a:schemeClr val="bg1"/>
                </a:solidFill>
              </a:rPr>
              <a:t>every one </a:t>
            </a:r>
            <a:r>
              <a:rPr lang="en-US" sz="3600" dirty="0">
                <a:solidFill>
                  <a:schemeClr val="bg1"/>
                </a:solidFill>
              </a:rPr>
              <a:t>here hearty congratulations for reaching this point in life</a:t>
            </a:r>
            <a:r>
              <a:rPr lang="en-US" sz="3600" dirty="0" smtClean="0">
                <a:solidFill>
                  <a:schemeClr val="bg1"/>
                </a:solidFill>
              </a:rPr>
              <a:t>… There is a </a:t>
            </a:r>
            <a:r>
              <a:rPr lang="en-US" sz="3600" dirty="0">
                <a:solidFill>
                  <a:schemeClr val="bg1"/>
                </a:solidFill>
              </a:rPr>
              <a:t>long way to go though and </a:t>
            </a:r>
            <a:r>
              <a:rPr lang="en-US" sz="3600" dirty="0" smtClean="0">
                <a:solidFill>
                  <a:schemeClr val="bg1"/>
                </a:solidFill>
              </a:rPr>
              <a:t>I wish </a:t>
            </a:r>
            <a:r>
              <a:rPr lang="en-US" sz="3600" dirty="0">
                <a:solidFill>
                  <a:schemeClr val="bg1"/>
                </a:solidFill>
              </a:rPr>
              <a:t>you all great </a:t>
            </a:r>
            <a:r>
              <a:rPr lang="en-US" sz="3600" dirty="0" smtClean="0">
                <a:solidFill>
                  <a:schemeClr val="bg1"/>
                </a:solidFill>
              </a:rPr>
              <a:t>success </a:t>
            </a:r>
            <a:r>
              <a:rPr lang="en-US" sz="3600" dirty="0">
                <a:solidFill>
                  <a:schemeClr val="bg1"/>
                </a:solidFill>
              </a:rPr>
              <a:t>ahead.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219" y="236168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Yagna </a:t>
            </a:r>
            <a:r>
              <a:rPr lang="en-US" sz="4800" dirty="0" err="1">
                <a:solidFill>
                  <a:schemeClr val="bg1"/>
                </a:solidFill>
              </a:rPr>
              <a:t>Roopa</a:t>
            </a:r>
            <a:r>
              <a:rPr lang="en-US" sz="4800" dirty="0">
                <a:solidFill>
                  <a:schemeClr val="bg1"/>
                </a:solidFill>
              </a:rPr>
              <a:t> Kasaraneni, MHA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6" t="16113" r="-6618" b="-7215"/>
          <a:stretch/>
        </p:blipFill>
        <p:spPr>
          <a:xfrm>
            <a:off x="8259466" y="1098542"/>
            <a:ext cx="3932534" cy="575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5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19" y="2403987"/>
            <a:ext cx="61891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Dhaka, Bangladesh</a:t>
            </a:r>
          </a:p>
          <a:p>
            <a:endParaRPr lang="en-US" sz="36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“I took the one less traveled by”</a:t>
            </a:r>
            <a:endParaRPr lang="en-US" dirty="0" smtClean="0"/>
          </a:p>
          <a:p>
            <a:pPr algn="r"/>
            <a:r>
              <a:rPr lang="en-US" sz="36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Robert Frost</a:t>
            </a:r>
            <a:endParaRPr lang="en-US" sz="36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Nadia Farah Khan, MHA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240" y="1557501"/>
            <a:ext cx="4654591" cy="455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5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72749" y="1627408"/>
            <a:ext cx="4630994" cy="3986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Insert an appropriate picture of yourself here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0218" y="1946787"/>
            <a:ext cx="56037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Versailles, Kentucky</a:t>
            </a:r>
          </a:p>
          <a:p>
            <a:endParaRPr lang="en-US" sz="36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“The best way to predict your future is to create it.”</a:t>
            </a:r>
          </a:p>
          <a:p>
            <a:r>
              <a:rPr lang="en-US" sz="3600" dirty="0">
                <a:solidFill>
                  <a:schemeClr val="bg1"/>
                </a:solidFill>
              </a:rPr>
              <a:t>	</a:t>
            </a:r>
            <a:r>
              <a:rPr lang="en-US" sz="3600" dirty="0" smtClean="0">
                <a:solidFill>
                  <a:schemeClr val="bg1"/>
                </a:solidFill>
              </a:rPr>
              <a:t>	</a:t>
            </a:r>
            <a:r>
              <a:rPr lang="en-US" sz="32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Abraham Lincoln</a:t>
            </a:r>
            <a:endParaRPr lang="en-US" sz="32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8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Emily Lee, MHA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0" t="25894" r="31762" b="27098"/>
          <a:stretch/>
        </p:blipFill>
        <p:spPr bwMode="auto">
          <a:xfrm>
            <a:off x="6005243" y="1627408"/>
            <a:ext cx="5896705" cy="428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39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18" y="1946787"/>
            <a:ext cx="560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Tehran, Iran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218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Shirin </a:t>
            </a:r>
            <a:r>
              <a:rPr lang="en-US" sz="4800" dirty="0" err="1" smtClean="0">
                <a:solidFill>
                  <a:schemeClr val="bg1"/>
                </a:solidFill>
              </a:rPr>
              <a:t>Mahdavi</a:t>
            </a:r>
            <a:r>
              <a:rPr lang="en-US" sz="4800" dirty="0" smtClean="0">
                <a:solidFill>
                  <a:schemeClr val="bg1"/>
                </a:solidFill>
              </a:rPr>
              <a:t>, MHA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5" t="21579"/>
          <a:stretch/>
        </p:blipFill>
        <p:spPr bwMode="auto">
          <a:xfrm>
            <a:off x="7370909" y="971470"/>
            <a:ext cx="3551830" cy="515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77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946787"/>
            <a:ext cx="604683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Lexington, Kentucky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I can do all things through Christ who strengthens me.</a:t>
            </a: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                   </a:t>
            </a:r>
            <a:r>
              <a:rPr lang="en-US" sz="32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Philippians 4:13</a:t>
            </a:r>
            <a:endParaRPr lang="en-US" sz="3200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Lolita Miller, </a:t>
            </a:r>
            <a:r>
              <a:rPr lang="en-US" sz="4800" dirty="0" smtClean="0">
                <a:solidFill>
                  <a:srgbClr val="FFFFFF"/>
                </a:solidFill>
              </a:rPr>
              <a:t>MHA</a:t>
            </a:r>
            <a:endParaRPr lang="en-US" sz="4800" dirty="0">
              <a:solidFill>
                <a:srgbClr val="FFFFFF"/>
              </a:solidFill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145" y="1430594"/>
            <a:ext cx="4467793" cy="413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0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19" y="1995857"/>
            <a:ext cx="662202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Lagos, Nigeria</a:t>
            </a:r>
          </a:p>
          <a:p>
            <a:endParaRPr lang="en-US" sz="36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“The </a:t>
            </a:r>
            <a:r>
              <a:rPr lang="en-US" sz="3200" dirty="0">
                <a:solidFill>
                  <a:schemeClr val="bg1"/>
                </a:solidFill>
              </a:rPr>
              <a:t>difference between school and </a:t>
            </a:r>
            <a:r>
              <a:rPr lang="en-US" sz="3200" dirty="0" smtClean="0">
                <a:solidFill>
                  <a:schemeClr val="bg1"/>
                </a:solidFill>
              </a:rPr>
              <a:t>life: In </a:t>
            </a:r>
            <a:r>
              <a:rPr lang="en-US" sz="3200" dirty="0">
                <a:solidFill>
                  <a:schemeClr val="bg1"/>
                </a:solidFill>
              </a:rPr>
              <a:t>school, you’re taught a lesson and then given a test. In life, you’re given a test that teaches you a lesson</a:t>
            </a:r>
            <a:r>
              <a:rPr lang="en-US" sz="3200" dirty="0" smtClean="0">
                <a:solidFill>
                  <a:schemeClr val="bg1"/>
                </a:solidFill>
              </a:rPr>
              <a:t>.”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			</a:t>
            </a:r>
            <a:r>
              <a:rPr lang="en-US" sz="3600" dirty="0" smtClean="0">
                <a:solidFill>
                  <a:schemeClr val="bg1"/>
                </a:solidFill>
              </a:rPr>
              <a:t>             </a:t>
            </a:r>
            <a:r>
              <a:rPr lang="en-US" sz="32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Tom </a:t>
            </a:r>
            <a:r>
              <a:rPr lang="en-US" sz="3200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Bodett</a:t>
            </a:r>
            <a:endParaRPr lang="en-US" sz="32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Ayodeji Joshua </a:t>
            </a:r>
            <a:r>
              <a:rPr lang="en-US" sz="4800" dirty="0" smtClean="0">
                <a:solidFill>
                  <a:schemeClr val="bg1"/>
                </a:solidFill>
              </a:rPr>
              <a:t>Omosule, MHA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0" t="8786" r="19553"/>
          <a:stretch/>
        </p:blipFill>
        <p:spPr>
          <a:xfrm>
            <a:off x="7742903" y="1229203"/>
            <a:ext cx="3641377" cy="525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7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18" y="1946787"/>
            <a:ext cx="560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Tehran, Iran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218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Mona Shirazi, MHA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833" r="48799" b="27012"/>
          <a:stretch/>
        </p:blipFill>
        <p:spPr bwMode="auto">
          <a:xfrm>
            <a:off x="7570008" y="1722961"/>
            <a:ext cx="3126658" cy="443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93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2735" y="1762898"/>
            <a:ext cx="629755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Fort </a:t>
            </a:r>
            <a:r>
              <a:rPr lang="en-US" sz="3600" dirty="0">
                <a:solidFill>
                  <a:schemeClr val="bg1"/>
                </a:solidFill>
              </a:rPr>
              <a:t>Thomas, </a:t>
            </a:r>
            <a:r>
              <a:rPr lang="en-US" sz="3600" dirty="0" smtClean="0">
                <a:solidFill>
                  <a:schemeClr val="bg1"/>
                </a:solidFill>
              </a:rPr>
              <a:t>Kentucky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As a member of the next generation of physicians, I feel that WKU’s MHA program has empowered me to be a better provider and an agent for change in our health care system.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Frederick A. Stine, </a:t>
            </a:r>
            <a:r>
              <a:rPr lang="en-US" sz="4800" dirty="0" smtClean="0">
                <a:solidFill>
                  <a:schemeClr val="bg1"/>
                </a:solidFill>
              </a:rPr>
              <a:t>MHA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32" b="15241"/>
          <a:stretch/>
        </p:blipFill>
        <p:spPr>
          <a:xfrm rot="10800000">
            <a:off x="6577779" y="1534622"/>
            <a:ext cx="5324169" cy="411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4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72749" y="1627408"/>
            <a:ext cx="4630994" cy="4321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Insert an appropriate picture of yourself here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0220" y="1946787"/>
            <a:ext cx="60468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Lexington, Kentucky</a:t>
            </a:r>
          </a:p>
          <a:p>
            <a:endParaRPr lang="en-US" sz="36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“The best way to predict your future is to create it.”</a:t>
            </a:r>
          </a:p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Abraham </a:t>
            </a:r>
            <a:r>
              <a:rPr lang="en-US" sz="3600" dirty="0">
                <a:solidFill>
                  <a:schemeClr val="bg1"/>
                </a:solidFill>
                <a:latin typeface="Bradley Hand ITC" panose="03070402050302030203" pitchFamily="66" charset="0"/>
              </a:rPr>
              <a:t>L</a:t>
            </a:r>
            <a:r>
              <a:rPr lang="en-US" sz="36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incoln</a:t>
            </a:r>
            <a:endParaRPr lang="en-US" sz="36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Tasha L. Tackett, MHA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013" y="1342925"/>
            <a:ext cx="4896466" cy="489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0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946787"/>
            <a:ext cx="6046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Fishers, Indiana</a:t>
            </a:r>
          </a:p>
          <a:p>
            <a:endParaRPr lang="en-US" sz="36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They certainly give very strange names to diseases…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Lauren Tuttle, MHA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7" b="13427"/>
          <a:stretch/>
        </p:blipFill>
        <p:spPr>
          <a:xfrm>
            <a:off x="7205788" y="1627408"/>
            <a:ext cx="4156287" cy="432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8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436" y="1316263"/>
            <a:ext cx="762171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Bowling Green, </a:t>
            </a:r>
            <a:r>
              <a:rPr lang="en-US" sz="3600" dirty="0" smtClean="0">
                <a:solidFill>
                  <a:schemeClr val="bg1"/>
                </a:solidFill>
              </a:rPr>
              <a:t>Kentucky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I would like to express my gratitude to the faculty, staff and students of WKU’s Department of Public Health. The guidance, support, education, friendship and laughter they provided strengthened me as I worked through the MPH program. I am forever grateful to have had the opportunity to know and to work with such an excellent group of people. Thanks, guys!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Zona Josephine Ascensio, MPH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13" t="11014" r="29231" b="3575"/>
          <a:stretch/>
        </p:blipFill>
        <p:spPr>
          <a:xfrm>
            <a:off x="7952582" y="1798085"/>
            <a:ext cx="3824750" cy="4491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948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19" y="1378376"/>
            <a:ext cx="63070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Morganfield, Kentucky</a:t>
            </a:r>
          </a:p>
          <a:p>
            <a:endParaRPr lang="en-US" sz="36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“Pursue whatever it is that you want to do with your life. It is the only secret to happiness that I know except for true love, that and maybe the amazing health insurance plan that our congressmen have.” </a:t>
            </a:r>
          </a:p>
          <a:p>
            <a:r>
              <a:rPr lang="en-US" sz="3600" dirty="0">
                <a:solidFill>
                  <a:schemeClr val="bg1"/>
                </a:solidFill>
              </a:rPr>
              <a:t>	</a:t>
            </a:r>
            <a:r>
              <a:rPr lang="en-US" sz="3600" dirty="0" smtClean="0">
                <a:solidFill>
                  <a:schemeClr val="bg1"/>
                </a:solidFill>
              </a:rPr>
              <a:t>		    </a:t>
            </a:r>
            <a:r>
              <a:rPr lang="en-US" sz="36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Lewis Black</a:t>
            </a:r>
            <a:endParaRPr lang="en-US" sz="36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Coleman West, MHA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1532" t="14243" r="14223" b="2150"/>
          <a:stretch/>
        </p:blipFill>
        <p:spPr>
          <a:xfrm>
            <a:off x="6872749" y="1032388"/>
            <a:ext cx="4743737" cy="517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9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946787"/>
            <a:ext cx="6046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Bowling Green, Kentucky</a:t>
            </a:r>
          </a:p>
          <a:p>
            <a:endParaRPr lang="en-US" sz="36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Never stop learning because life never stops teaching.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Laura White, MHA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584" t="9312" r="48126" b="57476"/>
          <a:stretch/>
        </p:blipFill>
        <p:spPr>
          <a:xfrm>
            <a:off x="7454685" y="1658319"/>
            <a:ext cx="3704094" cy="437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06017"/>
            <a:ext cx="12191998" cy="7588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946787"/>
            <a:ext cx="6046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Smiths Grove, </a:t>
            </a:r>
            <a:r>
              <a:rPr lang="en-US" sz="3600" dirty="0" smtClean="0">
                <a:solidFill>
                  <a:schemeClr val="bg1"/>
                </a:solidFill>
              </a:rPr>
              <a:t>Kentucky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Nothing worth having comes easy!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Shea Wilson, </a:t>
            </a:r>
            <a:r>
              <a:rPr lang="en-US" sz="4800" dirty="0" smtClean="0">
                <a:solidFill>
                  <a:schemeClr val="bg1"/>
                </a:solidFill>
              </a:rPr>
              <a:t>MHA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373" y="1455857"/>
            <a:ext cx="4201795" cy="507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5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946787"/>
            <a:ext cx="60468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Kaifeng, Henan, China</a:t>
            </a:r>
          </a:p>
          <a:p>
            <a:endParaRPr lang="en-US" sz="36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altLang="zh-CN" sz="3600" dirty="0" smtClean="0">
                <a:solidFill>
                  <a:schemeClr val="bg1"/>
                </a:solidFill>
              </a:rPr>
              <a:t>The grand essentials of happiness are: something to do, something to love, and something to hope for.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Haoran Xu, MHA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8" descr="IMG_685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" t="8791" r="-1" b="15642"/>
          <a:stretch/>
        </p:blipFill>
        <p:spPr>
          <a:xfrm>
            <a:off x="7030083" y="718351"/>
            <a:ext cx="4559071" cy="518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4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53" y="-821510"/>
            <a:ext cx="2969009" cy="5108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022" t="18510" r="6920" b="18784"/>
          <a:stretch/>
        </p:blipFill>
        <p:spPr>
          <a:xfrm>
            <a:off x="6115664" y="51619"/>
            <a:ext cx="6076336" cy="3362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647" t="26837" r="11367" b="13156"/>
          <a:stretch/>
        </p:blipFill>
        <p:spPr>
          <a:xfrm>
            <a:off x="422953" y="3878826"/>
            <a:ext cx="5058697" cy="2846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3395" t="27804" r="21534"/>
          <a:stretch/>
        </p:blipFill>
        <p:spPr>
          <a:xfrm>
            <a:off x="7890386" y="3639220"/>
            <a:ext cx="4070555" cy="2998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913" y="592855"/>
            <a:ext cx="714375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780" y="1482211"/>
            <a:ext cx="7047587" cy="5285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50120"/>
            <a:ext cx="6035563" cy="2664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03" y="363498"/>
            <a:ext cx="4194412" cy="3761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8192" y="2244277"/>
            <a:ext cx="5334462" cy="4523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205" y="2920181"/>
            <a:ext cx="2633792" cy="35129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2535" y="1226157"/>
            <a:ext cx="5310076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5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72749" y="1627408"/>
            <a:ext cx="4630994" cy="4321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Insert an appropriate picture of yourself here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0220" y="1753604"/>
            <a:ext cx="604683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Louisville, Kentucky</a:t>
            </a:r>
          </a:p>
          <a:p>
            <a:endParaRPr lang="en-US" sz="36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“You cannot get through a single day without having an impact on the world around you. What you do makes a difference, and you have to decide what kind of difference you want to make.”</a:t>
            </a:r>
          </a:p>
          <a:p>
            <a:r>
              <a:rPr lang="en-US" sz="3200" dirty="0">
                <a:solidFill>
                  <a:schemeClr val="bg1"/>
                </a:solidFill>
              </a:rPr>
              <a:t>	</a:t>
            </a:r>
            <a:r>
              <a:rPr lang="en-US" sz="3200" dirty="0" smtClean="0">
                <a:solidFill>
                  <a:schemeClr val="bg1"/>
                </a:solidFill>
              </a:rPr>
              <a:t>		</a:t>
            </a:r>
            <a:r>
              <a:rPr lang="en-US" sz="32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Jane Goodall</a:t>
            </a:r>
            <a:endParaRPr lang="en-US" sz="32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Mollie Berger, MPH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749" y="1227332"/>
            <a:ext cx="5029199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19" y="1946787"/>
            <a:ext cx="64375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Copperas Cove, Texas</a:t>
            </a:r>
          </a:p>
          <a:p>
            <a:endParaRPr lang="en-US" sz="36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You can’t change the world, but if you help someone, you can change their world. 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TOPS ON TOP!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Casey Cahill, MPH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WKUUSER\Desktop\11921787_1112057312155084_2736163710147301363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t="11748" r="19003"/>
          <a:stretch/>
        </p:blipFill>
        <p:spPr bwMode="auto">
          <a:xfrm>
            <a:off x="7565922" y="1155461"/>
            <a:ext cx="3777962" cy="512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86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19" y="1984894"/>
            <a:ext cx="60468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Kaohsiung, Taiwan</a:t>
            </a:r>
            <a:endParaRPr lang="en-US" sz="36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endParaRPr lang="en-US" sz="36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endParaRPr lang="en-US" sz="36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endParaRPr lang="en-US" sz="36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endParaRPr lang="en-US" sz="36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I </a:t>
            </a:r>
            <a:r>
              <a:rPr lang="en-US" sz="3600" dirty="0">
                <a:solidFill>
                  <a:schemeClr val="bg1"/>
                </a:solidFill>
              </a:rPr>
              <a:t>came, I saw, I </a:t>
            </a:r>
            <a:r>
              <a:rPr lang="en-US" sz="3600" dirty="0" smtClean="0">
                <a:solidFill>
                  <a:schemeClr val="bg1"/>
                </a:solidFill>
              </a:rPr>
              <a:t>conquered.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Yu-Hsuan Chen, MPH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920" y="0"/>
            <a:ext cx="38862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02" b="93586" l="3776" r="93822">
                        <a14:foregroundMark x1="26659" y1="21466" x2="26659" y2="21466"/>
                        <a14:foregroundMark x1="26659" y1="33377" x2="26659" y2="33377"/>
                        <a14:foregroundMark x1="28947" y1="31414" x2="28947" y2="31414"/>
                        <a14:foregroundMark x1="28947" y1="27880" x2="28947" y2="27880"/>
                        <a14:foregroundMark x1="32265" y1="22120" x2="32265" y2="22120"/>
                        <a14:foregroundMark x1="35126" y1="29058" x2="35126" y2="29058"/>
                        <a14:foregroundMark x1="36613" y1="25262" x2="36613" y2="25262"/>
                        <a14:foregroundMark x1="26659" y1="28534" x2="26659" y2="28534"/>
                        <a14:foregroundMark x1="45195" y1="49476" x2="45195" y2="49476"/>
                        <a14:foregroundMark x1="44966" y1="63874" x2="44966" y2="63874"/>
                        <a14:foregroundMark x1="52403" y1="60209" x2="52403" y2="60209"/>
                        <a14:foregroundMark x1="73227" y1="45942" x2="73227" y2="45942"/>
                        <a14:foregroundMark x1="70709" y1="45288" x2="70709" y2="45288"/>
                        <a14:foregroundMark x1="72197" y1="42147" x2="72197" y2="42147"/>
                        <a14:foregroundMark x1="77231" y1="47906" x2="77231" y2="47906"/>
                        <a14:foregroundMark x1="73684" y1="52618" x2="73684" y2="52618"/>
                        <a14:foregroundMark x1="71854" y1="49738" x2="71854" y2="49738"/>
                        <a14:foregroundMark x1="75172" y1="48822" x2="75172" y2="48822"/>
                        <a14:foregroundMark x1="75172" y1="43586" x2="75172" y2="43586"/>
                        <a14:foregroundMark x1="76545" y1="44764" x2="76545" y2="44764"/>
                        <a14:foregroundMark x1="45423" y1="74084" x2="45423" y2="74084"/>
                        <a14:foregroundMark x1="59268" y1="28272" x2="59268" y2="28272"/>
                        <a14:foregroundMark x1="61556" y1="17670" x2="61556" y2="17670"/>
                        <a14:foregroundMark x1="61556" y1="20026" x2="61556" y2="20026"/>
                        <a14:foregroundMark x1="61785" y1="25262" x2="61785" y2="25262"/>
                        <a14:foregroundMark x1="49771" y1="66492" x2="49771" y2="66492"/>
                        <a14:foregroundMark x1="45995" y1="57199" x2="45995" y2="57199"/>
                        <a14:foregroundMark x1="43936" y1="20942" x2="43936" y2="20942"/>
                        <a14:foregroundMark x1="47025" y1="21204" x2="47025" y2="21204"/>
                        <a14:foregroundMark x1="44737" y1="27618" x2="44737" y2="27618"/>
                        <a14:foregroundMark x1="54691" y1="17408" x2="54691" y2="17408"/>
                        <a14:foregroundMark x1="55950" y1="17147" x2="55950" y2="17147"/>
                        <a14:foregroundMark x1="55950" y1="21728" x2="55950" y2="21728"/>
                        <a14:foregroundMark x1="55950" y1="27094" x2="55950" y2="27094"/>
                        <a14:foregroundMark x1="61213" y1="22382" x2="61213" y2="22382"/>
                        <a14:foregroundMark x1="31465" y1="18325" x2="31465" y2="18325"/>
                        <a14:foregroundMark x1="49085" y1="26440" x2="49085" y2="26440"/>
                        <a14:foregroundMark x1="45767" y1="24476" x2="45767" y2="24476"/>
                        <a14:foregroundMark x1="44279" y1="16623" x2="44279" y2="16623"/>
                        <a14:foregroundMark x1="51144" y1="16885" x2="51144" y2="16885"/>
                        <a14:foregroundMark x1="22426" y1="17147" x2="22426" y2="17147"/>
                        <a14:foregroundMark x1="23684" y1="16885" x2="23684" y2="16885"/>
                        <a14:foregroundMark x1="24142" y1="21728" x2="24142" y2="21728"/>
                        <a14:foregroundMark x1="26430" y1="17670" x2="26430" y2="17670"/>
                        <a14:foregroundMark x1="37300" y1="16492" x2="37300" y2="16492"/>
                        <a14:foregroundMark x1="63043" y1="18586" x2="63043" y2="18586"/>
                        <a14:foregroundMark x1="50343" y1="29712" x2="50343" y2="29712"/>
                        <a14:foregroundMark x1="51602" y1="28796" x2="51602" y2="28796"/>
                        <a14:foregroundMark x1="50343" y1="26702" x2="50343" y2="26702"/>
                        <a14:foregroundMark x1="47483" y1="24476" x2="47483" y2="24476"/>
                        <a14:foregroundMark x1="48284" y1="19503" x2="48284" y2="19503"/>
                        <a14:foregroundMark x1="49771" y1="18325" x2="49771" y2="18325"/>
                        <a14:foregroundMark x1="38101" y1="19241" x2="38101" y2="19241"/>
                        <a14:foregroundMark x1="39359" y1="15969" x2="39359" y2="15969"/>
                        <a14:foregroundMark x1="38330" y1="21859" x2="38330" y2="21859"/>
                        <a14:foregroundMark x1="38558" y1="25524" x2="38558" y2="25524"/>
                        <a14:foregroundMark x1="37872" y1="30497" x2="37872" y2="30497"/>
                        <a14:foregroundMark x1="37300" y1="27880" x2="37300" y2="27880"/>
                        <a14:foregroundMark x1="34096" y1="31937" x2="34096" y2="31937"/>
                        <a14:foregroundMark x1="35355" y1="31152" x2="35355" y2="31152"/>
                        <a14:foregroundMark x1="32838" y1="23822" x2="32838" y2="23822"/>
                        <a14:foregroundMark x1="33066" y1="20419" x2="33066" y2="20419"/>
                        <a14:foregroundMark x1="32838" y1="17408" x2="32838" y2="17408"/>
                        <a14:foregroundMark x1="30549" y1="28141" x2="30549" y2="28141"/>
                        <a14:foregroundMark x1="27689" y1="34817" x2="27689" y2="34817"/>
                        <a14:backgroundMark x1="45538" y1="69764" x2="45538" y2="69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69" y="2110130"/>
            <a:ext cx="3017520" cy="263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4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946787"/>
            <a:ext cx="65039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Surat,  Gujarat, India</a:t>
            </a:r>
          </a:p>
          <a:p>
            <a:endParaRPr lang="en-US" sz="36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WKU has positively impacted me by preparing me to follow my passion, helped me widen my perspectives, improve my skills, and search for better opportunities.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3110" y="342507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Jasmin Patel, MPH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 descr="IMG_066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251" y="1050149"/>
            <a:ext cx="4065715" cy="542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3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280988" y="1946275"/>
            <a:ext cx="631645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3600" dirty="0">
                <a:solidFill>
                  <a:schemeClr val="bg1"/>
                </a:solidFill>
              </a:rPr>
              <a:t>Nashville, </a:t>
            </a:r>
            <a:r>
              <a:rPr lang="en-US" altLang="en-US" sz="3600" dirty="0" smtClean="0">
                <a:solidFill>
                  <a:schemeClr val="bg1"/>
                </a:solidFill>
              </a:rPr>
              <a:t>Tennessee</a:t>
            </a:r>
            <a:endParaRPr lang="en-US" altLang="en-US" sz="3600" dirty="0">
              <a:solidFill>
                <a:schemeClr val="bg1"/>
              </a:solidFill>
            </a:endParaRPr>
          </a:p>
          <a:p>
            <a:endParaRPr lang="en-US" altLang="en-US" sz="3600" dirty="0">
              <a:solidFill>
                <a:schemeClr val="bg1"/>
              </a:solidFill>
              <a:latin typeface="Algerian" pitchFamily="82" charset="0"/>
            </a:endParaRPr>
          </a:p>
          <a:p>
            <a:r>
              <a:rPr lang="en-US" altLang="en-US" sz="3600" dirty="0">
                <a:solidFill>
                  <a:schemeClr val="bg1"/>
                </a:solidFill>
                <a:latin typeface="+mn-lt"/>
              </a:rPr>
              <a:t>“One </a:t>
            </a:r>
            <a:r>
              <a:rPr lang="en-US" altLang="en-US" sz="3600" dirty="0" smtClean="0">
                <a:solidFill>
                  <a:schemeClr val="bg1"/>
                </a:solidFill>
                <a:latin typeface="+mn-lt"/>
              </a:rPr>
              <a:t>thing </a:t>
            </a:r>
            <a:r>
              <a:rPr lang="en-US" altLang="en-US" sz="3600" dirty="0">
                <a:solidFill>
                  <a:schemeClr val="bg1"/>
                </a:solidFill>
                <a:latin typeface="+mn-lt"/>
              </a:rPr>
              <a:t>I know,</a:t>
            </a:r>
          </a:p>
          <a:p>
            <a:r>
              <a:rPr lang="en-US" altLang="en-US" sz="3600" dirty="0">
                <a:solidFill>
                  <a:schemeClr val="bg1"/>
                </a:solidFill>
                <a:latin typeface="+mn-lt"/>
              </a:rPr>
              <a:t>t</a:t>
            </a:r>
            <a:r>
              <a:rPr lang="en-US" altLang="en-US" sz="3600" dirty="0" smtClean="0">
                <a:solidFill>
                  <a:schemeClr val="bg1"/>
                </a:solidFill>
                <a:latin typeface="+mn-lt"/>
              </a:rPr>
              <a:t>hat </a:t>
            </a:r>
            <a:r>
              <a:rPr lang="en-US" altLang="en-US" sz="3600" dirty="0">
                <a:solidFill>
                  <a:schemeClr val="bg1"/>
                </a:solidFill>
                <a:latin typeface="+mn-lt"/>
              </a:rPr>
              <a:t>I know nothing,</a:t>
            </a:r>
          </a:p>
          <a:p>
            <a:r>
              <a:rPr lang="en-US" altLang="en-US" sz="3600" dirty="0">
                <a:solidFill>
                  <a:schemeClr val="bg1"/>
                </a:solidFill>
                <a:latin typeface="+mn-lt"/>
              </a:rPr>
              <a:t>t</a:t>
            </a:r>
            <a:r>
              <a:rPr lang="en-US" altLang="en-US" sz="3600" dirty="0" smtClean="0">
                <a:solidFill>
                  <a:schemeClr val="bg1"/>
                </a:solidFill>
                <a:latin typeface="+mn-lt"/>
              </a:rPr>
              <a:t>his </a:t>
            </a:r>
            <a:r>
              <a:rPr lang="en-US" altLang="en-US" sz="3600" dirty="0">
                <a:solidFill>
                  <a:schemeClr val="bg1"/>
                </a:solidFill>
                <a:latin typeface="+mn-lt"/>
              </a:rPr>
              <a:t>is the source of </a:t>
            </a:r>
          </a:p>
          <a:p>
            <a:r>
              <a:rPr lang="en-US" altLang="en-US" sz="3600" dirty="0">
                <a:solidFill>
                  <a:schemeClr val="bg1"/>
                </a:solidFill>
                <a:latin typeface="+mn-lt"/>
              </a:rPr>
              <a:t>m</a:t>
            </a:r>
            <a:r>
              <a:rPr lang="en-US" altLang="en-US" sz="3600" dirty="0" smtClean="0">
                <a:solidFill>
                  <a:schemeClr val="bg1"/>
                </a:solidFill>
                <a:latin typeface="+mn-lt"/>
              </a:rPr>
              <a:t>y  </a:t>
            </a:r>
            <a:r>
              <a:rPr lang="en-US" altLang="en-US" sz="3600" dirty="0">
                <a:solidFill>
                  <a:schemeClr val="bg1"/>
                </a:solidFill>
                <a:latin typeface="+mn-lt"/>
              </a:rPr>
              <a:t>wisdom.”</a:t>
            </a:r>
          </a:p>
          <a:p>
            <a:r>
              <a:rPr lang="en-US" altLang="en-US" sz="3600" dirty="0" smtClean="0">
                <a:solidFill>
                  <a:schemeClr val="bg1"/>
                </a:solidFill>
                <a:latin typeface="+mn-lt"/>
              </a:rPr>
              <a:t>                    </a:t>
            </a:r>
            <a:r>
              <a:rPr lang="en-US" altLang="en-US" sz="3600" dirty="0">
                <a:solidFill>
                  <a:schemeClr val="bg1"/>
                </a:solidFill>
                <a:latin typeface="Bradley Hand ITC" panose="03070402050302030203" pitchFamily="66" charset="0"/>
              </a:rPr>
              <a:t>Socrates</a:t>
            </a:r>
          </a:p>
        </p:txBody>
      </p:sp>
      <p:sp>
        <p:nvSpPr>
          <p:cNvPr id="2053" name="TextBox 1"/>
          <p:cNvSpPr txBox="1">
            <a:spLocks noChangeArrowheads="1"/>
          </p:cNvSpPr>
          <p:nvPr/>
        </p:nvSpPr>
        <p:spPr bwMode="auto">
          <a:xfrm>
            <a:off x="280988" y="398463"/>
            <a:ext cx="116205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4800">
                <a:solidFill>
                  <a:schemeClr val="bg1"/>
                </a:solidFill>
              </a:rPr>
              <a:t>Gauher Saeed,  MPH</a:t>
            </a:r>
            <a:endParaRPr lang="en-US" altLang="en-US" sz="2800">
              <a:solidFill>
                <a:schemeClr val="bg1"/>
              </a:solidFill>
            </a:endParaRPr>
          </a:p>
        </p:txBody>
      </p:sp>
      <p:pic>
        <p:nvPicPr>
          <p:cNvPr id="2054" name="Picture 5" descr="SDC19308-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4" t="5344" r="9372" b="244"/>
          <a:stretch/>
        </p:blipFill>
        <p:spPr bwMode="auto">
          <a:xfrm>
            <a:off x="7138219" y="813594"/>
            <a:ext cx="4513006" cy="569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31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14434</TotalTime>
  <Words>1131</Words>
  <Application>Microsoft Office PowerPoint</Application>
  <PresentationFormat>Widescreen</PresentationFormat>
  <Paragraphs>181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宋体</vt:lpstr>
      <vt:lpstr>Algerian</vt:lpstr>
      <vt:lpstr>Arial</vt:lpstr>
      <vt:lpstr>Bradley Hand ITC</vt:lpstr>
      <vt:lpstr>Calibri</vt:lpstr>
      <vt:lpstr>Calibri Light</vt:lpstr>
      <vt:lpstr>Times New Roman</vt:lpstr>
      <vt:lpstr>Wingdings</vt:lpstr>
      <vt:lpstr>Office Theme</vt:lpstr>
      <vt:lpstr> Department of Public Health  </vt:lpstr>
      <vt:lpstr> Department of Public Health</vt:lpstr>
      <vt:lpstr>Masters of Public Health Graduates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Masters of Science  Environmental &amp; Occupational  Health &amp; Safety Graduates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Masters of Healthcare Administration Graduates</vt:lpstr>
      <vt:lpstr>PowerPoint Presentation</vt:lpstr>
      <vt:lpstr>PowerPoint Presentation</vt:lpstr>
      <vt:lpstr>PowerPoint Presentation</vt:lpstr>
      <vt:lpstr>Todd Chappell, MHA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Kentucky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Khan, Nadia</dc:creator>
  <cp:lastModifiedBy>Susan Megahee</cp:lastModifiedBy>
  <cp:revision>59</cp:revision>
  <dcterms:created xsi:type="dcterms:W3CDTF">2017-04-19T23:32:58Z</dcterms:created>
  <dcterms:modified xsi:type="dcterms:W3CDTF">2017-06-23T16:41:38Z</dcterms:modified>
</cp:coreProperties>
</file>