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sldIdLst>
    <p:sldId id="256" r:id="rId2"/>
    <p:sldId id="281" r:id="rId3"/>
    <p:sldId id="274" r:id="rId4"/>
    <p:sldId id="257" r:id="rId5"/>
    <p:sldId id="259" r:id="rId6"/>
    <p:sldId id="260" r:id="rId7"/>
    <p:sldId id="265" r:id="rId8"/>
    <p:sldId id="271" r:id="rId9"/>
    <p:sldId id="272" r:id="rId10"/>
    <p:sldId id="273" r:id="rId11"/>
    <p:sldId id="269" r:id="rId12"/>
    <p:sldId id="275" r:id="rId13"/>
    <p:sldId id="277" r:id="rId14"/>
    <p:sldId id="276" r:id="rId15"/>
    <p:sldId id="270" r:id="rId16"/>
    <p:sldId id="282" r:id="rId17"/>
    <p:sldId id="262" r:id="rId18"/>
    <p:sldId id="266" r:id="rId19"/>
    <p:sldId id="261" r:id="rId20"/>
    <p:sldId id="278" r:id="rId21"/>
    <p:sldId id="280" r:id="rId22"/>
    <p:sldId id="26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/>
    <p:restoredTop sz="92876"/>
  </p:normalViewPr>
  <p:slideViewPr>
    <p:cSldViewPr snapToGrid="0" snapToObjects="1">
      <p:cViewPr>
        <p:scale>
          <a:sx n="86" d="100"/>
          <a:sy n="86" d="100"/>
        </p:scale>
        <p:origin x="264" y="-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06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665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5941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0285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61557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595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20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7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49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4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5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3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7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7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8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noa.hawaii.edu/assessment/workshops/poster2016/2016Biology.pdf" TargetMode="External"/><Relationship Id="rId3" Type="http://schemas.openxmlformats.org/officeDocument/2006/relationships/hyperlink" Target="https://manoa.hawaii.edu/assessment/workshops/poster2016/2016PacificIslandsStudies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9469" y="0"/>
            <a:ext cx="8825658" cy="5054600"/>
          </a:xfrm>
        </p:spPr>
        <p:txBody>
          <a:bodyPr/>
          <a:lstStyle/>
          <a:p>
            <a:r>
              <a:rPr lang="en-US" smtClean="0"/>
              <a:t>Tips On Effectively </a:t>
            </a:r>
            <a:r>
              <a:rPr lang="en-US" dirty="0" smtClean="0"/>
              <a:t>Assessing Program-</a:t>
            </a:r>
            <a:br>
              <a:rPr lang="en-US" dirty="0" smtClean="0"/>
            </a:br>
            <a:r>
              <a:rPr lang="en-US" dirty="0" smtClean="0"/>
              <a:t>Level Student Learning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6136640"/>
            <a:ext cx="5957252" cy="182880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1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74002" cy="1300480"/>
          </a:xfrm>
        </p:spPr>
        <p:txBody>
          <a:bodyPr/>
          <a:lstStyle/>
          <a:p>
            <a:r>
              <a:rPr lang="en-US" dirty="0" smtClean="0"/>
              <a:t>Consider Creating </a:t>
            </a:r>
            <a:r>
              <a:rPr lang="en-US" smtClean="0"/>
              <a:t>a Curriculum Map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80" y="685064"/>
            <a:ext cx="9672320" cy="617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b="1" u="sng" dirty="0" smtClean="0">
                <a:solidFill>
                  <a:schemeClr val="accent5"/>
                </a:solidFill>
              </a:rPr>
              <a:t>Artifacts </a:t>
            </a:r>
            <a:r>
              <a:rPr lang="en-US" dirty="0" smtClean="0"/>
              <a:t>to Assess and How Many?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938848"/>
            <a:ext cx="9550400" cy="591915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700" dirty="0" smtClean="0"/>
              <a:t>Outcomes </a:t>
            </a:r>
            <a:r>
              <a:rPr lang="en-US" altLang="en-US" sz="2700" dirty="0"/>
              <a:t>describe what students are expected to know and be able to do by the time of </a:t>
            </a:r>
            <a:r>
              <a:rPr lang="en-US" altLang="en-US" sz="2700" dirty="0" smtClean="0"/>
              <a:t>graduation; </a:t>
            </a:r>
            <a:r>
              <a:rPr lang="en-US" altLang="en-US" sz="2700" dirty="0"/>
              <a:t>therefore, focus collection of student work on senior level courses taken by all students (avoid elective courses).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700" dirty="0" smtClean="0"/>
              <a:t>Don’t </a:t>
            </a:r>
            <a:r>
              <a:rPr lang="en-US" altLang="en-US" sz="2700" dirty="0"/>
              <a:t>double </a:t>
            </a:r>
            <a:r>
              <a:rPr lang="en-US" altLang="en-US" sz="2700" dirty="0" smtClean="0"/>
              <a:t>assess. If </a:t>
            </a:r>
            <a:r>
              <a:rPr lang="en-US" altLang="en-US" sz="2700" dirty="0"/>
              <a:t>a particular set of exams completely </a:t>
            </a:r>
            <a:r>
              <a:rPr lang="en-US" altLang="en-US" sz="2700" dirty="0" smtClean="0"/>
              <a:t>assesses </a:t>
            </a:r>
            <a:r>
              <a:rPr lang="en-US" altLang="en-US" sz="2700" dirty="0"/>
              <a:t>all of the performance criteria for an outcome, don’t collect two sets of exams simply for the sake of more data.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700" dirty="0" smtClean="0"/>
              <a:t>Target </a:t>
            </a:r>
            <a:r>
              <a:rPr lang="en-US" altLang="en-US" sz="2700" dirty="0"/>
              <a:t>student work that can be used to assess multiple outcomes</a:t>
            </a:r>
            <a:r>
              <a:rPr lang="en-US" altLang="en-US" sz="2700" dirty="0" smtClean="0"/>
              <a:t>. For instance, a </a:t>
            </a:r>
            <a:r>
              <a:rPr lang="en-US" altLang="en-US" sz="2700" dirty="0"/>
              <a:t>written lab report is very effective at assessing both outcome </a:t>
            </a:r>
            <a:r>
              <a:rPr lang="en-US" altLang="en-US" sz="2700" dirty="0" smtClean="0"/>
              <a:t>(1): performing </a:t>
            </a:r>
            <a:r>
              <a:rPr lang="en-US" altLang="en-US" sz="2700" dirty="0"/>
              <a:t>an experiment, </a:t>
            </a:r>
            <a:r>
              <a:rPr lang="en-US" altLang="en-US" sz="2700" dirty="0" smtClean="0"/>
              <a:t>and outcome (2): </a:t>
            </a:r>
            <a:r>
              <a:rPr lang="en-US" altLang="en-US" sz="2700" dirty="0"/>
              <a:t>written communication</a:t>
            </a:r>
            <a:r>
              <a:rPr lang="en-US" altLang="en-US" sz="24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336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Assess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590928" cy="4697411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800" dirty="0"/>
              <a:t>When assessing a paper or lab report, </a:t>
            </a:r>
            <a:r>
              <a:rPr lang="en-US" altLang="en-US" sz="2800" dirty="0" smtClean="0"/>
              <a:t>the </a:t>
            </a:r>
            <a:r>
              <a:rPr lang="en-US" altLang="en-US" sz="2800" dirty="0"/>
              <a:t>entire document is assessed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800" dirty="0"/>
              <a:t>With exams, </a:t>
            </a:r>
            <a:r>
              <a:rPr lang="en-US" altLang="en-US" sz="2800" dirty="0" smtClean="0"/>
              <a:t>you </a:t>
            </a:r>
            <a:r>
              <a:rPr lang="en-US" altLang="en-US" sz="2800" dirty="0"/>
              <a:t>may not need to assess the entire </a:t>
            </a:r>
            <a:r>
              <a:rPr lang="en-US" altLang="en-US" sz="2800" dirty="0" smtClean="0"/>
              <a:t>exam. If </a:t>
            </a:r>
            <a:r>
              <a:rPr lang="en-US" altLang="en-US" sz="2800" dirty="0"/>
              <a:t>one exam contains 3 or 4 conceptually similar problems, assessing only 1 question may be </a:t>
            </a:r>
            <a:r>
              <a:rPr lang="en-US" altLang="en-US" sz="2800" dirty="0" smtClean="0"/>
              <a:t>enough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800" dirty="0" smtClean="0"/>
              <a:t>Be sure to identify (rotating) assessment groups; about 3 faculty members who can assess the artifacts. Do *not* assess your own students’ work. </a:t>
            </a:r>
            <a:endParaRPr lang="en-US" alt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8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88" y="297872"/>
            <a:ext cx="8596668" cy="801757"/>
          </a:xfrm>
        </p:spPr>
        <p:txBody>
          <a:bodyPr/>
          <a:lstStyle/>
          <a:p>
            <a:r>
              <a:rPr lang="en-US" dirty="0" smtClean="0"/>
              <a:t>Ways of Assessing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709" y="1411357"/>
            <a:ext cx="9241918" cy="463000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FontTx/>
              <a:buChar char="•"/>
            </a:pPr>
            <a:r>
              <a:rPr lang="en-US" altLang="en-US" sz="2600" b="1" dirty="0"/>
              <a:t>Direct Assessment - Rubrics</a:t>
            </a:r>
          </a:p>
          <a:p>
            <a:pPr lvl="1">
              <a:buFontTx/>
              <a:buChar char="•"/>
            </a:pPr>
            <a:r>
              <a:rPr lang="en-US" altLang="en-US" sz="2600" dirty="0"/>
              <a:t>Student Work – Exams, papers, presentations, </a:t>
            </a:r>
            <a:r>
              <a:rPr lang="en-US" altLang="en-US" sz="2600" dirty="0" smtClean="0"/>
              <a:t>portfolios</a:t>
            </a:r>
          </a:p>
          <a:p>
            <a:pPr lvl="1">
              <a:buFontTx/>
              <a:buChar char="•"/>
            </a:pPr>
            <a:endParaRPr lang="en-US" altLang="en-US" sz="2600" dirty="0"/>
          </a:p>
          <a:p>
            <a:pPr>
              <a:spcBef>
                <a:spcPts val="1200"/>
              </a:spcBef>
              <a:buFontTx/>
              <a:buChar char="•"/>
            </a:pPr>
            <a:r>
              <a:rPr lang="en-US" altLang="en-US" sz="2600" b="1" dirty="0" smtClean="0"/>
              <a:t>Indirect Assessment (Self-reporting) </a:t>
            </a:r>
            <a:endParaRPr lang="en-US" altLang="en-US" sz="2600" b="1" dirty="0"/>
          </a:p>
          <a:p>
            <a:pPr lvl="1">
              <a:buFontTx/>
              <a:buChar char="•"/>
            </a:pPr>
            <a:r>
              <a:rPr lang="en-US" altLang="en-US" sz="2600" dirty="0"/>
              <a:t>Student Surveys – Exit Interviews</a:t>
            </a:r>
          </a:p>
          <a:p>
            <a:pPr lvl="1">
              <a:buFontTx/>
              <a:buChar char="•"/>
            </a:pPr>
            <a:r>
              <a:rPr lang="en-US" altLang="en-US" sz="2600" dirty="0"/>
              <a:t>Focus Groups</a:t>
            </a:r>
          </a:p>
          <a:p>
            <a:pPr lvl="1">
              <a:buFontTx/>
              <a:buChar char="•"/>
            </a:pPr>
            <a:r>
              <a:rPr lang="en-US" altLang="en-US" sz="2600" dirty="0"/>
              <a:t>Alumni Surveys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4506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74002" cy="993913"/>
          </a:xfrm>
        </p:spPr>
        <p:txBody>
          <a:bodyPr/>
          <a:lstStyle/>
          <a:p>
            <a:r>
              <a:rPr lang="en-US" dirty="0" smtClean="0"/>
              <a:t>To </a:t>
            </a:r>
            <a:r>
              <a:rPr lang="en-US" smtClean="0"/>
              <a:t>Assess Effectively, You’ll Need a Rubric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993913"/>
            <a:ext cx="9978887" cy="2968002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3200" dirty="0"/>
              <a:t>In </a:t>
            </a:r>
            <a:r>
              <a:rPr lang="en-US" altLang="en-US" sz="3200" dirty="0" smtClean="0"/>
              <a:t>the assessment </a:t>
            </a:r>
            <a:r>
              <a:rPr lang="en-US" altLang="en-US" sz="3200" dirty="0"/>
              <a:t>process, rubrics are the primary tool used in assessing student work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3200" dirty="0" smtClean="0"/>
              <a:t>They’re best used to </a:t>
            </a:r>
            <a:r>
              <a:rPr lang="en-US" altLang="en-US" sz="3200" dirty="0"/>
              <a:t>assess exams, projects, oral presentations, and written </a:t>
            </a:r>
            <a:r>
              <a:rPr lang="en-US" altLang="en-US" sz="3200" dirty="0" smtClean="0"/>
              <a:t>assignments.</a:t>
            </a:r>
            <a:endParaRPr lang="en-US" altLang="en-US" sz="3200" dirty="0"/>
          </a:p>
          <a:p>
            <a:pPr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3200" dirty="0" smtClean="0"/>
              <a:t>Testing </a:t>
            </a:r>
            <a:r>
              <a:rPr lang="en-US" altLang="en-US" sz="3200" dirty="0"/>
              <a:t>the rubric takes some </a:t>
            </a:r>
            <a:r>
              <a:rPr lang="en-US" altLang="en-US" sz="3200" dirty="0" smtClean="0"/>
              <a:t>time.</a:t>
            </a:r>
            <a:endParaRPr lang="en-US" altLang="en-US" sz="3200" dirty="0"/>
          </a:p>
          <a:p>
            <a:pPr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r>
              <a:rPr lang="en-US" altLang="en-US" sz="3200" dirty="0"/>
              <a:t>The rubric should be specific enough to properly assess the outcome, but broad enough that multiple faculty covering the same outcome in different classes can use the same rubric</a:t>
            </a:r>
            <a:r>
              <a:rPr lang="en-US" altLang="en-US" sz="3200" dirty="0" smtClean="0"/>
              <a:t>.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57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687833"/>
              </p:ext>
            </p:extLst>
          </p:nvPr>
        </p:nvGraphicFramePr>
        <p:xfrm>
          <a:off x="264159" y="284480"/>
          <a:ext cx="11460481" cy="6602008"/>
        </p:xfrm>
        <a:graphic>
          <a:graphicData uri="http://schemas.openxmlformats.org/drawingml/2006/table">
            <a:tbl>
              <a:tblPr/>
              <a:tblGrid>
                <a:gridCol w="1517543"/>
                <a:gridCol w="2314758"/>
                <a:gridCol w="2314758"/>
                <a:gridCol w="2314758"/>
                <a:gridCol w="2314758"/>
                <a:gridCol w="683906"/>
              </a:tblGrid>
              <a:tr h="677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Learning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Outcomes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Exemplary</a:t>
                      </a: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1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1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Proficient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Apprentice</a:t>
                      </a: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Novice</a:t>
                      </a: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Score</a:t>
                      </a: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7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Prepare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Physical Model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Applies </a:t>
                      </a:r>
                      <a:r>
                        <a:rPr kumimoji="0" lang="en-US" alt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correct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concepts to formulate a model with </a:t>
                      </a:r>
                      <a:r>
                        <a:rPr kumimoji="0" lang="en-US" altLang="en-US" sz="16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errors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affecting the problem solution.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Applies correct concepts to formulate a model with no conceptual and only one or two minor procedural errors.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Applies correct concepts to formulate a model; solution is conceptually correct but contains several procedural errors.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Applies incorrect concepts to formulate a model or solution contains conceptual or procedural errors affecting the problem solution.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Mathematical Analysis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Applies </a:t>
                      </a:r>
                      <a:r>
                        <a:rPr kumimoji="0" lang="en-US" altLang="en-US" sz="1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correct mathematical concepts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to formulate a model with </a:t>
                      </a:r>
                      <a:r>
                        <a:rPr kumimoji="0" lang="en-US" altLang="en-US" sz="1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no errors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affecting the problem solution.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Applies correct mathematical concepts to formulate a model with no conceptual and only one or two minor procedural errors.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Applies correct mathematical concepts to formulate a model; solution is conceptually correct but contains several procedural errors.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Applies incorrect mathematical concepts to formulate a model or solution contains conceptual or procedural errors affecting the problem solution.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Present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Final Result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Final result is </a:t>
                      </a:r>
                      <a:r>
                        <a:rPr kumimoji="0" lang="en-US" altLang="en-US" sz="1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correct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and presented in </a:t>
                      </a:r>
                      <a:r>
                        <a:rPr kumimoji="0" lang="en-US" altLang="en-US" sz="1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the most appropriate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format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Final result is correct, presentation of answer generally appropriate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Final result and/ or presentation reflect noticeable errors 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Final result is incorrect, answer presented inappropriately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5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Apply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Process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Solves problem using </a:t>
                      </a:r>
                      <a:r>
                        <a:rPr kumimoji="0" lang="en-US" altLang="en-US" sz="1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logical step-by-step and efficient procedure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and obtains </a:t>
                      </a:r>
                      <a:r>
                        <a:rPr kumimoji="0" lang="en-US" altLang="en-US" sz="1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correct solution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Solves problem using logical step-by-step procedure and obtains correct solution.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Solves problem using logical step-by-step procedure but makes minor procedural errors resulting in incorrect solution.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Solves problem without logical step-by-step procedure and makes procedural errors resulting in incorrect solution.</a:t>
                      </a:r>
                    </a:p>
                  </a:txBody>
                  <a:tcPr marL="48445" marR="48445" marT="0" marB="0" anchor="ctr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8445" marR="48445" marT="0" marB="0" horzOverflow="overflow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9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8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480"/>
            <a:ext cx="9936480" cy="1320800"/>
          </a:xfrm>
        </p:spPr>
        <p:txBody>
          <a:bodyPr/>
          <a:lstStyle/>
          <a:p>
            <a:r>
              <a:rPr lang="en-US" dirty="0" smtClean="0"/>
              <a:t>What Happens If A Program Is NOT Meeting Its Targets?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076266" cy="4321491"/>
          </a:xfrm>
        </p:spPr>
        <p:txBody>
          <a:bodyPr/>
          <a:lstStyle/>
          <a:p>
            <a:r>
              <a:rPr lang="en-US" sz="3200" b="1" dirty="0" smtClean="0"/>
              <a:t>Consider revising: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Course </a:t>
            </a:r>
            <a:r>
              <a:rPr lang="en-US" sz="3200" dirty="0"/>
              <a:t>changes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Program curriculum and policy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Resources and personnel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Student out-of-course </a:t>
            </a:r>
            <a:r>
              <a:rPr lang="en-US" sz="3200" dirty="0" smtClean="0"/>
              <a:t>experiences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/>
              <a:t>Assessment tools and </a:t>
            </a:r>
            <a:r>
              <a:rPr lang="en-US" sz="3200" dirty="0" smtClean="0"/>
              <a:t>procedures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229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When discussing assessment results with colleagues, run through a set of </a:t>
            </a:r>
            <a:r>
              <a:rPr lang="en-US" sz="3400" dirty="0" smtClean="0"/>
              <a:t>questions.</a:t>
            </a:r>
            <a:r>
              <a:rPr lang="en-US" sz="3400" dirty="0"/>
              <a:t/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857" y="1631207"/>
            <a:ext cx="11471564" cy="553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Does </a:t>
            </a:r>
            <a:r>
              <a:rPr lang="en-US" sz="2800" dirty="0"/>
              <a:t>the assignment explicitly align with the </a:t>
            </a:r>
            <a:r>
              <a:rPr lang="en-US" sz="2800" dirty="0" smtClean="0"/>
              <a:t>rubric?</a:t>
            </a:r>
          </a:p>
          <a:p>
            <a:r>
              <a:rPr lang="en-US" sz="2800" dirty="0" smtClean="0"/>
              <a:t>Were </a:t>
            </a:r>
            <a:r>
              <a:rPr lang="en-US" sz="2800" dirty="0"/>
              <a:t>classroom activities/pedagogy helpful in preparing students for the </a:t>
            </a:r>
            <a:r>
              <a:rPr lang="en-US" sz="2800" dirty="0" smtClean="0"/>
              <a:t>task?</a:t>
            </a:r>
          </a:p>
          <a:p>
            <a:r>
              <a:rPr lang="en-US" sz="2800" dirty="0" smtClean="0"/>
              <a:t>Are </a:t>
            </a:r>
            <a:r>
              <a:rPr lang="en-US" sz="2800" dirty="0"/>
              <a:t>the course standards aligned with the program’s exit standards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Were students given sufficient opportunities to </a:t>
            </a:r>
            <a:r>
              <a:rPr lang="en-US" sz="2800" dirty="0" smtClean="0"/>
              <a:t>learn?</a:t>
            </a:r>
          </a:p>
          <a:p>
            <a:r>
              <a:rPr lang="en-US" sz="2800" dirty="0" smtClean="0"/>
              <a:t>Were </a:t>
            </a:r>
            <a:r>
              <a:rPr lang="en-US" sz="2800" dirty="0"/>
              <a:t>students motivated to do well on the assessment </a:t>
            </a:r>
            <a:r>
              <a:rPr lang="en-US" sz="2800" dirty="0" smtClean="0"/>
              <a:t>task?</a:t>
            </a:r>
          </a:p>
          <a:p>
            <a:r>
              <a:rPr lang="en-US" sz="2800" dirty="0" smtClean="0"/>
              <a:t>Was </a:t>
            </a:r>
            <a:r>
              <a:rPr lang="en-US" sz="2800" dirty="0"/>
              <a:t>our sample </a:t>
            </a:r>
            <a:r>
              <a:rPr lang="en-US" sz="2800" dirty="0" smtClean="0"/>
              <a:t>representative?</a:t>
            </a:r>
          </a:p>
          <a:p>
            <a:r>
              <a:rPr lang="en-US" sz="2800" dirty="0" smtClean="0"/>
              <a:t>Are </a:t>
            </a:r>
            <a:r>
              <a:rPr lang="en-US" sz="2800" dirty="0"/>
              <a:t>transfer and non‐transfer students performing at the same levels? What about other groups?</a:t>
            </a:r>
          </a:p>
        </p:txBody>
      </p:sp>
    </p:spTree>
    <p:extLst>
      <p:ext uri="{BB962C8B-B14F-4D97-AF65-F5344CB8AC3E}">
        <p14:creationId xmlns:p14="http://schemas.microsoft.com/office/powerpoint/2010/main" val="240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dirty="0" smtClean="0"/>
              <a:t>Example of Excellent Use of Assessment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44320"/>
            <a:ext cx="9814560" cy="5032730"/>
          </a:xfrm>
        </p:spPr>
        <p:txBody>
          <a:bodyPr>
            <a:noAutofit/>
          </a:bodyPr>
          <a:lstStyle/>
          <a:p>
            <a:r>
              <a:rPr lang="en-US" sz="2500" dirty="0"/>
              <a:t>Excellent use-of-results means that the actions taken are clearly aligned with the specific results and the judgment on the results. </a:t>
            </a:r>
            <a:endParaRPr lang="en-US" sz="2500" dirty="0" smtClean="0"/>
          </a:p>
          <a:p>
            <a:r>
              <a:rPr lang="en-US" sz="2500" dirty="0" smtClean="0"/>
              <a:t>It </a:t>
            </a:r>
            <a:r>
              <a:rPr lang="en-US" sz="2500" dirty="0"/>
              <a:t>is not sufficient to say: “We changed the course content.” An </a:t>
            </a:r>
            <a:r>
              <a:rPr lang="en-US" sz="2500" dirty="0" smtClean="0"/>
              <a:t>effective report </a:t>
            </a:r>
            <a:r>
              <a:rPr lang="en-US" sz="2500" dirty="0"/>
              <a:t>would say: “Because we found a deficiency in student writing, especially when it relates to summarizing primary sources, we added two writing assignments in course </a:t>
            </a:r>
            <a:r>
              <a:rPr lang="en-US" sz="2500" dirty="0" smtClean="0"/>
              <a:t>XYZ. </a:t>
            </a:r>
            <a:r>
              <a:rPr lang="en-US" sz="2500" dirty="0"/>
              <a:t>In particular, we ask students to summarize three sources.”</a:t>
            </a:r>
          </a:p>
          <a:p>
            <a:r>
              <a:rPr lang="en-US" sz="2500" dirty="0"/>
              <a:t>A report that describes excellent use-of-result would demonstrate that the program </a:t>
            </a:r>
            <a:r>
              <a:rPr lang="en-US" sz="2500" dirty="0" smtClean="0"/>
              <a:t>used </a:t>
            </a:r>
            <a:r>
              <a:rPr lang="en-US" sz="2500" dirty="0"/>
              <a:t>careful </a:t>
            </a:r>
            <a:r>
              <a:rPr lang="en-US" sz="2500" dirty="0" smtClean="0"/>
              <a:t>deliberation that led to </a:t>
            </a:r>
            <a:r>
              <a:rPr lang="en-US" sz="2500" dirty="0"/>
              <a:t>the solution proposed and implemented.</a:t>
            </a:r>
          </a:p>
        </p:txBody>
      </p:sp>
    </p:spTree>
    <p:extLst>
      <p:ext uri="{BB962C8B-B14F-4D97-AF65-F5344CB8AC3E}">
        <p14:creationId xmlns:p14="http://schemas.microsoft.com/office/powerpoint/2010/main" val="128741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8596668" cy="1320800"/>
          </a:xfrm>
        </p:spPr>
        <p:txBody>
          <a:bodyPr/>
          <a:lstStyle/>
          <a:p>
            <a:r>
              <a:rPr lang="en-US" dirty="0" smtClean="0"/>
              <a:t>Assurance of Student Learning @ WKU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9234"/>
            <a:ext cx="10827657" cy="56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8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student learning every semester is AWESOME because: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1200"/>
              </a:spcBef>
              <a:buFontTx/>
              <a:buChar char="•"/>
            </a:pPr>
            <a:r>
              <a:rPr lang="en-US" altLang="en-US" sz="3400" dirty="0" smtClean="0"/>
              <a:t>You will not have </a:t>
            </a:r>
            <a:r>
              <a:rPr lang="en-US" altLang="en-US" sz="3400" dirty="0"/>
              <a:t>to </a:t>
            </a:r>
            <a:r>
              <a:rPr lang="en-US" altLang="en-US" sz="3400" dirty="0" smtClean="0"/>
              <a:t>re-learn </a:t>
            </a:r>
            <a:r>
              <a:rPr lang="en-US" altLang="en-US" sz="3400" dirty="0"/>
              <a:t>the rubric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en-US" altLang="en-US" sz="3400" dirty="0" smtClean="0"/>
              <a:t>You will not forget </a:t>
            </a:r>
            <a:r>
              <a:rPr lang="en-US" altLang="en-US" sz="3400" dirty="0"/>
              <a:t>to do it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en-US" altLang="en-US" sz="3400" dirty="0"/>
              <a:t>You </a:t>
            </a:r>
            <a:r>
              <a:rPr lang="en-US" altLang="en-US" sz="3400" dirty="0" smtClean="0"/>
              <a:t>will not misplace </a:t>
            </a:r>
            <a:r>
              <a:rPr lang="en-US" altLang="en-US" sz="3400" dirty="0"/>
              <a:t>data or student </a:t>
            </a:r>
            <a:r>
              <a:rPr lang="en-US" altLang="en-US" sz="3400" dirty="0" smtClean="0"/>
              <a:t>work</a:t>
            </a:r>
            <a:endParaRPr lang="en-US" altLang="en-US" dirty="0" smtClean="0"/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en-US" altLang="en-US" sz="3400" dirty="0" smtClean="0"/>
              <a:t>You will always know how your students are performing</a:t>
            </a:r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163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6956" y="388730"/>
            <a:ext cx="9144000" cy="13208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If you assess each semester, it is fresh, regular, and surprisingly </a:t>
            </a:r>
            <a:r>
              <a:rPr lang="en-US" altLang="en-US" dirty="0" smtClean="0"/>
              <a:t>MUCH easier </a:t>
            </a:r>
            <a:r>
              <a:rPr lang="en-US" altLang="en-US" dirty="0"/>
              <a:t>and faster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8538" y="1214855"/>
            <a:ext cx="9660835" cy="463163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FontTx/>
              <a:buChar char="•"/>
            </a:pPr>
            <a:endParaRPr lang="en-US" altLang="en-US" sz="3300" b="1" u="sng" dirty="0" smtClean="0"/>
          </a:p>
          <a:p>
            <a:pPr>
              <a:spcBef>
                <a:spcPts val="1200"/>
              </a:spcBef>
              <a:buFontTx/>
              <a:buChar char="•"/>
            </a:pPr>
            <a:r>
              <a:rPr lang="en-US" altLang="en-US" sz="3300" b="1" u="sng" dirty="0" smtClean="0"/>
              <a:t>How</a:t>
            </a:r>
            <a:r>
              <a:rPr lang="en-US" altLang="en-US" sz="3300" b="1" u="sng" dirty="0"/>
              <a:t>?</a:t>
            </a:r>
          </a:p>
          <a:p>
            <a:pPr lvl="1">
              <a:buFontTx/>
              <a:buChar char="•"/>
            </a:pPr>
            <a:r>
              <a:rPr lang="en-US" altLang="en-US" sz="3000" dirty="0"/>
              <a:t>Develop a list of items to be collected for each outcome</a:t>
            </a:r>
          </a:p>
          <a:p>
            <a:pPr lvl="1">
              <a:buFontTx/>
              <a:buChar char="•"/>
            </a:pPr>
            <a:r>
              <a:rPr lang="en-US" altLang="en-US" sz="3000" dirty="0"/>
              <a:t>Collect approximately half of it each semester</a:t>
            </a:r>
          </a:p>
          <a:p>
            <a:pPr lvl="1">
              <a:buFontTx/>
              <a:buChar char="•"/>
            </a:pPr>
            <a:r>
              <a:rPr lang="en-US" altLang="en-US" sz="3000" dirty="0"/>
              <a:t>Incorporate assessment into your grading</a:t>
            </a:r>
          </a:p>
          <a:p>
            <a:pPr lvl="1">
              <a:buFontTx/>
              <a:buChar char="•"/>
            </a:pPr>
            <a:r>
              <a:rPr lang="en-US" altLang="en-US" sz="3000" dirty="0"/>
              <a:t>When grades are due each semester, assessment should be finished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Model End Result That Underwent This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hlinkClick r:id="rId2"/>
              </a:rPr>
              <a:t>http://</a:t>
            </a:r>
            <a:r>
              <a:rPr lang="en-US" sz="2700" dirty="0" smtClean="0">
                <a:hlinkClick r:id="rId2"/>
              </a:rPr>
              <a:t>manoa.hawaii.edu/assessment/workshops/poster2016/2016Biology.pdf</a:t>
            </a:r>
            <a:endParaRPr lang="en-US" sz="2700" dirty="0" smtClean="0"/>
          </a:p>
          <a:p>
            <a:r>
              <a:rPr lang="en-US" sz="2700" dirty="0">
                <a:hlinkClick r:id="rId3"/>
              </a:rPr>
              <a:t>https://manoa.hawaii.edu/assessment/workshops/poster2016/2016PacificIslandsStudies.pdf</a:t>
            </a:r>
            <a:endParaRPr lang="en-US" sz="2700" dirty="0"/>
          </a:p>
          <a:p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4971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Point of This Process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mr-IN" sz="2700" dirty="0" smtClean="0"/>
              <a:t>…</a:t>
            </a:r>
            <a:r>
              <a:rPr lang="en-US" sz="2700" dirty="0" smtClean="0"/>
              <a:t>.is not so much to demonstrate perfection but to establish a process toward continuous improvement. </a:t>
            </a:r>
          </a:p>
          <a:p>
            <a:r>
              <a:rPr lang="en-US" sz="2700" dirty="0" smtClean="0"/>
              <a:t>We never really “close” the loop; rather, we continue to look for ways to improve the ways in which we serve the students in our program.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64720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924"/>
            <a:ext cx="8596668" cy="1320800"/>
          </a:xfrm>
        </p:spPr>
        <p:txBody>
          <a:bodyPr/>
          <a:lstStyle/>
          <a:p>
            <a:r>
              <a:rPr lang="en-US" dirty="0" smtClean="0"/>
              <a:t>Definition of Program 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42" y="1315844"/>
            <a:ext cx="11173522" cy="5374888"/>
          </a:xfrm>
        </p:spPr>
        <p:txBody>
          <a:bodyPr>
            <a:normAutofit fontScale="70000" lnSpcReduction="20000"/>
          </a:bodyPr>
          <a:lstStyle/>
          <a:p>
            <a:r>
              <a:rPr lang="en-US" sz="3800" dirty="0"/>
              <a:t>An on-going process designed to monitor and </a:t>
            </a:r>
            <a:r>
              <a:rPr lang="en-US" sz="3800" b="1" dirty="0">
                <a:solidFill>
                  <a:srgbClr val="FF0000"/>
                </a:solidFill>
              </a:rPr>
              <a:t>improve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/>
              <a:t>student learning. </a:t>
            </a:r>
          </a:p>
          <a:p>
            <a:endParaRPr lang="en-US" sz="3800" dirty="0" smtClean="0"/>
          </a:p>
          <a:p>
            <a:r>
              <a:rPr lang="en-US" sz="3800" b="1" dirty="0" smtClean="0"/>
              <a:t>During this process faculty:</a:t>
            </a:r>
          </a:p>
          <a:p>
            <a:r>
              <a:rPr lang="en-US" sz="3800" dirty="0" smtClean="0"/>
              <a:t>a</a:t>
            </a:r>
            <a:r>
              <a:rPr lang="en-US" sz="3800" dirty="0"/>
              <a:t>) develop explicit statements of what students should learn (i.e., </a:t>
            </a:r>
            <a:r>
              <a:rPr lang="en-US" sz="3800" dirty="0">
                <a:solidFill>
                  <a:srgbClr val="FF0000"/>
                </a:solidFill>
              </a:rPr>
              <a:t>student learning outcomes</a:t>
            </a:r>
            <a:r>
              <a:rPr lang="en-US" sz="3800" dirty="0"/>
              <a:t>); </a:t>
            </a:r>
            <a:endParaRPr lang="en-US" sz="3800" dirty="0" smtClean="0"/>
          </a:p>
          <a:p>
            <a:r>
              <a:rPr lang="en-US" sz="3800" dirty="0" smtClean="0"/>
              <a:t>b</a:t>
            </a:r>
            <a:r>
              <a:rPr lang="en-US" sz="3800" dirty="0"/>
              <a:t>) verify that the program is designed to foster this learning (</a:t>
            </a:r>
            <a:r>
              <a:rPr lang="en-US" sz="3800" dirty="0">
                <a:solidFill>
                  <a:srgbClr val="FF0000"/>
                </a:solidFill>
              </a:rPr>
              <a:t>alignment</a:t>
            </a:r>
            <a:r>
              <a:rPr lang="en-US" sz="3800" dirty="0"/>
              <a:t>); </a:t>
            </a:r>
            <a:endParaRPr lang="en-US" sz="3800" dirty="0" smtClean="0"/>
          </a:p>
          <a:p>
            <a:r>
              <a:rPr lang="en-US" sz="3800" dirty="0" smtClean="0"/>
              <a:t>c</a:t>
            </a:r>
            <a:r>
              <a:rPr lang="en-US" sz="3800" dirty="0"/>
              <a:t>) collect data/evidence that indicate student attainment (</a:t>
            </a:r>
            <a:r>
              <a:rPr lang="en-US" sz="3800" dirty="0" smtClean="0">
                <a:solidFill>
                  <a:srgbClr val="FF0000"/>
                </a:solidFill>
              </a:rPr>
              <a:t>assessment results</a:t>
            </a:r>
            <a:r>
              <a:rPr lang="en-US" sz="3800" dirty="0"/>
              <a:t>); </a:t>
            </a:r>
            <a:endParaRPr lang="en-US" sz="3800" dirty="0" smtClean="0"/>
          </a:p>
          <a:p>
            <a:r>
              <a:rPr lang="en-US" sz="3800" dirty="0" smtClean="0"/>
              <a:t>d</a:t>
            </a:r>
            <a:r>
              <a:rPr lang="en-US" sz="3800" dirty="0"/>
              <a:t>) use these data to </a:t>
            </a:r>
            <a:r>
              <a:rPr lang="en-US" sz="3800" dirty="0">
                <a:solidFill>
                  <a:srgbClr val="FF0000"/>
                </a:solidFill>
              </a:rPr>
              <a:t>improve</a:t>
            </a:r>
            <a:r>
              <a:rPr lang="en-US" sz="3800" dirty="0"/>
              <a:t> student learning </a:t>
            </a:r>
            <a:r>
              <a:rPr lang="en-US" sz="3800" dirty="0" smtClean="0"/>
              <a:t>(“close” </a:t>
            </a:r>
            <a:r>
              <a:rPr lang="en-US" sz="3800" dirty="0"/>
              <a:t>the loop</a:t>
            </a:r>
            <a:r>
              <a:rPr lang="en-US" sz="3800" dirty="0" smtClean="0"/>
              <a:t>).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(Allen, M., 2008)</a:t>
            </a:r>
          </a:p>
        </p:txBody>
      </p:sp>
    </p:spTree>
    <p:extLst>
      <p:ext uri="{BB962C8B-B14F-4D97-AF65-F5344CB8AC3E}">
        <p14:creationId xmlns:p14="http://schemas.microsoft.com/office/powerpoint/2010/main" val="31575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8" y="49051"/>
            <a:ext cx="8831766" cy="680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cc.edu/colleges/truman/departments/PublishingImages/assessment-cy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16" y="511363"/>
            <a:ext cx="7413586" cy="63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9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9783" y="210665"/>
            <a:ext cx="11106150" cy="816429"/>
          </a:xfrm>
        </p:spPr>
        <p:txBody>
          <a:bodyPr/>
          <a:lstStyle/>
          <a:p>
            <a:r>
              <a:rPr lang="en-US" dirty="0" smtClean="0"/>
              <a:t>Creating Assessable Learning Outcomes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75" y="1191986"/>
            <a:ext cx="8574374" cy="558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74002" cy="1930400"/>
          </a:xfrm>
        </p:spPr>
        <p:txBody>
          <a:bodyPr/>
          <a:lstStyle/>
          <a:p>
            <a:r>
              <a:rPr lang="en-US" dirty="0" smtClean="0"/>
              <a:t>Sample Program Learning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1846560" cy="5943600"/>
          </a:xfrm>
        </p:spPr>
        <p:txBody>
          <a:bodyPr>
            <a:noAutofit/>
          </a:bodyPr>
          <a:lstStyle/>
          <a:p>
            <a:r>
              <a:rPr lang="en-US" sz="2300" b="1" dirty="0"/>
              <a:t>Students who successfully complete </a:t>
            </a:r>
            <a:r>
              <a:rPr lang="en-US" sz="2300" b="1" dirty="0" smtClean="0"/>
              <a:t>this major will </a:t>
            </a:r>
            <a:r>
              <a:rPr lang="en-US" sz="2300" b="1" dirty="0"/>
              <a:t>be able to:</a:t>
            </a:r>
          </a:p>
          <a:p>
            <a:r>
              <a:rPr lang="en-US" sz="2100" u="sng" dirty="0" smtClean="0"/>
              <a:t>Analyze</a:t>
            </a:r>
            <a:r>
              <a:rPr lang="en-US" sz="2100" dirty="0"/>
              <a:t>, interpret, and critically discuss a diverse variety of texts  </a:t>
            </a:r>
            <a:endParaRPr lang="en-US" sz="2100" dirty="0" smtClean="0"/>
          </a:p>
          <a:p>
            <a:r>
              <a:rPr lang="en-US" sz="2100" u="sng" dirty="0" smtClean="0"/>
              <a:t>Analyze</a:t>
            </a:r>
            <a:r>
              <a:rPr lang="en-US" sz="2100" dirty="0" smtClean="0"/>
              <a:t> </a:t>
            </a:r>
            <a:r>
              <a:rPr lang="en-US" sz="2100" dirty="0"/>
              <a:t>argumentative and persuasive techniques in a variety of genres </a:t>
            </a:r>
            <a:endParaRPr lang="en-US" sz="2100" dirty="0" smtClean="0"/>
          </a:p>
          <a:p>
            <a:r>
              <a:rPr lang="en-US" sz="2100" u="sng" dirty="0" smtClean="0"/>
              <a:t>Compose</a:t>
            </a:r>
            <a:r>
              <a:rPr lang="en-US" sz="2100" dirty="0" smtClean="0"/>
              <a:t> </a:t>
            </a:r>
            <a:r>
              <a:rPr lang="en-US" sz="2100" dirty="0"/>
              <a:t>successfully in multiple genres, media, and formats </a:t>
            </a:r>
            <a:endParaRPr lang="en-US" sz="2100" dirty="0" smtClean="0"/>
          </a:p>
          <a:p>
            <a:r>
              <a:rPr lang="en-US" sz="2100" u="sng" dirty="0" smtClean="0"/>
              <a:t>Demonstrate</a:t>
            </a:r>
            <a:r>
              <a:rPr lang="en-US" sz="2100" dirty="0" smtClean="0"/>
              <a:t> </a:t>
            </a:r>
            <a:r>
              <a:rPr lang="en-US" sz="2100" dirty="0"/>
              <a:t>a strong understanding of the history and development of literature in the English language in a global </a:t>
            </a:r>
            <a:r>
              <a:rPr lang="en-US" sz="2100" dirty="0" smtClean="0"/>
              <a:t>context</a:t>
            </a:r>
            <a:endParaRPr lang="en-US" sz="2100" dirty="0"/>
          </a:p>
          <a:p>
            <a:r>
              <a:rPr lang="en-US" sz="2100" u="sng" dirty="0"/>
              <a:t>Analyze</a:t>
            </a:r>
            <a:r>
              <a:rPr lang="en-US" sz="2100" dirty="0"/>
              <a:t> a diverse variety of texts through multiple theories and </a:t>
            </a:r>
            <a:r>
              <a:rPr lang="en-US" sz="2100" dirty="0" smtClean="0"/>
              <a:t>histories</a:t>
            </a:r>
            <a:endParaRPr lang="en-US" sz="2100" dirty="0"/>
          </a:p>
          <a:p>
            <a:r>
              <a:rPr lang="en-US" sz="2100" u="sng" dirty="0"/>
              <a:t>Conduct</a:t>
            </a:r>
            <a:r>
              <a:rPr lang="en-US" sz="2100" dirty="0"/>
              <a:t> academic research and document it </a:t>
            </a:r>
            <a:r>
              <a:rPr lang="en-US" sz="2100" dirty="0" smtClean="0"/>
              <a:t>appropriately</a:t>
            </a:r>
          </a:p>
          <a:p>
            <a:r>
              <a:rPr lang="en-US" sz="2100" u="sng" dirty="0" smtClean="0"/>
              <a:t>Convey</a:t>
            </a:r>
            <a:r>
              <a:rPr lang="en-US" sz="2100" dirty="0" smtClean="0"/>
              <a:t> </a:t>
            </a:r>
            <a:r>
              <a:rPr lang="en-US" sz="2100" dirty="0"/>
              <a:t>the core values and competencies of the discipline of English to wider </a:t>
            </a:r>
            <a:r>
              <a:rPr lang="en-US" sz="2100" dirty="0" smtClean="0"/>
              <a:t>audiences</a:t>
            </a:r>
          </a:p>
          <a:p>
            <a:r>
              <a:rPr lang="en-US" sz="2100" u="sng" dirty="0" smtClean="0"/>
              <a:t>Participate</a:t>
            </a:r>
            <a:r>
              <a:rPr lang="en-US" sz="2100" dirty="0" smtClean="0"/>
              <a:t> </a:t>
            </a:r>
            <a:r>
              <a:rPr lang="en-US" sz="2100" dirty="0"/>
              <a:t>in extra-curricular activities and show awareness of educational and professional opportunities after </a:t>
            </a:r>
            <a:r>
              <a:rPr lang="en-US" sz="2100" dirty="0" smtClean="0"/>
              <a:t>graduation.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84983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480"/>
            <a:ext cx="8596668" cy="1320800"/>
          </a:xfrm>
        </p:spPr>
        <p:txBody>
          <a:bodyPr/>
          <a:lstStyle/>
          <a:p>
            <a:r>
              <a:rPr lang="en-US" dirty="0" smtClean="0"/>
              <a:t>Writing an Effective Learning Outcome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21" y="1199213"/>
            <a:ext cx="9668656" cy="5506388"/>
          </a:xfrm>
        </p:spPr>
        <p:txBody>
          <a:bodyPr>
            <a:normAutofit/>
          </a:bodyPr>
          <a:lstStyle/>
          <a:p>
            <a:r>
              <a:rPr lang="en-US" sz="2500" b="1" dirty="0" smtClean="0"/>
              <a:t>Imprecisely stated </a:t>
            </a:r>
            <a:r>
              <a:rPr lang="en-US" sz="2500" b="1" dirty="0"/>
              <a:t>outcome:</a:t>
            </a:r>
            <a:r>
              <a:rPr lang="en-US" sz="2500" dirty="0"/>
              <a:t> Students will be able to understand the basics of psychology. (How would one know if a student “understands? What would the student understand? Should students know everything or things within a specific scope</a:t>
            </a:r>
            <a:r>
              <a:rPr lang="en-US" sz="2500" dirty="0" smtClean="0"/>
              <a:t>?)</a:t>
            </a:r>
          </a:p>
          <a:p>
            <a:endParaRPr lang="en-US" sz="2500" dirty="0"/>
          </a:p>
          <a:p>
            <a:r>
              <a:rPr lang="en-US" sz="2500" b="1" dirty="0" smtClean="0"/>
              <a:t>Effectively stated outcome</a:t>
            </a:r>
            <a:r>
              <a:rPr lang="en-US" sz="2500" b="1" dirty="0"/>
              <a:t>:</a:t>
            </a:r>
            <a:r>
              <a:rPr lang="en-US" sz="2500" dirty="0"/>
              <a:t> Students </a:t>
            </a:r>
            <a:r>
              <a:rPr lang="en-US" sz="2500" dirty="0" smtClean="0"/>
              <a:t>will recognize </a:t>
            </a:r>
            <a:r>
              <a:rPr lang="en-US" sz="2500" dirty="0"/>
              <a:t>and articulate the foundational assumptions, central ideas, and dominant criticisms of the psychoanalytic, Gestalt, behaviorist, humanistic, and cognitive approaches to psychology. </a:t>
            </a:r>
            <a:r>
              <a:rPr lang="en-US" sz="2500" i="1" dirty="0"/>
              <a:t>(This one is better because the scope of the content is outlined and you can tell exactly how students will be assessed [recognition and articulation]).</a:t>
            </a: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10200</TotalTime>
  <Words>1191</Words>
  <Application>Microsoft Macintosh PowerPoint</Application>
  <PresentationFormat>Widescreen</PresentationFormat>
  <Paragraphs>125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Mangal</vt:lpstr>
      <vt:lpstr>Times New Roman</vt:lpstr>
      <vt:lpstr>Trebuchet MS</vt:lpstr>
      <vt:lpstr>Wingdings 3</vt:lpstr>
      <vt:lpstr>Arial</vt:lpstr>
      <vt:lpstr>Facet</vt:lpstr>
      <vt:lpstr>Tips On Effectively Assessing Program- Level Student Learning </vt:lpstr>
      <vt:lpstr>Assurance of Student Learning @ WKU</vt:lpstr>
      <vt:lpstr>The Point of This Process…</vt:lpstr>
      <vt:lpstr>Definition of Program Assessment </vt:lpstr>
      <vt:lpstr>PowerPoint Presentation</vt:lpstr>
      <vt:lpstr>PowerPoint Presentation</vt:lpstr>
      <vt:lpstr>Creating Assessable Learning Outcomes</vt:lpstr>
      <vt:lpstr>Sample Program Learning Outcomes</vt:lpstr>
      <vt:lpstr>Writing an Effective Learning Outcome</vt:lpstr>
      <vt:lpstr>Consider Creating a Curriculum Map</vt:lpstr>
      <vt:lpstr>What Artifacts to Assess and How Many? </vt:lpstr>
      <vt:lpstr>What To Assess Cont.</vt:lpstr>
      <vt:lpstr>Ways of Assessing </vt:lpstr>
      <vt:lpstr>To Assess Effectively, You’ll Need a Rubric</vt:lpstr>
      <vt:lpstr>PowerPoint Presentation</vt:lpstr>
      <vt:lpstr>PowerPoint Presentation</vt:lpstr>
      <vt:lpstr>What Happens If A Program Is NOT Meeting Its Targets?</vt:lpstr>
      <vt:lpstr>When discussing assessment results with colleagues, run through a set of questions. </vt:lpstr>
      <vt:lpstr>Example of Excellent Use of Assessment Results</vt:lpstr>
      <vt:lpstr>Assessing student learning every semester is AWESOME because:</vt:lpstr>
      <vt:lpstr>If you assess each semester, it is fresh, regular, and surprisingly MUCH easier and faster </vt:lpstr>
      <vt:lpstr>A Model End Result That Underwent This Process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Effectively Assessing Program-level Student Learning </dc:title>
  <dc:creator>Microsoft Office User</dc:creator>
  <cp:lastModifiedBy>Microsoft Office User</cp:lastModifiedBy>
  <cp:revision>32</cp:revision>
  <dcterms:created xsi:type="dcterms:W3CDTF">2019-10-04T19:36:33Z</dcterms:created>
  <dcterms:modified xsi:type="dcterms:W3CDTF">2019-11-05T02:46:07Z</dcterms:modified>
</cp:coreProperties>
</file>