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1" r:id="rId3"/>
  </p:sldIdLst>
  <p:sldSz cx="10058400" cy="7772400"/>
  <p:notesSz cx="7010400" cy="92964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308" autoAdjust="0"/>
  </p:normalViewPr>
  <p:slideViewPr>
    <p:cSldViewPr snapToGrid="0">
      <p:cViewPr varScale="1">
        <p:scale>
          <a:sx n="42" d="100"/>
          <a:sy n="42" d="100"/>
        </p:scale>
        <p:origin x="13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F257-62C6-4D65-AB1E-A97B69192B2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698E-FDE5-4D0E-8919-C4E0F7D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58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F257-62C6-4D65-AB1E-A97B69192B2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698E-FDE5-4D0E-8919-C4E0F7D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6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F257-62C6-4D65-AB1E-A97B69192B2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698E-FDE5-4D0E-8919-C4E0F7D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2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F257-62C6-4D65-AB1E-A97B69192B2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698E-FDE5-4D0E-8919-C4E0F7D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F257-62C6-4D65-AB1E-A97B69192B2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698E-FDE5-4D0E-8919-C4E0F7D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3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F257-62C6-4D65-AB1E-A97B69192B2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698E-FDE5-4D0E-8919-C4E0F7D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9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F257-62C6-4D65-AB1E-A97B69192B2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698E-FDE5-4D0E-8919-C4E0F7D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2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F257-62C6-4D65-AB1E-A97B69192B2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698E-FDE5-4D0E-8919-C4E0F7D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2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F257-62C6-4D65-AB1E-A97B69192B2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698E-FDE5-4D0E-8919-C4E0F7D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7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F257-62C6-4D65-AB1E-A97B69192B2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698E-FDE5-4D0E-8919-C4E0F7D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1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F257-62C6-4D65-AB1E-A97B69192B2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698E-FDE5-4D0E-8919-C4E0F7D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5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2F257-62C6-4D65-AB1E-A97B69192B2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A698E-FDE5-4D0E-8919-C4E0F7DAE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6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54061" y="0"/>
            <a:ext cx="5085122" cy="7772400"/>
          </a:xfrm>
          <a:prstGeom prst="rect">
            <a:avLst/>
          </a:prstGeom>
          <a:solidFill>
            <a:srgbClr val="D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034" tIns="55517" rIns="111034" bIns="555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36"/>
          </a:p>
        </p:txBody>
      </p:sp>
      <p:sp>
        <p:nvSpPr>
          <p:cNvPr id="5" name="Rectangle 4"/>
          <p:cNvSpPr/>
          <p:nvPr/>
        </p:nvSpPr>
        <p:spPr>
          <a:xfrm>
            <a:off x="5245767" y="331446"/>
            <a:ext cx="4596063" cy="70318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034" tIns="55517" rIns="111034" bIns="555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36"/>
          </a:p>
        </p:txBody>
      </p:sp>
      <p:sp>
        <p:nvSpPr>
          <p:cNvPr id="6" name="Rectangle 5"/>
          <p:cNvSpPr/>
          <p:nvPr/>
        </p:nvSpPr>
        <p:spPr>
          <a:xfrm>
            <a:off x="5499555" y="759065"/>
            <a:ext cx="4122345" cy="6407563"/>
          </a:xfrm>
          <a:prstGeom prst="rect">
            <a:avLst/>
          </a:prstGeom>
          <a:solidFill>
            <a:schemeClr val="bg1"/>
          </a:solidFill>
          <a:ln w="31750" cmpd="dbl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034" tIns="55517" rIns="111034" bIns="555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36"/>
          </a:p>
        </p:txBody>
      </p:sp>
      <p:sp>
        <p:nvSpPr>
          <p:cNvPr id="9" name="TextBox 8"/>
          <p:cNvSpPr txBox="1"/>
          <p:nvPr/>
        </p:nvSpPr>
        <p:spPr>
          <a:xfrm>
            <a:off x="5536830" y="5388807"/>
            <a:ext cx="4085070" cy="1101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86" dirty="0" smtClean="0">
                <a:latin typeface="Castellar" panose="020A0402060406010301" pitchFamily="18" charset="0"/>
              </a:rPr>
              <a:t>1 </a:t>
            </a:r>
            <a:r>
              <a:rPr lang="en-US" sz="2186" dirty="0">
                <a:latin typeface="Castellar" panose="020A0402060406010301" pitchFamily="18" charset="0"/>
              </a:rPr>
              <a:t>P</a:t>
            </a:r>
            <a:r>
              <a:rPr lang="en-US" sz="2186" dirty="0" smtClean="0">
                <a:latin typeface="Castellar" panose="020A0402060406010301" pitchFamily="18" charset="0"/>
              </a:rPr>
              <a:t>.m</a:t>
            </a:r>
            <a:r>
              <a:rPr lang="en-US" sz="2186" dirty="0">
                <a:latin typeface="Castellar" panose="020A0402060406010301" pitchFamily="18" charset="0"/>
              </a:rPr>
              <a:t>.</a:t>
            </a:r>
          </a:p>
          <a:p>
            <a:pPr algn="ctr"/>
            <a:r>
              <a:rPr lang="en-US" sz="2186" dirty="0">
                <a:latin typeface="Castellar" panose="020A0402060406010301" pitchFamily="18" charset="0"/>
              </a:rPr>
              <a:t>Friday, </a:t>
            </a:r>
            <a:r>
              <a:rPr lang="en-US" sz="2186" dirty="0" smtClean="0">
                <a:latin typeface="Castellar" panose="020A0402060406010301" pitchFamily="18" charset="0"/>
              </a:rPr>
              <a:t>December 8th</a:t>
            </a:r>
            <a:endParaRPr lang="en-US" sz="2186" dirty="0">
              <a:latin typeface="Castellar" panose="020A0402060406010301" pitchFamily="18" charset="0"/>
            </a:endParaRPr>
          </a:p>
          <a:p>
            <a:pPr algn="ctr"/>
            <a:r>
              <a:rPr lang="en-US" sz="2186" dirty="0" smtClean="0">
                <a:latin typeface="Castellar" panose="020A0402060406010301" pitchFamily="18" charset="0"/>
              </a:rPr>
              <a:t>HCIC Auditorium 1011</a:t>
            </a:r>
            <a:endParaRPr lang="en-US" sz="2186" dirty="0">
              <a:latin typeface="Castellar" panose="020A0402060406010301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99555" y="1496992"/>
            <a:ext cx="3927630" cy="173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86" dirty="0">
                <a:latin typeface="Castellar" panose="020A0402060406010301" pitchFamily="18" charset="0"/>
              </a:rPr>
              <a:t>2017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4" r="20709" b="29619"/>
          <a:stretch/>
        </p:blipFill>
        <p:spPr>
          <a:xfrm flipH="1">
            <a:off x="6422390" y="331446"/>
            <a:ext cx="2054964" cy="12925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79982" y="3252889"/>
            <a:ext cx="3927631" cy="1437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71" dirty="0">
                <a:latin typeface="Castellar" panose="020A0402060406010301" pitchFamily="18" charset="0"/>
              </a:rPr>
              <a:t>Hooding Ceremony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46350" y="2932492"/>
            <a:ext cx="4228753" cy="357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DA0000"/>
                </a:solidFill>
                <a:latin typeface="Castellar" panose="020A0402060406010301" pitchFamily="18" charset="0"/>
              </a:rPr>
              <a:t>Department of Public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37525" y="4746656"/>
            <a:ext cx="4683680" cy="466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29" dirty="0">
                <a:solidFill>
                  <a:srgbClr val="DA0000"/>
                </a:solidFill>
                <a:latin typeface="Castellar" panose="020A0402060406010301" pitchFamily="18" charset="0"/>
              </a:rPr>
              <a:t>MPH </a:t>
            </a:r>
            <a:r>
              <a:rPr lang="en-US" sz="2429" dirty="0" smtClean="0">
                <a:solidFill>
                  <a:srgbClr val="DA0000"/>
                </a:solidFill>
                <a:latin typeface="Castellar" panose="020A0402060406010301" pitchFamily="18" charset="0"/>
              </a:rPr>
              <a:t>~ </a:t>
            </a:r>
            <a:r>
              <a:rPr lang="en-US" sz="2429" dirty="0">
                <a:solidFill>
                  <a:srgbClr val="DA0000"/>
                </a:solidFill>
                <a:latin typeface="Castellar" panose="020A0402060406010301" pitchFamily="18" charset="0"/>
              </a:rPr>
              <a:t>MS-EOHS </a:t>
            </a:r>
            <a:r>
              <a:rPr lang="en-US" sz="2429" dirty="0" smtClean="0">
                <a:solidFill>
                  <a:srgbClr val="DA0000"/>
                </a:solidFill>
                <a:latin typeface="Castellar" panose="020A0402060406010301" pitchFamily="18" charset="0"/>
              </a:rPr>
              <a:t>~ </a:t>
            </a:r>
            <a:r>
              <a:rPr lang="en-US" sz="2429" dirty="0">
                <a:solidFill>
                  <a:srgbClr val="DA0000"/>
                </a:solidFill>
                <a:latin typeface="Castellar" panose="020A0402060406010301" pitchFamily="18" charset="0"/>
              </a:rPr>
              <a:t>MHA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389" y="6710530"/>
            <a:ext cx="1504515" cy="58478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80477" y="328677"/>
            <a:ext cx="4476979" cy="7268337"/>
          </a:xfrm>
          <a:prstGeom prst="rect">
            <a:avLst/>
          </a:prstGeom>
          <a:solidFill>
            <a:schemeClr val="bg1"/>
          </a:solidFill>
          <a:ln w="31750" cmpd="dbl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0" t="13979" r="855" b="21437"/>
          <a:stretch/>
        </p:blipFill>
        <p:spPr>
          <a:xfrm>
            <a:off x="2401657" y="6933625"/>
            <a:ext cx="2142462" cy="58615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3210" y="432149"/>
            <a:ext cx="4494246" cy="678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stellar" panose="020A0402060406010301" pitchFamily="18" charset="0"/>
              </a:rPr>
              <a:t>Faculty &amp; Staff</a:t>
            </a:r>
          </a:p>
          <a:p>
            <a:pPr algn="ctr"/>
            <a:r>
              <a:rPr lang="en-US" sz="1800" dirty="0" smtClean="0">
                <a:latin typeface="Castellar" panose="020A0402060406010301" pitchFamily="18" charset="0"/>
              </a:rPr>
              <a:t>Department of Public Health</a:t>
            </a:r>
            <a:endParaRPr lang="en-US" sz="1800" dirty="0">
              <a:latin typeface="Castellar" panose="020A0402060406010301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0477" y="1094515"/>
            <a:ext cx="4494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entaur" panose="02030504050205020304" pitchFamily="18" charset="0"/>
              </a:rPr>
              <a:t>Dr. William Mkanta, Department Head </a:t>
            </a:r>
            <a:endParaRPr lang="en-US" sz="1800" dirty="0">
              <a:latin typeface="Centaur" panose="020305040502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3841" y="1404473"/>
            <a:ext cx="21809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aur" panose="02030504050205020304" pitchFamily="18" charset="0"/>
              </a:rPr>
              <a:t>Dr. Abeer Alamri</a:t>
            </a:r>
          </a:p>
          <a:p>
            <a:r>
              <a:rPr lang="en-US" sz="1600" dirty="0" smtClean="0">
                <a:latin typeface="Centaur" panose="02030504050205020304" pitchFamily="18" charset="0"/>
              </a:rPr>
              <a:t>Ms. Aly Anderson</a:t>
            </a:r>
          </a:p>
          <a:p>
            <a:r>
              <a:rPr lang="en-US" sz="1600" dirty="0" smtClean="0">
                <a:latin typeface="Centaur" panose="02030504050205020304" pitchFamily="18" charset="0"/>
              </a:rPr>
              <a:t>Ms. Jacqueline Basham</a:t>
            </a:r>
          </a:p>
          <a:p>
            <a:r>
              <a:rPr lang="en-US" sz="1600" dirty="0" smtClean="0">
                <a:latin typeface="Centaur" panose="02030504050205020304" pitchFamily="18" charset="0"/>
              </a:rPr>
              <a:t>Ms. Pamela Chandler</a:t>
            </a:r>
          </a:p>
          <a:p>
            <a:r>
              <a:rPr lang="en-US" sz="1600" dirty="0" smtClean="0">
                <a:latin typeface="Centaur" panose="02030504050205020304" pitchFamily="18" charset="0"/>
              </a:rPr>
              <a:t>Dr. Neale Chumbler</a:t>
            </a:r>
          </a:p>
          <a:p>
            <a:r>
              <a:rPr lang="en-US" sz="1600" dirty="0" smtClean="0">
                <a:latin typeface="Centaur" panose="02030504050205020304" pitchFamily="18" charset="0"/>
              </a:rPr>
              <a:t>Dr</a:t>
            </a:r>
            <a:r>
              <a:rPr lang="en-US" sz="1600" dirty="0">
                <a:latin typeface="Centaur" panose="02030504050205020304" pitchFamily="18" charset="0"/>
              </a:rPr>
              <a:t>. Xiuhua </a:t>
            </a:r>
            <a:r>
              <a:rPr lang="en-US" sz="1600" dirty="0" smtClean="0">
                <a:latin typeface="Centaur" panose="02030504050205020304" pitchFamily="18" charset="0"/>
              </a:rPr>
              <a:t>Ding</a:t>
            </a:r>
          </a:p>
          <a:p>
            <a:r>
              <a:rPr lang="en-US" sz="1600" dirty="0" smtClean="0">
                <a:latin typeface="Centaur" panose="02030504050205020304" pitchFamily="18" charset="0"/>
              </a:rPr>
              <a:t>Ms. Melanie Eaton</a:t>
            </a:r>
            <a:endParaRPr lang="en-US" sz="1600" dirty="0">
              <a:latin typeface="Centaur" panose="02030504050205020304" pitchFamily="18" charset="0"/>
            </a:endParaRPr>
          </a:p>
          <a:p>
            <a:r>
              <a:rPr lang="en-US" sz="1600" dirty="0">
                <a:latin typeface="Centaur" panose="02030504050205020304" pitchFamily="18" charset="0"/>
              </a:rPr>
              <a:t>Dr. Gregory </a:t>
            </a:r>
            <a:r>
              <a:rPr lang="en-US" sz="1600" dirty="0" smtClean="0">
                <a:latin typeface="Centaur" panose="02030504050205020304" pitchFamily="18" charset="0"/>
              </a:rPr>
              <a:t>Ellis-Griffith</a:t>
            </a:r>
          </a:p>
          <a:p>
            <a:r>
              <a:rPr lang="en-US" sz="1600" dirty="0" smtClean="0">
                <a:latin typeface="Centaur" panose="02030504050205020304" pitchFamily="18" charset="0"/>
              </a:rPr>
              <a:t>Dr. Gary English</a:t>
            </a:r>
          </a:p>
          <a:p>
            <a:r>
              <a:rPr lang="en-US" sz="1600" dirty="0">
                <a:latin typeface="Centaur" panose="02030504050205020304" pitchFamily="18" charset="0"/>
              </a:rPr>
              <a:t>Dr. Colin Farrell</a:t>
            </a:r>
          </a:p>
          <a:p>
            <a:r>
              <a:rPr lang="en-US" sz="1600" dirty="0">
                <a:latin typeface="Centaur" panose="02030504050205020304" pitchFamily="18" charset="0"/>
              </a:rPr>
              <a:t>Dr. Marilyn Gardner</a:t>
            </a:r>
          </a:p>
          <a:p>
            <a:r>
              <a:rPr lang="en-US" sz="1600" dirty="0">
                <a:latin typeface="Centaur" panose="02030504050205020304" pitchFamily="18" charset="0"/>
              </a:rPr>
              <a:t>Dr. Vijay Golla</a:t>
            </a:r>
          </a:p>
          <a:p>
            <a:r>
              <a:rPr lang="en-US" sz="1600" dirty="0" smtClean="0">
                <a:latin typeface="Centaur" panose="02030504050205020304" pitchFamily="18" charset="0"/>
              </a:rPr>
              <a:t>Ms. Jan Hunt-Shepherd </a:t>
            </a:r>
            <a:endParaRPr lang="en-US" sz="1600" dirty="0">
              <a:latin typeface="Centaur" panose="02030504050205020304" pitchFamily="18" charset="0"/>
            </a:endParaRPr>
          </a:p>
          <a:p>
            <a:r>
              <a:rPr lang="en-US" sz="1600" dirty="0" smtClean="0">
                <a:latin typeface="Centaur" panose="02030504050205020304" pitchFamily="18" charset="0"/>
              </a:rPr>
              <a:t>Dr</a:t>
            </a:r>
            <a:r>
              <a:rPr lang="en-US" sz="1600" dirty="0">
                <a:latin typeface="Centaur" panose="02030504050205020304" pitchFamily="18" charset="0"/>
              </a:rPr>
              <a:t>. Jooyeon </a:t>
            </a:r>
            <a:r>
              <a:rPr lang="en-US" sz="1600" dirty="0" smtClean="0">
                <a:latin typeface="Centaur" panose="02030504050205020304" pitchFamily="18" charset="0"/>
              </a:rPr>
              <a:t>Hwang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71717" y="1404473"/>
            <a:ext cx="20637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Centaur" panose="02030504050205020304" pitchFamily="18" charset="0"/>
              </a:rPr>
              <a:t>Ms. Jae Kim</a:t>
            </a:r>
          </a:p>
          <a:p>
            <a:pPr algn="r"/>
            <a:r>
              <a:rPr lang="en-US" sz="1600" dirty="0" smtClean="0">
                <a:latin typeface="Centaur" panose="02030504050205020304" pitchFamily="18" charset="0"/>
              </a:rPr>
              <a:t>Dr</a:t>
            </a:r>
            <a:r>
              <a:rPr lang="en-US" sz="1600" dirty="0">
                <a:latin typeface="Centaur" panose="02030504050205020304" pitchFamily="18" charset="0"/>
              </a:rPr>
              <a:t>. Grace Lartey</a:t>
            </a:r>
          </a:p>
          <a:p>
            <a:pPr algn="r"/>
            <a:r>
              <a:rPr lang="en-US" sz="1600" dirty="0" smtClean="0">
                <a:latin typeface="Centaur" panose="02030504050205020304" pitchFamily="18" charset="0"/>
              </a:rPr>
              <a:t>Dr</a:t>
            </a:r>
            <a:r>
              <a:rPr lang="en-US" sz="1600" dirty="0">
                <a:latin typeface="Centaur" panose="02030504050205020304" pitchFamily="18" charset="0"/>
              </a:rPr>
              <a:t>. Gretchen Macy</a:t>
            </a:r>
          </a:p>
          <a:p>
            <a:pPr algn="r"/>
            <a:r>
              <a:rPr lang="en-US" sz="1600" dirty="0">
                <a:latin typeface="Centaur" panose="02030504050205020304" pitchFamily="18" charset="0"/>
              </a:rPr>
              <a:t>Mr. Steven Maddox</a:t>
            </a:r>
          </a:p>
          <a:p>
            <a:pPr algn="r"/>
            <a:r>
              <a:rPr lang="en-US" sz="1600" dirty="0" smtClean="0">
                <a:latin typeface="Centaur" panose="02030504050205020304" pitchFamily="18" charset="0"/>
              </a:rPr>
              <a:t>Ms. Stephanie </a:t>
            </a:r>
            <a:r>
              <a:rPr lang="en-US" sz="1600" dirty="0" err="1" smtClean="0">
                <a:latin typeface="Centaur" panose="02030504050205020304" pitchFamily="18" charset="0"/>
              </a:rPr>
              <a:t>Metke</a:t>
            </a:r>
            <a:endParaRPr lang="en-US" sz="1600" dirty="0" smtClean="0">
              <a:latin typeface="Centaur" panose="02030504050205020304" pitchFamily="18" charset="0"/>
            </a:endParaRPr>
          </a:p>
          <a:p>
            <a:pPr algn="r"/>
            <a:r>
              <a:rPr lang="en-US" sz="1600" dirty="0" smtClean="0">
                <a:latin typeface="Centaur" panose="02030504050205020304" pitchFamily="18" charset="0"/>
              </a:rPr>
              <a:t>Dr</a:t>
            </a:r>
            <a:r>
              <a:rPr lang="en-US" sz="1600" dirty="0">
                <a:latin typeface="Centaur" panose="02030504050205020304" pitchFamily="18" charset="0"/>
              </a:rPr>
              <a:t>. Thomas Nicholson</a:t>
            </a:r>
          </a:p>
          <a:p>
            <a:pPr algn="r"/>
            <a:r>
              <a:rPr lang="en-US" sz="1600" dirty="0" smtClean="0">
                <a:latin typeface="Centaur" panose="02030504050205020304" pitchFamily="18" charset="0"/>
              </a:rPr>
              <a:t>Ms. Darnez Pope</a:t>
            </a:r>
          </a:p>
          <a:p>
            <a:pPr algn="r"/>
            <a:r>
              <a:rPr lang="en-US" sz="1600" dirty="0" smtClean="0">
                <a:latin typeface="Centaur" panose="02030504050205020304" pitchFamily="18" charset="0"/>
              </a:rPr>
              <a:t>Dr</a:t>
            </a:r>
            <a:r>
              <a:rPr lang="en-US" sz="1600" dirty="0">
                <a:latin typeface="Centaur" panose="02030504050205020304" pitchFamily="18" charset="0"/>
              </a:rPr>
              <a:t>. Michelle Reece</a:t>
            </a:r>
          </a:p>
          <a:p>
            <a:pPr algn="r"/>
            <a:r>
              <a:rPr lang="en-US" sz="1600" dirty="0" smtClean="0">
                <a:latin typeface="Centaur" panose="02030504050205020304" pitchFamily="18" charset="0"/>
              </a:rPr>
              <a:t>Ms. Karen Sansom</a:t>
            </a:r>
          </a:p>
          <a:p>
            <a:pPr algn="r"/>
            <a:r>
              <a:rPr lang="en-US" sz="1600" dirty="0" smtClean="0">
                <a:latin typeface="Centaur" panose="02030504050205020304" pitchFamily="18" charset="0"/>
              </a:rPr>
              <a:t>Dr</a:t>
            </a:r>
            <a:r>
              <a:rPr lang="en-US" sz="1600" dirty="0">
                <a:latin typeface="Centaur" panose="02030504050205020304" pitchFamily="18" charset="0"/>
              </a:rPr>
              <a:t>. Darlene Shearer</a:t>
            </a:r>
          </a:p>
          <a:p>
            <a:pPr algn="r"/>
            <a:r>
              <a:rPr lang="en-US" sz="1600" dirty="0" smtClean="0">
                <a:latin typeface="Centaur" panose="02030504050205020304" pitchFamily="18" charset="0"/>
              </a:rPr>
              <a:t>Dr. Ritchie Taylor</a:t>
            </a:r>
          </a:p>
          <a:p>
            <a:pPr algn="r"/>
            <a:r>
              <a:rPr lang="en-US" sz="1600" dirty="0" smtClean="0">
                <a:latin typeface="Centaur" panose="02030504050205020304" pitchFamily="18" charset="0"/>
              </a:rPr>
              <a:t>Dr</a:t>
            </a:r>
            <a:r>
              <a:rPr lang="en-US" sz="1600" dirty="0">
                <a:latin typeface="Centaur" panose="02030504050205020304" pitchFamily="18" charset="0"/>
              </a:rPr>
              <a:t>. Cecilia </a:t>
            </a:r>
            <a:r>
              <a:rPr lang="en-US" sz="1600" dirty="0" smtClean="0">
                <a:latin typeface="Centaur" panose="02030504050205020304" pitchFamily="18" charset="0"/>
              </a:rPr>
              <a:t>Watkins</a:t>
            </a:r>
          </a:p>
          <a:p>
            <a:pPr algn="r"/>
            <a:r>
              <a:rPr lang="en-US" sz="1600" dirty="0" smtClean="0">
                <a:latin typeface="Centaur" panose="02030504050205020304" pitchFamily="18" charset="0"/>
              </a:rPr>
              <a:t>Ms. </a:t>
            </a:r>
            <a:r>
              <a:rPr lang="en-US" sz="1600" dirty="0" err="1" smtClean="0">
                <a:latin typeface="Centaur" panose="02030504050205020304" pitchFamily="18" charset="0"/>
              </a:rPr>
              <a:t>VaShon</a:t>
            </a:r>
            <a:r>
              <a:rPr lang="en-US" sz="1600" dirty="0" smtClean="0">
                <a:latin typeface="Centaur" panose="02030504050205020304" pitchFamily="18" charset="0"/>
              </a:rPr>
              <a:t> Wells</a:t>
            </a:r>
          </a:p>
          <a:p>
            <a:pPr algn="r"/>
            <a:r>
              <a:rPr lang="en-US" sz="1600" dirty="0" smtClean="0">
                <a:latin typeface="Centaur" panose="02030504050205020304" pitchFamily="18" charset="0"/>
              </a:rPr>
              <a:t>Ms. Stephanie Wood</a:t>
            </a:r>
            <a:endParaRPr lang="en-US" sz="1600" dirty="0">
              <a:latin typeface="Centaur" panose="020305040502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3167" y="5116394"/>
            <a:ext cx="447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stellar" panose="020A0402060406010301" pitchFamily="18" charset="0"/>
              </a:rPr>
              <a:t>Planning Committee </a:t>
            </a:r>
          </a:p>
          <a:p>
            <a:pPr algn="ctr"/>
            <a:r>
              <a:rPr lang="en-US" sz="1800" dirty="0" smtClean="0">
                <a:latin typeface="Castellar" panose="020A0402060406010301" pitchFamily="18" charset="0"/>
              </a:rPr>
              <a:t>&amp; Volunteers</a:t>
            </a:r>
            <a:endParaRPr lang="en-US" sz="1800" dirty="0">
              <a:latin typeface="Castellar" panose="020A0402060406010301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9666" y="5748450"/>
            <a:ext cx="1962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aur" panose="02030504050205020304" pitchFamily="18" charset="0"/>
              </a:rPr>
              <a:t>Aly Anderson</a:t>
            </a:r>
          </a:p>
          <a:p>
            <a:r>
              <a:rPr lang="en-US" sz="1600" dirty="0" smtClean="0">
                <a:latin typeface="Centaur" panose="02030504050205020304" pitchFamily="18" charset="0"/>
              </a:rPr>
              <a:t>Colin Farrell</a:t>
            </a:r>
          </a:p>
          <a:p>
            <a:r>
              <a:rPr lang="en-US" sz="1600" dirty="0" smtClean="0">
                <a:latin typeface="Centaur" panose="02030504050205020304" pitchFamily="18" charset="0"/>
              </a:rPr>
              <a:t>Megan Steinkamp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63556" y="5495337"/>
            <a:ext cx="1962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 </a:t>
            </a:r>
            <a:endParaRPr lang="en-US" sz="1600" dirty="0" smtClean="0"/>
          </a:p>
          <a:p>
            <a:pPr algn="r"/>
            <a:r>
              <a:rPr lang="en-US" sz="1600" dirty="0" smtClean="0">
                <a:latin typeface="Centaur" panose="02030504050205020304" pitchFamily="18" charset="0"/>
              </a:rPr>
              <a:t>Keanan Stewart</a:t>
            </a:r>
          </a:p>
          <a:p>
            <a:pPr algn="r"/>
            <a:r>
              <a:rPr lang="en-US" sz="1600" dirty="0" err="1" smtClean="0">
                <a:latin typeface="Centaur" panose="02030504050205020304" pitchFamily="18" charset="0"/>
              </a:rPr>
              <a:t>VaShon</a:t>
            </a:r>
            <a:r>
              <a:rPr lang="en-US" sz="1600" dirty="0" smtClean="0">
                <a:latin typeface="Centaur" panose="02030504050205020304" pitchFamily="18" charset="0"/>
              </a:rPr>
              <a:t> Wells</a:t>
            </a:r>
          </a:p>
          <a:p>
            <a:pPr algn="r"/>
            <a:r>
              <a:rPr lang="en-US" sz="1600" dirty="0" smtClean="0">
                <a:latin typeface="Centaur" panose="02030504050205020304" pitchFamily="18" charset="0"/>
              </a:rPr>
              <a:t>Stephanie Wood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72" b="12889"/>
          <a:stretch/>
        </p:blipFill>
        <p:spPr>
          <a:xfrm>
            <a:off x="309666" y="6850105"/>
            <a:ext cx="2109300" cy="63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16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235016" y="263430"/>
            <a:ext cx="4593499" cy="7268337"/>
          </a:xfrm>
          <a:prstGeom prst="rect">
            <a:avLst/>
          </a:prstGeom>
          <a:solidFill>
            <a:schemeClr val="bg1"/>
          </a:solidFill>
          <a:ln w="31750" cmpd="dbl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3209" y="263429"/>
            <a:ext cx="4593499" cy="7268337"/>
          </a:xfrm>
          <a:prstGeom prst="rect">
            <a:avLst/>
          </a:prstGeom>
          <a:solidFill>
            <a:schemeClr val="bg1"/>
          </a:solidFill>
          <a:ln w="31750" cmpd="dbl">
            <a:solidFill>
              <a:srgbClr val="D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9372" y="574180"/>
            <a:ext cx="4593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stellar" panose="020A0402060406010301" pitchFamily="18" charset="0"/>
              </a:rPr>
              <a:t>Ceremony</a:t>
            </a:r>
            <a:endParaRPr lang="en-US" sz="2400" dirty="0">
              <a:latin typeface="Castellar" panose="020A0402060406010301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35016" y="1544642"/>
            <a:ext cx="4621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stellar" panose="020A0402060406010301" pitchFamily="18" charset="0"/>
              </a:rPr>
              <a:t>Masters of Public Health</a:t>
            </a:r>
            <a:endParaRPr lang="en-US" sz="1400" dirty="0">
              <a:latin typeface="Castellar" panose="020A0402060406010301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7345" y="3460568"/>
            <a:ext cx="4621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stellar" panose="020A0402060406010301" pitchFamily="18" charset="0"/>
              </a:rPr>
              <a:t>Masters of Science in Environmental </a:t>
            </a:r>
          </a:p>
          <a:p>
            <a:pPr algn="ctr"/>
            <a:r>
              <a:rPr lang="en-US" sz="1400" dirty="0" smtClean="0">
                <a:latin typeface="Castellar" panose="020A0402060406010301" pitchFamily="18" charset="0"/>
              </a:rPr>
              <a:t>&amp; Occupational Health Science</a:t>
            </a:r>
            <a:endParaRPr lang="en-US" sz="1400" dirty="0">
              <a:latin typeface="Castellar" panose="020A0402060406010301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1177" y="5284160"/>
            <a:ext cx="4621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stellar" panose="020A0402060406010301" pitchFamily="18" charset="0"/>
              </a:rPr>
              <a:t>Masters of HealthCare Administration</a:t>
            </a:r>
            <a:endParaRPr lang="en-US" sz="1400" dirty="0">
              <a:latin typeface="Castellar" panose="020A0402060406010301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81737" y="1852419"/>
            <a:ext cx="218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entaur" panose="02030504050205020304" pitchFamily="18" charset="0"/>
              </a:rPr>
              <a:t>Bahareh Amanishahrak</a:t>
            </a:r>
          </a:p>
          <a:p>
            <a:r>
              <a:rPr lang="en-US" sz="1800" dirty="0" smtClean="0">
                <a:latin typeface="Centaur" panose="02030504050205020304" pitchFamily="18" charset="0"/>
              </a:rPr>
              <a:t>Gurpreet Bhatia</a:t>
            </a:r>
          </a:p>
          <a:p>
            <a:r>
              <a:rPr lang="en-US" sz="1800" dirty="0" smtClean="0">
                <a:latin typeface="Centaur" panose="02030504050205020304" pitchFamily="18" charset="0"/>
              </a:rPr>
              <a:t>Sema Ibisevic</a:t>
            </a:r>
          </a:p>
          <a:p>
            <a:r>
              <a:rPr lang="en-US" sz="1800" dirty="0" smtClean="0">
                <a:latin typeface="Centaur" panose="02030504050205020304" pitchFamily="18" charset="0"/>
              </a:rPr>
              <a:t>Simrat Jeet Kaur</a:t>
            </a:r>
            <a:endParaRPr lang="en-US" sz="1800" dirty="0">
              <a:latin typeface="Centaur" panose="020305040502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62302" y="1852419"/>
            <a:ext cx="2670010" cy="955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Centaur" panose="02030504050205020304" pitchFamily="18" charset="0"/>
              </a:rPr>
              <a:t> </a:t>
            </a:r>
            <a:r>
              <a:rPr lang="en-US" sz="1800" dirty="0">
                <a:latin typeface="Centaur" panose="02030504050205020304" pitchFamily="18" charset="0"/>
              </a:rPr>
              <a:t>Musharaf Mohiuddin</a:t>
            </a:r>
            <a:endParaRPr lang="en-US" sz="1800" dirty="0" smtClean="0">
              <a:latin typeface="Centaur" panose="02030504050205020304" pitchFamily="18" charset="0"/>
            </a:endParaRPr>
          </a:p>
          <a:p>
            <a:pPr algn="r"/>
            <a:r>
              <a:rPr lang="en-US" sz="1800" dirty="0" smtClean="0">
                <a:latin typeface="Centaur" panose="02030504050205020304" pitchFamily="18" charset="0"/>
              </a:rPr>
              <a:t>Shamaila Sadaqat</a:t>
            </a:r>
          </a:p>
          <a:p>
            <a:pPr algn="r"/>
            <a:r>
              <a:rPr lang="en-US" sz="1800" dirty="0">
                <a:latin typeface="Centaur" panose="02030504050205020304" pitchFamily="18" charset="0"/>
              </a:rPr>
              <a:t>Kelechi Joseph Uju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3272" y="4018258"/>
            <a:ext cx="2573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entaur" panose="02030504050205020304" pitchFamily="18" charset="0"/>
              </a:rPr>
              <a:t>Bharath Reddy Kona</a:t>
            </a:r>
          </a:p>
          <a:p>
            <a:r>
              <a:rPr lang="en-US" sz="1800" dirty="0" smtClean="0">
                <a:latin typeface="Centaur" panose="02030504050205020304" pitchFamily="18" charset="0"/>
              </a:rPr>
              <a:t>Nicholas Kruth</a:t>
            </a:r>
          </a:p>
          <a:p>
            <a:r>
              <a:rPr lang="en-US" sz="1800" dirty="0">
                <a:latin typeface="Centaur" panose="02030504050205020304" pitchFamily="18" charset="0"/>
              </a:rPr>
              <a:t>Randi Jane Hunton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66393" y="3996387"/>
            <a:ext cx="216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err="1" smtClean="0">
                <a:latin typeface="Centaur" panose="02030504050205020304" pitchFamily="18" charset="0"/>
              </a:rPr>
              <a:t>Cally</a:t>
            </a:r>
            <a:r>
              <a:rPr lang="en-US" sz="1800" dirty="0" smtClean="0">
                <a:latin typeface="Centaur" panose="02030504050205020304" pitchFamily="18" charset="0"/>
              </a:rPr>
              <a:t> Stuart</a:t>
            </a:r>
            <a:endParaRPr lang="en-US" sz="1800" dirty="0">
              <a:latin typeface="Centaur" panose="02030504050205020304" pitchFamily="18" charset="0"/>
            </a:endParaRPr>
          </a:p>
          <a:p>
            <a:pPr algn="r"/>
            <a:r>
              <a:rPr lang="en-US" sz="1800" dirty="0" smtClean="0">
                <a:latin typeface="Centaur" panose="02030504050205020304" pitchFamily="18" charset="0"/>
              </a:rPr>
              <a:t>Shila Thapa</a:t>
            </a:r>
            <a:endParaRPr lang="en-US" sz="1800" dirty="0">
              <a:latin typeface="Centaur" panose="020305040502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1177" y="574179"/>
            <a:ext cx="456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stellar" panose="020A0402060406010301" pitchFamily="18" charset="0"/>
              </a:rPr>
              <a:t>2017 Graduates </a:t>
            </a:r>
            <a:endParaRPr lang="en-US" sz="2400" dirty="0">
              <a:latin typeface="Castellar" panose="020A0402060406010301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3272" y="5628051"/>
            <a:ext cx="25735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800" dirty="0">
                <a:latin typeface="Centaur" panose="02030504050205020304" pitchFamily="18" charset="0"/>
              </a:rPr>
              <a:t>Mohammed Alrashdi</a:t>
            </a:r>
            <a:endParaRPr lang="en-US" sz="1800" dirty="0">
              <a:latin typeface="Centaur" panose="02030504050205020304" pitchFamily="18" charset="0"/>
            </a:endParaRPr>
          </a:p>
          <a:p>
            <a:r>
              <a:rPr lang="en-US" sz="1800" dirty="0" smtClean="0">
                <a:latin typeface="Centaur" panose="02030504050205020304" pitchFamily="18" charset="0"/>
              </a:rPr>
              <a:t>Emmanuel Ezekekwu</a:t>
            </a:r>
          </a:p>
          <a:p>
            <a:r>
              <a:rPr lang="en-US" sz="1800" dirty="0" smtClean="0">
                <a:latin typeface="Centaur" panose="02030504050205020304" pitchFamily="18" charset="0"/>
              </a:rPr>
              <a:t>Lydia Heebner</a:t>
            </a:r>
          </a:p>
          <a:p>
            <a:r>
              <a:rPr lang="en-US" sz="1800" dirty="0" smtClean="0">
                <a:latin typeface="Centaur" panose="02030504050205020304" pitchFamily="18" charset="0"/>
              </a:rPr>
              <a:t>Haroon Istajabuddin</a:t>
            </a:r>
          </a:p>
          <a:p>
            <a:r>
              <a:rPr lang="en-US" sz="1800" dirty="0" smtClean="0">
                <a:latin typeface="Centaur" panose="02030504050205020304" pitchFamily="18" charset="0"/>
              </a:rPr>
              <a:t>Reshma Kahn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09481" y="5628051"/>
            <a:ext cx="20228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Centaur" panose="02030504050205020304" pitchFamily="18" charset="0"/>
              </a:rPr>
              <a:t>Calen </a:t>
            </a:r>
            <a:r>
              <a:rPr lang="en-US" sz="1800" dirty="0" err="1" smtClean="0">
                <a:latin typeface="Centaur" panose="02030504050205020304" pitchFamily="18" charset="0"/>
              </a:rPr>
              <a:t>Knifely</a:t>
            </a:r>
            <a:endParaRPr lang="en-US" sz="1800" dirty="0" smtClean="0">
              <a:latin typeface="Centaur" panose="02030504050205020304" pitchFamily="18" charset="0"/>
            </a:endParaRPr>
          </a:p>
          <a:p>
            <a:pPr algn="r"/>
            <a:r>
              <a:rPr lang="en-US" sz="1800" dirty="0" smtClean="0">
                <a:latin typeface="Centaur" panose="02030504050205020304" pitchFamily="18" charset="0"/>
              </a:rPr>
              <a:t>Lynn </a:t>
            </a:r>
            <a:r>
              <a:rPr lang="en-US" sz="1800" dirty="0">
                <a:latin typeface="Centaur" panose="02030504050205020304" pitchFamily="18" charset="0"/>
              </a:rPr>
              <a:t>McArthur</a:t>
            </a:r>
          </a:p>
          <a:p>
            <a:pPr algn="r"/>
            <a:r>
              <a:rPr lang="en-US" sz="1800" dirty="0" smtClean="0">
                <a:latin typeface="Centaur" panose="02030504050205020304" pitchFamily="18" charset="0"/>
              </a:rPr>
              <a:t>Kimberly </a:t>
            </a:r>
            <a:r>
              <a:rPr lang="en-US" sz="1800" dirty="0">
                <a:latin typeface="Centaur" panose="02030504050205020304" pitchFamily="18" charset="0"/>
              </a:rPr>
              <a:t>Morton</a:t>
            </a:r>
          </a:p>
          <a:p>
            <a:pPr algn="r"/>
            <a:r>
              <a:rPr lang="en-US" sz="1800" dirty="0" smtClean="0">
                <a:latin typeface="Centaur" panose="02030504050205020304" pitchFamily="18" charset="0"/>
              </a:rPr>
              <a:t>Amanda </a:t>
            </a:r>
            <a:r>
              <a:rPr lang="en-US" sz="1800" dirty="0" err="1" smtClean="0">
                <a:latin typeface="Centaur" panose="02030504050205020304" pitchFamily="18" charset="0"/>
              </a:rPr>
              <a:t>Seegmiller</a:t>
            </a:r>
            <a:endParaRPr lang="en-US" sz="1800" dirty="0" smtClean="0">
              <a:latin typeface="Centaur" panose="02030504050205020304" pitchFamily="18" charset="0"/>
            </a:endParaRPr>
          </a:p>
          <a:p>
            <a:pPr algn="r"/>
            <a:r>
              <a:rPr lang="en-US" sz="1800" dirty="0" smtClean="0">
                <a:latin typeface="Centaur" panose="02030504050205020304" pitchFamily="18" charset="0"/>
              </a:rPr>
              <a:t>Amanda Warfield</a:t>
            </a:r>
            <a:endParaRPr lang="en-US" sz="1800" dirty="0">
              <a:latin typeface="Centaur" panose="020305040502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8321" y="7074348"/>
            <a:ext cx="4596357" cy="647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Reception immediately following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8321" y="887395"/>
            <a:ext cx="2803060" cy="6217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endParaRPr lang="en-US" sz="1800" dirty="0" smtClean="0">
              <a:latin typeface="Centaur" panose="02030504050205020304" pitchFamily="18" charset="0"/>
            </a:endParaRPr>
          </a:p>
          <a:p>
            <a:pPr fontAlgn="t"/>
            <a:endParaRPr lang="en-US" sz="1800" dirty="0">
              <a:latin typeface="Centaur" panose="02030504050205020304" pitchFamily="18" charset="0"/>
            </a:endParaRPr>
          </a:p>
          <a:p>
            <a:pPr fontAlgn="t"/>
            <a:r>
              <a:rPr lang="en-US" sz="1800" dirty="0" smtClean="0">
                <a:latin typeface="Centaur" panose="02030504050205020304" pitchFamily="18" charset="0"/>
              </a:rPr>
              <a:t>Faculty &amp; Staff Processional </a:t>
            </a:r>
          </a:p>
          <a:p>
            <a:pPr fontAlgn="t"/>
            <a:endParaRPr lang="en-US" sz="1800" dirty="0" smtClean="0">
              <a:latin typeface="Centaur" panose="02030504050205020304" pitchFamily="18" charset="0"/>
            </a:endParaRPr>
          </a:p>
          <a:p>
            <a:pPr fontAlgn="t"/>
            <a:r>
              <a:rPr lang="en-US" sz="1800" dirty="0" smtClean="0">
                <a:latin typeface="Centaur" panose="02030504050205020304" pitchFamily="18" charset="0"/>
              </a:rPr>
              <a:t>Graduate Processional</a:t>
            </a:r>
            <a:endParaRPr lang="en-US" sz="1800" dirty="0">
              <a:latin typeface="Centaur" panose="02030504050205020304" pitchFamily="18" charset="0"/>
            </a:endParaRPr>
          </a:p>
          <a:p>
            <a:pPr fontAlgn="t"/>
            <a:endParaRPr lang="en-US" sz="1800" dirty="0" smtClean="0">
              <a:latin typeface="Centaur" panose="02030504050205020304" pitchFamily="18" charset="0"/>
            </a:endParaRPr>
          </a:p>
          <a:p>
            <a:pPr fontAlgn="t"/>
            <a:r>
              <a:rPr lang="en-US" sz="1800" dirty="0" smtClean="0">
                <a:latin typeface="Centaur" panose="02030504050205020304" pitchFamily="18" charset="0"/>
              </a:rPr>
              <a:t>Welcome &amp; Opening </a:t>
            </a:r>
          </a:p>
          <a:p>
            <a:pPr fontAlgn="t"/>
            <a:r>
              <a:rPr lang="en-US" sz="1800" dirty="0" smtClean="0">
                <a:latin typeface="Centaur" panose="02030504050205020304" pitchFamily="18" charset="0"/>
              </a:rPr>
              <a:t>Remarks</a:t>
            </a:r>
            <a:endParaRPr lang="en-US" sz="1800" dirty="0">
              <a:latin typeface="Centaur" panose="02030504050205020304" pitchFamily="18" charset="0"/>
            </a:endParaRPr>
          </a:p>
          <a:p>
            <a:pPr fontAlgn="t"/>
            <a:endParaRPr lang="en-US" sz="1800" dirty="0" smtClean="0">
              <a:latin typeface="Centaur" panose="02030504050205020304" pitchFamily="18" charset="0"/>
            </a:endParaRPr>
          </a:p>
          <a:p>
            <a:pPr fontAlgn="t"/>
            <a:r>
              <a:rPr lang="en-US" sz="1800" dirty="0" smtClean="0">
                <a:latin typeface="Centaur" panose="02030504050205020304" pitchFamily="18" charset="0"/>
              </a:rPr>
              <a:t>Hooding </a:t>
            </a:r>
            <a:r>
              <a:rPr lang="en-US" sz="1800" dirty="0">
                <a:latin typeface="Centaur" panose="02030504050205020304" pitchFamily="18" charset="0"/>
              </a:rPr>
              <a:t>of Graduates</a:t>
            </a:r>
          </a:p>
          <a:p>
            <a:pPr fontAlgn="t"/>
            <a:r>
              <a:rPr lang="en-US" sz="1800" dirty="0">
                <a:latin typeface="Centaur" panose="02030504050205020304" pitchFamily="18" charset="0"/>
              </a:rPr>
              <a:t>   MPH</a:t>
            </a:r>
          </a:p>
          <a:p>
            <a:pPr fontAlgn="t"/>
            <a:r>
              <a:rPr lang="en-US" sz="1800" dirty="0">
                <a:latin typeface="Centaur" panose="02030504050205020304" pitchFamily="18" charset="0"/>
              </a:rPr>
              <a:t>   MS-EOHS</a:t>
            </a:r>
          </a:p>
          <a:p>
            <a:pPr fontAlgn="t"/>
            <a:r>
              <a:rPr lang="en-US" sz="1800" dirty="0">
                <a:latin typeface="Centaur" panose="02030504050205020304" pitchFamily="18" charset="0"/>
              </a:rPr>
              <a:t>   MHA/EMHA</a:t>
            </a:r>
          </a:p>
          <a:p>
            <a:pPr fontAlgn="t"/>
            <a:endParaRPr lang="en-US" sz="1800" dirty="0" smtClean="0">
              <a:latin typeface="Centaur" panose="02030504050205020304" pitchFamily="18" charset="0"/>
            </a:endParaRPr>
          </a:p>
          <a:p>
            <a:pPr fontAlgn="t"/>
            <a:r>
              <a:rPr lang="en-US" sz="1800" dirty="0" smtClean="0">
                <a:latin typeface="Centaur" panose="02030504050205020304" pitchFamily="18" charset="0"/>
              </a:rPr>
              <a:t>Confirmation </a:t>
            </a:r>
            <a:r>
              <a:rPr lang="en-US" sz="1800" dirty="0">
                <a:latin typeface="Centaur" panose="02030504050205020304" pitchFamily="18" charset="0"/>
              </a:rPr>
              <a:t>of </a:t>
            </a:r>
            <a:r>
              <a:rPr lang="en-US" sz="1800" dirty="0" smtClean="0">
                <a:latin typeface="Centaur" panose="02030504050205020304" pitchFamily="18" charset="0"/>
              </a:rPr>
              <a:t>Graduates    &amp; Concluding </a:t>
            </a:r>
            <a:r>
              <a:rPr lang="en-US" sz="1800" dirty="0">
                <a:latin typeface="Centaur" panose="02030504050205020304" pitchFamily="18" charset="0"/>
              </a:rPr>
              <a:t>Remarks</a:t>
            </a:r>
          </a:p>
          <a:p>
            <a:pPr fontAlgn="t"/>
            <a:endParaRPr lang="en-US" sz="1800" dirty="0" smtClean="0">
              <a:latin typeface="Centaur" panose="02030504050205020304" pitchFamily="18" charset="0"/>
            </a:endParaRPr>
          </a:p>
          <a:p>
            <a:pPr fontAlgn="t"/>
            <a:r>
              <a:rPr lang="en-US" sz="1800" dirty="0" smtClean="0">
                <a:latin typeface="Centaur" panose="02030504050205020304" pitchFamily="18" charset="0"/>
              </a:rPr>
              <a:t>Dismissal</a:t>
            </a:r>
            <a:endParaRPr lang="en-US" sz="1800" dirty="0">
              <a:latin typeface="Centaur" panose="02030504050205020304" pitchFamily="18" charset="0"/>
            </a:endParaRPr>
          </a:p>
          <a:p>
            <a:pPr fontAlgn="t"/>
            <a:endParaRPr lang="en-US" sz="1800" dirty="0" smtClean="0">
              <a:latin typeface="Centaur" panose="02030504050205020304" pitchFamily="18" charset="0"/>
            </a:endParaRPr>
          </a:p>
          <a:p>
            <a:pPr fontAlgn="t"/>
            <a:endParaRPr lang="en-US" sz="1800" dirty="0" smtClean="0">
              <a:latin typeface="Centaur" panose="02030504050205020304" pitchFamily="18" charset="0"/>
            </a:endParaRPr>
          </a:p>
          <a:p>
            <a:pPr fontAlgn="t"/>
            <a:r>
              <a:rPr lang="en-US" sz="1800" dirty="0" smtClean="0">
                <a:latin typeface="Centaur" panose="02030504050205020304" pitchFamily="18" charset="0"/>
              </a:rPr>
              <a:t>Graduate Recessional</a:t>
            </a:r>
            <a:endParaRPr lang="en-US" sz="1800" dirty="0">
              <a:latin typeface="Centaur" panose="02030504050205020304" pitchFamily="18" charset="0"/>
            </a:endParaRP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360405" y="1167268"/>
            <a:ext cx="2396304" cy="6217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endParaRPr lang="en-US" sz="1800" dirty="0">
              <a:latin typeface="Centaur" panose="02030504050205020304" pitchFamily="18" charset="0"/>
            </a:endParaRPr>
          </a:p>
          <a:p>
            <a:pPr algn="r" fontAlgn="t"/>
            <a:endParaRPr lang="en-US" sz="1800" i="1" dirty="0" smtClean="0">
              <a:latin typeface="Centaur" panose="02030504050205020304" pitchFamily="18" charset="0"/>
            </a:endParaRPr>
          </a:p>
          <a:p>
            <a:pPr algn="r" fontAlgn="t"/>
            <a:endParaRPr lang="en-US" sz="1800" i="1" dirty="0">
              <a:latin typeface="Centaur" panose="02030504050205020304" pitchFamily="18" charset="0"/>
            </a:endParaRPr>
          </a:p>
          <a:p>
            <a:pPr algn="r" fontAlgn="t"/>
            <a:r>
              <a:rPr lang="en-US" sz="1800" i="1" dirty="0" smtClean="0">
                <a:latin typeface="Centaur" panose="02030504050205020304" pitchFamily="18" charset="0"/>
              </a:rPr>
              <a:t>Pomp </a:t>
            </a:r>
            <a:r>
              <a:rPr lang="en-US" sz="1800" i="1" dirty="0">
                <a:latin typeface="Centaur" panose="02030504050205020304" pitchFamily="18" charset="0"/>
              </a:rPr>
              <a:t>and Circumstance</a:t>
            </a:r>
            <a:endParaRPr lang="en-US" sz="1800" dirty="0">
              <a:latin typeface="Centaur" panose="02030504050205020304" pitchFamily="18" charset="0"/>
            </a:endParaRPr>
          </a:p>
          <a:p>
            <a:pPr algn="r" fontAlgn="t"/>
            <a:endParaRPr lang="en-US" sz="1800" dirty="0" smtClean="0">
              <a:latin typeface="Centaur" panose="02030504050205020304" pitchFamily="18" charset="0"/>
            </a:endParaRPr>
          </a:p>
          <a:p>
            <a:pPr algn="r" fontAlgn="t"/>
            <a:r>
              <a:rPr lang="en-US" sz="1800" dirty="0" smtClean="0">
                <a:latin typeface="Centaur" panose="02030504050205020304" pitchFamily="18" charset="0"/>
              </a:rPr>
              <a:t>Dr</a:t>
            </a:r>
            <a:r>
              <a:rPr lang="en-US" sz="1800" dirty="0">
                <a:latin typeface="Centaur" panose="02030504050205020304" pitchFamily="18" charset="0"/>
              </a:rPr>
              <a:t>. </a:t>
            </a:r>
            <a:r>
              <a:rPr lang="en-US" sz="1800" dirty="0" smtClean="0">
                <a:latin typeface="Centaur" panose="02030504050205020304" pitchFamily="18" charset="0"/>
              </a:rPr>
              <a:t>William Mkanta</a:t>
            </a:r>
            <a:endParaRPr lang="en-US" sz="1800" dirty="0">
              <a:latin typeface="Centaur" panose="02030504050205020304" pitchFamily="18" charset="0"/>
            </a:endParaRPr>
          </a:p>
          <a:p>
            <a:pPr algn="r" fontAlgn="t"/>
            <a:r>
              <a:rPr lang="en-US" sz="1800" i="1" dirty="0">
                <a:latin typeface="Centaur" panose="02030504050205020304" pitchFamily="18" charset="0"/>
              </a:rPr>
              <a:t>Department Head</a:t>
            </a:r>
            <a:endParaRPr lang="en-US" sz="1800" dirty="0">
              <a:latin typeface="Centaur" panose="02030504050205020304" pitchFamily="18" charset="0"/>
            </a:endParaRPr>
          </a:p>
          <a:p>
            <a:pPr algn="r" fontAlgn="t"/>
            <a:r>
              <a:rPr lang="en-US" sz="1800" dirty="0">
                <a:latin typeface="Centaur" panose="02030504050205020304" pitchFamily="18" charset="0"/>
              </a:rPr>
              <a:t>  </a:t>
            </a:r>
          </a:p>
          <a:p>
            <a:pPr algn="r" fontAlgn="t"/>
            <a:endParaRPr lang="en-US" sz="1800" dirty="0" smtClean="0">
              <a:latin typeface="Centaur" panose="02030504050205020304" pitchFamily="18" charset="0"/>
            </a:endParaRPr>
          </a:p>
          <a:p>
            <a:pPr algn="r" fontAlgn="t"/>
            <a:r>
              <a:rPr lang="en-US" sz="1800" dirty="0" smtClean="0">
                <a:latin typeface="Centaur" panose="02030504050205020304" pitchFamily="18" charset="0"/>
              </a:rPr>
              <a:t>Dr</a:t>
            </a:r>
            <a:r>
              <a:rPr lang="en-US" sz="1800" dirty="0">
                <a:latin typeface="Centaur" panose="02030504050205020304" pitchFamily="18" charset="0"/>
              </a:rPr>
              <a:t>. Marilyn Gardner</a:t>
            </a:r>
          </a:p>
          <a:p>
            <a:pPr algn="r" fontAlgn="t"/>
            <a:r>
              <a:rPr lang="en-US" sz="1800" dirty="0">
                <a:latin typeface="Centaur" panose="02030504050205020304" pitchFamily="18" charset="0"/>
              </a:rPr>
              <a:t>Dr. </a:t>
            </a:r>
            <a:r>
              <a:rPr lang="en-US" sz="1800" dirty="0" smtClean="0">
                <a:latin typeface="Centaur" panose="02030504050205020304" pitchFamily="18" charset="0"/>
              </a:rPr>
              <a:t>Ritchie Taylor</a:t>
            </a:r>
            <a:endParaRPr lang="en-US" sz="1800" dirty="0">
              <a:latin typeface="Centaur" panose="02030504050205020304" pitchFamily="18" charset="0"/>
            </a:endParaRPr>
          </a:p>
          <a:p>
            <a:pPr algn="r" fontAlgn="t"/>
            <a:r>
              <a:rPr lang="en-US" sz="1800" dirty="0">
                <a:latin typeface="Centaur" panose="02030504050205020304" pitchFamily="18" charset="0"/>
              </a:rPr>
              <a:t>Dr. </a:t>
            </a:r>
            <a:r>
              <a:rPr lang="en-US" sz="1800" dirty="0" smtClean="0">
                <a:latin typeface="Centaur" panose="02030504050205020304" pitchFamily="18" charset="0"/>
              </a:rPr>
              <a:t>Gregory Ellis-Griffith</a:t>
            </a:r>
            <a:endParaRPr lang="en-US" sz="1800" dirty="0">
              <a:latin typeface="Centaur" panose="02030504050205020304" pitchFamily="18" charset="0"/>
            </a:endParaRPr>
          </a:p>
          <a:p>
            <a:pPr algn="r" fontAlgn="t"/>
            <a:r>
              <a:rPr lang="en-US" sz="1800" dirty="0">
                <a:latin typeface="Centaur" panose="02030504050205020304" pitchFamily="18" charset="0"/>
              </a:rPr>
              <a:t> </a:t>
            </a:r>
            <a:endParaRPr lang="en-US" sz="1800" dirty="0" smtClean="0">
              <a:latin typeface="Centaur" panose="02030504050205020304" pitchFamily="18" charset="0"/>
            </a:endParaRPr>
          </a:p>
          <a:p>
            <a:pPr algn="r" fontAlgn="t"/>
            <a:r>
              <a:rPr lang="en-US" sz="1800" dirty="0" smtClean="0">
                <a:latin typeface="Centaur" panose="02030504050205020304" pitchFamily="18" charset="0"/>
              </a:rPr>
              <a:t>Dr</a:t>
            </a:r>
            <a:r>
              <a:rPr lang="en-US" sz="1800" dirty="0">
                <a:latin typeface="Centaur" panose="02030504050205020304" pitchFamily="18" charset="0"/>
              </a:rPr>
              <a:t>. Neale Chumbler</a:t>
            </a:r>
          </a:p>
          <a:p>
            <a:pPr algn="r" fontAlgn="t"/>
            <a:r>
              <a:rPr lang="en-US" sz="1800" i="1" dirty="0" smtClean="0">
                <a:latin typeface="Centaur" panose="02030504050205020304" pitchFamily="18" charset="0"/>
              </a:rPr>
              <a:t>Dean of CHHS</a:t>
            </a:r>
          </a:p>
          <a:p>
            <a:pPr algn="r" fontAlgn="t"/>
            <a:endParaRPr lang="en-US" sz="1800" dirty="0">
              <a:latin typeface="Centaur" panose="02030504050205020304" pitchFamily="18" charset="0"/>
            </a:endParaRPr>
          </a:p>
          <a:p>
            <a:pPr algn="r" fontAlgn="t"/>
            <a:r>
              <a:rPr lang="en-US" sz="1800" dirty="0">
                <a:latin typeface="Centaur" panose="02030504050205020304" pitchFamily="18" charset="0"/>
              </a:rPr>
              <a:t>Dr. </a:t>
            </a:r>
            <a:r>
              <a:rPr lang="en-US" sz="1800" dirty="0" smtClean="0">
                <a:latin typeface="Centaur" panose="02030504050205020304" pitchFamily="18" charset="0"/>
              </a:rPr>
              <a:t>William Mkanta</a:t>
            </a:r>
          </a:p>
          <a:p>
            <a:pPr algn="r" fontAlgn="t"/>
            <a:r>
              <a:rPr lang="en-US" sz="1800" i="1" dirty="0" smtClean="0">
                <a:latin typeface="Centaur" panose="02030504050205020304" pitchFamily="18" charset="0"/>
              </a:rPr>
              <a:t>Department Head</a:t>
            </a:r>
            <a:endParaRPr lang="en-US" sz="1800" i="1" dirty="0">
              <a:latin typeface="Centaur" panose="02030504050205020304" pitchFamily="18" charset="0"/>
            </a:endParaRPr>
          </a:p>
          <a:p>
            <a:pPr algn="r" fontAlgn="t"/>
            <a:endParaRPr lang="en-US" sz="1800" i="1" dirty="0" smtClean="0">
              <a:latin typeface="Centaur" panose="02030504050205020304" pitchFamily="18" charset="0"/>
            </a:endParaRPr>
          </a:p>
          <a:p>
            <a:pPr algn="r" fontAlgn="t"/>
            <a:r>
              <a:rPr lang="en-US" sz="1800" i="1" dirty="0" smtClean="0">
                <a:latin typeface="Centaur" panose="02030504050205020304" pitchFamily="18" charset="0"/>
              </a:rPr>
              <a:t>Don’t </a:t>
            </a:r>
            <a:r>
              <a:rPr lang="en-US" sz="1800" i="1" dirty="0">
                <a:latin typeface="Centaur" panose="02030504050205020304" pitchFamily="18" charset="0"/>
              </a:rPr>
              <a:t>Stop </a:t>
            </a:r>
            <a:r>
              <a:rPr lang="en-US" sz="1800" i="1" dirty="0" err="1">
                <a:latin typeface="Centaur" panose="02030504050205020304" pitchFamily="18" charset="0"/>
              </a:rPr>
              <a:t>Believin</a:t>
            </a:r>
            <a:r>
              <a:rPr lang="en-US" sz="1800" i="1" dirty="0">
                <a:latin typeface="Centaur" panose="02030504050205020304" pitchFamily="18" charset="0"/>
              </a:rPr>
              <a:t>’</a:t>
            </a:r>
            <a:endParaRPr lang="en-US" sz="1800" dirty="0">
              <a:latin typeface="Centaur" panose="02030504050205020304" pitchFamily="18" charset="0"/>
            </a:endParaRPr>
          </a:p>
          <a:p>
            <a:pPr algn="r" fontAlgn="t"/>
            <a:r>
              <a:rPr lang="en-US" sz="1800" i="1" dirty="0">
                <a:latin typeface="Centaur" panose="02030504050205020304" pitchFamily="18" charset="0"/>
              </a:rPr>
              <a:t>Journey</a:t>
            </a:r>
            <a:endParaRPr lang="en-US" sz="1800" dirty="0">
              <a:latin typeface="Centaur" panose="020305040502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7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12726</TotalTime>
  <Words>267</Words>
  <Application>Microsoft Office PowerPoint</Application>
  <PresentationFormat>Custom</PresentationFormat>
  <Paragraphs>117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Castellar</vt:lpstr>
      <vt:lpstr>Centaur</vt:lpstr>
      <vt:lpstr>Times New Roman</vt:lpstr>
      <vt:lpstr>Office Theme</vt:lpstr>
      <vt:lpstr>PowerPoint Presentation</vt:lpstr>
      <vt:lpstr>PowerPoint Presentation</vt:lpstr>
    </vt:vector>
  </TitlesOfParts>
  <Company>Western Kentucky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Gardner, Marilyn</dc:creator>
  <cp:lastModifiedBy>Gardner, Marilyn</cp:lastModifiedBy>
  <cp:revision>86</cp:revision>
  <cp:lastPrinted>2017-05-03T16:50:24Z</cp:lastPrinted>
  <dcterms:created xsi:type="dcterms:W3CDTF">2017-04-27T16:32:36Z</dcterms:created>
  <dcterms:modified xsi:type="dcterms:W3CDTF">2017-12-06T16:31:45Z</dcterms:modified>
</cp:coreProperties>
</file>