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sldIdLst>
    <p:sldId id="256" r:id="rId2"/>
    <p:sldId id="265" r:id="rId3"/>
    <p:sldId id="257" r:id="rId4"/>
    <p:sldId id="259" r:id="rId5"/>
    <p:sldId id="260" r:id="rId6"/>
    <p:sldId id="263" r:id="rId7"/>
    <p:sldId id="264" r:id="rId8"/>
    <p:sldId id="258" r:id="rId9"/>
    <p:sldId id="262"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3" autoAdjust="0"/>
    <p:restoredTop sz="73981" autoAdjust="0"/>
  </p:normalViewPr>
  <p:slideViewPr>
    <p:cSldViewPr snapToGrid="0">
      <p:cViewPr>
        <p:scale>
          <a:sx n="53" d="100"/>
          <a:sy n="53" d="100"/>
        </p:scale>
        <p:origin x="107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5E31B1-966C-4F34-9544-C95EFB2DEF4C}" type="datetimeFigureOut">
              <a:rPr lang="en-US" smtClean="0"/>
              <a:t>5/7/2017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40509A-AC25-474D-AF20-72FE8A12532E}" type="slidenum">
              <a:rPr lang="en-US" smtClean="0"/>
              <a:t>‹#›</a:t>
            </a:fld>
            <a:endParaRPr lang="en-US"/>
          </a:p>
        </p:txBody>
      </p:sp>
    </p:spTree>
    <p:extLst>
      <p:ext uri="{BB962C8B-B14F-4D97-AF65-F5344CB8AC3E}">
        <p14:creationId xmlns:p14="http://schemas.microsoft.com/office/powerpoint/2010/main" val="478765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hard to believe</a:t>
            </a:r>
            <a:r>
              <a:rPr lang="en-US" baseline="0" dirty="0" smtClean="0"/>
              <a:t> the academic year is coming to a close, and this is our final meeting of the 16/17 AY.  </a:t>
            </a:r>
            <a:endParaRPr lang="en-US" dirty="0"/>
          </a:p>
        </p:txBody>
      </p:sp>
      <p:sp>
        <p:nvSpPr>
          <p:cNvPr id="4" name="Slide Number Placeholder 3"/>
          <p:cNvSpPr>
            <a:spLocks noGrp="1"/>
          </p:cNvSpPr>
          <p:nvPr>
            <p:ph type="sldNum" sz="quarter" idx="10"/>
          </p:nvPr>
        </p:nvSpPr>
        <p:spPr/>
        <p:txBody>
          <a:bodyPr/>
          <a:lstStyle/>
          <a:p>
            <a:fld id="{1E40509A-AC25-474D-AF20-72FE8A12532E}" type="slidenum">
              <a:rPr lang="en-US" smtClean="0"/>
              <a:t>1</a:t>
            </a:fld>
            <a:endParaRPr lang="en-US"/>
          </a:p>
        </p:txBody>
      </p:sp>
    </p:spTree>
    <p:extLst>
      <p:ext uri="{BB962C8B-B14F-4D97-AF65-F5344CB8AC3E}">
        <p14:creationId xmlns:p14="http://schemas.microsoft.com/office/powerpoint/2010/main" val="1181910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get back</a:t>
            </a:r>
            <a:r>
              <a:rPr lang="en-US" baseline="0" dirty="0" smtClean="0"/>
              <a:t> in the fall, we’ll start in on the strategic planning process, and identify measures for the program goals we’re voting in today.  We’ll also work on developing actions plans to meet the goals.  Hopefully by then, we’ll also know if we’re going to be able to search for a new position.  We need to look critically at what areas we need the most.  </a:t>
            </a:r>
            <a:endParaRPr lang="en-US" dirty="0"/>
          </a:p>
        </p:txBody>
      </p:sp>
      <p:sp>
        <p:nvSpPr>
          <p:cNvPr id="4" name="Slide Number Placeholder 3"/>
          <p:cNvSpPr>
            <a:spLocks noGrp="1"/>
          </p:cNvSpPr>
          <p:nvPr>
            <p:ph type="sldNum" sz="quarter" idx="10"/>
          </p:nvPr>
        </p:nvSpPr>
        <p:spPr/>
        <p:txBody>
          <a:bodyPr/>
          <a:lstStyle/>
          <a:p>
            <a:fld id="{1E40509A-AC25-474D-AF20-72FE8A12532E}" type="slidenum">
              <a:rPr lang="en-US" smtClean="0"/>
              <a:t>10</a:t>
            </a:fld>
            <a:endParaRPr lang="en-US"/>
          </a:p>
        </p:txBody>
      </p:sp>
    </p:spTree>
    <p:extLst>
      <p:ext uri="{BB962C8B-B14F-4D97-AF65-F5344CB8AC3E}">
        <p14:creationId xmlns:p14="http://schemas.microsoft.com/office/powerpoint/2010/main" val="2095447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I close, I want to thank you for all of your hard work this year.  We’ve accomplished a lot, but only because we’ve pulled together and worked hard.  Thank you.</a:t>
            </a:r>
            <a:endParaRPr lang="en-US" dirty="0"/>
          </a:p>
        </p:txBody>
      </p:sp>
      <p:sp>
        <p:nvSpPr>
          <p:cNvPr id="4" name="Slide Number Placeholder 3"/>
          <p:cNvSpPr>
            <a:spLocks noGrp="1"/>
          </p:cNvSpPr>
          <p:nvPr>
            <p:ph type="sldNum" sz="quarter" idx="10"/>
          </p:nvPr>
        </p:nvSpPr>
        <p:spPr/>
        <p:txBody>
          <a:bodyPr/>
          <a:lstStyle/>
          <a:p>
            <a:fld id="{1E40509A-AC25-474D-AF20-72FE8A12532E}" type="slidenum">
              <a:rPr lang="en-US" smtClean="0"/>
              <a:t>11</a:t>
            </a:fld>
            <a:endParaRPr lang="en-US"/>
          </a:p>
        </p:txBody>
      </p:sp>
    </p:spTree>
    <p:extLst>
      <p:ext uri="{BB962C8B-B14F-4D97-AF65-F5344CB8AC3E}">
        <p14:creationId xmlns:p14="http://schemas.microsoft.com/office/powerpoint/2010/main" val="3622924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started the academic year with</a:t>
            </a:r>
            <a:r>
              <a:rPr lang="en-US" baseline="0" dirty="0" smtClean="0"/>
              <a:t> two ginormous tasks:  1) to address the deficiencies  noted in our self-study report and 2) to transition to an entirely new set of program competencies.  Today, I’ll update on both.</a:t>
            </a:r>
            <a:endParaRPr lang="en-US" dirty="0"/>
          </a:p>
        </p:txBody>
      </p:sp>
      <p:sp>
        <p:nvSpPr>
          <p:cNvPr id="4" name="Slide Number Placeholder 3"/>
          <p:cNvSpPr>
            <a:spLocks noGrp="1"/>
          </p:cNvSpPr>
          <p:nvPr>
            <p:ph type="sldNum" sz="quarter" idx="10"/>
          </p:nvPr>
        </p:nvSpPr>
        <p:spPr/>
        <p:txBody>
          <a:bodyPr/>
          <a:lstStyle/>
          <a:p>
            <a:fld id="{1E40509A-AC25-474D-AF20-72FE8A12532E}" type="slidenum">
              <a:rPr lang="en-US" smtClean="0"/>
              <a:t>2</a:t>
            </a:fld>
            <a:endParaRPr lang="en-US"/>
          </a:p>
        </p:txBody>
      </p:sp>
    </p:spTree>
    <p:extLst>
      <p:ext uri="{BB962C8B-B14F-4D97-AF65-F5344CB8AC3E}">
        <p14:creationId xmlns:p14="http://schemas.microsoft.com/office/powerpoint/2010/main" val="3849790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shown in the actions document hyperlinked on the agenda, we’ve addressed most of the deficiencies noted in the self-study report.  Today, we will address the final two issues, one of which we’ve discussed previously (the assessment plan).  </a:t>
            </a:r>
          </a:p>
          <a:p>
            <a:endParaRPr lang="en-US" baseline="0" dirty="0" smtClean="0"/>
          </a:p>
          <a:p>
            <a:r>
              <a:rPr lang="en-US" baseline="0" dirty="0" smtClean="0"/>
              <a:t>Then, all that is left is writing the report and organizing the supporting information.  I will be working on this over the summer and will send you a draft once crafted.  I’d appreciate individual feedback, then we’ll review the draft at our August workday before sending it out.</a:t>
            </a:r>
            <a:endParaRPr lang="en-US" dirty="0"/>
          </a:p>
        </p:txBody>
      </p:sp>
      <p:sp>
        <p:nvSpPr>
          <p:cNvPr id="4" name="Slide Number Placeholder 3"/>
          <p:cNvSpPr>
            <a:spLocks noGrp="1"/>
          </p:cNvSpPr>
          <p:nvPr>
            <p:ph type="sldNum" sz="quarter" idx="10"/>
          </p:nvPr>
        </p:nvSpPr>
        <p:spPr/>
        <p:txBody>
          <a:bodyPr/>
          <a:lstStyle/>
          <a:p>
            <a:fld id="{1E40509A-AC25-474D-AF20-72FE8A12532E}" type="slidenum">
              <a:rPr lang="en-US" smtClean="0"/>
              <a:t>3</a:t>
            </a:fld>
            <a:endParaRPr lang="en-US"/>
          </a:p>
        </p:txBody>
      </p:sp>
    </p:spTree>
    <p:extLst>
      <p:ext uri="{BB962C8B-B14F-4D97-AF65-F5344CB8AC3E}">
        <p14:creationId xmlns:p14="http://schemas.microsoft.com/office/powerpoint/2010/main" val="3932237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According</a:t>
            </a:r>
            <a:r>
              <a:rPr lang="en-US" sz="1200" kern="1200" baseline="0" dirty="0" smtClean="0">
                <a:solidFill>
                  <a:schemeClr val="tx1"/>
                </a:solidFill>
                <a:effectLst/>
                <a:latin typeface="+mn-lt"/>
                <a:ea typeface="+mn-ea"/>
                <a:cs typeface="+mn-cs"/>
              </a:rPr>
              <a:t> to the 2016 CEPH criteria, we must assess the professional development needs of individuals currently serving PH functions in our self-defined priorities communities.  There are two tasks to this assessment criteria: 1) identifying our priority populations and 2) deciding how to assess their needs.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E40509A-AC25-474D-AF20-72FE8A12532E}" type="slidenum">
              <a:rPr lang="en-US" smtClean="0"/>
              <a:t>4</a:t>
            </a:fld>
            <a:endParaRPr lang="en-US"/>
          </a:p>
        </p:txBody>
      </p:sp>
    </p:spTree>
    <p:extLst>
      <p:ext uri="{BB962C8B-B14F-4D97-AF65-F5344CB8AC3E}">
        <p14:creationId xmlns:p14="http://schemas.microsoft.com/office/powerpoint/2010/main" val="990620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we’ve assessed the needs of our priority populations, we need to have a delivery plan.</a:t>
            </a:r>
            <a:endParaRPr lang="en-US" dirty="0"/>
          </a:p>
        </p:txBody>
      </p:sp>
      <p:sp>
        <p:nvSpPr>
          <p:cNvPr id="4" name="Slide Number Placeholder 3"/>
          <p:cNvSpPr>
            <a:spLocks noGrp="1"/>
          </p:cNvSpPr>
          <p:nvPr>
            <p:ph type="sldNum" sz="quarter" idx="10"/>
          </p:nvPr>
        </p:nvSpPr>
        <p:spPr/>
        <p:txBody>
          <a:bodyPr/>
          <a:lstStyle/>
          <a:p>
            <a:fld id="{1E40509A-AC25-474D-AF20-72FE8A12532E}" type="slidenum">
              <a:rPr lang="en-US" smtClean="0"/>
              <a:t>5</a:t>
            </a:fld>
            <a:endParaRPr lang="en-US"/>
          </a:p>
        </p:txBody>
      </p:sp>
    </p:spTree>
    <p:extLst>
      <p:ext uri="{BB962C8B-B14F-4D97-AF65-F5344CB8AC3E}">
        <p14:creationId xmlns:p14="http://schemas.microsoft.com/office/powerpoint/2010/main" val="645124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easiest priority professional communities would be the districts with which we have academic health department MOAs/MOUs.   Because of our diversity goals, perhaps we should also identify organizations that provide direct services to minority/marginalized populations.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Because CEPH is generally advocating mixed-methods approaches, we can build in a workforce development agenda item in our advisory committee meetings as well as having the AHD liaison bring it up in the AHD meetings.  We need to make sure there are minutes to reflect this happening.  We could also ask the AHD directors to assess their workforce and share the information with us – creating, perhaps, a prioritized wish list for training.  For organizations serving our diversity populations, informal discussion would probably work best.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UK is also taking the lead on doing a state-wide assessment of workforce development needs.  Neale was involved in the first meeting, and I’ve requested we be kept in the loop.</a:t>
            </a:r>
            <a:endParaRPr lang="en-US" sz="1200" kern="1200" dirty="0" smtClean="0">
              <a:solidFill>
                <a:schemeClr val="tx1"/>
              </a:solidFill>
              <a:effectLst/>
              <a:latin typeface="+mn-lt"/>
              <a:ea typeface="+mn-ea"/>
              <a:cs typeface="+mn-cs"/>
            </a:endParaRP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Assessment of needs</a:t>
            </a:r>
            <a:r>
              <a:rPr lang="en-US" sz="1200" kern="1200" baseline="0" dirty="0" smtClean="0">
                <a:solidFill>
                  <a:schemeClr val="tx1"/>
                </a:solidFill>
                <a:effectLst/>
                <a:latin typeface="+mn-lt"/>
                <a:ea typeface="+mn-ea"/>
                <a:cs typeface="+mn-cs"/>
              </a:rPr>
              <a:t> can be formal or informal: p</a:t>
            </a:r>
            <a:r>
              <a:rPr lang="en-US" sz="1200" kern="1200" dirty="0" smtClean="0">
                <a:solidFill>
                  <a:schemeClr val="tx1"/>
                </a:solidFill>
                <a:effectLst/>
                <a:latin typeface="+mn-lt"/>
                <a:ea typeface="+mn-ea"/>
                <a:cs typeface="+mn-cs"/>
              </a:rPr>
              <a:t>eriodic meetings with community members and stakeholders, formal or informal needs assessments, focus groups with external constituents, surveys that are administered or co-administered to external constituents and use of existing data sets.</a:t>
            </a:r>
          </a:p>
          <a:p>
            <a:endParaRPr lang="en-US" dirty="0"/>
          </a:p>
        </p:txBody>
      </p:sp>
      <p:sp>
        <p:nvSpPr>
          <p:cNvPr id="4" name="Slide Number Placeholder 3"/>
          <p:cNvSpPr>
            <a:spLocks noGrp="1"/>
          </p:cNvSpPr>
          <p:nvPr>
            <p:ph type="sldNum" sz="quarter" idx="10"/>
          </p:nvPr>
        </p:nvSpPr>
        <p:spPr/>
        <p:txBody>
          <a:bodyPr/>
          <a:lstStyle/>
          <a:p>
            <a:fld id="{1E40509A-AC25-474D-AF20-72FE8A12532E}" type="slidenum">
              <a:rPr lang="en-US" smtClean="0"/>
              <a:t>6</a:t>
            </a:fld>
            <a:endParaRPr lang="en-US"/>
          </a:p>
        </p:txBody>
      </p:sp>
    </p:spTree>
    <p:extLst>
      <p:ext uri="{BB962C8B-B14F-4D97-AF65-F5344CB8AC3E}">
        <p14:creationId xmlns:p14="http://schemas.microsoft.com/office/powerpoint/2010/main" val="4014658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what</a:t>
            </a:r>
            <a:r>
              <a:rPr lang="en-US" baseline="0" dirty="0" smtClean="0"/>
              <a:t> we need to vote on also.  The third item dovetails with the diversity strategies.</a:t>
            </a:r>
            <a:endParaRPr lang="en-US" dirty="0"/>
          </a:p>
        </p:txBody>
      </p:sp>
      <p:sp>
        <p:nvSpPr>
          <p:cNvPr id="4" name="Slide Number Placeholder 3"/>
          <p:cNvSpPr>
            <a:spLocks noGrp="1"/>
          </p:cNvSpPr>
          <p:nvPr>
            <p:ph type="sldNum" sz="quarter" idx="10"/>
          </p:nvPr>
        </p:nvSpPr>
        <p:spPr/>
        <p:txBody>
          <a:bodyPr/>
          <a:lstStyle/>
          <a:p>
            <a:fld id="{1E40509A-AC25-474D-AF20-72FE8A12532E}" type="slidenum">
              <a:rPr lang="en-US" smtClean="0"/>
              <a:t>7</a:t>
            </a:fld>
            <a:endParaRPr lang="en-US"/>
          </a:p>
        </p:txBody>
      </p:sp>
    </p:spTree>
    <p:extLst>
      <p:ext uri="{BB962C8B-B14F-4D97-AF65-F5344CB8AC3E}">
        <p14:creationId xmlns:p14="http://schemas.microsoft.com/office/powerpoint/2010/main" val="3384863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Starting now, the revised MPH</a:t>
            </a:r>
            <a:r>
              <a:rPr lang="en-US" baseline="0" dirty="0" smtClean="0"/>
              <a:t> is our official program.  Most of the first year and online students have elected to transfer to the new program.  We still have some in the old program, so this next year will be a juggling act.  I’ll be working with the advisors to make sure everything goes as smoothly as possible, but your patience and assistance in getting through the next year is appreciated. </a:t>
            </a:r>
          </a:p>
          <a:p>
            <a:endParaRPr lang="en-US" baseline="0" dirty="0" smtClean="0"/>
          </a:p>
          <a:p>
            <a:r>
              <a:rPr lang="en-US" baseline="0" dirty="0" smtClean="0"/>
              <a:t>Before we submit the curricular transition report to CEPH, we’ll need to have all syllabi in their new form and do another curricular review that includes the new five competencies.  Please work on both of these as you update your courses for fall. We’ll jump right in with this in the beginning of AY 17/18.</a:t>
            </a:r>
          </a:p>
          <a:p>
            <a:endParaRPr lang="en-US" baseline="0" dirty="0" smtClean="0"/>
          </a:p>
        </p:txBody>
      </p:sp>
      <p:sp>
        <p:nvSpPr>
          <p:cNvPr id="4" name="Slide Number Placeholder 3"/>
          <p:cNvSpPr>
            <a:spLocks noGrp="1"/>
          </p:cNvSpPr>
          <p:nvPr>
            <p:ph type="sldNum" sz="quarter" idx="10"/>
          </p:nvPr>
        </p:nvSpPr>
        <p:spPr/>
        <p:txBody>
          <a:bodyPr/>
          <a:lstStyle/>
          <a:p>
            <a:fld id="{1E40509A-AC25-474D-AF20-72FE8A12532E}" type="slidenum">
              <a:rPr lang="en-US" smtClean="0"/>
              <a:t>8</a:t>
            </a:fld>
            <a:endParaRPr lang="en-US"/>
          </a:p>
        </p:txBody>
      </p:sp>
    </p:spTree>
    <p:extLst>
      <p:ext uri="{BB962C8B-B14F-4D97-AF65-F5344CB8AC3E}">
        <p14:creationId xmlns:p14="http://schemas.microsoft.com/office/powerpoint/2010/main" val="1796774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I’m also going to ask you to also think about ways of embedding applied practice experiences into your courses.  Please see the report hyperlinked to the agenda for guidelines.  I’ll email you a request to provide details on the type of projects you can embed.  This is for all courses, and not just required core courses.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E40509A-AC25-474D-AF20-72FE8A12532E}" type="slidenum">
              <a:rPr lang="en-US" smtClean="0"/>
              <a:t>9</a:t>
            </a:fld>
            <a:endParaRPr lang="en-US"/>
          </a:p>
        </p:txBody>
      </p:sp>
    </p:spTree>
    <p:extLst>
      <p:ext uri="{BB962C8B-B14F-4D97-AF65-F5344CB8AC3E}">
        <p14:creationId xmlns:p14="http://schemas.microsoft.com/office/powerpoint/2010/main" val="2046617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4E7824-2AB5-430A-82CE-B2B25D7C6887}"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230327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E7824-2AB5-430A-82CE-B2B25D7C6887}"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101909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E7824-2AB5-430A-82CE-B2B25D7C6887}"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332466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E7824-2AB5-430A-82CE-B2B25D7C6887}"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4DC8F-96D0-4B07-BC3A-0467596C22FD}" type="slidenum">
              <a:rPr lang="en-US" smtClean="0"/>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2295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E7824-2AB5-430A-82CE-B2B25D7C6887}"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1718283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C4E7824-2AB5-430A-82CE-B2B25D7C6887}" type="datetimeFigureOut">
              <a:rPr lang="en-US" smtClean="0"/>
              <a:t>5/7/2017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531366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C4E7824-2AB5-430A-82CE-B2B25D7C6887}" type="datetimeFigureOut">
              <a:rPr lang="en-US" smtClean="0"/>
              <a:t>5/7/2017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3975878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4E7824-2AB5-430A-82CE-B2B25D7C6887}"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1071001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4E7824-2AB5-430A-82CE-B2B25D7C6887}"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1481555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4E7824-2AB5-430A-82CE-B2B25D7C6887}"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303305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4E7824-2AB5-430A-82CE-B2B25D7C6887}"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274858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4E7824-2AB5-430A-82CE-B2B25D7C6887}"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292262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4E7824-2AB5-430A-82CE-B2B25D7C6887}" type="datetimeFigureOut">
              <a:rPr lang="en-US" smtClean="0"/>
              <a:t>5/7/2017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37874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4E7824-2AB5-430A-82CE-B2B25D7C6887}" type="datetimeFigureOut">
              <a:rPr lang="en-US" smtClean="0"/>
              <a:t>5/7/2017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1699306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E7824-2AB5-430A-82CE-B2B25D7C6887}" type="datetimeFigureOut">
              <a:rPr lang="en-US" smtClean="0"/>
              <a:t>5/7/2017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726348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E7824-2AB5-430A-82CE-B2B25D7C6887}"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3570518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E7824-2AB5-430A-82CE-B2B25D7C6887}"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4DC8F-96D0-4B07-BC3A-0467596C22FD}" type="slidenum">
              <a:rPr lang="en-US" smtClean="0"/>
              <a:t>‹#›</a:t>
            </a:fld>
            <a:endParaRPr lang="en-US"/>
          </a:p>
        </p:txBody>
      </p:sp>
    </p:spTree>
    <p:extLst>
      <p:ext uri="{BB962C8B-B14F-4D97-AF65-F5344CB8AC3E}">
        <p14:creationId xmlns:p14="http://schemas.microsoft.com/office/powerpoint/2010/main" val="1131031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1824525"/>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AC4E7824-2AB5-430A-82CE-B2B25D7C6887}" type="datetimeFigureOut">
              <a:rPr lang="en-US" smtClean="0"/>
              <a:t>5/7/2017</a:t>
            </a:fld>
            <a:endParaRPr lang="en-US"/>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9CE4DC8F-96D0-4B07-BC3A-0467596C22FD}" type="slidenum">
              <a:rPr lang="en-US" smtClean="0"/>
              <a:t>‹#›</a:t>
            </a:fld>
            <a:endParaRPr lang="en-US"/>
          </a:p>
        </p:txBody>
      </p:sp>
    </p:spTree>
    <p:extLst>
      <p:ext uri="{BB962C8B-B14F-4D97-AF65-F5344CB8AC3E}">
        <p14:creationId xmlns:p14="http://schemas.microsoft.com/office/powerpoint/2010/main" val="2809647659"/>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2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MPH/BSPH Meeting</a:t>
            </a:r>
            <a:endParaRPr lang="en-US" dirty="0"/>
          </a:p>
        </p:txBody>
      </p:sp>
      <p:sp>
        <p:nvSpPr>
          <p:cNvPr id="3" name="Subtitle 2"/>
          <p:cNvSpPr>
            <a:spLocks noGrp="1"/>
          </p:cNvSpPr>
          <p:nvPr>
            <p:ph type="subTitle" idx="1"/>
          </p:nvPr>
        </p:nvSpPr>
        <p:spPr/>
        <p:txBody>
          <a:bodyPr>
            <a:normAutofit/>
          </a:bodyPr>
          <a:lstStyle/>
          <a:p>
            <a:r>
              <a:rPr lang="en-US" sz="2400" dirty="0" smtClean="0"/>
              <a:t>May 10. 2017</a:t>
            </a:r>
          </a:p>
          <a:p>
            <a:r>
              <a:rPr lang="en-US" sz="2400" dirty="0" smtClean="0"/>
              <a:t>Buh-Bye AY 16/17….. Almost.</a:t>
            </a:r>
            <a:endParaRPr lang="en-US" sz="2400" dirty="0"/>
          </a:p>
        </p:txBody>
      </p:sp>
    </p:spTree>
    <p:extLst>
      <p:ext uri="{BB962C8B-B14F-4D97-AF65-F5344CB8AC3E}">
        <p14:creationId xmlns:p14="http://schemas.microsoft.com/office/powerpoint/2010/main" val="3257668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4" name="Content Placeholder 3"/>
          <p:cNvSpPr>
            <a:spLocks noGrp="1"/>
          </p:cNvSpPr>
          <p:nvPr>
            <p:ph idx="1"/>
          </p:nvPr>
        </p:nvSpPr>
        <p:spPr>
          <a:xfrm>
            <a:off x="685346" y="1824525"/>
            <a:ext cx="7765322" cy="2603790"/>
          </a:xfrm>
          <a:prstGeom prst="rect">
            <a:avLst/>
          </a:prstGeom>
        </p:spPr>
        <p:txBody>
          <a:bodyPr>
            <a:spAutoFit/>
          </a:bodyPr>
          <a:lstStyle/>
          <a:p>
            <a:r>
              <a:rPr lang="en-US" dirty="0"/>
              <a:t>Strategic planning </a:t>
            </a:r>
          </a:p>
          <a:p>
            <a:pPr lvl="1"/>
            <a:r>
              <a:rPr lang="en-US" dirty="0"/>
              <a:t>Strategies to measure program goals</a:t>
            </a:r>
          </a:p>
          <a:p>
            <a:pPr marL="1098900" lvl="2" indent="-342900"/>
            <a:r>
              <a:rPr lang="en-US" dirty="0"/>
              <a:t>Action plans</a:t>
            </a:r>
          </a:p>
          <a:p>
            <a:pPr lvl="1"/>
            <a:r>
              <a:rPr lang="en-US" dirty="0" smtClean="0"/>
              <a:t>New </a:t>
            </a:r>
            <a:r>
              <a:rPr lang="en-US" dirty="0"/>
              <a:t>faculty: what do we need</a:t>
            </a:r>
            <a:r>
              <a:rPr lang="en-US" dirty="0" smtClean="0"/>
              <a:t>?</a:t>
            </a:r>
          </a:p>
          <a:p>
            <a:endParaRPr lang="en-US" dirty="0"/>
          </a:p>
        </p:txBody>
      </p:sp>
    </p:spTree>
    <p:extLst>
      <p:ext uri="{BB962C8B-B14F-4D97-AF65-F5344CB8AC3E}">
        <p14:creationId xmlns:p14="http://schemas.microsoft.com/office/powerpoint/2010/main" val="1640038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4" name="Text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5820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AY 16/17</a:t>
            </a:r>
            <a:endParaRPr lang="en-US" dirty="0"/>
          </a:p>
        </p:txBody>
      </p:sp>
      <p:sp>
        <p:nvSpPr>
          <p:cNvPr id="3" name="Content Placeholder 2"/>
          <p:cNvSpPr>
            <a:spLocks noGrp="1"/>
          </p:cNvSpPr>
          <p:nvPr>
            <p:ph idx="1"/>
          </p:nvPr>
        </p:nvSpPr>
        <p:spPr/>
        <p:txBody>
          <a:bodyPr/>
          <a:lstStyle/>
          <a:p>
            <a:r>
              <a:rPr lang="en-US" dirty="0" smtClean="0"/>
              <a:t>Two daunting tasks:</a:t>
            </a:r>
          </a:p>
          <a:p>
            <a:pPr marL="551250" indent="-514350">
              <a:buFont typeface="+mj-lt"/>
              <a:buAutoNum type="arabicPeriod"/>
            </a:pPr>
            <a:r>
              <a:rPr lang="en-US" dirty="0" smtClean="0"/>
              <a:t>Interim Report</a:t>
            </a:r>
          </a:p>
          <a:p>
            <a:pPr marL="756900" lvl="1" indent="-342900"/>
            <a:r>
              <a:rPr lang="en-US" dirty="0" smtClean="0"/>
              <a:t>Address deficiencies</a:t>
            </a:r>
          </a:p>
          <a:p>
            <a:pPr marL="1062900" lvl="2" indent="-342900"/>
            <a:r>
              <a:rPr lang="en-US" dirty="0" smtClean="0"/>
              <a:t>process and outcomes</a:t>
            </a:r>
          </a:p>
          <a:p>
            <a:pPr marL="551250" indent="-514350">
              <a:buFont typeface="+mj-lt"/>
              <a:buAutoNum type="arabicPeriod"/>
            </a:pPr>
            <a:r>
              <a:rPr lang="en-US" dirty="0" smtClean="0"/>
              <a:t>Curricular Transition</a:t>
            </a:r>
            <a:endParaRPr lang="en-US" dirty="0"/>
          </a:p>
        </p:txBody>
      </p:sp>
    </p:spTree>
    <p:extLst>
      <p:ext uri="{BB962C8B-B14F-4D97-AF65-F5344CB8AC3E}">
        <p14:creationId xmlns:p14="http://schemas.microsoft.com/office/powerpoint/2010/main" val="3965634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Interim Report Update</a:t>
            </a:r>
            <a:endParaRPr lang="en-US" dirty="0"/>
          </a:p>
        </p:txBody>
      </p:sp>
      <p:sp>
        <p:nvSpPr>
          <p:cNvPr id="3" name="Content Placeholder 2"/>
          <p:cNvSpPr>
            <a:spLocks noGrp="1"/>
          </p:cNvSpPr>
          <p:nvPr>
            <p:ph idx="1"/>
          </p:nvPr>
        </p:nvSpPr>
        <p:spPr/>
        <p:txBody>
          <a:bodyPr/>
          <a:lstStyle/>
          <a:p>
            <a:r>
              <a:rPr lang="en-US" dirty="0"/>
              <a:t> </a:t>
            </a:r>
            <a:r>
              <a:rPr lang="en-US" dirty="0" smtClean="0"/>
              <a:t>Two plans left to complete/approve</a:t>
            </a:r>
          </a:p>
          <a:p>
            <a:pPr lvl="1"/>
            <a:r>
              <a:rPr lang="en-US" dirty="0" smtClean="0"/>
              <a:t>Assessment plan </a:t>
            </a:r>
          </a:p>
          <a:p>
            <a:pPr lvl="2"/>
            <a:r>
              <a:rPr lang="en-US" dirty="0" smtClean="0"/>
              <a:t> previously discussed; hyperlinked on agenda</a:t>
            </a:r>
          </a:p>
          <a:p>
            <a:pPr lvl="1"/>
            <a:r>
              <a:rPr lang="en-US" dirty="0" smtClean="0"/>
              <a:t>Workforce development plan</a:t>
            </a:r>
          </a:p>
          <a:p>
            <a:pPr lvl="2"/>
            <a:r>
              <a:rPr lang="en-US" dirty="0" smtClean="0"/>
              <a:t>Assess </a:t>
            </a:r>
          </a:p>
          <a:p>
            <a:pPr lvl="2"/>
            <a:r>
              <a:rPr lang="en-US" dirty="0" smtClean="0"/>
              <a:t>Delivery</a:t>
            </a:r>
          </a:p>
          <a:p>
            <a:r>
              <a:rPr lang="en-US" dirty="0" smtClean="0"/>
              <a:t>Write report</a:t>
            </a:r>
          </a:p>
          <a:p>
            <a:pPr lvl="1"/>
            <a:r>
              <a:rPr lang="en-US" dirty="0" smtClean="0"/>
              <a:t> Review</a:t>
            </a:r>
          </a:p>
          <a:p>
            <a:pPr marL="450000" lvl="1" indent="0">
              <a:buNone/>
            </a:pPr>
            <a:endParaRPr lang="en-US" dirty="0" smtClean="0"/>
          </a:p>
          <a:p>
            <a:pPr lvl="1"/>
            <a:endParaRPr lang="en-US" dirty="0" smtClean="0"/>
          </a:p>
          <a:p>
            <a:endParaRPr lang="en-US" dirty="0" smtClean="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348339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Development: Assess</a:t>
            </a:r>
            <a:endParaRPr lang="en-US" dirty="0"/>
          </a:p>
        </p:txBody>
      </p:sp>
      <p:sp>
        <p:nvSpPr>
          <p:cNvPr id="3" name="Content Placeholder 2"/>
          <p:cNvSpPr>
            <a:spLocks noGrp="1"/>
          </p:cNvSpPr>
          <p:nvPr>
            <p:ph idx="1"/>
          </p:nvPr>
        </p:nvSpPr>
        <p:spPr/>
        <p:txBody>
          <a:bodyPr/>
          <a:lstStyle/>
          <a:p>
            <a:pPr marL="36900" indent="0">
              <a:buNone/>
            </a:pPr>
            <a:r>
              <a:rPr lang="en-US" dirty="0" smtClean="0">
                <a:effectLst/>
              </a:rPr>
              <a:t>We must assess </a:t>
            </a:r>
            <a:r>
              <a:rPr lang="en-US" dirty="0" smtClean="0">
                <a:solidFill>
                  <a:srgbClr val="FF0000"/>
                </a:solidFill>
                <a:effectLst/>
              </a:rPr>
              <a:t>professional </a:t>
            </a:r>
            <a:r>
              <a:rPr lang="en-US" dirty="0">
                <a:solidFill>
                  <a:srgbClr val="FF0000"/>
                </a:solidFill>
                <a:effectLst/>
              </a:rPr>
              <a:t>development needs </a:t>
            </a:r>
            <a:r>
              <a:rPr lang="en-US" dirty="0">
                <a:effectLst/>
              </a:rPr>
              <a:t>of individuals currently serving public health functions in </a:t>
            </a:r>
            <a:r>
              <a:rPr lang="en-US" dirty="0" smtClean="0">
                <a:effectLst/>
              </a:rPr>
              <a:t>our </a:t>
            </a:r>
            <a:r>
              <a:rPr lang="en-US" dirty="0">
                <a:solidFill>
                  <a:srgbClr val="FF0000"/>
                </a:solidFill>
                <a:effectLst/>
              </a:rPr>
              <a:t>self-defined priority community or </a:t>
            </a:r>
            <a:r>
              <a:rPr lang="en-US" dirty="0" smtClean="0">
                <a:solidFill>
                  <a:srgbClr val="FF0000"/>
                </a:solidFill>
                <a:effectLst/>
              </a:rPr>
              <a:t>communities</a:t>
            </a:r>
          </a:p>
          <a:p>
            <a:pPr marL="907200" lvl="1" indent="-457200">
              <a:buAutoNum type="arabicPeriod"/>
            </a:pPr>
            <a:r>
              <a:rPr lang="en-US" sz="2800" dirty="0" smtClean="0">
                <a:effectLst/>
              </a:rPr>
              <a:t>Who are our priority communities?  Why are they our priority</a:t>
            </a:r>
          </a:p>
          <a:p>
            <a:pPr marL="907200" lvl="1" indent="-457200">
              <a:buAutoNum type="arabicPeriod"/>
            </a:pPr>
            <a:r>
              <a:rPr lang="en-US" sz="2800" dirty="0" smtClean="0">
                <a:effectLst/>
              </a:rPr>
              <a:t>How do we assess their needs? </a:t>
            </a:r>
          </a:p>
          <a:p>
            <a:pPr marL="756000" lvl="2" indent="0">
              <a:buNone/>
            </a:pPr>
            <a:endParaRPr lang="en-US" dirty="0"/>
          </a:p>
        </p:txBody>
      </p:sp>
    </p:spTree>
    <p:extLst>
      <p:ext uri="{BB962C8B-B14F-4D97-AF65-F5344CB8AC3E}">
        <p14:creationId xmlns:p14="http://schemas.microsoft.com/office/powerpoint/2010/main" val="241821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Development: Deliver</a:t>
            </a:r>
            <a:endParaRPr lang="en-US" dirty="0"/>
          </a:p>
        </p:txBody>
      </p:sp>
      <p:sp>
        <p:nvSpPr>
          <p:cNvPr id="3" name="Content Placeholder 2"/>
          <p:cNvSpPr>
            <a:spLocks noGrp="1"/>
          </p:cNvSpPr>
          <p:nvPr>
            <p:ph idx="1"/>
          </p:nvPr>
        </p:nvSpPr>
        <p:spPr/>
        <p:txBody>
          <a:bodyPr/>
          <a:lstStyle/>
          <a:p>
            <a:pPr marL="36900" indent="0">
              <a:buNone/>
            </a:pPr>
            <a:r>
              <a:rPr lang="en-US" dirty="0" smtClean="0"/>
              <a:t>We must provide professional development to address needs identified.</a:t>
            </a:r>
          </a:p>
          <a:p>
            <a:pPr marL="551250" indent="-514350">
              <a:buFont typeface="+mj-lt"/>
              <a:buAutoNum type="arabicPeriod"/>
            </a:pPr>
            <a:r>
              <a:rPr lang="en-US" dirty="0" smtClean="0"/>
              <a:t>Describe process </a:t>
            </a:r>
            <a:r>
              <a:rPr lang="en-US" dirty="0"/>
              <a:t>for developing and implementing professional development </a:t>
            </a:r>
            <a:r>
              <a:rPr lang="en-US" dirty="0" smtClean="0"/>
              <a:t>activities, ensuring </a:t>
            </a:r>
            <a:r>
              <a:rPr lang="en-US" dirty="0"/>
              <a:t>that these activities align with needs </a:t>
            </a:r>
            <a:r>
              <a:rPr lang="en-US" dirty="0" smtClean="0"/>
              <a:t>identified in assessment.</a:t>
            </a:r>
            <a:endParaRPr lang="en-US" dirty="0"/>
          </a:p>
          <a:p>
            <a:pPr marL="551250" indent="-514350">
              <a:buFont typeface="+mj-lt"/>
              <a:buAutoNum type="arabicPeriod"/>
            </a:pPr>
            <a:endParaRPr lang="en-US" dirty="0" smtClean="0"/>
          </a:p>
          <a:p>
            <a:endParaRPr lang="en-US" dirty="0"/>
          </a:p>
        </p:txBody>
      </p:sp>
    </p:spTree>
    <p:extLst>
      <p:ext uri="{BB962C8B-B14F-4D97-AF65-F5344CB8AC3E}">
        <p14:creationId xmlns:p14="http://schemas.microsoft.com/office/powerpoint/2010/main" val="3466195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Workforce Development: </a:t>
            </a:r>
            <a:br>
              <a:rPr lang="en-US" dirty="0" smtClean="0"/>
            </a:br>
            <a:r>
              <a:rPr lang="en-US" dirty="0" smtClean="0"/>
              <a:t>Assess Suggestions</a:t>
            </a:r>
            <a:endParaRPr lang="en-US" dirty="0"/>
          </a:p>
        </p:txBody>
      </p:sp>
      <p:sp>
        <p:nvSpPr>
          <p:cNvPr id="3" name="Content Placeholder 2"/>
          <p:cNvSpPr>
            <a:spLocks noGrp="1"/>
          </p:cNvSpPr>
          <p:nvPr>
            <p:ph idx="1"/>
          </p:nvPr>
        </p:nvSpPr>
        <p:spPr>
          <a:xfrm>
            <a:off x="685346" y="1824525"/>
            <a:ext cx="7765322" cy="4555010"/>
          </a:xfrm>
        </p:spPr>
        <p:txBody>
          <a:bodyPr>
            <a:normAutofit lnSpcReduction="10000"/>
          </a:bodyPr>
          <a:lstStyle/>
          <a:p>
            <a:pPr marL="72900" indent="0">
              <a:buNone/>
            </a:pPr>
            <a:r>
              <a:rPr lang="en-US" sz="3200" dirty="0" smtClean="0">
                <a:effectLst/>
              </a:rPr>
              <a:t>Who/Why?</a:t>
            </a:r>
          </a:p>
          <a:p>
            <a:pPr marL="587250" indent="-514350">
              <a:buFont typeface="+mj-lt"/>
              <a:buAutoNum type="arabicPeriod"/>
            </a:pPr>
            <a:r>
              <a:rPr lang="en-US" dirty="0" smtClean="0">
                <a:effectLst/>
              </a:rPr>
              <a:t>AHD partners: part of relationship</a:t>
            </a:r>
          </a:p>
          <a:p>
            <a:pPr marL="587250" indent="-514350">
              <a:buFont typeface="+mj-lt"/>
              <a:buAutoNum type="arabicPeriod"/>
            </a:pPr>
            <a:r>
              <a:rPr lang="en-US" dirty="0" smtClean="0">
                <a:effectLst/>
              </a:rPr>
              <a:t>Orgs serving marginalized pops (diversity plan)</a:t>
            </a:r>
          </a:p>
          <a:p>
            <a:pPr marL="72900" indent="0">
              <a:buNone/>
            </a:pPr>
            <a:r>
              <a:rPr lang="en-US" sz="3200" dirty="0" smtClean="0">
                <a:effectLst/>
              </a:rPr>
              <a:t>How do we assess their needs? </a:t>
            </a:r>
          </a:p>
          <a:p>
            <a:pPr marL="587250" indent="-514350">
              <a:buFont typeface="+mj-lt"/>
              <a:buAutoNum type="arabicPeriod"/>
            </a:pPr>
            <a:r>
              <a:rPr lang="en-US" sz="3000" dirty="0" smtClean="0">
                <a:effectLst/>
              </a:rPr>
              <a:t>Advisory meetings/AHD meetings</a:t>
            </a:r>
          </a:p>
          <a:p>
            <a:pPr marL="587250" indent="-514350">
              <a:buFont typeface="+mj-lt"/>
              <a:buAutoNum type="arabicPeriod"/>
            </a:pPr>
            <a:r>
              <a:rPr lang="en-US" sz="3000" dirty="0" smtClean="0">
                <a:effectLst/>
              </a:rPr>
              <a:t>Informal needs assessment</a:t>
            </a:r>
          </a:p>
          <a:p>
            <a:pPr marL="587250" indent="-514350">
              <a:buFont typeface="+mj-lt"/>
              <a:buAutoNum type="arabicPeriod"/>
            </a:pPr>
            <a:r>
              <a:rPr lang="en-US" sz="3000" dirty="0" smtClean="0">
                <a:effectLst/>
              </a:rPr>
              <a:t>State-wide survey results (UK taking lead)</a:t>
            </a:r>
          </a:p>
          <a:p>
            <a:pPr marL="756000" lvl="2" indent="0">
              <a:buNone/>
            </a:pPr>
            <a:endParaRPr lang="en-US" sz="3000" dirty="0"/>
          </a:p>
        </p:txBody>
      </p:sp>
    </p:spTree>
    <p:extLst>
      <p:ext uri="{BB962C8B-B14F-4D97-AF65-F5344CB8AC3E}">
        <p14:creationId xmlns:p14="http://schemas.microsoft.com/office/powerpoint/2010/main" val="559863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Workforce Development: </a:t>
            </a:r>
            <a:br>
              <a:rPr lang="en-US" dirty="0" smtClean="0"/>
            </a:br>
            <a:r>
              <a:rPr lang="en-US" dirty="0" smtClean="0"/>
              <a:t>Deliver Plan</a:t>
            </a:r>
            <a:endParaRPr lang="en-US" dirty="0"/>
          </a:p>
        </p:txBody>
      </p:sp>
      <p:sp>
        <p:nvSpPr>
          <p:cNvPr id="3" name="Content Placeholder 2"/>
          <p:cNvSpPr>
            <a:spLocks noGrp="1"/>
          </p:cNvSpPr>
          <p:nvPr>
            <p:ph idx="1"/>
          </p:nvPr>
        </p:nvSpPr>
        <p:spPr/>
        <p:txBody>
          <a:bodyPr/>
          <a:lstStyle/>
          <a:p>
            <a:pPr marL="36900" indent="0">
              <a:buNone/>
            </a:pPr>
            <a:r>
              <a:rPr lang="en-US" dirty="0" smtClean="0"/>
              <a:t>Development/Implementation:</a:t>
            </a:r>
          </a:p>
          <a:p>
            <a:pPr marL="551250" indent="-514350">
              <a:buAutoNum type="arabicPeriod"/>
            </a:pPr>
            <a:r>
              <a:rPr lang="en-US" dirty="0" smtClean="0"/>
              <a:t>Certificate programs </a:t>
            </a:r>
          </a:p>
          <a:p>
            <a:pPr marL="551250" indent="-514350">
              <a:buAutoNum type="arabicPeriod"/>
            </a:pPr>
            <a:r>
              <a:rPr lang="en-US" dirty="0" smtClean="0"/>
              <a:t>Minimum of one workshop each year to an AHD on a priority area identified in assessment?</a:t>
            </a:r>
          </a:p>
          <a:p>
            <a:pPr marL="551250" indent="-514350">
              <a:buAutoNum type="arabicPeriod"/>
            </a:pPr>
            <a:r>
              <a:rPr lang="en-US" dirty="0" smtClean="0"/>
              <a:t>Minimum of workshop every year to diversity organization?</a:t>
            </a:r>
          </a:p>
          <a:p>
            <a:pPr marL="551250" indent="-514350">
              <a:buAutoNum type="arabicPeriod"/>
            </a:pPr>
            <a:endParaRPr lang="en-US" dirty="0"/>
          </a:p>
          <a:p>
            <a:pPr marL="551250" indent="-514350">
              <a:buFont typeface="+mj-lt"/>
              <a:buAutoNum type="arabicPeriod"/>
            </a:pPr>
            <a:endParaRPr lang="en-US" dirty="0" smtClean="0"/>
          </a:p>
          <a:p>
            <a:endParaRPr lang="en-US" dirty="0"/>
          </a:p>
        </p:txBody>
      </p:sp>
    </p:spTree>
    <p:extLst>
      <p:ext uri="{BB962C8B-B14F-4D97-AF65-F5344CB8AC3E}">
        <p14:creationId xmlns:p14="http://schemas.microsoft.com/office/powerpoint/2010/main" val="1219296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Curricular Transition Update</a:t>
            </a:r>
            <a:endParaRPr lang="en-US" dirty="0"/>
          </a:p>
        </p:txBody>
      </p:sp>
      <p:sp>
        <p:nvSpPr>
          <p:cNvPr id="3" name="Content Placeholder 2"/>
          <p:cNvSpPr>
            <a:spLocks noGrp="1"/>
          </p:cNvSpPr>
          <p:nvPr>
            <p:ph idx="1"/>
          </p:nvPr>
        </p:nvSpPr>
        <p:spPr>
          <a:xfrm>
            <a:off x="685346" y="1824525"/>
            <a:ext cx="7765322" cy="4425668"/>
          </a:xfrm>
        </p:spPr>
        <p:txBody>
          <a:bodyPr>
            <a:normAutofit/>
          </a:bodyPr>
          <a:lstStyle/>
          <a:p>
            <a:r>
              <a:rPr lang="en-US" dirty="0" smtClean="0"/>
              <a:t> Officially the new MPH</a:t>
            </a:r>
          </a:p>
          <a:p>
            <a:pPr lvl="1"/>
            <a:r>
              <a:rPr lang="en-US" dirty="0"/>
              <a:t> </a:t>
            </a:r>
            <a:r>
              <a:rPr lang="en-US" dirty="0" smtClean="0"/>
              <a:t>new vs old students: year of juggling</a:t>
            </a:r>
          </a:p>
          <a:p>
            <a:r>
              <a:rPr lang="en-US" dirty="0" smtClean="0"/>
              <a:t>Curricular Alignment – Part 2</a:t>
            </a:r>
          </a:p>
          <a:p>
            <a:pPr lvl="1"/>
            <a:r>
              <a:rPr lang="en-US" dirty="0" smtClean="0"/>
              <a:t>New competencies</a:t>
            </a:r>
          </a:p>
          <a:p>
            <a:pPr lvl="1"/>
            <a:r>
              <a:rPr lang="en-US" dirty="0" smtClean="0"/>
              <a:t>Align with revised syllabi, course content</a:t>
            </a:r>
          </a:p>
          <a:p>
            <a:pPr marL="530100" indent="-457200"/>
            <a:r>
              <a:rPr lang="en-US" dirty="0" smtClean="0"/>
              <a:t>HE Certificate: passed GC</a:t>
            </a:r>
          </a:p>
          <a:p>
            <a:pPr marL="530100" indent="-457200"/>
            <a:r>
              <a:rPr lang="en-US" dirty="0" smtClean="0"/>
              <a:t>Report: Due in December</a:t>
            </a:r>
          </a:p>
          <a:p>
            <a:pPr marL="907200" lvl="1" indent="-457200"/>
            <a:r>
              <a:rPr lang="en-US" dirty="0" smtClean="0"/>
              <a:t>Timeline for curricular review</a:t>
            </a:r>
          </a:p>
          <a:p>
            <a:pPr marL="907200" lvl="1" indent="-457200"/>
            <a:endParaRPr lang="en-US" dirty="0" smtClean="0"/>
          </a:p>
        </p:txBody>
      </p:sp>
    </p:spTree>
    <p:extLst>
      <p:ext uri="{BB962C8B-B14F-4D97-AF65-F5344CB8AC3E}">
        <p14:creationId xmlns:p14="http://schemas.microsoft.com/office/powerpoint/2010/main" val="4116440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685346" y="1422401"/>
            <a:ext cx="7765322" cy="4460876"/>
          </a:xfrm>
        </p:spPr>
        <p:txBody>
          <a:bodyPr>
            <a:normAutofit/>
          </a:bodyPr>
          <a:lstStyle/>
          <a:p>
            <a:pPr marL="36900" indent="0">
              <a:buNone/>
            </a:pPr>
            <a:r>
              <a:rPr lang="en-US" dirty="0" smtClean="0"/>
              <a:t>Summer Homework</a:t>
            </a:r>
          </a:p>
          <a:p>
            <a:r>
              <a:rPr lang="en-US" dirty="0" smtClean="0">
                <a:effectLst/>
              </a:rPr>
              <a:t>Embedded </a:t>
            </a:r>
            <a:r>
              <a:rPr lang="en-US" dirty="0" err="1">
                <a:effectLst/>
              </a:rPr>
              <a:t>GrAPEs</a:t>
            </a:r>
            <a:r>
              <a:rPr lang="en-US" dirty="0">
                <a:effectLst/>
              </a:rPr>
              <a:t>: Description of project types needed for courses:  ASAP</a:t>
            </a:r>
          </a:p>
          <a:p>
            <a:r>
              <a:rPr lang="en-US" dirty="0" smtClean="0">
                <a:effectLst/>
              </a:rPr>
              <a:t>Syllabi </a:t>
            </a:r>
            <a:r>
              <a:rPr lang="en-US" dirty="0">
                <a:effectLst/>
              </a:rPr>
              <a:t>update: August (fall and spring courses, please)</a:t>
            </a:r>
          </a:p>
          <a:p>
            <a:r>
              <a:rPr lang="en-US" dirty="0" smtClean="0">
                <a:effectLst/>
              </a:rPr>
              <a:t>New </a:t>
            </a:r>
            <a:r>
              <a:rPr lang="en-US" dirty="0">
                <a:effectLst/>
              </a:rPr>
              <a:t>student orientation:  Create </a:t>
            </a:r>
            <a:r>
              <a:rPr lang="en-US" dirty="0" err="1">
                <a:effectLst/>
              </a:rPr>
              <a:t>mediasite</a:t>
            </a:r>
            <a:r>
              <a:rPr lang="en-US" dirty="0">
                <a:effectLst/>
              </a:rPr>
              <a:t> intros for online </a:t>
            </a:r>
            <a:r>
              <a:rPr lang="en-US" dirty="0" smtClean="0">
                <a:effectLst/>
              </a:rPr>
              <a:t>students</a:t>
            </a:r>
            <a:endParaRPr lang="en-US" dirty="0" smtClean="0"/>
          </a:p>
          <a:p>
            <a:pPr lvl="1"/>
            <a:endParaRPr lang="en-US" dirty="0" smtClean="0"/>
          </a:p>
          <a:p>
            <a:pPr lvl="1"/>
            <a:endParaRPr lang="en-US" dirty="0"/>
          </a:p>
          <a:p>
            <a:pPr marL="450000" lvl="1" indent="0">
              <a:buNone/>
            </a:pPr>
            <a:endParaRPr lang="en-US" dirty="0" smtClean="0"/>
          </a:p>
        </p:txBody>
      </p:sp>
    </p:spTree>
    <p:extLst>
      <p:ext uri="{BB962C8B-B14F-4D97-AF65-F5344CB8AC3E}">
        <p14:creationId xmlns:p14="http://schemas.microsoft.com/office/powerpoint/2010/main" val="14292900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Slate</Template>
  <TotalTime>4261</TotalTime>
  <Words>1065</Words>
  <Application>Microsoft Office PowerPoint</Application>
  <PresentationFormat>On-screen Show (4:3)</PresentationFormat>
  <Paragraphs>97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Calisto MT</vt:lpstr>
      <vt:lpstr>Trebuchet MS</vt:lpstr>
      <vt:lpstr>Wingdings 2</vt:lpstr>
      <vt:lpstr>Slate</vt:lpstr>
      <vt:lpstr>MPH/BSPH Meeting</vt:lpstr>
      <vt:lpstr>AY 16/17</vt:lpstr>
      <vt:lpstr> Interim Report Update</vt:lpstr>
      <vt:lpstr>Workforce Development: Assess</vt:lpstr>
      <vt:lpstr>Workforce Development: Deliver</vt:lpstr>
      <vt:lpstr>Workforce Development:  Assess Suggestions</vt:lpstr>
      <vt:lpstr>Workforce Development:  Deliver Plan</vt:lpstr>
      <vt:lpstr>Curricular Transition Update</vt:lpstr>
      <vt:lpstr>Next Steps</vt:lpstr>
      <vt:lpstr>Next Steps</vt:lpstr>
      <vt:lpstr>Thank you</vt:lpstr>
    </vt:vector>
  </TitlesOfParts>
  <Company>Western Kentucky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MPH/BSPH Meeting</dc:title>
  <dc:creator>Gardner, Marilyn</dc:creator>
  <cp:lastModifiedBy>Gardner, Marilyn</cp:lastModifiedBy>
  <cp:revision>40</cp:revision>
  <dcterms:created xsi:type="dcterms:W3CDTF">2016-10-12T13:36:02Z</dcterms:created>
  <dcterms:modified xsi:type="dcterms:W3CDTF">2017-05-10T16:10:28Z</dcterms:modified>
</cp:coreProperties>
</file>