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95" r:id="rId4"/>
    <p:sldId id="305" r:id="rId5"/>
    <p:sldId id="292" r:id="rId6"/>
    <p:sldId id="301" r:id="rId7"/>
    <p:sldId id="294" r:id="rId8"/>
    <p:sldId id="296" r:id="rId9"/>
    <p:sldId id="300" r:id="rId10"/>
    <p:sldId id="299" r:id="rId11"/>
    <p:sldId id="298" r:id="rId12"/>
    <p:sldId id="304" r:id="rId13"/>
    <p:sldId id="297" r:id="rId14"/>
    <p:sldId id="303" r:id="rId15"/>
    <p:sldId id="302" r:id="rId16"/>
    <p:sldId id="276" r:id="rId17"/>
    <p:sldId id="290" r:id="rId18"/>
    <p:sldId id="29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003D"/>
    <a:srgbClr val="B01E24"/>
    <a:srgbClr val="737373"/>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858"/>
    <p:restoredTop sz="94781"/>
  </p:normalViewPr>
  <p:slideViewPr>
    <p:cSldViewPr snapToGrid="0" snapToObjects="1">
      <p:cViewPr varScale="1">
        <p:scale>
          <a:sx n="63" d="100"/>
          <a:sy n="63" d="100"/>
        </p:scale>
        <p:origin x="208" y="11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B2EE15-17D9-7046-9D26-7778F4DFA1D1}" type="datetimeFigureOut">
              <a:rPr lang="en-US" smtClean="0"/>
              <a:t>7/21/22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DA3575-B680-2C43-9B23-99B5246E6AA5}" type="slidenum">
              <a:rPr lang="en-US" smtClean="0"/>
              <a:t>‹#›</a:t>
            </a:fld>
            <a:endParaRPr lang="en-US"/>
          </a:p>
        </p:txBody>
      </p:sp>
    </p:spTree>
    <p:extLst>
      <p:ext uri="{BB962C8B-B14F-4D97-AF65-F5344CB8AC3E}">
        <p14:creationId xmlns:p14="http://schemas.microsoft.com/office/powerpoint/2010/main" val="2995830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to have pulled up on screen</a:t>
            </a:r>
          </a:p>
        </p:txBody>
      </p:sp>
      <p:sp>
        <p:nvSpPr>
          <p:cNvPr id="4" name="Slide Number Placeholder 3"/>
          <p:cNvSpPr>
            <a:spLocks noGrp="1"/>
          </p:cNvSpPr>
          <p:nvPr>
            <p:ph type="sldNum" sz="quarter" idx="5"/>
          </p:nvPr>
        </p:nvSpPr>
        <p:spPr/>
        <p:txBody>
          <a:bodyPr/>
          <a:lstStyle/>
          <a:p>
            <a:fld id="{64DA3575-B680-2C43-9B23-99B5246E6AA5}" type="slidenum">
              <a:rPr lang="en-US" smtClean="0"/>
              <a:t>6</a:t>
            </a:fld>
            <a:endParaRPr lang="en-US"/>
          </a:p>
        </p:txBody>
      </p:sp>
    </p:spTree>
    <p:extLst>
      <p:ext uri="{BB962C8B-B14F-4D97-AF65-F5344CB8AC3E}">
        <p14:creationId xmlns:p14="http://schemas.microsoft.com/office/powerpoint/2010/main" val="1529006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6EC1-1317-104B-91C4-A86B807D3368}"/>
              </a:ext>
            </a:extLst>
          </p:cNvPr>
          <p:cNvSpPr>
            <a:spLocks noGrp="1"/>
          </p:cNvSpPr>
          <p:nvPr>
            <p:ph type="ctrTitle"/>
          </p:nvPr>
        </p:nvSpPr>
        <p:spPr>
          <a:xfrm>
            <a:off x="1524000" y="1122363"/>
            <a:ext cx="9144000" cy="2387600"/>
          </a:xfrm>
        </p:spPr>
        <p:txBody>
          <a:bodyPr anchor="b"/>
          <a:lstStyle>
            <a:lvl1pPr algn="ctr">
              <a:defRPr sz="6000">
                <a:solidFill>
                  <a:srgbClr val="F5003D"/>
                </a:solidFill>
              </a:defRPr>
            </a:lvl1pPr>
          </a:lstStyle>
          <a:p>
            <a:r>
              <a:rPr lang="en-US" dirty="0"/>
              <a:t>Click to edit Master title style</a:t>
            </a:r>
          </a:p>
        </p:txBody>
      </p:sp>
      <p:sp>
        <p:nvSpPr>
          <p:cNvPr id="3" name="Subtitle 2">
            <a:extLst>
              <a:ext uri="{FF2B5EF4-FFF2-40B4-BE49-F238E27FC236}">
                <a16:creationId xmlns:a16="http://schemas.microsoft.com/office/drawing/2014/main" id="{03C9898B-7CA1-6247-B455-3480AF62A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a:extLst>
              <a:ext uri="{FF2B5EF4-FFF2-40B4-BE49-F238E27FC236}">
                <a16:creationId xmlns:a16="http://schemas.microsoft.com/office/drawing/2014/main" id="{4F3F30FE-5832-4A42-954B-2F8A158195B2}"/>
              </a:ext>
            </a:extLst>
          </p:cNvPr>
          <p:cNvPicPr>
            <a:picLocks noChangeAspect="1"/>
          </p:cNvPicPr>
          <p:nvPr userDrawn="1"/>
        </p:nvPicPr>
        <p:blipFill>
          <a:blip r:embed="rId2"/>
          <a:stretch>
            <a:fillRect/>
          </a:stretch>
        </p:blipFill>
        <p:spPr>
          <a:xfrm>
            <a:off x="10079421" y="5052959"/>
            <a:ext cx="1968061" cy="1686909"/>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AE661BD1-2589-9824-B9DB-DC1EAFF6AC97}"/>
              </a:ext>
            </a:extLst>
          </p:cNvPr>
          <p:cNvPicPr>
            <a:picLocks noChangeAspect="1"/>
          </p:cNvPicPr>
          <p:nvPr userDrawn="1"/>
        </p:nvPicPr>
        <p:blipFill>
          <a:blip r:embed="rId3"/>
          <a:stretch>
            <a:fillRect/>
          </a:stretch>
        </p:blipFill>
        <p:spPr>
          <a:xfrm>
            <a:off x="81456" y="5349875"/>
            <a:ext cx="2689334" cy="1389993"/>
          </a:xfrm>
          <a:prstGeom prst="rect">
            <a:avLst/>
          </a:prstGeom>
        </p:spPr>
      </p:pic>
    </p:spTree>
    <p:extLst>
      <p:ext uri="{BB962C8B-B14F-4D97-AF65-F5344CB8AC3E}">
        <p14:creationId xmlns:p14="http://schemas.microsoft.com/office/powerpoint/2010/main" val="1083332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727B-8BFA-F04A-9BD4-19888A6832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3C90FA-D8A9-584B-82AC-E87435A0074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DFB024-D818-5343-8FDB-21A30A4ACF9F}"/>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5" name="Footer Placeholder 4">
            <a:extLst>
              <a:ext uri="{FF2B5EF4-FFF2-40B4-BE49-F238E27FC236}">
                <a16:creationId xmlns:a16="http://schemas.microsoft.com/office/drawing/2014/main" id="{2631A84A-1CC1-2344-A75A-F8D4E3F996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317F49-27D5-454C-977E-702CA0E0A0F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339472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355E35-FD2F-4342-B552-C8D745F907F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A579E0-22D7-3B40-A15E-34A9D3ECFB5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6778DB-A041-D740-917D-856473117057}"/>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5" name="Footer Placeholder 4">
            <a:extLst>
              <a:ext uri="{FF2B5EF4-FFF2-40B4-BE49-F238E27FC236}">
                <a16:creationId xmlns:a16="http://schemas.microsoft.com/office/drawing/2014/main" id="{98A9006E-0E8D-694E-8B90-E188CADE2D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0C3695-500B-CF4F-B2D8-36791E8E64E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15740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717C7-4E1E-DB4C-BE15-AFB13CC4293B}"/>
              </a:ext>
            </a:extLst>
          </p:cNvPr>
          <p:cNvSpPr>
            <a:spLocks noGrp="1"/>
          </p:cNvSpPr>
          <p:nvPr>
            <p:ph type="title"/>
          </p:nvPr>
        </p:nvSpPr>
        <p:spPr/>
        <p:txBody>
          <a:bodyPr/>
          <a:lstStyle>
            <a:lvl1pPr>
              <a:defRPr>
                <a:solidFill>
                  <a:srgbClr val="F5003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D431F1-B23C-6C4B-990F-1AE1A329F35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11301735-C2D4-F847-A1FF-F06B87C7D835}"/>
              </a:ext>
            </a:extLst>
          </p:cNvPr>
          <p:cNvPicPr>
            <a:picLocks noChangeAspect="1"/>
          </p:cNvPicPr>
          <p:nvPr userDrawn="1"/>
        </p:nvPicPr>
        <p:blipFill>
          <a:blip r:embed="rId2"/>
          <a:stretch>
            <a:fillRect/>
          </a:stretch>
        </p:blipFill>
        <p:spPr>
          <a:xfrm>
            <a:off x="10962290" y="5809704"/>
            <a:ext cx="1085192" cy="930164"/>
          </a:xfrm>
          <a:prstGeom prst="rect">
            <a:avLst/>
          </a:prstGeom>
        </p:spPr>
      </p:pic>
      <p:pic>
        <p:nvPicPr>
          <p:cNvPr id="5" name="Picture 4" descr="A picture containing text, clipart&#10;&#10;Description automatically generated">
            <a:extLst>
              <a:ext uri="{FF2B5EF4-FFF2-40B4-BE49-F238E27FC236}">
                <a16:creationId xmlns:a16="http://schemas.microsoft.com/office/drawing/2014/main" id="{87E9E3E0-A7F7-8A9F-BD91-B204CE2A271D}"/>
              </a:ext>
            </a:extLst>
          </p:cNvPr>
          <p:cNvPicPr>
            <a:picLocks noChangeAspect="1"/>
          </p:cNvPicPr>
          <p:nvPr userDrawn="1"/>
        </p:nvPicPr>
        <p:blipFill>
          <a:blip r:embed="rId3"/>
          <a:stretch>
            <a:fillRect/>
          </a:stretch>
        </p:blipFill>
        <p:spPr>
          <a:xfrm>
            <a:off x="144518" y="6176963"/>
            <a:ext cx="1130300" cy="584200"/>
          </a:xfrm>
          <a:prstGeom prst="rect">
            <a:avLst/>
          </a:prstGeom>
        </p:spPr>
      </p:pic>
    </p:spTree>
    <p:extLst>
      <p:ext uri="{BB962C8B-B14F-4D97-AF65-F5344CB8AC3E}">
        <p14:creationId xmlns:p14="http://schemas.microsoft.com/office/powerpoint/2010/main" val="3699596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B021D-1249-CA45-BCE2-8EA78C4A39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E3A486-05B3-E84F-9A7C-441B3BE00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B5D687-C2E5-4641-9925-2C55291479F0}"/>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5" name="Footer Placeholder 4">
            <a:extLst>
              <a:ext uri="{FF2B5EF4-FFF2-40B4-BE49-F238E27FC236}">
                <a16:creationId xmlns:a16="http://schemas.microsoft.com/office/drawing/2014/main" id="{E72DADE2-6465-3E40-81EE-45A22941FA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00523-C426-5947-9D48-21B2E6E92B6D}"/>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24310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B741F-8FFA-7540-9F5C-8B6BC42021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1748AF-3070-0644-AE17-AFC00EE2259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39DA29-E579-F243-8EAE-5139798262F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D06D0A7-EF8E-1A49-B2D1-23D33658288E}"/>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6" name="Footer Placeholder 5">
            <a:extLst>
              <a:ext uri="{FF2B5EF4-FFF2-40B4-BE49-F238E27FC236}">
                <a16:creationId xmlns:a16="http://schemas.microsoft.com/office/drawing/2014/main" id="{AD7F7719-189B-0343-9237-C9D3CA7FC5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CB08EA-4047-6D4E-81C6-2F1A8E10F60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63657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8558E-874C-0548-9B61-CFC625BB562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FD7B8-9C19-A249-BF25-F691DB45D1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E6FE5C8-1D11-3E47-8367-8BC2A1FD7F4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59CE85-E5DA-3F44-A9FE-CC59591BE9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D5DFF7F-640C-7142-8505-3144B39F99D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2A35827-0B26-3842-90A3-E82CA4B1C46C}"/>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8" name="Footer Placeholder 7">
            <a:extLst>
              <a:ext uri="{FF2B5EF4-FFF2-40B4-BE49-F238E27FC236}">
                <a16:creationId xmlns:a16="http://schemas.microsoft.com/office/drawing/2014/main" id="{4F435069-A5F9-B34F-ABC1-497A543312F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865E13-BD9E-0944-9864-3D6078D32851}"/>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2803089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9194C-3735-E747-98F0-8BD5A92947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CEE391-ED17-3A46-9818-FC3BE092E2B4}"/>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4" name="Footer Placeholder 3">
            <a:extLst>
              <a:ext uri="{FF2B5EF4-FFF2-40B4-BE49-F238E27FC236}">
                <a16:creationId xmlns:a16="http://schemas.microsoft.com/office/drawing/2014/main" id="{72227408-AA77-AD44-8245-C3AD7DEC095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E981AA-429C-BB41-AEEB-25DC48E0A9E6}"/>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8756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BC88C-8248-3E46-8C09-A92B8D42926F}"/>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3" name="Footer Placeholder 2">
            <a:extLst>
              <a:ext uri="{FF2B5EF4-FFF2-40B4-BE49-F238E27FC236}">
                <a16:creationId xmlns:a16="http://schemas.microsoft.com/office/drawing/2014/main" id="{978777A0-42AB-6F4F-BAE4-C3F5F73B69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F6D4E1-54B7-6446-8EE8-1487E5DA04DC}"/>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3415383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8A946-9551-084A-B8D9-30D7E8814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8F4542-D479-EE48-81C8-92F9B9733E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5A4430-79E2-0643-9825-4F5256FE20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A5D66DB-0235-3D42-8106-0CF59377CF26}"/>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6" name="Footer Placeholder 5">
            <a:extLst>
              <a:ext uri="{FF2B5EF4-FFF2-40B4-BE49-F238E27FC236}">
                <a16:creationId xmlns:a16="http://schemas.microsoft.com/office/drawing/2014/main" id="{5864BBA8-EB89-6D4E-B3F4-348723BC9B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6458DF-29CA-2346-8463-3D2259236260}"/>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1259045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7659-57CF-9E4C-97B5-C7DB985E87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E7812E-EE4B-AE4A-96F2-6A7AF3CE3A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76174D-D696-6245-9EEB-ABB136DAEB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8C3CE86-DFAE-F048-8788-ECA8960D608C}"/>
              </a:ext>
            </a:extLst>
          </p:cNvPr>
          <p:cNvSpPr>
            <a:spLocks noGrp="1"/>
          </p:cNvSpPr>
          <p:nvPr>
            <p:ph type="dt" sz="half" idx="10"/>
          </p:nvPr>
        </p:nvSpPr>
        <p:spPr/>
        <p:txBody>
          <a:bodyPr/>
          <a:lstStyle/>
          <a:p>
            <a:fld id="{24932434-5785-E247-9B1E-2CE330BA680D}" type="datetimeFigureOut">
              <a:rPr lang="en-US" smtClean="0"/>
              <a:t>7/21/22</a:t>
            </a:fld>
            <a:endParaRPr lang="en-US"/>
          </a:p>
        </p:txBody>
      </p:sp>
      <p:sp>
        <p:nvSpPr>
          <p:cNvPr id="6" name="Footer Placeholder 5">
            <a:extLst>
              <a:ext uri="{FF2B5EF4-FFF2-40B4-BE49-F238E27FC236}">
                <a16:creationId xmlns:a16="http://schemas.microsoft.com/office/drawing/2014/main" id="{E39C7626-1FCA-7D40-878F-2D9EB9A1A8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DA9DE4-8B15-7441-BEEB-653273F4D2A7}"/>
              </a:ext>
            </a:extLst>
          </p:cNvPr>
          <p:cNvSpPr>
            <a:spLocks noGrp="1"/>
          </p:cNvSpPr>
          <p:nvPr>
            <p:ph type="sldNum" sz="quarter" idx="12"/>
          </p:nvPr>
        </p:nvSpPr>
        <p:spPr/>
        <p:txBody>
          <a:bodyPr/>
          <a:lstStyle/>
          <a:p>
            <a:fld id="{5425DCDB-59DB-604C-BE66-E06047A18F1B}" type="slidenum">
              <a:rPr lang="en-US" smtClean="0"/>
              <a:t>‹#›</a:t>
            </a:fld>
            <a:endParaRPr lang="en-US"/>
          </a:p>
        </p:txBody>
      </p:sp>
    </p:spTree>
    <p:extLst>
      <p:ext uri="{BB962C8B-B14F-4D97-AF65-F5344CB8AC3E}">
        <p14:creationId xmlns:p14="http://schemas.microsoft.com/office/powerpoint/2010/main" val="4013773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B519BB-9771-AF43-972C-61F01C39F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EDAA93A-E0E6-EF42-9F48-B9CAAE177E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68967B3-C865-EF41-B482-C5EC9FBC5C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32434-5785-E247-9B1E-2CE330BA680D}" type="datetimeFigureOut">
              <a:rPr lang="en-US" smtClean="0"/>
              <a:t>7/21/22</a:t>
            </a:fld>
            <a:endParaRPr lang="en-US"/>
          </a:p>
        </p:txBody>
      </p:sp>
      <p:sp>
        <p:nvSpPr>
          <p:cNvPr id="5" name="Footer Placeholder 4">
            <a:extLst>
              <a:ext uri="{FF2B5EF4-FFF2-40B4-BE49-F238E27FC236}">
                <a16:creationId xmlns:a16="http://schemas.microsoft.com/office/drawing/2014/main" id="{1AFEF6DE-9EE4-6D40-AB56-25E91AB57F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72E770F-B2DD-5A49-A1A1-7EFA45AB14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5DCDB-59DB-604C-BE66-E06047A18F1B}" type="slidenum">
              <a:rPr lang="en-US" smtClean="0"/>
              <a:t>‹#›</a:t>
            </a:fld>
            <a:endParaRPr lang="en-US"/>
          </a:p>
        </p:txBody>
      </p:sp>
    </p:spTree>
    <p:extLst>
      <p:ext uri="{BB962C8B-B14F-4D97-AF65-F5344CB8AC3E}">
        <p14:creationId xmlns:p14="http://schemas.microsoft.com/office/powerpoint/2010/main" val="7484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B01E24"/>
          </a:solidFill>
          <a:latin typeface="Palatino" pitchFamily="2" charset="77"/>
          <a:ea typeface="Palatino" pitchFamily="2" charset="77"/>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yriad Pro" panose="020B0503030403020204" pitchFamily="34" charset="0"/>
          <a:ea typeface="Palatino" pitchFamily="2" charset="77"/>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yriad Pro" panose="020B0503030403020204" pitchFamily="34" charset="0"/>
          <a:ea typeface="Palatino" pitchFamily="2" charset="77"/>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yriad Pro" panose="020B0503030403020204" pitchFamily="34" charset="0"/>
          <a:ea typeface="Palatino" pitchFamily="2" charset="77"/>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yriad Pro" panose="020B0503030403020204" pitchFamily="34" charset="0"/>
          <a:ea typeface="Palatino" pitchFamily="2" charset="7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ku.edu/pdcmath"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inyurl.com/pdcendofdaysurve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tinyurl.com/pdcmathendofweeksurve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CDEBF-6376-6341-BF2C-E3EBF1493C2B}"/>
              </a:ext>
            </a:extLst>
          </p:cNvPr>
          <p:cNvSpPr>
            <a:spLocks noGrp="1"/>
          </p:cNvSpPr>
          <p:nvPr>
            <p:ph type="ctrTitle"/>
          </p:nvPr>
        </p:nvSpPr>
        <p:spPr/>
        <p:txBody>
          <a:bodyPr>
            <a:noAutofit/>
          </a:bodyPr>
          <a:lstStyle/>
          <a:p>
            <a:r>
              <a:rPr lang="en-US" sz="4800" dirty="0"/>
              <a:t>Teachers of Mathematics as Pedagogical Designers</a:t>
            </a:r>
          </a:p>
        </p:txBody>
      </p:sp>
      <p:sp>
        <p:nvSpPr>
          <p:cNvPr id="3" name="Subtitle 2">
            <a:extLst>
              <a:ext uri="{FF2B5EF4-FFF2-40B4-BE49-F238E27FC236}">
                <a16:creationId xmlns:a16="http://schemas.microsoft.com/office/drawing/2014/main" id="{4258EA3A-8611-B540-908C-235E279AD657}"/>
              </a:ext>
            </a:extLst>
          </p:cNvPr>
          <p:cNvSpPr>
            <a:spLocks noGrp="1"/>
          </p:cNvSpPr>
          <p:nvPr>
            <p:ph type="subTitle" idx="1"/>
          </p:nvPr>
        </p:nvSpPr>
        <p:spPr>
          <a:xfrm>
            <a:off x="1524000" y="3602037"/>
            <a:ext cx="9144000" cy="2065115"/>
          </a:xfrm>
        </p:spPr>
        <p:txBody>
          <a:bodyPr>
            <a:normAutofit/>
          </a:bodyPr>
          <a:lstStyle/>
          <a:p>
            <a:r>
              <a:rPr lang="en-US" dirty="0">
                <a:solidFill>
                  <a:srgbClr val="737373"/>
                </a:solidFill>
                <a:latin typeface="+mn-lt"/>
                <a:cs typeface="Arial" panose="020B0604020202020204" pitchFamily="34" charset="0"/>
              </a:rPr>
              <a:t>Day 4</a:t>
            </a:r>
          </a:p>
          <a:p>
            <a:r>
              <a:rPr lang="en-US" dirty="0">
                <a:solidFill>
                  <a:srgbClr val="737373"/>
                </a:solidFill>
                <a:latin typeface="+mn-lt"/>
                <a:cs typeface="Arial" panose="020B0604020202020204" pitchFamily="34" charset="0"/>
              </a:rPr>
              <a:t>July 21, 2022</a:t>
            </a:r>
          </a:p>
          <a:p>
            <a:r>
              <a:rPr lang="en-US" dirty="0">
                <a:solidFill>
                  <a:srgbClr val="737373"/>
                </a:solidFill>
                <a:latin typeface="+mn-lt"/>
                <a:cs typeface="Arial" panose="020B0604020202020204" pitchFamily="34" charset="0"/>
                <a:hlinkClick r:id="rId2"/>
              </a:rPr>
              <a:t>www.wku.edu/pdcmath</a:t>
            </a:r>
            <a:r>
              <a:rPr lang="en-US" dirty="0">
                <a:solidFill>
                  <a:srgbClr val="737373"/>
                </a:solidFill>
                <a:latin typeface="+mn-lt"/>
                <a:cs typeface="Arial" panose="020B0604020202020204" pitchFamily="34" charset="0"/>
              </a:rPr>
              <a:t> </a:t>
            </a:r>
          </a:p>
        </p:txBody>
      </p:sp>
      <p:sp>
        <p:nvSpPr>
          <p:cNvPr id="4" name="TextBox 3">
            <a:extLst>
              <a:ext uri="{FF2B5EF4-FFF2-40B4-BE49-F238E27FC236}">
                <a16:creationId xmlns:a16="http://schemas.microsoft.com/office/drawing/2014/main" id="{9D61FAB3-5D3A-61F1-AACF-7D484A4FADBF}"/>
              </a:ext>
            </a:extLst>
          </p:cNvPr>
          <p:cNvSpPr txBox="1"/>
          <p:nvPr/>
        </p:nvSpPr>
        <p:spPr>
          <a:xfrm>
            <a:off x="2917373" y="5934670"/>
            <a:ext cx="6574970" cy="923330"/>
          </a:xfrm>
          <a:prstGeom prst="rect">
            <a:avLst/>
          </a:prstGeom>
          <a:noFill/>
        </p:spPr>
        <p:txBody>
          <a:bodyPr wrap="square" rtlCol="0">
            <a:spAutoFit/>
          </a:bodyPr>
          <a:lstStyle/>
          <a:p>
            <a:pPr algn="ctr"/>
            <a:r>
              <a:rPr lang="en-US" dirty="0"/>
              <a:t>Sponsored by the Research &amp; Creative Activities Program (RCAP) at</a:t>
            </a:r>
          </a:p>
          <a:p>
            <a:pPr algn="ctr"/>
            <a:r>
              <a:rPr lang="en-US" dirty="0"/>
              <a:t>Western Kentucky University </a:t>
            </a:r>
          </a:p>
          <a:p>
            <a:endParaRPr lang="en-US" dirty="0"/>
          </a:p>
        </p:txBody>
      </p:sp>
    </p:spTree>
    <p:extLst>
      <p:ext uri="{BB962C8B-B14F-4D97-AF65-F5344CB8AC3E}">
        <p14:creationId xmlns:p14="http://schemas.microsoft.com/office/powerpoint/2010/main" val="2019125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73B58-EB81-67EE-A872-173C4C7D0E22}"/>
              </a:ext>
            </a:extLst>
          </p:cNvPr>
          <p:cNvSpPr>
            <a:spLocks noGrp="1"/>
          </p:cNvSpPr>
          <p:nvPr>
            <p:ph type="title"/>
          </p:nvPr>
        </p:nvSpPr>
        <p:spPr/>
        <p:txBody>
          <a:bodyPr/>
          <a:lstStyle/>
          <a:p>
            <a:r>
              <a:rPr lang="en-US" dirty="0"/>
              <a:t>Lesson Study (continued)</a:t>
            </a:r>
          </a:p>
        </p:txBody>
      </p:sp>
      <p:sp>
        <p:nvSpPr>
          <p:cNvPr id="3" name="Content Placeholder 2">
            <a:extLst>
              <a:ext uri="{FF2B5EF4-FFF2-40B4-BE49-F238E27FC236}">
                <a16:creationId xmlns:a16="http://schemas.microsoft.com/office/drawing/2014/main" id="{F8584D01-F27E-E110-FD9F-8FF8E1F275BB}"/>
              </a:ext>
            </a:extLst>
          </p:cNvPr>
          <p:cNvSpPr>
            <a:spLocks noGrp="1"/>
          </p:cNvSpPr>
          <p:nvPr>
            <p:ph idx="1"/>
          </p:nvPr>
        </p:nvSpPr>
        <p:spPr/>
        <p:txBody>
          <a:bodyPr>
            <a:normAutofit/>
          </a:bodyPr>
          <a:lstStyle/>
          <a:p>
            <a:r>
              <a:rPr lang="en-US" dirty="0">
                <a:latin typeface="+mn-lt"/>
              </a:rPr>
              <a:t>We will meet in October after everyone has filmed their lesson (February in the Spring).</a:t>
            </a:r>
          </a:p>
          <a:p>
            <a:r>
              <a:rPr lang="en-US" dirty="0">
                <a:latin typeface="+mn-lt"/>
              </a:rPr>
              <a:t>By then, we will have watched all your videos and we will be sharing clips (it’s a safe space </a:t>
            </a:r>
            <a:r>
              <a:rPr lang="en-US" dirty="0">
                <a:latin typeface="+mn-lt"/>
                <a:sym typeface="Wingdings" pitchFamily="2" charset="2"/>
              </a:rPr>
              <a:t>) and having discussion about the task implementation, our pedagogical design capacity, and more.</a:t>
            </a:r>
          </a:p>
          <a:p>
            <a:r>
              <a:rPr lang="en-US" dirty="0">
                <a:latin typeface="+mn-lt"/>
                <a:sym typeface="Wingdings" pitchFamily="2" charset="2"/>
              </a:rPr>
              <a:t>Each PD day will be a full day. Dates on next slide.</a:t>
            </a:r>
          </a:p>
          <a:p>
            <a:r>
              <a:rPr lang="en-US" dirty="0">
                <a:latin typeface="+mn-lt"/>
                <a:sym typeface="Wingdings" pitchFamily="2" charset="2"/>
              </a:rPr>
              <a:t>You will be sharing your lesson plan in the Fall/Spring PD days.</a:t>
            </a:r>
          </a:p>
        </p:txBody>
      </p:sp>
    </p:spTree>
    <p:extLst>
      <p:ext uri="{BB962C8B-B14F-4D97-AF65-F5344CB8AC3E}">
        <p14:creationId xmlns:p14="http://schemas.microsoft.com/office/powerpoint/2010/main" val="2487312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6E630-1A06-6D51-39BE-7455D64C0DFE}"/>
              </a:ext>
            </a:extLst>
          </p:cNvPr>
          <p:cNvSpPr>
            <a:spLocks noGrp="1"/>
          </p:cNvSpPr>
          <p:nvPr>
            <p:ph type="title"/>
          </p:nvPr>
        </p:nvSpPr>
        <p:spPr/>
        <p:txBody>
          <a:bodyPr/>
          <a:lstStyle/>
          <a:p>
            <a:r>
              <a:rPr lang="en-US" dirty="0"/>
              <a:t>Timeline</a:t>
            </a:r>
          </a:p>
        </p:txBody>
      </p:sp>
      <p:graphicFrame>
        <p:nvGraphicFramePr>
          <p:cNvPr id="4" name="Table 4">
            <a:extLst>
              <a:ext uri="{FF2B5EF4-FFF2-40B4-BE49-F238E27FC236}">
                <a16:creationId xmlns:a16="http://schemas.microsoft.com/office/drawing/2014/main" id="{A434BADA-B91D-26D3-ACA5-582E8785DA1B}"/>
              </a:ext>
            </a:extLst>
          </p:cNvPr>
          <p:cNvGraphicFramePr>
            <a:graphicFrameLocks noGrp="1"/>
          </p:cNvGraphicFramePr>
          <p:nvPr>
            <p:ph idx="1"/>
            <p:extLst>
              <p:ext uri="{D42A27DB-BD31-4B8C-83A1-F6EECF244321}">
                <p14:modId xmlns:p14="http://schemas.microsoft.com/office/powerpoint/2010/main" val="1871232678"/>
              </p:ext>
            </p:extLst>
          </p:nvPr>
        </p:nvGraphicFramePr>
        <p:xfrm>
          <a:off x="726056" y="1325294"/>
          <a:ext cx="10515600" cy="4287520"/>
        </p:xfrm>
        <a:graphic>
          <a:graphicData uri="http://schemas.openxmlformats.org/drawingml/2006/table">
            <a:tbl>
              <a:tblPr firstRow="1" bandRow="1">
                <a:tableStyleId>{5940675A-B579-460E-94D1-54222C63F5DA}</a:tableStyleId>
              </a:tblPr>
              <a:tblGrid>
                <a:gridCol w="1752600">
                  <a:extLst>
                    <a:ext uri="{9D8B030D-6E8A-4147-A177-3AD203B41FA5}">
                      <a16:colId xmlns:a16="http://schemas.microsoft.com/office/drawing/2014/main" val="2340071596"/>
                    </a:ext>
                  </a:extLst>
                </a:gridCol>
                <a:gridCol w="1752600">
                  <a:extLst>
                    <a:ext uri="{9D8B030D-6E8A-4147-A177-3AD203B41FA5}">
                      <a16:colId xmlns:a16="http://schemas.microsoft.com/office/drawing/2014/main" val="2423138416"/>
                    </a:ext>
                  </a:extLst>
                </a:gridCol>
                <a:gridCol w="1752600">
                  <a:extLst>
                    <a:ext uri="{9D8B030D-6E8A-4147-A177-3AD203B41FA5}">
                      <a16:colId xmlns:a16="http://schemas.microsoft.com/office/drawing/2014/main" val="1427626938"/>
                    </a:ext>
                  </a:extLst>
                </a:gridCol>
                <a:gridCol w="1752600">
                  <a:extLst>
                    <a:ext uri="{9D8B030D-6E8A-4147-A177-3AD203B41FA5}">
                      <a16:colId xmlns:a16="http://schemas.microsoft.com/office/drawing/2014/main" val="2507721128"/>
                    </a:ext>
                  </a:extLst>
                </a:gridCol>
                <a:gridCol w="1752600">
                  <a:extLst>
                    <a:ext uri="{9D8B030D-6E8A-4147-A177-3AD203B41FA5}">
                      <a16:colId xmlns:a16="http://schemas.microsoft.com/office/drawing/2014/main" val="2712315064"/>
                    </a:ext>
                  </a:extLst>
                </a:gridCol>
                <a:gridCol w="1752600">
                  <a:extLst>
                    <a:ext uri="{9D8B030D-6E8A-4147-A177-3AD203B41FA5}">
                      <a16:colId xmlns:a16="http://schemas.microsoft.com/office/drawing/2014/main" val="267581905"/>
                    </a:ext>
                  </a:extLst>
                </a:gridCol>
              </a:tblGrid>
              <a:tr h="370840">
                <a:tc>
                  <a:txBody>
                    <a:bodyPr/>
                    <a:lstStyle/>
                    <a:p>
                      <a:endParaRPr lang="en-US" sz="1600" dirty="0"/>
                    </a:p>
                  </a:txBody>
                  <a:tcPr>
                    <a:solidFill>
                      <a:schemeClr val="bg1">
                        <a:lumMod val="85000"/>
                      </a:schemeClr>
                    </a:solidFill>
                  </a:tcPr>
                </a:tc>
                <a:tc>
                  <a:txBody>
                    <a:bodyPr/>
                    <a:lstStyle/>
                    <a:p>
                      <a:r>
                        <a:rPr lang="en-US" sz="1600" b="1"/>
                        <a:t>July ’22</a:t>
                      </a:r>
                      <a:endParaRPr lang="en-US" sz="1600" b="1" dirty="0"/>
                    </a:p>
                  </a:txBody>
                  <a:tcPr>
                    <a:solidFill>
                      <a:schemeClr val="bg1">
                        <a:lumMod val="85000"/>
                      </a:schemeClr>
                    </a:solidFill>
                  </a:tcPr>
                </a:tc>
                <a:tc>
                  <a:txBody>
                    <a:bodyPr/>
                    <a:lstStyle/>
                    <a:p>
                      <a:r>
                        <a:rPr lang="en-US" sz="1600" b="1" dirty="0"/>
                        <a:t>Aug/Sept ’22</a:t>
                      </a:r>
                    </a:p>
                  </a:txBody>
                  <a:tcPr>
                    <a:solidFill>
                      <a:schemeClr val="bg1">
                        <a:lumMod val="85000"/>
                      </a:schemeClr>
                    </a:solidFill>
                  </a:tcPr>
                </a:tc>
                <a:tc>
                  <a:txBody>
                    <a:bodyPr/>
                    <a:lstStyle/>
                    <a:p>
                      <a:r>
                        <a:rPr lang="en-US" sz="1600" b="1" dirty="0"/>
                        <a:t>Oct ’22</a:t>
                      </a:r>
                    </a:p>
                  </a:txBody>
                  <a:tcPr>
                    <a:solidFill>
                      <a:schemeClr val="bg1">
                        <a:lumMod val="85000"/>
                      </a:schemeClr>
                    </a:solidFill>
                  </a:tcPr>
                </a:tc>
                <a:tc>
                  <a:txBody>
                    <a:bodyPr/>
                    <a:lstStyle/>
                    <a:p>
                      <a:r>
                        <a:rPr lang="en-US" sz="1600" b="1" dirty="0"/>
                        <a:t>Dec ’22 /Jan ’23</a:t>
                      </a:r>
                    </a:p>
                  </a:txBody>
                  <a:tcPr>
                    <a:solidFill>
                      <a:schemeClr val="bg1">
                        <a:lumMod val="85000"/>
                      </a:schemeClr>
                    </a:solidFill>
                  </a:tcPr>
                </a:tc>
                <a:tc>
                  <a:txBody>
                    <a:bodyPr/>
                    <a:lstStyle/>
                    <a:p>
                      <a:r>
                        <a:rPr lang="en-US" sz="1600" b="1" dirty="0"/>
                        <a:t>Feb ’23 </a:t>
                      </a:r>
                    </a:p>
                  </a:txBody>
                  <a:tcPr>
                    <a:solidFill>
                      <a:schemeClr val="bg1">
                        <a:lumMod val="85000"/>
                      </a:schemeClr>
                    </a:solidFill>
                  </a:tcPr>
                </a:tc>
                <a:extLst>
                  <a:ext uri="{0D108BD9-81ED-4DB2-BD59-A6C34878D82A}">
                    <a16:rowId xmlns:a16="http://schemas.microsoft.com/office/drawing/2014/main" val="2830995933"/>
                  </a:ext>
                </a:extLst>
              </a:tr>
              <a:tr h="370840">
                <a:tc>
                  <a:txBody>
                    <a:bodyPr/>
                    <a:lstStyle/>
                    <a:p>
                      <a:r>
                        <a:rPr lang="en-US" sz="1600" b="1" dirty="0"/>
                        <a:t>Summer Institute</a:t>
                      </a:r>
                    </a:p>
                  </a:txBody>
                  <a:tcPr>
                    <a:solidFill>
                      <a:schemeClr val="bg1">
                        <a:lumMod val="85000"/>
                      </a:schemeClr>
                    </a:solidFill>
                  </a:tcPr>
                </a:tc>
                <a:tc>
                  <a:txBody>
                    <a:bodyPr/>
                    <a:lstStyle/>
                    <a:p>
                      <a:endParaRPr lang="en-US" sz="1600" dirty="0"/>
                    </a:p>
                  </a:txBody>
                  <a:tcPr>
                    <a:solidFill>
                      <a:srgbClr val="0070C0"/>
                    </a:solidFill>
                  </a:tcPr>
                </a:tc>
                <a:tc>
                  <a:txBody>
                    <a:bodyPr/>
                    <a:lstStyle/>
                    <a:p>
                      <a:endParaRPr lang="en-US" sz="1600"/>
                    </a:p>
                  </a:txBody>
                  <a:tcPr/>
                </a:tc>
                <a:tc>
                  <a:txBody>
                    <a:bodyPr/>
                    <a:lstStyle/>
                    <a:p>
                      <a:endParaRPr lang="en-US" sz="160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959046547"/>
                  </a:ext>
                </a:extLst>
              </a:tr>
              <a:tr h="370840">
                <a:tc>
                  <a:txBody>
                    <a:bodyPr/>
                    <a:lstStyle/>
                    <a:p>
                      <a:r>
                        <a:rPr lang="en-US" sz="1600" b="1" dirty="0"/>
                        <a:t>Prep First Task/Lesson</a:t>
                      </a:r>
                    </a:p>
                  </a:txBody>
                  <a:tcPr>
                    <a:solidFill>
                      <a:schemeClr val="bg1">
                        <a:lumMod val="85000"/>
                      </a:schemeClr>
                    </a:solidFill>
                  </a:tcPr>
                </a:tc>
                <a:tc>
                  <a:txBody>
                    <a:bodyPr/>
                    <a:lstStyle/>
                    <a:p>
                      <a:endParaRPr lang="en-US" sz="1600" dirty="0"/>
                    </a:p>
                  </a:txBody>
                  <a:tcPr/>
                </a:tc>
                <a:tc>
                  <a:txBody>
                    <a:bodyPr/>
                    <a:lstStyle/>
                    <a:p>
                      <a:endParaRPr lang="en-US" sz="1600" dirty="0"/>
                    </a:p>
                  </a:txBody>
                  <a:tcPr>
                    <a:solidFill>
                      <a:srgbClr val="0070C0"/>
                    </a:solidFill>
                  </a:tcPr>
                </a:tc>
                <a:tc>
                  <a:txBody>
                    <a:bodyPr/>
                    <a:lstStyle/>
                    <a:p>
                      <a:endParaRPr lang="en-US" sz="1600" dirty="0"/>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2636379131"/>
                  </a:ext>
                </a:extLst>
              </a:tr>
              <a:tr h="370840">
                <a:tc>
                  <a:txBody>
                    <a:bodyPr/>
                    <a:lstStyle/>
                    <a:p>
                      <a:r>
                        <a:rPr lang="en-US" sz="1600" b="1" dirty="0"/>
                        <a:t>Implement and Film First Task/Lesson</a:t>
                      </a:r>
                    </a:p>
                  </a:txBody>
                  <a:tcPr>
                    <a:solidFill>
                      <a:schemeClr val="bg1">
                        <a:lumMod val="85000"/>
                      </a:schemeClr>
                    </a:solidFill>
                  </a:tcPr>
                </a:tc>
                <a:tc>
                  <a:txBody>
                    <a:bodyPr/>
                    <a:lstStyle/>
                    <a:p>
                      <a:endParaRPr lang="en-US" sz="1600" dirty="0"/>
                    </a:p>
                  </a:txBody>
                  <a:tcPr/>
                </a:tc>
                <a:tc>
                  <a:txBody>
                    <a:bodyPr/>
                    <a:lstStyle/>
                    <a:p>
                      <a:endParaRPr lang="en-US" sz="1600" dirty="0"/>
                    </a:p>
                  </a:txBody>
                  <a:tcPr>
                    <a:solidFill>
                      <a:srgbClr val="0070C0"/>
                    </a:solidFill>
                  </a:tcPr>
                </a:tc>
                <a:tc>
                  <a:txBody>
                    <a:bodyPr/>
                    <a:lstStyle/>
                    <a:p>
                      <a:endParaRPr lang="en-US" sz="1600" dirty="0"/>
                    </a:p>
                  </a:txBody>
                  <a:tcPr>
                    <a:noFill/>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1563797121"/>
                  </a:ext>
                </a:extLst>
              </a:tr>
              <a:tr h="370840">
                <a:tc>
                  <a:txBody>
                    <a:bodyPr/>
                    <a:lstStyle/>
                    <a:p>
                      <a:r>
                        <a:rPr lang="en-US" sz="1600" b="1" dirty="0"/>
                        <a:t>Fall PD</a:t>
                      </a:r>
                    </a:p>
                  </a:txBody>
                  <a:tcPr>
                    <a:solidFill>
                      <a:schemeClr val="bg1">
                        <a:lumMod val="85000"/>
                      </a:schemeClr>
                    </a:solidFill>
                  </a:tcPr>
                </a:tc>
                <a:tc>
                  <a:txBody>
                    <a:bodyPr/>
                    <a:lstStyle/>
                    <a:p>
                      <a:endParaRPr lang="en-US" sz="1600" dirty="0"/>
                    </a:p>
                  </a:txBody>
                  <a:tcPr/>
                </a:tc>
                <a:tc>
                  <a:txBody>
                    <a:bodyPr/>
                    <a:lstStyle/>
                    <a:p>
                      <a:endParaRPr lang="en-US" sz="1600" dirty="0"/>
                    </a:p>
                  </a:txBody>
                  <a:tcPr/>
                </a:tc>
                <a:tc>
                  <a:txBody>
                    <a:bodyPr/>
                    <a:lstStyle/>
                    <a:p>
                      <a:r>
                        <a:rPr lang="en-US" sz="1600" dirty="0"/>
                        <a:t>W 10/26/22</a:t>
                      </a:r>
                    </a:p>
                  </a:txBody>
                  <a:tcPr>
                    <a:solidFill>
                      <a:srgbClr val="0070C0"/>
                    </a:solidFill>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534926219"/>
                  </a:ext>
                </a:extLst>
              </a:tr>
              <a:tr h="370840">
                <a:tc>
                  <a:txBody>
                    <a:bodyPr/>
                    <a:lstStyle/>
                    <a:p>
                      <a:r>
                        <a:rPr lang="en-US" sz="1600" b="1" dirty="0"/>
                        <a:t>Prep Second Task/Lesson</a:t>
                      </a:r>
                    </a:p>
                  </a:txBody>
                  <a:tcPr>
                    <a:solidFill>
                      <a:schemeClr val="bg1">
                        <a:lumMod val="85000"/>
                      </a:schemeClr>
                    </a:solidFill>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rgbClr val="0070C0"/>
                    </a:solidFill>
                  </a:tcPr>
                </a:tc>
                <a:tc>
                  <a:txBody>
                    <a:bodyPr/>
                    <a:lstStyle/>
                    <a:p>
                      <a:endParaRPr lang="en-US" sz="1600" dirty="0"/>
                    </a:p>
                  </a:txBody>
                  <a:tcPr/>
                </a:tc>
                <a:extLst>
                  <a:ext uri="{0D108BD9-81ED-4DB2-BD59-A6C34878D82A}">
                    <a16:rowId xmlns:a16="http://schemas.microsoft.com/office/drawing/2014/main" val="421713161"/>
                  </a:ext>
                </a:extLst>
              </a:tr>
              <a:tr h="370840">
                <a:tc>
                  <a:txBody>
                    <a:bodyPr/>
                    <a:lstStyle/>
                    <a:p>
                      <a:r>
                        <a:rPr lang="en-US" sz="1600" b="1" dirty="0"/>
                        <a:t>Implement and Film Second Task/Lesson</a:t>
                      </a:r>
                    </a:p>
                  </a:txBody>
                  <a:tcPr>
                    <a:solidFill>
                      <a:schemeClr val="bg1">
                        <a:lumMod val="85000"/>
                      </a:schemeClr>
                    </a:solidFill>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solidFill>
                      <a:srgbClr val="0070C0"/>
                    </a:solidFill>
                  </a:tcPr>
                </a:tc>
                <a:tc>
                  <a:txBody>
                    <a:bodyPr/>
                    <a:lstStyle/>
                    <a:p>
                      <a:endParaRPr lang="en-US" sz="1600" dirty="0"/>
                    </a:p>
                  </a:txBody>
                  <a:tcPr/>
                </a:tc>
                <a:extLst>
                  <a:ext uri="{0D108BD9-81ED-4DB2-BD59-A6C34878D82A}">
                    <a16:rowId xmlns:a16="http://schemas.microsoft.com/office/drawing/2014/main" val="2598281883"/>
                  </a:ext>
                </a:extLst>
              </a:tr>
              <a:tr h="370840">
                <a:tc>
                  <a:txBody>
                    <a:bodyPr/>
                    <a:lstStyle/>
                    <a:p>
                      <a:r>
                        <a:rPr lang="en-US" sz="1600" b="1" dirty="0"/>
                        <a:t>Spring PD</a:t>
                      </a:r>
                    </a:p>
                  </a:txBody>
                  <a:tcPr>
                    <a:solidFill>
                      <a:schemeClr val="bg1">
                        <a:lumMod val="85000"/>
                      </a:schemeClr>
                    </a:solidFill>
                  </a:tcPr>
                </a:tc>
                <a:tc>
                  <a:txBody>
                    <a:bodyPr/>
                    <a:lstStyle/>
                    <a:p>
                      <a:endParaRPr lang="en-US" sz="1600" dirty="0"/>
                    </a:p>
                  </a:txBody>
                  <a:tcPr/>
                </a:tc>
                <a:tc>
                  <a:txBody>
                    <a:bodyPr/>
                    <a:lstStyle/>
                    <a:p>
                      <a:endParaRPr lang="en-US" sz="1600" dirty="0"/>
                    </a:p>
                  </a:txBody>
                  <a:tcPr/>
                </a:tc>
                <a:tc>
                  <a:txBody>
                    <a:bodyPr/>
                    <a:lstStyle/>
                    <a:p>
                      <a:endParaRPr lang="en-US" sz="1600" dirty="0"/>
                    </a:p>
                  </a:txBody>
                  <a:tcPr/>
                </a:tc>
                <a:tc>
                  <a:txBody>
                    <a:bodyPr/>
                    <a:lstStyle/>
                    <a:p>
                      <a:endParaRPr lang="en-US" sz="1600" dirty="0"/>
                    </a:p>
                  </a:txBody>
                  <a:tcPr>
                    <a:noFill/>
                  </a:tcPr>
                </a:tc>
                <a:tc>
                  <a:txBody>
                    <a:bodyPr/>
                    <a:lstStyle/>
                    <a:p>
                      <a:r>
                        <a:rPr lang="en-US" sz="1600" dirty="0"/>
                        <a:t>W 2/8/23</a:t>
                      </a:r>
                    </a:p>
                  </a:txBody>
                  <a:tcPr>
                    <a:solidFill>
                      <a:srgbClr val="0070C0"/>
                    </a:solidFill>
                  </a:tcPr>
                </a:tc>
                <a:extLst>
                  <a:ext uri="{0D108BD9-81ED-4DB2-BD59-A6C34878D82A}">
                    <a16:rowId xmlns:a16="http://schemas.microsoft.com/office/drawing/2014/main" val="751056870"/>
                  </a:ext>
                </a:extLst>
              </a:tr>
            </a:tbl>
          </a:graphicData>
        </a:graphic>
      </p:graphicFrame>
    </p:spTree>
    <p:extLst>
      <p:ext uri="{BB962C8B-B14F-4D97-AF65-F5344CB8AC3E}">
        <p14:creationId xmlns:p14="http://schemas.microsoft.com/office/powerpoint/2010/main" val="396851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9142B-BCA8-E213-8277-A4093CAFD0FA}"/>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BD49141D-F922-4C00-D246-A1F261BCD759}"/>
              </a:ext>
            </a:extLst>
          </p:cNvPr>
          <p:cNvSpPr>
            <a:spLocks noGrp="1"/>
          </p:cNvSpPr>
          <p:nvPr>
            <p:ph idx="1"/>
          </p:nvPr>
        </p:nvSpPr>
        <p:spPr/>
        <p:txBody>
          <a:bodyPr/>
          <a:lstStyle/>
          <a:p>
            <a:r>
              <a:rPr lang="en-US" dirty="0">
                <a:latin typeface="+mn-lt"/>
              </a:rPr>
              <a:t>That was a lot of info! Phew! What questions do you have?</a:t>
            </a:r>
          </a:p>
        </p:txBody>
      </p:sp>
    </p:spTree>
    <p:extLst>
      <p:ext uri="{BB962C8B-B14F-4D97-AF65-F5344CB8AC3E}">
        <p14:creationId xmlns:p14="http://schemas.microsoft.com/office/powerpoint/2010/main" val="2779779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CA002-E91F-5D61-0719-72D8CD2C54F4}"/>
              </a:ext>
            </a:extLst>
          </p:cNvPr>
          <p:cNvSpPr>
            <a:spLocks noGrp="1"/>
          </p:cNvSpPr>
          <p:nvPr>
            <p:ph type="title"/>
          </p:nvPr>
        </p:nvSpPr>
        <p:spPr/>
        <p:txBody>
          <a:bodyPr/>
          <a:lstStyle/>
          <a:p>
            <a:r>
              <a:rPr lang="en-US" dirty="0"/>
              <a:t>Working Lunch</a:t>
            </a:r>
          </a:p>
        </p:txBody>
      </p:sp>
      <p:sp>
        <p:nvSpPr>
          <p:cNvPr id="3" name="Content Placeholder 2">
            <a:extLst>
              <a:ext uri="{FF2B5EF4-FFF2-40B4-BE49-F238E27FC236}">
                <a16:creationId xmlns:a16="http://schemas.microsoft.com/office/drawing/2014/main" id="{3A9D2513-5F2E-7A0B-F3C8-2B0496064686}"/>
              </a:ext>
            </a:extLst>
          </p:cNvPr>
          <p:cNvSpPr>
            <a:spLocks noGrp="1"/>
          </p:cNvSpPr>
          <p:nvPr>
            <p:ph idx="1"/>
          </p:nvPr>
        </p:nvSpPr>
        <p:spPr/>
        <p:txBody>
          <a:bodyPr/>
          <a:lstStyle/>
          <a:p>
            <a:r>
              <a:rPr lang="en-US" dirty="0">
                <a:latin typeface="+mn-lt"/>
              </a:rPr>
              <a:t>Lunch is on us!</a:t>
            </a:r>
          </a:p>
          <a:p>
            <a:r>
              <a:rPr lang="en-US" dirty="0">
                <a:latin typeface="+mn-lt"/>
              </a:rPr>
              <a:t>But it is also a working lunch where you will:</a:t>
            </a:r>
          </a:p>
          <a:p>
            <a:pPr lvl="1"/>
            <a:r>
              <a:rPr lang="en-US" dirty="0">
                <a:latin typeface="+mn-lt"/>
              </a:rPr>
              <a:t>Plan with the teachers at your school (but also check in with you grade band partners),</a:t>
            </a:r>
          </a:p>
          <a:p>
            <a:pPr lvl="1"/>
            <a:r>
              <a:rPr lang="en-US" dirty="0">
                <a:latin typeface="+mn-lt"/>
              </a:rPr>
              <a:t>Ask us any questions</a:t>
            </a:r>
          </a:p>
          <a:p>
            <a:pPr lvl="1"/>
            <a:r>
              <a:rPr lang="en-US" dirty="0">
                <a:latin typeface="+mn-lt"/>
              </a:rPr>
              <a:t>Begin thinking about / prepping your lessons.</a:t>
            </a:r>
          </a:p>
        </p:txBody>
      </p:sp>
    </p:spTree>
    <p:extLst>
      <p:ext uri="{BB962C8B-B14F-4D97-AF65-F5344CB8AC3E}">
        <p14:creationId xmlns:p14="http://schemas.microsoft.com/office/powerpoint/2010/main" val="658563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C1DF-5B73-44AD-9831-629098D0C96A}"/>
              </a:ext>
            </a:extLst>
          </p:cNvPr>
          <p:cNvSpPr>
            <a:spLocks noGrp="1"/>
          </p:cNvSpPr>
          <p:nvPr>
            <p:ph type="title"/>
          </p:nvPr>
        </p:nvSpPr>
        <p:spPr/>
        <p:txBody>
          <a:bodyPr/>
          <a:lstStyle/>
          <a:p>
            <a:r>
              <a:rPr lang="en-US" dirty="0"/>
              <a:t>Day 4 Agenda</a:t>
            </a:r>
          </a:p>
        </p:txBody>
      </p:sp>
      <p:graphicFrame>
        <p:nvGraphicFramePr>
          <p:cNvPr id="4" name="Table 4">
            <a:extLst>
              <a:ext uri="{FF2B5EF4-FFF2-40B4-BE49-F238E27FC236}">
                <a16:creationId xmlns:a16="http://schemas.microsoft.com/office/drawing/2014/main" id="{2F07745C-96DD-477B-94B3-62E85375E148}"/>
              </a:ext>
            </a:extLst>
          </p:cNvPr>
          <p:cNvGraphicFramePr>
            <a:graphicFrameLocks noGrp="1"/>
          </p:cNvGraphicFramePr>
          <p:nvPr>
            <p:ph idx="1"/>
          </p:nvPr>
        </p:nvGraphicFramePr>
        <p:xfrm>
          <a:off x="838200" y="1306602"/>
          <a:ext cx="9775372" cy="4815840"/>
        </p:xfrm>
        <a:graphic>
          <a:graphicData uri="http://schemas.openxmlformats.org/drawingml/2006/table">
            <a:tbl>
              <a:tblPr firstRow="1" bandRow="1">
                <a:tableStyleId>{073A0DAA-6AF3-43AB-8588-CEC1D06C72B9}</a:tableStyleId>
              </a:tblPr>
              <a:tblGrid>
                <a:gridCol w="4887686">
                  <a:extLst>
                    <a:ext uri="{9D8B030D-6E8A-4147-A177-3AD203B41FA5}">
                      <a16:colId xmlns:a16="http://schemas.microsoft.com/office/drawing/2014/main" val="634879646"/>
                    </a:ext>
                  </a:extLst>
                </a:gridCol>
                <a:gridCol w="4887686">
                  <a:extLst>
                    <a:ext uri="{9D8B030D-6E8A-4147-A177-3AD203B41FA5}">
                      <a16:colId xmlns:a16="http://schemas.microsoft.com/office/drawing/2014/main" val="3403701199"/>
                    </a:ext>
                  </a:extLst>
                </a:gridCol>
              </a:tblGrid>
              <a:tr h="370840">
                <a:tc>
                  <a:txBody>
                    <a:bodyPr/>
                    <a:lstStyle/>
                    <a:p>
                      <a:r>
                        <a:rPr lang="en-US" dirty="0"/>
                        <a:t>Activity</a:t>
                      </a:r>
                    </a:p>
                  </a:txBody>
                  <a:tcPr/>
                </a:tc>
                <a:tc>
                  <a:txBody>
                    <a:bodyPr/>
                    <a:lstStyle/>
                    <a:p>
                      <a:r>
                        <a:rPr lang="en-US" dirty="0"/>
                        <a:t>Time</a:t>
                      </a:r>
                    </a:p>
                  </a:txBody>
                  <a:tcPr/>
                </a:tc>
                <a:extLst>
                  <a:ext uri="{0D108BD9-81ED-4DB2-BD59-A6C34878D82A}">
                    <a16:rowId xmlns:a16="http://schemas.microsoft.com/office/drawing/2014/main" val="2022965601"/>
                  </a:ext>
                </a:extLst>
              </a:tr>
              <a:tr h="370840">
                <a:tc>
                  <a:txBody>
                    <a:bodyPr/>
                    <a:lstStyle/>
                    <a:p>
                      <a:r>
                        <a:rPr lang="en-US" dirty="0"/>
                        <a:t>Q/A</a:t>
                      </a:r>
                    </a:p>
                  </a:txBody>
                  <a:tcPr/>
                </a:tc>
                <a:tc>
                  <a:txBody>
                    <a:bodyPr/>
                    <a:lstStyle/>
                    <a:p>
                      <a:r>
                        <a:rPr lang="en-US" dirty="0"/>
                        <a:t>8:00-8:10</a:t>
                      </a:r>
                    </a:p>
                  </a:txBody>
                  <a:tcPr/>
                </a:tc>
                <a:extLst>
                  <a:ext uri="{0D108BD9-81ED-4DB2-BD59-A6C34878D82A}">
                    <a16:rowId xmlns:a16="http://schemas.microsoft.com/office/drawing/2014/main" val="731738359"/>
                  </a:ext>
                </a:extLst>
              </a:tr>
              <a:tr h="370840">
                <a:tc>
                  <a:txBody>
                    <a:bodyPr/>
                    <a:lstStyle/>
                    <a:p>
                      <a:r>
                        <a:rPr lang="en-US" dirty="0"/>
                        <a:t>Parallel Math Tasks Activity</a:t>
                      </a:r>
                    </a:p>
                  </a:txBody>
                  <a:tcPr/>
                </a:tc>
                <a:tc>
                  <a:txBody>
                    <a:bodyPr/>
                    <a:lstStyle/>
                    <a:p>
                      <a:r>
                        <a:rPr lang="en-US" dirty="0"/>
                        <a:t>8:15-9:15</a:t>
                      </a:r>
                    </a:p>
                  </a:txBody>
                  <a:tcPr/>
                </a:tc>
                <a:extLst>
                  <a:ext uri="{0D108BD9-81ED-4DB2-BD59-A6C34878D82A}">
                    <a16:rowId xmlns:a16="http://schemas.microsoft.com/office/drawing/2014/main" val="1650930287"/>
                  </a:ext>
                </a:extLst>
              </a:tr>
              <a:tr h="370840">
                <a:tc>
                  <a:txBody>
                    <a:bodyPr/>
                    <a:lstStyle/>
                    <a:p>
                      <a:r>
                        <a:rPr lang="en-US" dirty="0"/>
                        <a:t>Debriefing the Activity</a:t>
                      </a:r>
                    </a:p>
                  </a:txBody>
                  <a:tcPr/>
                </a:tc>
                <a:tc>
                  <a:txBody>
                    <a:bodyPr/>
                    <a:lstStyle/>
                    <a:p>
                      <a:r>
                        <a:rPr lang="en-US" dirty="0"/>
                        <a:t>9:15-9:30</a:t>
                      </a:r>
                    </a:p>
                  </a:txBody>
                  <a:tcPr/>
                </a:tc>
                <a:extLst>
                  <a:ext uri="{0D108BD9-81ED-4DB2-BD59-A6C34878D82A}">
                    <a16:rowId xmlns:a16="http://schemas.microsoft.com/office/drawing/2014/main" val="4212926447"/>
                  </a:ext>
                </a:extLst>
              </a:tr>
              <a:tr h="370840">
                <a:tc>
                  <a:txBody>
                    <a:bodyPr/>
                    <a:lstStyle/>
                    <a:p>
                      <a:r>
                        <a:rPr lang="en-US" dirty="0"/>
                        <a:t>Revising Engage NY / Eureka Math</a:t>
                      </a:r>
                    </a:p>
                  </a:txBody>
                  <a:tcPr/>
                </a:tc>
                <a:tc>
                  <a:txBody>
                    <a:bodyPr/>
                    <a:lstStyle/>
                    <a:p>
                      <a:r>
                        <a:rPr lang="en-US" dirty="0"/>
                        <a:t>9:30-10:00</a:t>
                      </a:r>
                    </a:p>
                  </a:txBody>
                  <a:tcPr/>
                </a:tc>
                <a:extLst>
                  <a:ext uri="{0D108BD9-81ED-4DB2-BD59-A6C34878D82A}">
                    <a16:rowId xmlns:a16="http://schemas.microsoft.com/office/drawing/2014/main" val="2713566285"/>
                  </a:ext>
                </a:extLst>
              </a:tr>
              <a:tr h="370840">
                <a:tc>
                  <a:txBody>
                    <a:bodyPr/>
                    <a:lstStyle/>
                    <a:p>
                      <a:r>
                        <a:rPr lang="en-US" dirty="0"/>
                        <a:t>Break</a:t>
                      </a:r>
                    </a:p>
                  </a:txBody>
                  <a:tcPr/>
                </a:tc>
                <a:tc>
                  <a:txBody>
                    <a:bodyPr/>
                    <a:lstStyle/>
                    <a:p>
                      <a:r>
                        <a:rPr lang="en-US" dirty="0"/>
                        <a:t>10:00-10:15</a:t>
                      </a:r>
                    </a:p>
                  </a:txBody>
                  <a:tcPr/>
                </a:tc>
                <a:extLst>
                  <a:ext uri="{0D108BD9-81ED-4DB2-BD59-A6C34878D82A}">
                    <a16:rowId xmlns:a16="http://schemas.microsoft.com/office/drawing/2014/main" val="1466377623"/>
                  </a:ext>
                </a:extLst>
              </a:tr>
              <a:tr h="370840">
                <a:tc>
                  <a:txBody>
                    <a:bodyPr/>
                    <a:lstStyle/>
                    <a:p>
                      <a:r>
                        <a:rPr lang="en-US" dirty="0"/>
                        <a:t>Share Out</a:t>
                      </a:r>
                    </a:p>
                  </a:txBody>
                  <a:tcPr/>
                </a:tc>
                <a:tc>
                  <a:txBody>
                    <a:bodyPr/>
                    <a:lstStyle/>
                    <a:p>
                      <a:r>
                        <a:rPr lang="en-US" dirty="0"/>
                        <a:t>10:15-10:45</a:t>
                      </a:r>
                    </a:p>
                  </a:txBody>
                  <a:tcPr/>
                </a:tc>
                <a:extLst>
                  <a:ext uri="{0D108BD9-81ED-4DB2-BD59-A6C34878D82A}">
                    <a16:rowId xmlns:a16="http://schemas.microsoft.com/office/drawing/2014/main" val="45276009"/>
                  </a:ext>
                </a:extLst>
              </a:tr>
              <a:tr h="370840">
                <a:tc>
                  <a:txBody>
                    <a:bodyPr/>
                    <a:lstStyle/>
                    <a:p>
                      <a:r>
                        <a:rPr lang="en-US" dirty="0"/>
                        <a:t>Lesson Study Info for the Upcoming Year</a:t>
                      </a:r>
                    </a:p>
                  </a:txBody>
                  <a:tcPr/>
                </a:tc>
                <a:tc>
                  <a:txBody>
                    <a:bodyPr/>
                    <a:lstStyle/>
                    <a:p>
                      <a:r>
                        <a:rPr lang="en-US" dirty="0"/>
                        <a:t>10:45-11:15</a:t>
                      </a:r>
                    </a:p>
                  </a:txBody>
                  <a:tcPr/>
                </a:tc>
                <a:extLst>
                  <a:ext uri="{0D108BD9-81ED-4DB2-BD59-A6C34878D82A}">
                    <a16:rowId xmlns:a16="http://schemas.microsoft.com/office/drawing/2014/main" val="1540361275"/>
                  </a:ext>
                </a:extLst>
              </a:tr>
              <a:tr h="370840">
                <a:tc>
                  <a:txBody>
                    <a:bodyPr/>
                    <a:lstStyle/>
                    <a:p>
                      <a:r>
                        <a:rPr lang="en-US" dirty="0"/>
                        <a:t>Working Lunch</a:t>
                      </a:r>
                    </a:p>
                  </a:txBody>
                  <a:tcPr/>
                </a:tc>
                <a:tc>
                  <a:txBody>
                    <a:bodyPr/>
                    <a:lstStyle/>
                    <a:p>
                      <a:r>
                        <a:rPr lang="en-US" dirty="0"/>
                        <a:t>11:15-12:15</a:t>
                      </a:r>
                    </a:p>
                  </a:txBody>
                  <a:tcPr/>
                </a:tc>
                <a:extLst>
                  <a:ext uri="{0D108BD9-81ED-4DB2-BD59-A6C34878D82A}">
                    <a16:rowId xmlns:a16="http://schemas.microsoft.com/office/drawing/2014/main" val="2116858015"/>
                  </a:ext>
                </a:extLst>
              </a:tr>
              <a:tr h="370840">
                <a:tc>
                  <a:txBody>
                    <a:bodyPr/>
                    <a:lstStyle/>
                    <a:p>
                      <a:r>
                        <a:rPr lang="en-US" dirty="0"/>
                        <a:t>Going Forward</a:t>
                      </a:r>
                    </a:p>
                  </a:txBody>
                  <a:tcPr/>
                </a:tc>
                <a:tc>
                  <a:txBody>
                    <a:bodyPr/>
                    <a:lstStyle/>
                    <a:p>
                      <a:r>
                        <a:rPr lang="en-US" dirty="0"/>
                        <a:t>12:15-12:45</a:t>
                      </a:r>
                    </a:p>
                  </a:txBody>
                  <a:tcPr/>
                </a:tc>
                <a:extLst>
                  <a:ext uri="{0D108BD9-81ED-4DB2-BD59-A6C34878D82A}">
                    <a16:rowId xmlns:a16="http://schemas.microsoft.com/office/drawing/2014/main" val="1736922160"/>
                  </a:ext>
                </a:extLst>
              </a:tr>
              <a:tr h="370840">
                <a:tc>
                  <a:txBody>
                    <a:bodyPr/>
                    <a:lstStyle/>
                    <a:p>
                      <a:r>
                        <a:rPr lang="en-US" dirty="0"/>
                        <a:t>Math Stuff!</a:t>
                      </a:r>
                    </a:p>
                  </a:txBody>
                  <a:tcPr/>
                </a:tc>
                <a:tc>
                  <a:txBody>
                    <a:bodyPr/>
                    <a:lstStyle/>
                    <a:p>
                      <a:r>
                        <a:rPr lang="en-US" dirty="0"/>
                        <a:t>12:45-1:00</a:t>
                      </a:r>
                    </a:p>
                  </a:txBody>
                  <a:tcPr/>
                </a:tc>
                <a:extLst>
                  <a:ext uri="{0D108BD9-81ED-4DB2-BD59-A6C34878D82A}">
                    <a16:rowId xmlns:a16="http://schemas.microsoft.com/office/drawing/2014/main" val="4232716683"/>
                  </a:ext>
                </a:extLst>
              </a:tr>
              <a:tr h="370840">
                <a:tc>
                  <a:txBody>
                    <a:bodyPr/>
                    <a:lstStyle/>
                    <a:p>
                      <a:r>
                        <a:rPr lang="en-US" dirty="0"/>
                        <a:t>Day 4 Survey</a:t>
                      </a:r>
                    </a:p>
                  </a:txBody>
                  <a:tcPr/>
                </a:tc>
                <a:tc>
                  <a:txBody>
                    <a:bodyPr/>
                    <a:lstStyle/>
                    <a:p>
                      <a:r>
                        <a:rPr lang="en-US" dirty="0"/>
                        <a:t>1:00-1:15</a:t>
                      </a:r>
                    </a:p>
                  </a:txBody>
                  <a:tcPr/>
                </a:tc>
                <a:extLst>
                  <a:ext uri="{0D108BD9-81ED-4DB2-BD59-A6C34878D82A}">
                    <a16:rowId xmlns:a16="http://schemas.microsoft.com/office/drawing/2014/main" val="633962236"/>
                  </a:ext>
                </a:extLst>
              </a:tr>
              <a:tr h="278221">
                <a:tc>
                  <a:txBody>
                    <a:bodyPr/>
                    <a:lstStyle/>
                    <a:p>
                      <a:r>
                        <a:rPr lang="en-US" dirty="0"/>
                        <a:t>End of Summer Institute Survey</a:t>
                      </a:r>
                    </a:p>
                  </a:txBody>
                  <a:tcPr/>
                </a:tc>
                <a:tc>
                  <a:txBody>
                    <a:bodyPr/>
                    <a:lstStyle/>
                    <a:p>
                      <a:r>
                        <a:rPr lang="en-US" dirty="0"/>
                        <a:t>1:15-1:30</a:t>
                      </a:r>
                    </a:p>
                  </a:txBody>
                  <a:tcPr/>
                </a:tc>
                <a:extLst>
                  <a:ext uri="{0D108BD9-81ED-4DB2-BD59-A6C34878D82A}">
                    <a16:rowId xmlns:a16="http://schemas.microsoft.com/office/drawing/2014/main" val="1584872155"/>
                  </a:ext>
                </a:extLst>
              </a:tr>
            </a:tbl>
          </a:graphicData>
        </a:graphic>
      </p:graphicFrame>
    </p:spTree>
    <p:extLst>
      <p:ext uri="{BB962C8B-B14F-4D97-AF65-F5344CB8AC3E}">
        <p14:creationId xmlns:p14="http://schemas.microsoft.com/office/powerpoint/2010/main" val="3627865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3ABE9-867E-3A6F-3339-FCF8B88AA813}"/>
              </a:ext>
            </a:extLst>
          </p:cNvPr>
          <p:cNvSpPr>
            <a:spLocks noGrp="1"/>
          </p:cNvSpPr>
          <p:nvPr>
            <p:ph type="title"/>
          </p:nvPr>
        </p:nvSpPr>
        <p:spPr/>
        <p:txBody>
          <a:bodyPr/>
          <a:lstStyle/>
          <a:p>
            <a:r>
              <a:rPr lang="en-US" dirty="0"/>
              <a:t>Going Forward</a:t>
            </a:r>
          </a:p>
        </p:txBody>
      </p:sp>
      <p:sp>
        <p:nvSpPr>
          <p:cNvPr id="3" name="Content Placeholder 2">
            <a:extLst>
              <a:ext uri="{FF2B5EF4-FFF2-40B4-BE49-F238E27FC236}">
                <a16:creationId xmlns:a16="http://schemas.microsoft.com/office/drawing/2014/main" id="{23B27692-B67C-A5AE-655A-3E529D55DEFE}"/>
              </a:ext>
            </a:extLst>
          </p:cNvPr>
          <p:cNvSpPr>
            <a:spLocks noGrp="1"/>
          </p:cNvSpPr>
          <p:nvPr>
            <p:ph idx="1"/>
          </p:nvPr>
        </p:nvSpPr>
        <p:spPr/>
        <p:txBody>
          <a:bodyPr>
            <a:normAutofit/>
          </a:bodyPr>
          <a:lstStyle/>
          <a:p>
            <a:r>
              <a:rPr lang="en-US" b="1" dirty="0">
                <a:latin typeface="+mn-lt"/>
              </a:rPr>
              <a:t>Important</a:t>
            </a:r>
            <a:r>
              <a:rPr lang="en-US" dirty="0">
                <a:latin typeface="+mn-lt"/>
              </a:rPr>
              <a:t>: You likely won’t be doing this PDC work for every lesson for this upcoming year (that would be too much). But our goal is for you to be intentionally thinking about task design and the level of cognitive demand, and also considering your implementation of lessons.</a:t>
            </a:r>
          </a:p>
          <a:p>
            <a:r>
              <a:rPr lang="en-US" dirty="0">
                <a:latin typeface="+mn-lt"/>
              </a:rPr>
              <a:t>Discuss in groups then share out: What are the actions that you can take this year to improve on lessons that you implement?</a:t>
            </a:r>
          </a:p>
          <a:p>
            <a:pPr lvl="1"/>
            <a:r>
              <a:rPr lang="en-US" dirty="0">
                <a:latin typeface="+mn-lt"/>
              </a:rPr>
              <a:t>Let’s summarize this week and how this going to impact your teaching for this year.</a:t>
            </a:r>
          </a:p>
          <a:p>
            <a:endParaRPr lang="en-US" dirty="0">
              <a:latin typeface="+mn-lt"/>
            </a:endParaRPr>
          </a:p>
        </p:txBody>
      </p:sp>
    </p:spTree>
    <p:extLst>
      <p:ext uri="{BB962C8B-B14F-4D97-AF65-F5344CB8AC3E}">
        <p14:creationId xmlns:p14="http://schemas.microsoft.com/office/powerpoint/2010/main" val="28234515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1FD7F-5D12-4724-9DAE-F41A6CE12E7A}"/>
              </a:ext>
            </a:extLst>
          </p:cNvPr>
          <p:cNvSpPr>
            <a:spLocks noGrp="1"/>
          </p:cNvSpPr>
          <p:nvPr>
            <p:ph type="title"/>
          </p:nvPr>
        </p:nvSpPr>
        <p:spPr/>
        <p:txBody>
          <a:bodyPr/>
          <a:lstStyle/>
          <a:p>
            <a:r>
              <a:rPr lang="en-US" dirty="0"/>
              <a:t>Math Stuff!</a:t>
            </a:r>
          </a:p>
        </p:txBody>
      </p:sp>
      <p:sp>
        <p:nvSpPr>
          <p:cNvPr id="3" name="Content Placeholder 2">
            <a:extLst>
              <a:ext uri="{FF2B5EF4-FFF2-40B4-BE49-F238E27FC236}">
                <a16:creationId xmlns:a16="http://schemas.microsoft.com/office/drawing/2014/main" id="{2D4CC341-63E5-4661-95CB-9734C20BBE97}"/>
              </a:ext>
            </a:extLst>
          </p:cNvPr>
          <p:cNvSpPr>
            <a:spLocks noGrp="1"/>
          </p:cNvSpPr>
          <p:nvPr>
            <p:ph idx="1"/>
          </p:nvPr>
        </p:nvSpPr>
        <p:spPr/>
        <p:txBody>
          <a:bodyPr/>
          <a:lstStyle/>
          <a:p>
            <a:r>
              <a:rPr lang="en-US" dirty="0">
                <a:latin typeface="+mn-lt"/>
              </a:rPr>
              <a:t>If you had $50 (per teacher) to spend for your classroom, related to mathematics instruction, what would you buy?</a:t>
            </a:r>
          </a:p>
          <a:p>
            <a:pPr lvl="1"/>
            <a:r>
              <a:rPr lang="en-US" dirty="0">
                <a:latin typeface="+mn-lt"/>
              </a:rPr>
              <a:t>Think individually or collectively with the teachers at your school.</a:t>
            </a:r>
          </a:p>
          <a:p>
            <a:pPr lvl="1"/>
            <a:r>
              <a:rPr lang="en-US" dirty="0">
                <a:latin typeface="+mn-lt"/>
              </a:rPr>
              <a:t>Examples:</a:t>
            </a:r>
          </a:p>
          <a:p>
            <a:pPr lvl="2"/>
            <a:r>
              <a:rPr lang="en-US" dirty="0">
                <a:latin typeface="+mn-lt"/>
              </a:rPr>
              <a:t>Books</a:t>
            </a:r>
          </a:p>
          <a:p>
            <a:pPr lvl="2"/>
            <a:r>
              <a:rPr lang="en-US" dirty="0">
                <a:latin typeface="+mn-lt"/>
              </a:rPr>
              <a:t>Manipulatives</a:t>
            </a:r>
          </a:p>
        </p:txBody>
      </p:sp>
    </p:spTree>
    <p:extLst>
      <p:ext uri="{BB962C8B-B14F-4D97-AF65-F5344CB8AC3E}">
        <p14:creationId xmlns:p14="http://schemas.microsoft.com/office/powerpoint/2010/main" val="633429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00469-38B8-4AE9-88AD-962705400E26}"/>
              </a:ext>
            </a:extLst>
          </p:cNvPr>
          <p:cNvSpPr>
            <a:spLocks noGrp="1"/>
          </p:cNvSpPr>
          <p:nvPr>
            <p:ph type="title"/>
          </p:nvPr>
        </p:nvSpPr>
        <p:spPr/>
        <p:txBody>
          <a:bodyPr/>
          <a:lstStyle/>
          <a:p>
            <a:r>
              <a:rPr lang="en-US" dirty="0"/>
              <a:t>Day 4 Survey</a:t>
            </a:r>
          </a:p>
        </p:txBody>
      </p:sp>
      <p:sp>
        <p:nvSpPr>
          <p:cNvPr id="3" name="Content Placeholder 2">
            <a:extLst>
              <a:ext uri="{FF2B5EF4-FFF2-40B4-BE49-F238E27FC236}">
                <a16:creationId xmlns:a16="http://schemas.microsoft.com/office/drawing/2014/main" id="{5618A4F2-1A95-4BBF-BDB7-4DCC9C7F1B25}"/>
              </a:ext>
            </a:extLst>
          </p:cNvPr>
          <p:cNvSpPr>
            <a:spLocks noGrp="1"/>
          </p:cNvSpPr>
          <p:nvPr>
            <p:ph idx="1"/>
          </p:nvPr>
        </p:nvSpPr>
        <p:spPr/>
        <p:txBody>
          <a:bodyPr/>
          <a:lstStyle/>
          <a:p>
            <a:r>
              <a:rPr lang="en-US" dirty="0">
                <a:latin typeface="+mn-lt"/>
              </a:rPr>
              <a:t>Please fill out the end of day survey (this will be the same survey each day).</a:t>
            </a:r>
          </a:p>
          <a:p>
            <a:pPr lvl="1"/>
            <a:r>
              <a:rPr lang="en-US" dirty="0">
                <a:latin typeface="+mn-lt"/>
              </a:rPr>
              <a:t>Q1: Identification Code</a:t>
            </a:r>
          </a:p>
          <a:p>
            <a:pPr lvl="1"/>
            <a:r>
              <a:rPr lang="en-US" dirty="0">
                <a:latin typeface="+mn-lt"/>
              </a:rPr>
              <a:t>Q2: Select “Day 4 (Thursday)”</a:t>
            </a:r>
          </a:p>
          <a:p>
            <a:r>
              <a:rPr lang="en-US" dirty="0">
                <a:latin typeface="+mn-lt"/>
              </a:rPr>
              <a:t>Use this QR code </a:t>
            </a:r>
            <a:r>
              <a:rPr lang="en-US" dirty="0">
                <a:latin typeface="+mn-lt"/>
                <a:sym typeface="Wingdings" pitchFamily="2" charset="2"/>
              </a:rPr>
              <a:t></a:t>
            </a:r>
            <a:br>
              <a:rPr lang="en-US" dirty="0">
                <a:latin typeface="+mn-lt"/>
              </a:rPr>
            </a:br>
            <a:r>
              <a:rPr lang="en-US" dirty="0">
                <a:latin typeface="+mn-lt"/>
              </a:rPr>
              <a:t>or this link: </a:t>
            </a:r>
            <a:br>
              <a:rPr lang="en-US" dirty="0">
                <a:latin typeface="+mn-lt"/>
              </a:rPr>
            </a:br>
            <a:r>
              <a:rPr lang="en-US" dirty="0">
                <a:latin typeface="+mn-lt"/>
                <a:hlinkClick r:id="rId2"/>
              </a:rPr>
              <a:t>https://tinyurl.com/pdcendofdaysurvey</a:t>
            </a:r>
            <a:r>
              <a:rPr lang="en-US" dirty="0">
                <a:latin typeface="+mn-lt"/>
              </a:rPr>
              <a:t> </a:t>
            </a:r>
          </a:p>
        </p:txBody>
      </p:sp>
      <p:pic>
        <p:nvPicPr>
          <p:cNvPr id="4" name="Picture 3">
            <a:extLst>
              <a:ext uri="{FF2B5EF4-FFF2-40B4-BE49-F238E27FC236}">
                <a16:creationId xmlns:a16="http://schemas.microsoft.com/office/drawing/2014/main" id="{2635E96E-29E7-9F22-704A-E53C9FA4D92C}"/>
              </a:ext>
            </a:extLst>
          </p:cNvPr>
          <p:cNvPicPr>
            <a:picLocks noChangeAspect="1"/>
          </p:cNvPicPr>
          <p:nvPr/>
        </p:nvPicPr>
        <p:blipFill>
          <a:blip r:embed="rId3"/>
          <a:stretch>
            <a:fillRect/>
          </a:stretch>
        </p:blipFill>
        <p:spPr>
          <a:xfrm>
            <a:off x="7750938" y="3256085"/>
            <a:ext cx="2870169" cy="2920878"/>
          </a:xfrm>
          <a:prstGeom prst="rect">
            <a:avLst/>
          </a:prstGeom>
        </p:spPr>
      </p:pic>
    </p:spTree>
    <p:extLst>
      <p:ext uri="{BB962C8B-B14F-4D97-AF65-F5344CB8AC3E}">
        <p14:creationId xmlns:p14="http://schemas.microsoft.com/office/powerpoint/2010/main" val="19843482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3C5ED-FE11-C901-35CE-39EEAF263D14}"/>
              </a:ext>
            </a:extLst>
          </p:cNvPr>
          <p:cNvSpPr>
            <a:spLocks noGrp="1"/>
          </p:cNvSpPr>
          <p:nvPr>
            <p:ph type="title"/>
          </p:nvPr>
        </p:nvSpPr>
        <p:spPr/>
        <p:txBody>
          <a:bodyPr/>
          <a:lstStyle/>
          <a:p>
            <a:r>
              <a:rPr lang="en-US" dirty="0"/>
              <a:t>End of Summer Institute Survey</a:t>
            </a:r>
          </a:p>
        </p:txBody>
      </p:sp>
      <p:sp>
        <p:nvSpPr>
          <p:cNvPr id="3" name="Content Placeholder 2">
            <a:extLst>
              <a:ext uri="{FF2B5EF4-FFF2-40B4-BE49-F238E27FC236}">
                <a16:creationId xmlns:a16="http://schemas.microsoft.com/office/drawing/2014/main" id="{B67393F0-8F94-DA29-FEFA-FC2BE69AC42B}"/>
              </a:ext>
            </a:extLst>
          </p:cNvPr>
          <p:cNvSpPr>
            <a:spLocks noGrp="1"/>
          </p:cNvSpPr>
          <p:nvPr>
            <p:ph idx="1"/>
          </p:nvPr>
        </p:nvSpPr>
        <p:spPr/>
        <p:txBody>
          <a:bodyPr/>
          <a:lstStyle/>
          <a:p>
            <a:r>
              <a:rPr lang="en-US" dirty="0">
                <a:latin typeface="+mn-lt"/>
              </a:rPr>
              <a:t>Please fill out this survey now.</a:t>
            </a:r>
          </a:p>
          <a:p>
            <a:r>
              <a:rPr lang="en-US" dirty="0">
                <a:latin typeface="+mn-lt"/>
              </a:rPr>
              <a:t>Use this QR code </a:t>
            </a:r>
            <a:r>
              <a:rPr lang="en-US" dirty="0">
                <a:latin typeface="+mn-lt"/>
                <a:sym typeface="Wingdings" pitchFamily="2" charset="2"/>
              </a:rPr>
              <a:t></a:t>
            </a:r>
            <a:br>
              <a:rPr lang="en-US" dirty="0">
                <a:latin typeface="+mn-lt"/>
              </a:rPr>
            </a:br>
            <a:r>
              <a:rPr lang="en-US" dirty="0">
                <a:latin typeface="+mn-lt"/>
              </a:rPr>
              <a:t>or this link: </a:t>
            </a:r>
            <a:br>
              <a:rPr lang="en-US" dirty="0">
                <a:latin typeface="+mn-lt"/>
              </a:rPr>
            </a:br>
            <a:r>
              <a:rPr lang="en-US" dirty="0">
                <a:latin typeface="+mn-lt"/>
                <a:hlinkClick r:id="rId2"/>
              </a:rPr>
              <a:t>https://tinyurl.com/pdcmathendofweeksurvey</a:t>
            </a:r>
            <a:endParaRPr lang="en-US" dirty="0">
              <a:latin typeface="+mn-lt"/>
            </a:endParaRPr>
          </a:p>
        </p:txBody>
      </p:sp>
      <p:pic>
        <p:nvPicPr>
          <p:cNvPr id="5" name="Picture 4" descr="Qr code&#10;&#10;Description automatically generated">
            <a:extLst>
              <a:ext uri="{FF2B5EF4-FFF2-40B4-BE49-F238E27FC236}">
                <a16:creationId xmlns:a16="http://schemas.microsoft.com/office/drawing/2014/main" id="{7D334E52-A69C-89FF-6321-A597269CE65C}"/>
              </a:ext>
            </a:extLst>
          </p:cNvPr>
          <p:cNvPicPr>
            <a:picLocks noChangeAspect="1"/>
          </p:cNvPicPr>
          <p:nvPr/>
        </p:nvPicPr>
        <p:blipFill rotWithShape="1">
          <a:blip r:embed="rId3"/>
          <a:srcRect l="8667" t="9805" r="7142" b="8476"/>
          <a:stretch/>
        </p:blipFill>
        <p:spPr>
          <a:xfrm>
            <a:off x="8614229" y="1690688"/>
            <a:ext cx="3207657" cy="3113541"/>
          </a:xfrm>
          <a:prstGeom prst="rect">
            <a:avLst/>
          </a:prstGeom>
        </p:spPr>
      </p:pic>
    </p:spTree>
    <p:extLst>
      <p:ext uri="{BB962C8B-B14F-4D97-AF65-F5344CB8AC3E}">
        <p14:creationId xmlns:p14="http://schemas.microsoft.com/office/powerpoint/2010/main" val="63322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AC1DF-5B73-44AD-9831-629098D0C96A}"/>
              </a:ext>
            </a:extLst>
          </p:cNvPr>
          <p:cNvSpPr>
            <a:spLocks noGrp="1"/>
          </p:cNvSpPr>
          <p:nvPr>
            <p:ph type="title"/>
          </p:nvPr>
        </p:nvSpPr>
        <p:spPr/>
        <p:txBody>
          <a:bodyPr/>
          <a:lstStyle/>
          <a:p>
            <a:r>
              <a:rPr lang="en-US" dirty="0"/>
              <a:t>Day 4 Agenda</a:t>
            </a:r>
          </a:p>
        </p:txBody>
      </p:sp>
      <p:graphicFrame>
        <p:nvGraphicFramePr>
          <p:cNvPr id="4" name="Table 4">
            <a:extLst>
              <a:ext uri="{FF2B5EF4-FFF2-40B4-BE49-F238E27FC236}">
                <a16:creationId xmlns:a16="http://schemas.microsoft.com/office/drawing/2014/main" id="{2F07745C-96DD-477B-94B3-62E85375E148}"/>
              </a:ext>
            </a:extLst>
          </p:cNvPr>
          <p:cNvGraphicFramePr>
            <a:graphicFrameLocks noGrp="1"/>
          </p:cNvGraphicFramePr>
          <p:nvPr>
            <p:ph idx="1"/>
            <p:extLst>
              <p:ext uri="{D42A27DB-BD31-4B8C-83A1-F6EECF244321}">
                <p14:modId xmlns:p14="http://schemas.microsoft.com/office/powerpoint/2010/main" val="1539294875"/>
              </p:ext>
            </p:extLst>
          </p:nvPr>
        </p:nvGraphicFramePr>
        <p:xfrm>
          <a:off x="838200" y="1306602"/>
          <a:ext cx="9775372" cy="4815840"/>
        </p:xfrm>
        <a:graphic>
          <a:graphicData uri="http://schemas.openxmlformats.org/drawingml/2006/table">
            <a:tbl>
              <a:tblPr firstRow="1" bandRow="1">
                <a:tableStyleId>{073A0DAA-6AF3-43AB-8588-CEC1D06C72B9}</a:tableStyleId>
              </a:tblPr>
              <a:tblGrid>
                <a:gridCol w="4887686">
                  <a:extLst>
                    <a:ext uri="{9D8B030D-6E8A-4147-A177-3AD203B41FA5}">
                      <a16:colId xmlns:a16="http://schemas.microsoft.com/office/drawing/2014/main" val="634879646"/>
                    </a:ext>
                  </a:extLst>
                </a:gridCol>
                <a:gridCol w="4887686">
                  <a:extLst>
                    <a:ext uri="{9D8B030D-6E8A-4147-A177-3AD203B41FA5}">
                      <a16:colId xmlns:a16="http://schemas.microsoft.com/office/drawing/2014/main" val="3403701199"/>
                    </a:ext>
                  </a:extLst>
                </a:gridCol>
              </a:tblGrid>
              <a:tr h="370840">
                <a:tc>
                  <a:txBody>
                    <a:bodyPr/>
                    <a:lstStyle/>
                    <a:p>
                      <a:r>
                        <a:rPr lang="en-US" dirty="0"/>
                        <a:t>Activity</a:t>
                      </a:r>
                    </a:p>
                  </a:txBody>
                  <a:tcPr/>
                </a:tc>
                <a:tc>
                  <a:txBody>
                    <a:bodyPr/>
                    <a:lstStyle/>
                    <a:p>
                      <a:r>
                        <a:rPr lang="en-US" dirty="0"/>
                        <a:t>Time</a:t>
                      </a:r>
                    </a:p>
                  </a:txBody>
                  <a:tcPr/>
                </a:tc>
                <a:extLst>
                  <a:ext uri="{0D108BD9-81ED-4DB2-BD59-A6C34878D82A}">
                    <a16:rowId xmlns:a16="http://schemas.microsoft.com/office/drawing/2014/main" val="2022965601"/>
                  </a:ext>
                </a:extLst>
              </a:tr>
              <a:tr h="370840">
                <a:tc>
                  <a:txBody>
                    <a:bodyPr/>
                    <a:lstStyle/>
                    <a:p>
                      <a:r>
                        <a:rPr lang="en-US" dirty="0"/>
                        <a:t>Q/A</a:t>
                      </a:r>
                    </a:p>
                  </a:txBody>
                  <a:tcPr/>
                </a:tc>
                <a:tc>
                  <a:txBody>
                    <a:bodyPr/>
                    <a:lstStyle/>
                    <a:p>
                      <a:r>
                        <a:rPr lang="en-US" dirty="0"/>
                        <a:t>8:00-8:15</a:t>
                      </a:r>
                    </a:p>
                  </a:txBody>
                  <a:tcPr/>
                </a:tc>
                <a:extLst>
                  <a:ext uri="{0D108BD9-81ED-4DB2-BD59-A6C34878D82A}">
                    <a16:rowId xmlns:a16="http://schemas.microsoft.com/office/drawing/2014/main" val="731738359"/>
                  </a:ext>
                </a:extLst>
              </a:tr>
              <a:tr h="370840">
                <a:tc>
                  <a:txBody>
                    <a:bodyPr/>
                    <a:lstStyle/>
                    <a:p>
                      <a:r>
                        <a:rPr lang="en-US" dirty="0"/>
                        <a:t>Parallel Math Tasks Activity</a:t>
                      </a:r>
                    </a:p>
                  </a:txBody>
                  <a:tcPr/>
                </a:tc>
                <a:tc>
                  <a:txBody>
                    <a:bodyPr/>
                    <a:lstStyle/>
                    <a:p>
                      <a:r>
                        <a:rPr lang="en-US" dirty="0"/>
                        <a:t>8:15-9:15</a:t>
                      </a:r>
                    </a:p>
                  </a:txBody>
                  <a:tcPr/>
                </a:tc>
                <a:extLst>
                  <a:ext uri="{0D108BD9-81ED-4DB2-BD59-A6C34878D82A}">
                    <a16:rowId xmlns:a16="http://schemas.microsoft.com/office/drawing/2014/main" val="1650930287"/>
                  </a:ext>
                </a:extLst>
              </a:tr>
              <a:tr h="370840">
                <a:tc>
                  <a:txBody>
                    <a:bodyPr/>
                    <a:lstStyle/>
                    <a:p>
                      <a:r>
                        <a:rPr lang="en-US" dirty="0"/>
                        <a:t>Debriefing the Activity</a:t>
                      </a:r>
                    </a:p>
                  </a:txBody>
                  <a:tcPr/>
                </a:tc>
                <a:tc>
                  <a:txBody>
                    <a:bodyPr/>
                    <a:lstStyle/>
                    <a:p>
                      <a:r>
                        <a:rPr lang="en-US" dirty="0"/>
                        <a:t>9:15-9:30</a:t>
                      </a:r>
                    </a:p>
                  </a:txBody>
                  <a:tcPr/>
                </a:tc>
                <a:extLst>
                  <a:ext uri="{0D108BD9-81ED-4DB2-BD59-A6C34878D82A}">
                    <a16:rowId xmlns:a16="http://schemas.microsoft.com/office/drawing/2014/main" val="4212926447"/>
                  </a:ext>
                </a:extLst>
              </a:tr>
              <a:tr h="370840">
                <a:tc>
                  <a:txBody>
                    <a:bodyPr/>
                    <a:lstStyle/>
                    <a:p>
                      <a:r>
                        <a:rPr lang="en-US" dirty="0"/>
                        <a:t>Revising Engage NY / Eureka Math</a:t>
                      </a:r>
                    </a:p>
                  </a:txBody>
                  <a:tcPr/>
                </a:tc>
                <a:tc>
                  <a:txBody>
                    <a:bodyPr/>
                    <a:lstStyle/>
                    <a:p>
                      <a:r>
                        <a:rPr lang="en-US" dirty="0"/>
                        <a:t>9:30-10:00</a:t>
                      </a:r>
                    </a:p>
                  </a:txBody>
                  <a:tcPr/>
                </a:tc>
                <a:extLst>
                  <a:ext uri="{0D108BD9-81ED-4DB2-BD59-A6C34878D82A}">
                    <a16:rowId xmlns:a16="http://schemas.microsoft.com/office/drawing/2014/main" val="2713566285"/>
                  </a:ext>
                </a:extLst>
              </a:tr>
              <a:tr h="370840">
                <a:tc>
                  <a:txBody>
                    <a:bodyPr/>
                    <a:lstStyle/>
                    <a:p>
                      <a:r>
                        <a:rPr lang="en-US" dirty="0"/>
                        <a:t>Break</a:t>
                      </a:r>
                    </a:p>
                  </a:txBody>
                  <a:tcPr/>
                </a:tc>
                <a:tc>
                  <a:txBody>
                    <a:bodyPr/>
                    <a:lstStyle/>
                    <a:p>
                      <a:r>
                        <a:rPr lang="en-US" dirty="0"/>
                        <a:t>10:00-10:15</a:t>
                      </a:r>
                    </a:p>
                  </a:txBody>
                  <a:tcPr/>
                </a:tc>
                <a:extLst>
                  <a:ext uri="{0D108BD9-81ED-4DB2-BD59-A6C34878D82A}">
                    <a16:rowId xmlns:a16="http://schemas.microsoft.com/office/drawing/2014/main" val="1466377623"/>
                  </a:ext>
                </a:extLst>
              </a:tr>
              <a:tr h="370840">
                <a:tc>
                  <a:txBody>
                    <a:bodyPr/>
                    <a:lstStyle/>
                    <a:p>
                      <a:r>
                        <a:rPr lang="en-US" dirty="0"/>
                        <a:t>Share Out</a:t>
                      </a:r>
                    </a:p>
                  </a:txBody>
                  <a:tcPr/>
                </a:tc>
                <a:tc>
                  <a:txBody>
                    <a:bodyPr/>
                    <a:lstStyle/>
                    <a:p>
                      <a:r>
                        <a:rPr lang="en-US" dirty="0"/>
                        <a:t>10:15-10:45</a:t>
                      </a:r>
                    </a:p>
                  </a:txBody>
                  <a:tcPr/>
                </a:tc>
                <a:extLst>
                  <a:ext uri="{0D108BD9-81ED-4DB2-BD59-A6C34878D82A}">
                    <a16:rowId xmlns:a16="http://schemas.microsoft.com/office/drawing/2014/main" val="45276009"/>
                  </a:ext>
                </a:extLst>
              </a:tr>
              <a:tr h="370840">
                <a:tc>
                  <a:txBody>
                    <a:bodyPr/>
                    <a:lstStyle/>
                    <a:p>
                      <a:r>
                        <a:rPr lang="en-US" dirty="0"/>
                        <a:t>Lesson Study Info for the Upcoming Year</a:t>
                      </a:r>
                    </a:p>
                  </a:txBody>
                  <a:tcPr/>
                </a:tc>
                <a:tc>
                  <a:txBody>
                    <a:bodyPr/>
                    <a:lstStyle/>
                    <a:p>
                      <a:r>
                        <a:rPr lang="en-US" dirty="0"/>
                        <a:t>10:45-11:15</a:t>
                      </a:r>
                    </a:p>
                  </a:txBody>
                  <a:tcPr/>
                </a:tc>
                <a:extLst>
                  <a:ext uri="{0D108BD9-81ED-4DB2-BD59-A6C34878D82A}">
                    <a16:rowId xmlns:a16="http://schemas.microsoft.com/office/drawing/2014/main" val="1540361275"/>
                  </a:ext>
                </a:extLst>
              </a:tr>
              <a:tr h="370840">
                <a:tc>
                  <a:txBody>
                    <a:bodyPr/>
                    <a:lstStyle/>
                    <a:p>
                      <a:r>
                        <a:rPr lang="en-US" dirty="0"/>
                        <a:t>Working Lunch</a:t>
                      </a:r>
                    </a:p>
                  </a:txBody>
                  <a:tcPr/>
                </a:tc>
                <a:tc>
                  <a:txBody>
                    <a:bodyPr/>
                    <a:lstStyle/>
                    <a:p>
                      <a:r>
                        <a:rPr lang="en-US" dirty="0"/>
                        <a:t>11:15-12:15</a:t>
                      </a:r>
                    </a:p>
                  </a:txBody>
                  <a:tcPr/>
                </a:tc>
                <a:extLst>
                  <a:ext uri="{0D108BD9-81ED-4DB2-BD59-A6C34878D82A}">
                    <a16:rowId xmlns:a16="http://schemas.microsoft.com/office/drawing/2014/main" val="2116858015"/>
                  </a:ext>
                </a:extLst>
              </a:tr>
              <a:tr h="370840">
                <a:tc>
                  <a:txBody>
                    <a:bodyPr/>
                    <a:lstStyle/>
                    <a:p>
                      <a:r>
                        <a:rPr lang="en-US" dirty="0"/>
                        <a:t>Going Forward</a:t>
                      </a:r>
                    </a:p>
                  </a:txBody>
                  <a:tcPr/>
                </a:tc>
                <a:tc>
                  <a:txBody>
                    <a:bodyPr/>
                    <a:lstStyle/>
                    <a:p>
                      <a:r>
                        <a:rPr lang="en-US" dirty="0"/>
                        <a:t>12:15-12:45</a:t>
                      </a:r>
                    </a:p>
                  </a:txBody>
                  <a:tcPr/>
                </a:tc>
                <a:extLst>
                  <a:ext uri="{0D108BD9-81ED-4DB2-BD59-A6C34878D82A}">
                    <a16:rowId xmlns:a16="http://schemas.microsoft.com/office/drawing/2014/main" val="1736922160"/>
                  </a:ext>
                </a:extLst>
              </a:tr>
              <a:tr h="370840">
                <a:tc>
                  <a:txBody>
                    <a:bodyPr/>
                    <a:lstStyle/>
                    <a:p>
                      <a:r>
                        <a:rPr lang="en-US" dirty="0"/>
                        <a:t>Math Stuff!</a:t>
                      </a:r>
                    </a:p>
                  </a:txBody>
                  <a:tcPr/>
                </a:tc>
                <a:tc>
                  <a:txBody>
                    <a:bodyPr/>
                    <a:lstStyle/>
                    <a:p>
                      <a:r>
                        <a:rPr lang="en-US" dirty="0"/>
                        <a:t>12:45-1:00</a:t>
                      </a:r>
                    </a:p>
                  </a:txBody>
                  <a:tcPr/>
                </a:tc>
                <a:extLst>
                  <a:ext uri="{0D108BD9-81ED-4DB2-BD59-A6C34878D82A}">
                    <a16:rowId xmlns:a16="http://schemas.microsoft.com/office/drawing/2014/main" val="4232716683"/>
                  </a:ext>
                </a:extLst>
              </a:tr>
              <a:tr h="370840">
                <a:tc>
                  <a:txBody>
                    <a:bodyPr/>
                    <a:lstStyle/>
                    <a:p>
                      <a:r>
                        <a:rPr lang="en-US" dirty="0"/>
                        <a:t>Day 4 Survey</a:t>
                      </a:r>
                    </a:p>
                  </a:txBody>
                  <a:tcPr/>
                </a:tc>
                <a:tc>
                  <a:txBody>
                    <a:bodyPr/>
                    <a:lstStyle/>
                    <a:p>
                      <a:r>
                        <a:rPr lang="en-US" dirty="0"/>
                        <a:t>1:00-1:15</a:t>
                      </a:r>
                    </a:p>
                  </a:txBody>
                  <a:tcPr/>
                </a:tc>
                <a:extLst>
                  <a:ext uri="{0D108BD9-81ED-4DB2-BD59-A6C34878D82A}">
                    <a16:rowId xmlns:a16="http://schemas.microsoft.com/office/drawing/2014/main" val="633962236"/>
                  </a:ext>
                </a:extLst>
              </a:tr>
              <a:tr h="278221">
                <a:tc>
                  <a:txBody>
                    <a:bodyPr/>
                    <a:lstStyle/>
                    <a:p>
                      <a:r>
                        <a:rPr lang="en-US" dirty="0"/>
                        <a:t>End of Summer Institute Survey</a:t>
                      </a:r>
                    </a:p>
                  </a:txBody>
                  <a:tcPr/>
                </a:tc>
                <a:tc>
                  <a:txBody>
                    <a:bodyPr/>
                    <a:lstStyle/>
                    <a:p>
                      <a:r>
                        <a:rPr lang="en-US" dirty="0"/>
                        <a:t>1:15-1:30</a:t>
                      </a:r>
                    </a:p>
                  </a:txBody>
                  <a:tcPr/>
                </a:tc>
                <a:extLst>
                  <a:ext uri="{0D108BD9-81ED-4DB2-BD59-A6C34878D82A}">
                    <a16:rowId xmlns:a16="http://schemas.microsoft.com/office/drawing/2014/main" val="1584872155"/>
                  </a:ext>
                </a:extLst>
              </a:tr>
            </a:tbl>
          </a:graphicData>
        </a:graphic>
      </p:graphicFrame>
    </p:spTree>
    <p:extLst>
      <p:ext uri="{BB962C8B-B14F-4D97-AF65-F5344CB8AC3E}">
        <p14:creationId xmlns:p14="http://schemas.microsoft.com/office/powerpoint/2010/main" val="2269793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E0D32-F57F-BEFD-3A8E-9E4475EAF4CE}"/>
              </a:ext>
            </a:extLst>
          </p:cNvPr>
          <p:cNvSpPr>
            <a:spLocks noGrp="1"/>
          </p:cNvSpPr>
          <p:nvPr>
            <p:ph type="title"/>
          </p:nvPr>
        </p:nvSpPr>
        <p:spPr/>
        <p:txBody>
          <a:bodyPr/>
          <a:lstStyle/>
          <a:p>
            <a:r>
              <a:rPr lang="en-US" dirty="0"/>
              <a:t>Reminder</a:t>
            </a:r>
          </a:p>
        </p:txBody>
      </p:sp>
      <p:sp>
        <p:nvSpPr>
          <p:cNvPr id="3" name="Content Placeholder 2">
            <a:extLst>
              <a:ext uri="{FF2B5EF4-FFF2-40B4-BE49-F238E27FC236}">
                <a16:creationId xmlns:a16="http://schemas.microsoft.com/office/drawing/2014/main" id="{4132E033-B9DF-0688-2225-DFD40D41288A}"/>
              </a:ext>
            </a:extLst>
          </p:cNvPr>
          <p:cNvSpPr>
            <a:spLocks noGrp="1"/>
          </p:cNvSpPr>
          <p:nvPr>
            <p:ph idx="1"/>
          </p:nvPr>
        </p:nvSpPr>
        <p:spPr/>
        <p:txBody>
          <a:bodyPr/>
          <a:lstStyle/>
          <a:p>
            <a:r>
              <a:rPr lang="en-US" dirty="0"/>
              <a:t>Don’t forget to add to the online resources document!</a:t>
            </a:r>
          </a:p>
        </p:txBody>
      </p:sp>
    </p:spTree>
    <p:extLst>
      <p:ext uri="{BB962C8B-B14F-4D97-AF65-F5344CB8AC3E}">
        <p14:creationId xmlns:p14="http://schemas.microsoft.com/office/powerpoint/2010/main" val="1511843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62637-C07C-85ED-D0DC-344C5F9D2A6B}"/>
              </a:ext>
            </a:extLst>
          </p:cNvPr>
          <p:cNvSpPr>
            <a:spLocks noGrp="1"/>
          </p:cNvSpPr>
          <p:nvPr>
            <p:ph type="title"/>
          </p:nvPr>
        </p:nvSpPr>
        <p:spPr/>
        <p:txBody>
          <a:bodyPr/>
          <a:lstStyle/>
          <a:p>
            <a:r>
              <a:rPr lang="en-US" dirty="0" err="1"/>
              <a:t>Mathler</a:t>
            </a:r>
            <a:r>
              <a:rPr lang="en-US" dirty="0"/>
              <a:t> and </a:t>
            </a:r>
            <a:r>
              <a:rPr lang="en-US" dirty="0" err="1"/>
              <a:t>Nerdle</a:t>
            </a:r>
            <a:endParaRPr lang="en-US" dirty="0"/>
          </a:p>
        </p:txBody>
      </p:sp>
      <p:sp>
        <p:nvSpPr>
          <p:cNvPr id="3" name="Content Placeholder 2">
            <a:extLst>
              <a:ext uri="{FF2B5EF4-FFF2-40B4-BE49-F238E27FC236}">
                <a16:creationId xmlns:a16="http://schemas.microsoft.com/office/drawing/2014/main" id="{0A919372-80A1-E213-2F3A-883CE1171B66}"/>
              </a:ext>
            </a:extLst>
          </p:cNvPr>
          <p:cNvSpPr>
            <a:spLocks noGrp="1"/>
          </p:cNvSpPr>
          <p:nvPr>
            <p:ph idx="1"/>
          </p:nvPr>
        </p:nvSpPr>
        <p:spPr/>
        <p:txBody>
          <a:bodyPr/>
          <a:lstStyle/>
          <a:p>
            <a:r>
              <a:rPr lang="en-US" dirty="0"/>
              <a:t>Let’s do this together!</a:t>
            </a:r>
          </a:p>
        </p:txBody>
      </p:sp>
    </p:spTree>
    <p:extLst>
      <p:ext uri="{BB962C8B-B14F-4D97-AF65-F5344CB8AC3E}">
        <p14:creationId xmlns:p14="http://schemas.microsoft.com/office/powerpoint/2010/main" val="1141277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0A520-CC23-30E6-F3C7-503544F4D84A}"/>
              </a:ext>
            </a:extLst>
          </p:cNvPr>
          <p:cNvSpPr>
            <a:spLocks noGrp="1"/>
          </p:cNvSpPr>
          <p:nvPr>
            <p:ph type="title"/>
          </p:nvPr>
        </p:nvSpPr>
        <p:spPr/>
        <p:txBody>
          <a:bodyPr/>
          <a:lstStyle/>
          <a:p>
            <a:r>
              <a:rPr lang="en-US" dirty="0"/>
              <a:t>Let’s Do Math: Parallel Tasks</a:t>
            </a:r>
          </a:p>
        </p:txBody>
      </p:sp>
      <p:sp>
        <p:nvSpPr>
          <p:cNvPr id="3" name="Content Placeholder 2">
            <a:extLst>
              <a:ext uri="{FF2B5EF4-FFF2-40B4-BE49-F238E27FC236}">
                <a16:creationId xmlns:a16="http://schemas.microsoft.com/office/drawing/2014/main" id="{526121E8-DE5B-1103-6620-2F85257F3503}"/>
              </a:ext>
            </a:extLst>
          </p:cNvPr>
          <p:cNvSpPr>
            <a:spLocks noGrp="1"/>
          </p:cNvSpPr>
          <p:nvPr>
            <p:ph idx="1"/>
          </p:nvPr>
        </p:nvSpPr>
        <p:spPr/>
        <p:txBody>
          <a:bodyPr/>
          <a:lstStyle/>
          <a:p>
            <a:r>
              <a:rPr lang="en-US" dirty="0">
                <a:latin typeface="+mn-lt"/>
              </a:rPr>
              <a:t>Get into groups with your grade band.</a:t>
            </a:r>
          </a:p>
          <a:p>
            <a:r>
              <a:rPr lang="en-US" dirty="0">
                <a:latin typeface="+mn-lt"/>
              </a:rPr>
              <a:t>Your groups are going to be given parallel tasks (s</a:t>
            </a:r>
            <a:r>
              <a:rPr lang="en-US" dirty="0"/>
              <a:t>ome will do Version A and some will do Version B)</a:t>
            </a:r>
            <a:r>
              <a:rPr lang="en-US" dirty="0">
                <a:latin typeface="+mn-lt"/>
              </a:rPr>
              <a:t>, that is, they all cover the same content, they just are not identical tasks.</a:t>
            </a:r>
          </a:p>
          <a:p>
            <a:pPr lvl="1"/>
            <a:r>
              <a:rPr lang="en-US" dirty="0">
                <a:latin typeface="+mn-lt"/>
              </a:rPr>
              <a:t>The goal of this activity is to tie Days 1-3 together, with Nick &amp; Hope acting as the teachers</a:t>
            </a:r>
          </a:p>
          <a:p>
            <a:pPr lvl="2"/>
            <a:r>
              <a:rPr lang="en-US" dirty="0">
                <a:latin typeface="+mn-lt"/>
              </a:rPr>
              <a:t>Task Identification</a:t>
            </a:r>
          </a:p>
          <a:p>
            <a:pPr lvl="2"/>
            <a:r>
              <a:rPr lang="en-US" dirty="0">
                <a:latin typeface="+mn-lt"/>
              </a:rPr>
              <a:t>Task Improvement</a:t>
            </a:r>
          </a:p>
          <a:p>
            <a:pPr lvl="2"/>
            <a:r>
              <a:rPr lang="en-US" dirty="0">
                <a:latin typeface="+mn-lt"/>
              </a:rPr>
              <a:t>Task Implementation</a:t>
            </a:r>
          </a:p>
          <a:p>
            <a:pPr lvl="2"/>
            <a:r>
              <a:rPr lang="en-US" dirty="0">
                <a:latin typeface="+mn-lt"/>
              </a:rPr>
              <a:t>Meeting students where they are while still hitting content</a:t>
            </a:r>
          </a:p>
        </p:txBody>
      </p:sp>
    </p:spTree>
    <p:extLst>
      <p:ext uri="{BB962C8B-B14F-4D97-AF65-F5344CB8AC3E}">
        <p14:creationId xmlns:p14="http://schemas.microsoft.com/office/powerpoint/2010/main" val="114404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EB43F-903E-AD5F-F339-AE54751CC127}"/>
              </a:ext>
            </a:extLst>
          </p:cNvPr>
          <p:cNvSpPr>
            <a:spLocks noGrp="1"/>
          </p:cNvSpPr>
          <p:nvPr>
            <p:ph type="title"/>
          </p:nvPr>
        </p:nvSpPr>
        <p:spPr/>
        <p:txBody>
          <a:bodyPr/>
          <a:lstStyle/>
          <a:p>
            <a:r>
              <a:rPr lang="en-US" dirty="0"/>
              <a:t>Debriefing the Activity</a:t>
            </a:r>
          </a:p>
        </p:txBody>
      </p:sp>
      <p:sp>
        <p:nvSpPr>
          <p:cNvPr id="3" name="Content Placeholder 2">
            <a:extLst>
              <a:ext uri="{FF2B5EF4-FFF2-40B4-BE49-F238E27FC236}">
                <a16:creationId xmlns:a16="http://schemas.microsoft.com/office/drawing/2014/main" id="{A6671AC2-E911-7A86-AFD7-C77C7FCE8D57}"/>
              </a:ext>
            </a:extLst>
          </p:cNvPr>
          <p:cNvSpPr>
            <a:spLocks noGrp="1"/>
          </p:cNvSpPr>
          <p:nvPr>
            <p:ph idx="1"/>
          </p:nvPr>
        </p:nvSpPr>
        <p:spPr/>
        <p:txBody>
          <a:bodyPr/>
          <a:lstStyle/>
          <a:p>
            <a:r>
              <a:rPr lang="en-US" dirty="0">
                <a:latin typeface="+mn-lt"/>
              </a:rPr>
              <a:t>Let’s look at the original task online.</a:t>
            </a:r>
          </a:p>
          <a:p>
            <a:r>
              <a:rPr lang="en-US" dirty="0">
                <a:latin typeface="+mn-lt"/>
              </a:rPr>
              <a:t>Discuss with your groups:</a:t>
            </a:r>
          </a:p>
          <a:p>
            <a:pPr lvl="1"/>
            <a:r>
              <a:rPr lang="en-US" dirty="0">
                <a:latin typeface="+mn-lt"/>
              </a:rPr>
              <a:t>What was changed? What are your thoughts on the changes?</a:t>
            </a:r>
          </a:p>
          <a:p>
            <a:pPr lvl="1"/>
            <a:r>
              <a:rPr lang="en-US" dirty="0">
                <a:latin typeface="+mn-lt"/>
              </a:rPr>
              <a:t>What practices did you observed in the implementation?</a:t>
            </a:r>
          </a:p>
          <a:p>
            <a:r>
              <a:rPr lang="en-US" dirty="0">
                <a:latin typeface="+mn-lt"/>
              </a:rPr>
              <a:t>Share out!</a:t>
            </a:r>
          </a:p>
        </p:txBody>
      </p:sp>
    </p:spTree>
    <p:extLst>
      <p:ext uri="{BB962C8B-B14F-4D97-AF65-F5344CB8AC3E}">
        <p14:creationId xmlns:p14="http://schemas.microsoft.com/office/powerpoint/2010/main" val="375855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B3615-54B1-E4F7-E0F1-A2C242473CA8}"/>
              </a:ext>
            </a:extLst>
          </p:cNvPr>
          <p:cNvSpPr>
            <a:spLocks noGrp="1"/>
          </p:cNvSpPr>
          <p:nvPr>
            <p:ph type="title"/>
          </p:nvPr>
        </p:nvSpPr>
        <p:spPr/>
        <p:txBody>
          <a:bodyPr/>
          <a:lstStyle/>
          <a:p>
            <a:r>
              <a:rPr lang="en-US" dirty="0"/>
              <a:t>Revisiting Engage NY / Eureka Task</a:t>
            </a:r>
          </a:p>
        </p:txBody>
      </p:sp>
      <p:sp>
        <p:nvSpPr>
          <p:cNvPr id="3" name="Content Placeholder 2">
            <a:extLst>
              <a:ext uri="{FF2B5EF4-FFF2-40B4-BE49-F238E27FC236}">
                <a16:creationId xmlns:a16="http://schemas.microsoft.com/office/drawing/2014/main" id="{2E2E48FE-80F8-8734-D2EB-82E46D5DE175}"/>
              </a:ext>
            </a:extLst>
          </p:cNvPr>
          <p:cNvSpPr>
            <a:spLocks noGrp="1"/>
          </p:cNvSpPr>
          <p:nvPr>
            <p:ph idx="1"/>
          </p:nvPr>
        </p:nvSpPr>
        <p:spPr/>
        <p:txBody>
          <a:bodyPr>
            <a:normAutofit fontScale="77500" lnSpcReduction="20000"/>
          </a:bodyPr>
          <a:lstStyle/>
          <a:p>
            <a:r>
              <a:rPr lang="en-US" dirty="0">
                <a:latin typeface="+mn-lt"/>
              </a:rPr>
              <a:t>In your grade band, you worked on improving a few Engage NY / Eureka tasks on Tuesday. Pull those back out and each pick one.</a:t>
            </a:r>
          </a:p>
          <a:p>
            <a:r>
              <a:rPr lang="en-US" dirty="0">
                <a:latin typeface="+mn-lt"/>
              </a:rPr>
              <a:t>In your same groups, discuss any further improvements you can make to the task specifically regarding differentiation.</a:t>
            </a:r>
          </a:p>
          <a:p>
            <a:r>
              <a:rPr lang="en-US" dirty="0">
                <a:latin typeface="+mn-lt"/>
              </a:rPr>
              <a:t>When doing this consider the following:</a:t>
            </a:r>
          </a:p>
          <a:p>
            <a:pPr lvl="1"/>
            <a:r>
              <a:rPr lang="en-US" dirty="0">
                <a:latin typeface="+mn-lt"/>
              </a:rPr>
              <a:t>How will you implement the task?</a:t>
            </a:r>
          </a:p>
          <a:p>
            <a:pPr lvl="1"/>
            <a:r>
              <a:rPr lang="en-US" dirty="0">
                <a:latin typeface="+mn-lt"/>
              </a:rPr>
              <a:t>What role does discussion play?</a:t>
            </a:r>
          </a:p>
          <a:p>
            <a:pPr lvl="1"/>
            <a:r>
              <a:rPr lang="en-US" dirty="0">
                <a:latin typeface="+mn-lt"/>
              </a:rPr>
              <a:t>How can you create parallel tasks for the task?</a:t>
            </a:r>
          </a:p>
          <a:p>
            <a:r>
              <a:rPr lang="en-US" dirty="0">
                <a:highlight>
                  <a:srgbClr val="FFFF00"/>
                </a:highlight>
              </a:rPr>
              <a:t>To aid in this, we have created a structured handout to help guide your revision. We are giving you three copies and it will also be online. Please use this now, and we will collect them to scan them and give them back to you.</a:t>
            </a:r>
            <a:endParaRPr lang="en-US" dirty="0">
              <a:latin typeface="+mn-lt"/>
            </a:endParaRPr>
          </a:p>
          <a:p>
            <a:r>
              <a:rPr lang="en-US" dirty="0">
                <a:latin typeface="+mn-lt"/>
              </a:rPr>
              <a:t>Take a Break </a:t>
            </a:r>
            <a:r>
              <a:rPr lang="en-US" dirty="0">
                <a:latin typeface="+mn-lt"/>
                <a:sym typeface="Wingdings" pitchFamily="2" charset="2"/>
              </a:rPr>
              <a:t> </a:t>
            </a:r>
          </a:p>
          <a:p>
            <a:r>
              <a:rPr lang="en-US" dirty="0">
                <a:latin typeface="+mn-lt"/>
                <a:sym typeface="Wingdings" pitchFamily="2" charset="2"/>
              </a:rPr>
              <a:t>Share out when we return</a:t>
            </a:r>
            <a:endParaRPr lang="en-US" dirty="0">
              <a:latin typeface="+mn-lt"/>
            </a:endParaRPr>
          </a:p>
        </p:txBody>
      </p:sp>
    </p:spTree>
    <p:extLst>
      <p:ext uri="{BB962C8B-B14F-4D97-AF65-F5344CB8AC3E}">
        <p14:creationId xmlns:p14="http://schemas.microsoft.com/office/powerpoint/2010/main" val="2688409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C78D7-95B7-F314-2598-CFF6DFE49088}"/>
              </a:ext>
            </a:extLst>
          </p:cNvPr>
          <p:cNvSpPr>
            <a:spLocks noGrp="1"/>
          </p:cNvSpPr>
          <p:nvPr>
            <p:ph type="title"/>
          </p:nvPr>
        </p:nvSpPr>
        <p:spPr/>
        <p:txBody>
          <a:bodyPr/>
          <a:lstStyle/>
          <a:p>
            <a:r>
              <a:rPr lang="en-US" dirty="0"/>
              <a:t>Lesson Study</a:t>
            </a:r>
          </a:p>
        </p:txBody>
      </p:sp>
      <p:sp>
        <p:nvSpPr>
          <p:cNvPr id="3" name="Content Placeholder 2">
            <a:extLst>
              <a:ext uri="{FF2B5EF4-FFF2-40B4-BE49-F238E27FC236}">
                <a16:creationId xmlns:a16="http://schemas.microsoft.com/office/drawing/2014/main" id="{1E5CB031-C3A0-DF58-39B3-F329C8DA607E}"/>
              </a:ext>
            </a:extLst>
          </p:cNvPr>
          <p:cNvSpPr>
            <a:spLocks noGrp="1"/>
          </p:cNvSpPr>
          <p:nvPr>
            <p:ph idx="1"/>
          </p:nvPr>
        </p:nvSpPr>
        <p:spPr/>
        <p:txBody>
          <a:bodyPr>
            <a:normAutofit/>
          </a:bodyPr>
          <a:lstStyle/>
          <a:p>
            <a:r>
              <a:rPr lang="en-US" dirty="0">
                <a:latin typeface="+mn-lt"/>
              </a:rPr>
              <a:t>You will be implementing a task in the Fall semester and another task in the Spring semester (</a:t>
            </a:r>
            <a:r>
              <a:rPr lang="en-US" i="1" dirty="0">
                <a:latin typeface="+mn-lt"/>
              </a:rPr>
              <a:t>they can be ones we have already started to work on, or another of your choosing, but make sure to pick lessons that will be done in August or September (more on this later)</a:t>
            </a:r>
            <a:r>
              <a:rPr lang="en-US" dirty="0">
                <a:latin typeface="+mn-lt"/>
              </a:rPr>
              <a:t>).</a:t>
            </a:r>
          </a:p>
          <a:p>
            <a:r>
              <a:rPr lang="en-US" dirty="0">
                <a:latin typeface="+mn-lt"/>
              </a:rPr>
              <a:t>You will be grouped with the teachers in your school. </a:t>
            </a:r>
            <a:r>
              <a:rPr lang="en-US" dirty="0">
                <a:latin typeface="+mn-lt"/>
                <a:sym typeface="Wingdings" pitchFamily="2" charset="2"/>
              </a:rPr>
              <a:t>You will be planning as a group, but the debrief will happen during the PD days.</a:t>
            </a:r>
          </a:p>
          <a:p>
            <a:pPr lvl="1"/>
            <a:r>
              <a:rPr lang="en-US" dirty="0">
                <a:latin typeface="+mn-lt"/>
              </a:rPr>
              <a:t>While you may be in different grades, we do want you to discuss with your group your intended lesson plans. You can also reach out to other participants at other schools.</a:t>
            </a:r>
          </a:p>
        </p:txBody>
      </p:sp>
    </p:spTree>
    <p:extLst>
      <p:ext uri="{BB962C8B-B14F-4D97-AF65-F5344CB8AC3E}">
        <p14:creationId xmlns:p14="http://schemas.microsoft.com/office/powerpoint/2010/main" val="1005861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C78D7-95B7-F314-2598-CFF6DFE49088}"/>
              </a:ext>
            </a:extLst>
          </p:cNvPr>
          <p:cNvSpPr>
            <a:spLocks noGrp="1"/>
          </p:cNvSpPr>
          <p:nvPr>
            <p:ph type="title"/>
          </p:nvPr>
        </p:nvSpPr>
        <p:spPr/>
        <p:txBody>
          <a:bodyPr/>
          <a:lstStyle/>
          <a:p>
            <a:r>
              <a:rPr lang="en-US" dirty="0"/>
              <a:t>Lesson Study</a:t>
            </a:r>
          </a:p>
        </p:txBody>
      </p:sp>
      <p:sp>
        <p:nvSpPr>
          <p:cNvPr id="3" name="Content Placeholder 2">
            <a:extLst>
              <a:ext uri="{FF2B5EF4-FFF2-40B4-BE49-F238E27FC236}">
                <a16:creationId xmlns:a16="http://schemas.microsoft.com/office/drawing/2014/main" id="{1E5CB031-C3A0-DF58-39B3-F329C8DA607E}"/>
              </a:ext>
            </a:extLst>
          </p:cNvPr>
          <p:cNvSpPr>
            <a:spLocks noGrp="1"/>
          </p:cNvSpPr>
          <p:nvPr>
            <p:ph idx="1"/>
          </p:nvPr>
        </p:nvSpPr>
        <p:spPr/>
        <p:txBody>
          <a:bodyPr>
            <a:normAutofit fontScale="85000" lnSpcReduction="10000"/>
          </a:bodyPr>
          <a:lstStyle/>
          <a:p>
            <a:r>
              <a:rPr lang="en-US" dirty="0">
                <a:latin typeface="+mn-lt"/>
              </a:rPr>
              <a:t>We are collecting video data on the implemented lesson (if the intervention teachers can be included that is great, but we understand may not be possible).</a:t>
            </a:r>
          </a:p>
          <a:p>
            <a:r>
              <a:rPr lang="en-US" dirty="0">
                <a:latin typeface="+mn-lt"/>
              </a:rPr>
              <a:t>One of the teachers will be the camera operator for another teacher, etc.</a:t>
            </a:r>
          </a:p>
          <a:p>
            <a:pPr lvl="1"/>
            <a:r>
              <a:rPr lang="en-US" dirty="0">
                <a:latin typeface="+mn-lt"/>
              </a:rPr>
              <a:t>Should this not be possible, let us know and either Hope, Nick, or Sarah can come out and film.</a:t>
            </a:r>
          </a:p>
          <a:p>
            <a:r>
              <a:rPr lang="en-US" dirty="0">
                <a:latin typeface="+mn-lt"/>
              </a:rPr>
              <a:t>The focus of the camera should be the teacher, but it is okay if students are captured (their data will NOT be transcribed).</a:t>
            </a:r>
          </a:p>
          <a:p>
            <a:pPr lvl="1"/>
            <a:r>
              <a:rPr lang="en-US" dirty="0">
                <a:latin typeface="+mn-lt"/>
              </a:rPr>
              <a:t>We have a tripod for you.</a:t>
            </a:r>
          </a:p>
          <a:p>
            <a:r>
              <a:rPr lang="en-US" dirty="0">
                <a:latin typeface="+mn-lt"/>
              </a:rPr>
              <a:t>We have 5 schools but only 4 cameras so we will have to coordinate moving one camera between two schools. We are hoping to get a 5</a:t>
            </a:r>
            <a:r>
              <a:rPr lang="en-US" baseline="30000" dirty="0">
                <a:latin typeface="+mn-lt"/>
              </a:rPr>
              <a:t>th</a:t>
            </a:r>
            <a:r>
              <a:rPr lang="en-US" dirty="0">
                <a:latin typeface="+mn-lt"/>
              </a:rPr>
              <a:t> camera!</a:t>
            </a:r>
          </a:p>
          <a:p>
            <a:r>
              <a:rPr lang="en-US" dirty="0">
                <a:latin typeface="+mn-lt"/>
              </a:rPr>
              <a:t>The SD cards on the camera should be able to hold all the data from all 3-4 lessons.</a:t>
            </a:r>
          </a:p>
        </p:txBody>
      </p:sp>
    </p:spTree>
    <p:extLst>
      <p:ext uri="{BB962C8B-B14F-4D97-AF65-F5344CB8AC3E}">
        <p14:creationId xmlns:p14="http://schemas.microsoft.com/office/powerpoint/2010/main" val="30581845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653</TotalTime>
  <Words>1144</Words>
  <Application>Microsoft Macintosh PowerPoint</Application>
  <PresentationFormat>Widescreen</PresentationFormat>
  <Paragraphs>148</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Myriad Pro</vt:lpstr>
      <vt:lpstr>Palatino</vt:lpstr>
      <vt:lpstr>Office Theme</vt:lpstr>
      <vt:lpstr>Teachers of Mathematics as Pedagogical Designers</vt:lpstr>
      <vt:lpstr>Day 4 Agenda</vt:lpstr>
      <vt:lpstr>Reminder</vt:lpstr>
      <vt:lpstr>Mathler and Nerdle</vt:lpstr>
      <vt:lpstr>Let’s Do Math: Parallel Tasks</vt:lpstr>
      <vt:lpstr>Debriefing the Activity</vt:lpstr>
      <vt:lpstr>Revisiting Engage NY / Eureka Task</vt:lpstr>
      <vt:lpstr>Lesson Study</vt:lpstr>
      <vt:lpstr>Lesson Study</vt:lpstr>
      <vt:lpstr>Lesson Study (continued)</vt:lpstr>
      <vt:lpstr>Timeline</vt:lpstr>
      <vt:lpstr>Questions?</vt:lpstr>
      <vt:lpstr>Working Lunch</vt:lpstr>
      <vt:lpstr>Day 4 Agenda</vt:lpstr>
      <vt:lpstr>Going Forward</vt:lpstr>
      <vt:lpstr>Math Stuff!</vt:lpstr>
      <vt:lpstr>Day 4 Survey</vt:lpstr>
      <vt:lpstr>End of Summer Institute Survey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Fortune</dc:creator>
  <cp:lastModifiedBy>Sarah Hartman</cp:lastModifiedBy>
  <cp:revision>93</cp:revision>
  <dcterms:created xsi:type="dcterms:W3CDTF">2018-10-27T19:00:13Z</dcterms:created>
  <dcterms:modified xsi:type="dcterms:W3CDTF">2022-07-21T17:09:30Z</dcterms:modified>
</cp:coreProperties>
</file>