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95" r:id="rId3"/>
    <p:sldId id="275" r:id="rId4"/>
    <p:sldId id="278" r:id="rId5"/>
    <p:sldId id="279" r:id="rId6"/>
    <p:sldId id="276" r:id="rId7"/>
    <p:sldId id="293" r:id="rId8"/>
    <p:sldId id="280" r:id="rId9"/>
    <p:sldId id="292" r:id="rId10"/>
    <p:sldId id="284" r:id="rId11"/>
    <p:sldId id="286" r:id="rId12"/>
    <p:sldId id="281" r:id="rId13"/>
    <p:sldId id="291" r:id="rId14"/>
    <p:sldId id="288" r:id="rId15"/>
    <p:sldId id="287" r:id="rId16"/>
    <p:sldId id="289" r:id="rId17"/>
    <p:sldId id="277" r:id="rId18"/>
    <p:sldId id="285" r:id="rId19"/>
    <p:sldId id="296"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003D"/>
    <a:srgbClr val="B01E24"/>
    <a:srgbClr val="737373"/>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6"/>
    <p:restoredTop sz="83939"/>
  </p:normalViewPr>
  <p:slideViewPr>
    <p:cSldViewPr snapToGrid="0" snapToObjects="1">
      <p:cViewPr varScale="1">
        <p:scale>
          <a:sx n="97" d="100"/>
          <a:sy n="97" d="100"/>
        </p:scale>
        <p:origin x="3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4114F-C030-DC48-880E-9C4DBA6D3AB6}"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CE33F-6471-9A42-90D1-FC63E5B901E5}" type="slidenum">
              <a:rPr lang="en-US" smtClean="0"/>
              <a:t>‹#›</a:t>
            </a:fld>
            <a:endParaRPr lang="en-US"/>
          </a:p>
        </p:txBody>
      </p:sp>
    </p:spTree>
    <p:extLst>
      <p:ext uri="{BB962C8B-B14F-4D97-AF65-F5344CB8AC3E}">
        <p14:creationId xmlns:p14="http://schemas.microsoft.com/office/powerpoint/2010/main" val="194431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Videos</a:t>
            </a:r>
          </a:p>
          <a:p>
            <a:endParaRPr lang="en-US" dirty="0"/>
          </a:p>
        </p:txBody>
      </p:sp>
      <p:sp>
        <p:nvSpPr>
          <p:cNvPr id="4" name="Slide Number Placeholder 3"/>
          <p:cNvSpPr>
            <a:spLocks noGrp="1"/>
          </p:cNvSpPr>
          <p:nvPr>
            <p:ph type="sldNum" sz="quarter" idx="5"/>
          </p:nvPr>
        </p:nvSpPr>
        <p:spPr/>
        <p:txBody>
          <a:bodyPr/>
          <a:lstStyle/>
          <a:p>
            <a:fld id="{F43CE33F-6471-9A42-90D1-FC63E5B901E5}" type="slidenum">
              <a:rPr lang="en-US" smtClean="0"/>
              <a:t>5</a:t>
            </a:fld>
            <a:endParaRPr lang="en-US"/>
          </a:p>
        </p:txBody>
      </p:sp>
    </p:spTree>
    <p:extLst>
      <p:ext uri="{BB962C8B-B14F-4D97-AF65-F5344CB8AC3E}">
        <p14:creationId xmlns:p14="http://schemas.microsoft.com/office/powerpoint/2010/main" val="5304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CE33F-6471-9A42-90D1-FC63E5B901E5}" type="slidenum">
              <a:rPr lang="en-US" smtClean="0"/>
              <a:t>9</a:t>
            </a:fld>
            <a:endParaRPr lang="en-US"/>
          </a:p>
        </p:txBody>
      </p:sp>
    </p:spTree>
    <p:extLst>
      <p:ext uri="{BB962C8B-B14F-4D97-AF65-F5344CB8AC3E}">
        <p14:creationId xmlns:p14="http://schemas.microsoft.com/office/powerpoint/2010/main" val="122245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=5VYyY_XkU1w</a:t>
            </a:r>
          </a:p>
        </p:txBody>
      </p:sp>
      <p:sp>
        <p:nvSpPr>
          <p:cNvPr id="4" name="Slide Number Placeholder 3"/>
          <p:cNvSpPr>
            <a:spLocks noGrp="1"/>
          </p:cNvSpPr>
          <p:nvPr>
            <p:ph type="sldNum" sz="quarter" idx="5"/>
          </p:nvPr>
        </p:nvSpPr>
        <p:spPr/>
        <p:txBody>
          <a:bodyPr/>
          <a:lstStyle/>
          <a:p>
            <a:fld id="{F43CE33F-6471-9A42-90D1-FC63E5B901E5}" type="slidenum">
              <a:rPr lang="en-US" smtClean="0"/>
              <a:t>10</a:t>
            </a:fld>
            <a:endParaRPr lang="en-US"/>
          </a:p>
        </p:txBody>
      </p:sp>
    </p:spTree>
    <p:extLst>
      <p:ext uri="{BB962C8B-B14F-4D97-AF65-F5344CB8AC3E}">
        <p14:creationId xmlns:p14="http://schemas.microsoft.com/office/powerpoint/2010/main" val="132559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CE33F-6471-9A42-90D1-FC63E5B901E5}" type="slidenum">
              <a:rPr lang="en-US" smtClean="0"/>
              <a:t>18</a:t>
            </a:fld>
            <a:endParaRPr lang="en-US"/>
          </a:p>
        </p:txBody>
      </p:sp>
    </p:spTree>
    <p:extLst>
      <p:ext uri="{BB962C8B-B14F-4D97-AF65-F5344CB8AC3E}">
        <p14:creationId xmlns:p14="http://schemas.microsoft.com/office/powerpoint/2010/main" val="3471240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6EC1-1317-104B-91C4-A86B807D3368}"/>
              </a:ext>
            </a:extLst>
          </p:cNvPr>
          <p:cNvSpPr>
            <a:spLocks noGrp="1"/>
          </p:cNvSpPr>
          <p:nvPr>
            <p:ph type="ctrTitle"/>
          </p:nvPr>
        </p:nvSpPr>
        <p:spPr>
          <a:xfrm>
            <a:off x="1524000" y="1122363"/>
            <a:ext cx="9144000" cy="2387600"/>
          </a:xfrm>
        </p:spPr>
        <p:txBody>
          <a:bodyPr anchor="b"/>
          <a:lstStyle>
            <a:lvl1pPr algn="ctr">
              <a:defRPr sz="6000">
                <a:solidFill>
                  <a:srgbClr val="F5003D"/>
                </a:solidFill>
              </a:defRPr>
            </a:lvl1pPr>
          </a:lstStyle>
          <a:p>
            <a:r>
              <a:rPr lang="en-US" dirty="0"/>
              <a:t>Click to edit Master title style</a:t>
            </a:r>
          </a:p>
        </p:txBody>
      </p:sp>
      <p:sp>
        <p:nvSpPr>
          <p:cNvPr id="3" name="Subtitle 2">
            <a:extLst>
              <a:ext uri="{FF2B5EF4-FFF2-40B4-BE49-F238E27FC236}">
                <a16:creationId xmlns:a16="http://schemas.microsoft.com/office/drawing/2014/main" id="{03C9898B-7CA1-6247-B455-3480AF62A0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F3F30FE-5832-4A42-954B-2F8A158195B2}"/>
              </a:ext>
            </a:extLst>
          </p:cNvPr>
          <p:cNvPicPr>
            <a:picLocks noChangeAspect="1"/>
          </p:cNvPicPr>
          <p:nvPr userDrawn="1"/>
        </p:nvPicPr>
        <p:blipFill>
          <a:blip r:embed="rId2"/>
          <a:stretch>
            <a:fillRect/>
          </a:stretch>
        </p:blipFill>
        <p:spPr>
          <a:xfrm>
            <a:off x="10079421" y="5052959"/>
            <a:ext cx="1968061" cy="1686909"/>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CFD861A6-8FCD-C47C-4D80-1800B2409870}"/>
              </a:ext>
            </a:extLst>
          </p:cNvPr>
          <p:cNvPicPr>
            <a:picLocks noChangeAspect="1"/>
          </p:cNvPicPr>
          <p:nvPr userDrawn="1"/>
        </p:nvPicPr>
        <p:blipFill>
          <a:blip r:embed="rId3"/>
          <a:stretch>
            <a:fillRect/>
          </a:stretch>
        </p:blipFill>
        <p:spPr>
          <a:xfrm>
            <a:off x="144517" y="5298946"/>
            <a:ext cx="2787869" cy="1440921"/>
          </a:xfrm>
          <a:prstGeom prst="rect">
            <a:avLst/>
          </a:prstGeom>
        </p:spPr>
      </p:pic>
    </p:spTree>
    <p:extLst>
      <p:ext uri="{BB962C8B-B14F-4D97-AF65-F5344CB8AC3E}">
        <p14:creationId xmlns:p14="http://schemas.microsoft.com/office/powerpoint/2010/main" val="108333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727B-8BFA-F04A-9BD4-19888A6832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3C90FA-D8A9-584B-82AC-E87435A007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FB024-D818-5343-8FDB-21A30A4ACF9F}"/>
              </a:ext>
            </a:extLst>
          </p:cNvPr>
          <p:cNvSpPr>
            <a:spLocks noGrp="1"/>
          </p:cNvSpPr>
          <p:nvPr>
            <p:ph type="dt" sz="half" idx="10"/>
          </p:nvPr>
        </p:nvSpPr>
        <p:spPr/>
        <p:txBody>
          <a:bodyPr/>
          <a:lstStyle/>
          <a:p>
            <a:fld id="{24932434-5785-E247-9B1E-2CE330BA680D}" type="datetimeFigureOut">
              <a:rPr lang="en-US" smtClean="0"/>
              <a:t>7/20/2022</a:t>
            </a:fld>
            <a:endParaRPr lang="en-US"/>
          </a:p>
        </p:txBody>
      </p:sp>
      <p:sp>
        <p:nvSpPr>
          <p:cNvPr id="5" name="Footer Placeholder 4">
            <a:extLst>
              <a:ext uri="{FF2B5EF4-FFF2-40B4-BE49-F238E27FC236}">
                <a16:creationId xmlns:a16="http://schemas.microsoft.com/office/drawing/2014/main" id="{2631A84A-1CC1-2344-A75A-F8D4E3F99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317F49-27D5-454C-977E-702CA0E0A0F0}"/>
              </a:ext>
            </a:extLst>
          </p:cNvPr>
          <p:cNvSpPr>
            <a:spLocks noGrp="1"/>
          </p:cNvSpPr>
          <p:nvPr>
            <p:ph type="sldNum" sz="quarter" idx="12"/>
          </p:nvPr>
        </p:nvSpPr>
        <p:spPr/>
        <p:txBody>
          <a:bodyPr/>
          <a:lstStyle/>
          <a:p>
            <a:fld id="{5425DCDB-59DB-604C-BE66-E06047A18F1B}" type="slidenum">
              <a:rPr lang="en-US" smtClean="0"/>
              <a:t>‹#›</a:t>
            </a:fld>
            <a:endParaRPr lang="en-US"/>
          </a:p>
        </p:txBody>
      </p:sp>
    </p:spTree>
    <p:extLst>
      <p:ext uri="{BB962C8B-B14F-4D97-AF65-F5344CB8AC3E}">
        <p14:creationId xmlns:p14="http://schemas.microsoft.com/office/powerpoint/2010/main" val="233947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355E35-FD2F-4342-B552-C8D745F907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A579E0-22D7-3B40-A15E-34A9D3ECFB5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778DB-A041-D740-917D-856473117057}"/>
              </a:ext>
            </a:extLst>
          </p:cNvPr>
          <p:cNvSpPr>
            <a:spLocks noGrp="1"/>
          </p:cNvSpPr>
          <p:nvPr>
            <p:ph type="dt" sz="half" idx="10"/>
          </p:nvPr>
        </p:nvSpPr>
        <p:spPr/>
        <p:txBody>
          <a:bodyPr/>
          <a:lstStyle/>
          <a:p>
            <a:fld id="{24932434-5785-E247-9B1E-2CE330BA680D}" type="datetimeFigureOut">
              <a:rPr lang="en-US" smtClean="0"/>
              <a:t>7/20/2022</a:t>
            </a:fld>
            <a:endParaRPr lang="en-US"/>
          </a:p>
        </p:txBody>
      </p:sp>
      <p:sp>
        <p:nvSpPr>
          <p:cNvPr id="5" name="Footer Placeholder 4">
            <a:extLst>
              <a:ext uri="{FF2B5EF4-FFF2-40B4-BE49-F238E27FC236}">
                <a16:creationId xmlns:a16="http://schemas.microsoft.com/office/drawing/2014/main" id="{98A9006E-0E8D-694E-8B90-E188CADE2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C3695-500B-CF4F-B2D8-36791E8E64E7}"/>
              </a:ext>
            </a:extLst>
          </p:cNvPr>
          <p:cNvSpPr>
            <a:spLocks noGrp="1"/>
          </p:cNvSpPr>
          <p:nvPr>
            <p:ph type="sldNum" sz="quarter" idx="12"/>
          </p:nvPr>
        </p:nvSpPr>
        <p:spPr/>
        <p:txBody>
          <a:bodyPr/>
          <a:lstStyle/>
          <a:p>
            <a:fld id="{5425DCDB-59DB-604C-BE66-E06047A18F1B}" type="slidenum">
              <a:rPr lang="en-US" smtClean="0"/>
              <a:t>‹#›</a:t>
            </a:fld>
            <a:endParaRPr lang="en-US"/>
          </a:p>
        </p:txBody>
      </p:sp>
    </p:spTree>
    <p:extLst>
      <p:ext uri="{BB962C8B-B14F-4D97-AF65-F5344CB8AC3E}">
        <p14:creationId xmlns:p14="http://schemas.microsoft.com/office/powerpoint/2010/main" val="41574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717C7-4E1E-DB4C-BE15-AFB13CC4293B}"/>
              </a:ext>
            </a:extLst>
          </p:cNvPr>
          <p:cNvSpPr>
            <a:spLocks noGrp="1"/>
          </p:cNvSpPr>
          <p:nvPr>
            <p:ph type="title"/>
          </p:nvPr>
        </p:nvSpPr>
        <p:spPr/>
        <p:txBody>
          <a:bodyPr/>
          <a:lstStyle>
            <a:lvl1pPr>
              <a:defRPr>
                <a:solidFill>
                  <a:srgbClr val="F5003D"/>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8D431F1-B23C-6C4B-990F-1AE1A329F35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1301735-C2D4-F847-A1FF-F06B87C7D835}"/>
              </a:ext>
            </a:extLst>
          </p:cNvPr>
          <p:cNvPicPr>
            <a:picLocks noChangeAspect="1"/>
          </p:cNvPicPr>
          <p:nvPr userDrawn="1"/>
        </p:nvPicPr>
        <p:blipFill>
          <a:blip r:embed="rId2"/>
          <a:stretch>
            <a:fillRect/>
          </a:stretch>
        </p:blipFill>
        <p:spPr>
          <a:xfrm>
            <a:off x="10962290" y="5809704"/>
            <a:ext cx="1085192" cy="930164"/>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3893AF09-C6C4-081F-D032-247CA9020064}"/>
              </a:ext>
            </a:extLst>
          </p:cNvPr>
          <p:cNvPicPr>
            <a:picLocks noChangeAspect="1"/>
          </p:cNvPicPr>
          <p:nvPr userDrawn="1"/>
        </p:nvPicPr>
        <p:blipFill>
          <a:blip r:embed="rId3"/>
          <a:stretch>
            <a:fillRect/>
          </a:stretch>
        </p:blipFill>
        <p:spPr>
          <a:xfrm>
            <a:off x="144518" y="6155668"/>
            <a:ext cx="1130300" cy="584200"/>
          </a:xfrm>
          <a:prstGeom prst="rect">
            <a:avLst/>
          </a:prstGeom>
        </p:spPr>
      </p:pic>
    </p:spTree>
    <p:extLst>
      <p:ext uri="{BB962C8B-B14F-4D97-AF65-F5344CB8AC3E}">
        <p14:creationId xmlns:p14="http://schemas.microsoft.com/office/powerpoint/2010/main" val="369959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B021D-1249-CA45-BCE2-8EA78C4A39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3A486-05B3-E84F-9A7C-441B3BE00A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B5D687-C2E5-4641-9925-2C55291479F0}"/>
              </a:ext>
            </a:extLst>
          </p:cNvPr>
          <p:cNvSpPr>
            <a:spLocks noGrp="1"/>
          </p:cNvSpPr>
          <p:nvPr>
            <p:ph type="dt" sz="half" idx="10"/>
          </p:nvPr>
        </p:nvSpPr>
        <p:spPr/>
        <p:txBody>
          <a:bodyPr/>
          <a:lstStyle/>
          <a:p>
            <a:fld id="{24932434-5785-E247-9B1E-2CE330BA680D}" type="datetimeFigureOut">
              <a:rPr lang="en-US" smtClean="0"/>
              <a:t>7/20/2022</a:t>
            </a:fld>
            <a:endParaRPr lang="en-US"/>
          </a:p>
        </p:txBody>
      </p:sp>
      <p:sp>
        <p:nvSpPr>
          <p:cNvPr id="5" name="Footer Placeholder 4">
            <a:extLst>
              <a:ext uri="{FF2B5EF4-FFF2-40B4-BE49-F238E27FC236}">
                <a16:creationId xmlns:a16="http://schemas.microsoft.com/office/drawing/2014/main" id="{E72DADE2-6465-3E40-81EE-45A22941F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00523-C426-5947-9D48-21B2E6E92B6D}"/>
              </a:ext>
            </a:extLst>
          </p:cNvPr>
          <p:cNvSpPr>
            <a:spLocks noGrp="1"/>
          </p:cNvSpPr>
          <p:nvPr>
            <p:ph type="sldNum" sz="quarter" idx="12"/>
          </p:nvPr>
        </p:nvSpPr>
        <p:spPr/>
        <p:txBody>
          <a:bodyPr/>
          <a:lstStyle/>
          <a:p>
            <a:fld id="{5425DCDB-59DB-604C-BE66-E06047A18F1B}" type="slidenum">
              <a:rPr lang="en-US" smtClean="0"/>
              <a:t>‹#›</a:t>
            </a:fld>
            <a:endParaRPr lang="en-US"/>
          </a:p>
        </p:txBody>
      </p:sp>
    </p:spTree>
    <p:extLst>
      <p:ext uri="{BB962C8B-B14F-4D97-AF65-F5344CB8AC3E}">
        <p14:creationId xmlns:p14="http://schemas.microsoft.com/office/powerpoint/2010/main" val="324310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741F-8FFA-7540-9F5C-8B6BC42021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1748AF-3070-0644-AE17-AFC00EE225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39DA29-E579-F243-8EAE-5139798262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06D0A7-EF8E-1A49-B2D1-23D33658288E}"/>
              </a:ext>
            </a:extLst>
          </p:cNvPr>
          <p:cNvSpPr>
            <a:spLocks noGrp="1"/>
          </p:cNvSpPr>
          <p:nvPr>
            <p:ph type="dt" sz="half" idx="10"/>
          </p:nvPr>
        </p:nvSpPr>
        <p:spPr/>
        <p:txBody>
          <a:bodyPr/>
          <a:lstStyle/>
          <a:p>
            <a:fld id="{24932434-5785-E247-9B1E-2CE330BA680D}" type="datetimeFigureOut">
              <a:rPr lang="en-US" smtClean="0"/>
              <a:t>7/20/2022</a:t>
            </a:fld>
            <a:endParaRPr lang="en-US"/>
          </a:p>
        </p:txBody>
      </p:sp>
      <p:sp>
        <p:nvSpPr>
          <p:cNvPr id="6" name="Footer Placeholder 5">
            <a:extLst>
              <a:ext uri="{FF2B5EF4-FFF2-40B4-BE49-F238E27FC236}">
                <a16:creationId xmlns:a16="http://schemas.microsoft.com/office/drawing/2014/main" id="{AD7F7719-189B-0343-9237-C9D3CA7FC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CB08EA-4047-6D4E-81C6-2F1A8E10F606}"/>
              </a:ext>
            </a:extLst>
          </p:cNvPr>
          <p:cNvSpPr>
            <a:spLocks noGrp="1"/>
          </p:cNvSpPr>
          <p:nvPr>
            <p:ph type="sldNum" sz="quarter" idx="12"/>
          </p:nvPr>
        </p:nvSpPr>
        <p:spPr/>
        <p:txBody>
          <a:bodyPr/>
          <a:lstStyle/>
          <a:p>
            <a:fld id="{5425DCDB-59DB-604C-BE66-E06047A18F1B}" type="slidenum">
              <a:rPr lang="en-US" smtClean="0"/>
              <a:t>‹#›</a:t>
            </a:fld>
            <a:endParaRPr lang="en-US"/>
          </a:p>
        </p:txBody>
      </p:sp>
    </p:spTree>
    <p:extLst>
      <p:ext uri="{BB962C8B-B14F-4D97-AF65-F5344CB8AC3E}">
        <p14:creationId xmlns:p14="http://schemas.microsoft.com/office/powerpoint/2010/main" val="4063657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558E-874C-0548-9B61-CFC625BB56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8FD7B8-9C19-A249-BF25-F691DB45D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6FE5C8-1D11-3E47-8367-8BC2A1FD7F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9CE85-E5DA-3F44-A9FE-CC59591BE9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5DFF7F-640C-7142-8505-3144B39F99D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A35827-0B26-3842-90A3-E82CA4B1C46C}"/>
              </a:ext>
            </a:extLst>
          </p:cNvPr>
          <p:cNvSpPr>
            <a:spLocks noGrp="1"/>
          </p:cNvSpPr>
          <p:nvPr>
            <p:ph type="dt" sz="half" idx="10"/>
          </p:nvPr>
        </p:nvSpPr>
        <p:spPr/>
        <p:txBody>
          <a:bodyPr/>
          <a:lstStyle/>
          <a:p>
            <a:fld id="{24932434-5785-E247-9B1E-2CE330BA680D}" type="datetimeFigureOut">
              <a:rPr lang="en-US" smtClean="0"/>
              <a:t>7/20/2022</a:t>
            </a:fld>
            <a:endParaRPr lang="en-US"/>
          </a:p>
        </p:txBody>
      </p:sp>
      <p:sp>
        <p:nvSpPr>
          <p:cNvPr id="8" name="Footer Placeholder 7">
            <a:extLst>
              <a:ext uri="{FF2B5EF4-FFF2-40B4-BE49-F238E27FC236}">
                <a16:creationId xmlns:a16="http://schemas.microsoft.com/office/drawing/2014/main" id="{4F435069-A5F9-B34F-ABC1-497A543312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865E13-BD9E-0944-9864-3D6078D32851}"/>
              </a:ext>
            </a:extLst>
          </p:cNvPr>
          <p:cNvSpPr>
            <a:spLocks noGrp="1"/>
          </p:cNvSpPr>
          <p:nvPr>
            <p:ph type="sldNum" sz="quarter" idx="12"/>
          </p:nvPr>
        </p:nvSpPr>
        <p:spPr/>
        <p:txBody>
          <a:bodyPr/>
          <a:lstStyle/>
          <a:p>
            <a:fld id="{5425DCDB-59DB-604C-BE66-E06047A18F1B}" type="slidenum">
              <a:rPr lang="en-US" smtClean="0"/>
              <a:t>‹#›</a:t>
            </a:fld>
            <a:endParaRPr lang="en-US"/>
          </a:p>
        </p:txBody>
      </p:sp>
    </p:spTree>
    <p:extLst>
      <p:ext uri="{BB962C8B-B14F-4D97-AF65-F5344CB8AC3E}">
        <p14:creationId xmlns:p14="http://schemas.microsoft.com/office/powerpoint/2010/main" val="280308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9194C-3735-E747-98F0-8BD5A92947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CEE391-ED17-3A46-9818-FC3BE092E2B4}"/>
              </a:ext>
            </a:extLst>
          </p:cNvPr>
          <p:cNvSpPr>
            <a:spLocks noGrp="1"/>
          </p:cNvSpPr>
          <p:nvPr>
            <p:ph type="dt" sz="half" idx="10"/>
          </p:nvPr>
        </p:nvSpPr>
        <p:spPr/>
        <p:txBody>
          <a:bodyPr/>
          <a:lstStyle/>
          <a:p>
            <a:fld id="{24932434-5785-E247-9B1E-2CE330BA680D}" type="datetimeFigureOut">
              <a:rPr lang="en-US" smtClean="0"/>
              <a:t>7/20/2022</a:t>
            </a:fld>
            <a:endParaRPr lang="en-US"/>
          </a:p>
        </p:txBody>
      </p:sp>
      <p:sp>
        <p:nvSpPr>
          <p:cNvPr id="4" name="Footer Placeholder 3">
            <a:extLst>
              <a:ext uri="{FF2B5EF4-FFF2-40B4-BE49-F238E27FC236}">
                <a16:creationId xmlns:a16="http://schemas.microsoft.com/office/drawing/2014/main" id="{72227408-AA77-AD44-8245-C3AD7DEC09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E981AA-429C-BB41-AEEB-25DC48E0A9E6}"/>
              </a:ext>
            </a:extLst>
          </p:cNvPr>
          <p:cNvSpPr>
            <a:spLocks noGrp="1"/>
          </p:cNvSpPr>
          <p:nvPr>
            <p:ph type="sldNum" sz="quarter" idx="12"/>
          </p:nvPr>
        </p:nvSpPr>
        <p:spPr/>
        <p:txBody>
          <a:bodyPr/>
          <a:lstStyle/>
          <a:p>
            <a:fld id="{5425DCDB-59DB-604C-BE66-E06047A18F1B}" type="slidenum">
              <a:rPr lang="en-US" smtClean="0"/>
              <a:t>‹#›</a:t>
            </a:fld>
            <a:endParaRPr lang="en-US"/>
          </a:p>
        </p:txBody>
      </p:sp>
    </p:spTree>
    <p:extLst>
      <p:ext uri="{BB962C8B-B14F-4D97-AF65-F5344CB8AC3E}">
        <p14:creationId xmlns:p14="http://schemas.microsoft.com/office/powerpoint/2010/main" val="4875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BC88C-8248-3E46-8C09-A92B8D42926F}"/>
              </a:ext>
            </a:extLst>
          </p:cNvPr>
          <p:cNvSpPr>
            <a:spLocks noGrp="1"/>
          </p:cNvSpPr>
          <p:nvPr>
            <p:ph type="dt" sz="half" idx="10"/>
          </p:nvPr>
        </p:nvSpPr>
        <p:spPr/>
        <p:txBody>
          <a:bodyPr/>
          <a:lstStyle/>
          <a:p>
            <a:fld id="{24932434-5785-E247-9B1E-2CE330BA680D}" type="datetimeFigureOut">
              <a:rPr lang="en-US" smtClean="0"/>
              <a:t>7/20/2022</a:t>
            </a:fld>
            <a:endParaRPr lang="en-US"/>
          </a:p>
        </p:txBody>
      </p:sp>
      <p:sp>
        <p:nvSpPr>
          <p:cNvPr id="3" name="Footer Placeholder 2">
            <a:extLst>
              <a:ext uri="{FF2B5EF4-FFF2-40B4-BE49-F238E27FC236}">
                <a16:creationId xmlns:a16="http://schemas.microsoft.com/office/drawing/2014/main" id="{978777A0-42AB-6F4F-BAE4-C3F5F73B69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F6D4E1-54B7-6446-8EE8-1487E5DA04DC}"/>
              </a:ext>
            </a:extLst>
          </p:cNvPr>
          <p:cNvSpPr>
            <a:spLocks noGrp="1"/>
          </p:cNvSpPr>
          <p:nvPr>
            <p:ph type="sldNum" sz="quarter" idx="12"/>
          </p:nvPr>
        </p:nvSpPr>
        <p:spPr/>
        <p:txBody>
          <a:bodyPr/>
          <a:lstStyle/>
          <a:p>
            <a:fld id="{5425DCDB-59DB-604C-BE66-E06047A18F1B}" type="slidenum">
              <a:rPr lang="en-US" smtClean="0"/>
              <a:t>‹#›</a:t>
            </a:fld>
            <a:endParaRPr lang="en-US"/>
          </a:p>
        </p:txBody>
      </p:sp>
    </p:spTree>
    <p:extLst>
      <p:ext uri="{BB962C8B-B14F-4D97-AF65-F5344CB8AC3E}">
        <p14:creationId xmlns:p14="http://schemas.microsoft.com/office/powerpoint/2010/main" val="3415383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8A946-9551-084A-B8D9-30D7E8814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8F4542-D479-EE48-81C8-92F9B9733E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5A4430-79E2-0643-9825-4F5256FE2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5D66DB-0235-3D42-8106-0CF59377CF26}"/>
              </a:ext>
            </a:extLst>
          </p:cNvPr>
          <p:cNvSpPr>
            <a:spLocks noGrp="1"/>
          </p:cNvSpPr>
          <p:nvPr>
            <p:ph type="dt" sz="half" idx="10"/>
          </p:nvPr>
        </p:nvSpPr>
        <p:spPr/>
        <p:txBody>
          <a:bodyPr/>
          <a:lstStyle/>
          <a:p>
            <a:fld id="{24932434-5785-E247-9B1E-2CE330BA680D}" type="datetimeFigureOut">
              <a:rPr lang="en-US" smtClean="0"/>
              <a:t>7/20/2022</a:t>
            </a:fld>
            <a:endParaRPr lang="en-US"/>
          </a:p>
        </p:txBody>
      </p:sp>
      <p:sp>
        <p:nvSpPr>
          <p:cNvPr id="6" name="Footer Placeholder 5">
            <a:extLst>
              <a:ext uri="{FF2B5EF4-FFF2-40B4-BE49-F238E27FC236}">
                <a16:creationId xmlns:a16="http://schemas.microsoft.com/office/drawing/2014/main" id="{5864BBA8-EB89-6D4E-B3F4-348723BC9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458DF-29CA-2346-8463-3D2259236260}"/>
              </a:ext>
            </a:extLst>
          </p:cNvPr>
          <p:cNvSpPr>
            <a:spLocks noGrp="1"/>
          </p:cNvSpPr>
          <p:nvPr>
            <p:ph type="sldNum" sz="quarter" idx="12"/>
          </p:nvPr>
        </p:nvSpPr>
        <p:spPr/>
        <p:txBody>
          <a:bodyPr/>
          <a:lstStyle/>
          <a:p>
            <a:fld id="{5425DCDB-59DB-604C-BE66-E06047A18F1B}" type="slidenum">
              <a:rPr lang="en-US" smtClean="0"/>
              <a:t>‹#›</a:t>
            </a:fld>
            <a:endParaRPr lang="en-US"/>
          </a:p>
        </p:txBody>
      </p:sp>
    </p:spTree>
    <p:extLst>
      <p:ext uri="{BB962C8B-B14F-4D97-AF65-F5344CB8AC3E}">
        <p14:creationId xmlns:p14="http://schemas.microsoft.com/office/powerpoint/2010/main" val="125904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7659-57CF-9E4C-97B5-C7DB985E87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812E-EE4B-AE4A-96F2-6A7AF3CE3A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76174D-D696-6245-9EEB-ABB136DAE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C3CE86-DFAE-F048-8788-ECA8960D608C}"/>
              </a:ext>
            </a:extLst>
          </p:cNvPr>
          <p:cNvSpPr>
            <a:spLocks noGrp="1"/>
          </p:cNvSpPr>
          <p:nvPr>
            <p:ph type="dt" sz="half" idx="10"/>
          </p:nvPr>
        </p:nvSpPr>
        <p:spPr/>
        <p:txBody>
          <a:bodyPr/>
          <a:lstStyle/>
          <a:p>
            <a:fld id="{24932434-5785-E247-9B1E-2CE330BA680D}" type="datetimeFigureOut">
              <a:rPr lang="en-US" smtClean="0"/>
              <a:t>7/20/2022</a:t>
            </a:fld>
            <a:endParaRPr lang="en-US"/>
          </a:p>
        </p:txBody>
      </p:sp>
      <p:sp>
        <p:nvSpPr>
          <p:cNvPr id="6" name="Footer Placeholder 5">
            <a:extLst>
              <a:ext uri="{FF2B5EF4-FFF2-40B4-BE49-F238E27FC236}">
                <a16:creationId xmlns:a16="http://schemas.microsoft.com/office/drawing/2014/main" id="{E39C7626-1FCA-7D40-878F-2D9EB9A1A8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A9DE4-8B15-7441-BEEB-653273F4D2A7}"/>
              </a:ext>
            </a:extLst>
          </p:cNvPr>
          <p:cNvSpPr>
            <a:spLocks noGrp="1"/>
          </p:cNvSpPr>
          <p:nvPr>
            <p:ph type="sldNum" sz="quarter" idx="12"/>
          </p:nvPr>
        </p:nvSpPr>
        <p:spPr/>
        <p:txBody>
          <a:bodyPr/>
          <a:lstStyle/>
          <a:p>
            <a:fld id="{5425DCDB-59DB-604C-BE66-E06047A18F1B}" type="slidenum">
              <a:rPr lang="en-US" smtClean="0"/>
              <a:t>‹#›</a:t>
            </a:fld>
            <a:endParaRPr lang="en-US"/>
          </a:p>
        </p:txBody>
      </p:sp>
    </p:spTree>
    <p:extLst>
      <p:ext uri="{BB962C8B-B14F-4D97-AF65-F5344CB8AC3E}">
        <p14:creationId xmlns:p14="http://schemas.microsoft.com/office/powerpoint/2010/main" val="401377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B519BB-9771-AF43-972C-61F01C39F7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EDAA93A-E0E6-EF42-9F48-B9CAAE177E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68967B3-C865-EF41-B482-C5EC9FBC5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32434-5785-E247-9B1E-2CE330BA680D}" type="datetimeFigureOut">
              <a:rPr lang="en-US" smtClean="0"/>
              <a:t>7/20/2022</a:t>
            </a:fld>
            <a:endParaRPr lang="en-US"/>
          </a:p>
        </p:txBody>
      </p:sp>
      <p:sp>
        <p:nvSpPr>
          <p:cNvPr id="5" name="Footer Placeholder 4">
            <a:extLst>
              <a:ext uri="{FF2B5EF4-FFF2-40B4-BE49-F238E27FC236}">
                <a16:creationId xmlns:a16="http://schemas.microsoft.com/office/drawing/2014/main" id="{1AFEF6DE-9EE4-6D40-AB56-25E91AB57F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E770F-B2DD-5A49-A1A1-7EFA45AB14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25DCDB-59DB-604C-BE66-E06047A18F1B}" type="slidenum">
              <a:rPr lang="en-US" smtClean="0"/>
              <a:t>‹#›</a:t>
            </a:fld>
            <a:endParaRPr lang="en-US"/>
          </a:p>
        </p:txBody>
      </p:sp>
    </p:spTree>
    <p:extLst>
      <p:ext uri="{BB962C8B-B14F-4D97-AF65-F5344CB8AC3E}">
        <p14:creationId xmlns:p14="http://schemas.microsoft.com/office/powerpoint/2010/main" val="748430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B01E24"/>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Palatino"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Palatino"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Palatino"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Palatino"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Palatino"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wku.edu/pdcmath"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5VYyY_XkU1w?feature=oembed" TargetMode="Externa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inyurl.com/pdcendofdaysurve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CDEBF-6376-6341-BF2C-E3EBF1493C2B}"/>
              </a:ext>
            </a:extLst>
          </p:cNvPr>
          <p:cNvSpPr>
            <a:spLocks noGrp="1"/>
          </p:cNvSpPr>
          <p:nvPr>
            <p:ph type="ctrTitle"/>
          </p:nvPr>
        </p:nvSpPr>
        <p:spPr/>
        <p:txBody>
          <a:bodyPr>
            <a:noAutofit/>
          </a:bodyPr>
          <a:lstStyle/>
          <a:p>
            <a:r>
              <a:rPr lang="en-US" sz="4800" dirty="0"/>
              <a:t>Teachers of Mathematics as Pedagogical Designers</a:t>
            </a:r>
          </a:p>
        </p:txBody>
      </p:sp>
      <p:sp>
        <p:nvSpPr>
          <p:cNvPr id="3" name="Subtitle 2">
            <a:extLst>
              <a:ext uri="{FF2B5EF4-FFF2-40B4-BE49-F238E27FC236}">
                <a16:creationId xmlns:a16="http://schemas.microsoft.com/office/drawing/2014/main" id="{4258EA3A-8611-B540-908C-235E279AD657}"/>
              </a:ext>
            </a:extLst>
          </p:cNvPr>
          <p:cNvSpPr>
            <a:spLocks noGrp="1"/>
          </p:cNvSpPr>
          <p:nvPr>
            <p:ph type="subTitle" idx="1"/>
          </p:nvPr>
        </p:nvSpPr>
        <p:spPr>
          <a:xfrm>
            <a:off x="1524000" y="3602037"/>
            <a:ext cx="9144000" cy="2065115"/>
          </a:xfrm>
        </p:spPr>
        <p:txBody>
          <a:bodyPr>
            <a:normAutofit/>
          </a:bodyPr>
          <a:lstStyle/>
          <a:p>
            <a:r>
              <a:rPr lang="en-US" dirty="0">
                <a:solidFill>
                  <a:srgbClr val="737373"/>
                </a:solidFill>
              </a:rPr>
              <a:t>Day 3</a:t>
            </a:r>
          </a:p>
          <a:p>
            <a:r>
              <a:rPr lang="en-US" dirty="0">
                <a:solidFill>
                  <a:srgbClr val="737373"/>
                </a:solidFill>
              </a:rPr>
              <a:t>July 20, 2022</a:t>
            </a:r>
          </a:p>
          <a:p>
            <a:r>
              <a:rPr lang="en-US" dirty="0">
                <a:solidFill>
                  <a:srgbClr val="737373"/>
                </a:solidFill>
                <a:hlinkClick r:id="rId2"/>
              </a:rPr>
              <a:t>www.wku.edu/pdcmath</a:t>
            </a:r>
            <a:r>
              <a:rPr lang="en-US">
                <a:solidFill>
                  <a:srgbClr val="737373"/>
                </a:solidFill>
              </a:rPr>
              <a:t> </a:t>
            </a:r>
          </a:p>
        </p:txBody>
      </p:sp>
      <p:sp>
        <p:nvSpPr>
          <p:cNvPr id="4" name="TextBox 3">
            <a:extLst>
              <a:ext uri="{FF2B5EF4-FFF2-40B4-BE49-F238E27FC236}">
                <a16:creationId xmlns:a16="http://schemas.microsoft.com/office/drawing/2014/main" id="{E1C01F2E-68FE-FE66-82EB-78C985CCA6F5}"/>
              </a:ext>
            </a:extLst>
          </p:cNvPr>
          <p:cNvSpPr txBox="1"/>
          <p:nvPr/>
        </p:nvSpPr>
        <p:spPr>
          <a:xfrm>
            <a:off x="2917373" y="5934670"/>
            <a:ext cx="6574970" cy="923330"/>
          </a:xfrm>
          <a:prstGeom prst="rect">
            <a:avLst/>
          </a:prstGeom>
          <a:noFill/>
        </p:spPr>
        <p:txBody>
          <a:bodyPr wrap="square" rtlCol="0">
            <a:spAutoFit/>
          </a:bodyPr>
          <a:lstStyle/>
          <a:p>
            <a:pPr algn="ctr"/>
            <a:r>
              <a:rPr lang="en-US" dirty="0"/>
              <a:t>Sponsored by the Research &amp; Creative Activities Program (RCAP) at</a:t>
            </a:r>
          </a:p>
          <a:p>
            <a:pPr algn="ctr"/>
            <a:r>
              <a:rPr lang="en-US" dirty="0"/>
              <a:t>Western Kentucky University </a:t>
            </a:r>
          </a:p>
          <a:p>
            <a:endParaRPr lang="en-US" dirty="0"/>
          </a:p>
        </p:txBody>
      </p:sp>
    </p:spTree>
    <p:extLst>
      <p:ext uri="{BB962C8B-B14F-4D97-AF65-F5344CB8AC3E}">
        <p14:creationId xmlns:p14="http://schemas.microsoft.com/office/powerpoint/2010/main" val="2019125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A503-01EE-E8EA-4E60-CEC6B9BF11F7}"/>
              </a:ext>
            </a:extLst>
          </p:cNvPr>
          <p:cNvSpPr>
            <a:spLocks noGrp="1"/>
          </p:cNvSpPr>
          <p:nvPr>
            <p:ph type="title"/>
          </p:nvPr>
        </p:nvSpPr>
        <p:spPr/>
        <p:txBody>
          <a:bodyPr/>
          <a:lstStyle/>
          <a:p>
            <a:r>
              <a:rPr lang="en-US" dirty="0"/>
              <a:t>“My Favorite No”</a:t>
            </a:r>
          </a:p>
        </p:txBody>
      </p:sp>
      <p:pic>
        <p:nvPicPr>
          <p:cNvPr id="4" name="Online Media 3" descr="First Grade My Favorite No">
            <a:hlinkClick r:id="" action="ppaction://media"/>
            <a:extLst>
              <a:ext uri="{FF2B5EF4-FFF2-40B4-BE49-F238E27FC236}">
                <a16:creationId xmlns:a16="http://schemas.microsoft.com/office/drawing/2014/main" id="{1799CA1F-6E4E-A294-9984-7B76F5E0102B}"/>
              </a:ext>
            </a:extLst>
          </p:cNvPr>
          <p:cNvPicPr>
            <a:picLocks noGrp="1" noRot="1" noChangeAspect="1"/>
          </p:cNvPicPr>
          <p:nvPr>
            <p:ph idx="1"/>
            <a:videoFile r:link="rId1"/>
          </p:nvPr>
        </p:nvPicPr>
        <p:blipFill>
          <a:blip r:embed="rId4"/>
          <a:stretch>
            <a:fillRect/>
          </a:stretch>
        </p:blipFill>
        <p:spPr>
          <a:xfrm>
            <a:off x="1449951" y="1420273"/>
            <a:ext cx="9292097" cy="5250390"/>
          </a:xfrm>
          <a:prstGeom prst="rect">
            <a:avLst/>
          </a:prstGeom>
        </p:spPr>
      </p:pic>
    </p:spTree>
    <p:extLst>
      <p:ext uri="{BB962C8B-B14F-4D97-AF65-F5344CB8AC3E}">
        <p14:creationId xmlns:p14="http://schemas.microsoft.com/office/powerpoint/2010/main" val="119014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21DE-6CAD-0CD1-F0B8-350C0CFA7F49}"/>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A0CAB199-F60F-491B-CAD1-1701DDA4E2A1}"/>
              </a:ext>
            </a:extLst>
          </p:cNvPr>
          <p:cNvSpPr>
            <a:spLocks noGrp="1"/>
          </p:cNvSpPr>
          <p:nvPr>
            <p:ph idx="1"/>
          </p:nvPr>
        </p:nvSpPr>
        <p:spPr/>
        <p:txBody>
          <a:bodyPr/>
          <a:lstStyle/>
          <a:p>
            <a:r>
              <a:rPr lang="en-US" dirty="0">
                <a:latin typeface="+mn-lt"/>
              </a:rPr>
              <a:t>Share out what you noticed during “My Favorite No”</a:t>
            </a:r>
          </a:p>
          <a:p>
            <a:r>
              <a:rPr lang="en-US" dirty="0">
                <a:latin typeface="+mn-lt"/>
              </a:rPr>
              <a:t>We already discussed how do you manage wrong answers, but let’s think more on this. Reflect on a lesson where things maybe went wrong, or did not go according to plan. What did you do?</a:t>
            </a:r>
          </a:p>
          <a:p>
            <a:r>
              <a:rPr lang="en-US" dirty="0">
                <a:latin typeface="+mn-lt"/>
              </a:rPr>
              <a:t>Share out!</a:t>
            </a:r>
          </a:p>
        </p:txBody>
      </p:sp>
    </p:spTree>
    <p:extLst>
      <p:ext uri="{BB962C8B-B14F-4D97-AF65-F5344CB8AC3E}">
        <p14:creationId xmlns:p14="http://schemas.microsoft.com/office/powerpoint/2010/main" val="4171134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2DB5-9AC2-EC98-900F-7E2E594C9B2F}"/>
              </a:ext>
            </a:extLst>
          </p:cNvPr>
          <p:cNvSpPr>
            <a:spLocks noGrp="1"/>
          </p:cNvSpPr>
          <p:nvPr>
            <p:ph type="title"/>
          </p:nvPr>
        </p:nvSpPr>
        <p:spPr/>
        <p:txBody>
          <a:bodyPr/>
          <a:lstStyle/>
          <a:p>
            <a:r>
              <a:rPr lang="en-US" dirty="0"/>
              <a:t>Lunch Break</a:t>
            </a:r>
          </a:p>
        </p:txBody>
      </p:sp>
      <p:sp>
        <p:nvSpPr>
          <p:cNvPr id="3" name="Content Placeholder 2">
            <a:extLst>
              <a:ext uri="{FF2B5EF4-FFF2-40B4-BE49-F238E27FC236}">
                <a16:creationId xmlns:a16="http://schemas.microsoft.com/office/drawing/2014/main" id="{04CC233C-D445-C737-76C9-BA06D6B0F0C0}"/>
              </a:ext>
            </a:extLst>
          </p:cNvPr>
          <p:cNvSpPr>
            <a:spLocks noGrp="1"/>
          </p:cNvSpPr>
          <p:nvPr>
            <p:ph idx="1"/>
          </p:nvPr>
        </p:nvSpPr>
        <p:spPr/>
        <p:txBody>
          <a:bodyPr/>
          <a:lstStyle/>
          <a:p>
            <a:r>
              <a:rPr lang="en-US" dirty="0">
                <a:latin typeface="+mn-lt"/>
              </a:rPr>
              <a:t>Be back </a:t>
            </a:r>
            <a:r>
              <a:rPr lang="en-US" dirty="0" smtClean="0">
                <a:latin typeface="+mn-lt"/>
              </a:rPr>
              <a:t>by 12:50!</a:t>
            </a:r>
            <a:endParaRPr lang="en-US" dirty="0">
              <a:latin typeface="+mn-lt"/>
            </a:endParaRPr>
          </a:p>
        </p:txBody>
      </p:sp>
    </p:spTree>
    <p:extLst>
      <p:ext uri="{BB962C8B-B14F-4D97-AF65-F5344CB8AC3E}">
        <p14:creationId xmlns:p14="http://schemas.microsoft.com/office/powerpoint/2010/main" val="24766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C1DF-5B73-44AD-9831-629098D0C96A}"/>
              </a:ext>
            </a:extLst>
          </p:cNvPr>
          <p:cNvSpPr>
            <a:spLocks noGrp="1"/>
          </p:cNvSpPr>
          <p:nvPr>
            <p:ph type="title"/>
          </p:nvPr>
        </p:nvSpPr>
        <p:spPr/>
        <p:txBody>
          <a:bodyPr/>
          <a:lstStyle/>
          <a:p>
            <a:r>
              <a:rPr lang="en-US" dirty="0"/>
              <a:t>Day 3 Agenda</a:t>
            </a:r>
          </a:p>
        </p:txBody>
      </p:sp>
      <p:graphicFrame>
        <p:nvGraphicFramePr>
          <p:cNvPr id="4" name="Table 4">
            <a:extLst>
              <a:ext uri="{FF2B5EF4-FFF2-40B4-BE49-F238E27FC236}">
                <a16:creationId xmlns:a16="http://schemas.microsoft.com/office/drawing/2014/main" id="{2F07745C-96DD-477B-94B3-62E85375E148}"/>
              </a:ext>
            </a:extLst>
          </p:cNvPr>
          <p:cNvGraphicFramePr>
            <a:graphicFrameLocks noGrp="1"/>
          </p:cNvGraphicFramePr>
          <p:nvPr>
            <p:ph idx="1"/>
            <p:extLst>
              <p:ext uri="{D42A27DB-BD31-4B8C-83A1-F6EECF244321}">
                <p14:modId xmlns:p14="http://schemas.microsoft.com/office/powerpoint/2010/main" val="2838658128"/>
              </p:ext>
            </p:extLst>
          </p:nvPr>
        </p:nvGraphicFramePr>
        <p:xfrm>
          <a:off x="838200" y="1422853"/>
          <a:ext cx="10123714" cy="4450080"/>
        </p:xfrm>
        <a:graphic>
          <a:graphicData uri="http://schemas.openxmlformats.org/drawingml/2006/table">
            <a:tbl>
              <a:tblPr firstRow="1" bandRow="1">
                <a:tableStyleId>{073A0DAA-6AF3-43AB-8588-CEC1D06C72B9}</a:tableStyleId>
              </a:tblPr>
              <a:tblGrid>
                <a:gridCol w="5061857">
                  <a:extLst>
                    <a:ext uri="{9D8B030D-6E8A-4147-A177-3AD203B41FA5}">
                      <a16:colId xmlns:a16="http://schemas.microsoft.com/office/drawing/2014/main" val="634879646"/>
                    </a:ext>
                  </a:extLst>
                </a:gridCol>
                <a:gridCol w="5061857">
                  <a:extLst>
                    <a:ext uri="{9D8B030D-6E8A-4147-A177-3AD203B41FA5}">
                      <a16:colId xmlns:a16="http://schemas.microsoft.com/office/drawing/2014/main" val="3403701199"/>
                    </a:ext>
                  </a:extLst>
                </a:gridCol>
              </a:tblGrid>
              <a:tr h="370840">
                <a:tc>
                  <a:txBody>
                    <a:bodyPr/>
                    <a:lstStyle/>
                    <a:p>
                      <a:r>
                        <a:rPr lang="en-US" dirty="0"/>
                        <a:t>Activity</a:t>
                      </a:r>
                    </a:p>
                  </a:txBody>
                  <a:tcPr/>
                </a:tc>
                <a:tc>
                  <a:txBody>
                    <a:bodyPr/>
                    <a:lstStyle/>
                    <a:p>
                      <a:r>
                        <a:rPr lang="en-US" dirty="0"/>
                        <a:t>Time</a:t>
                      </a:r>
                    </a:p>
                  </a:txBody>
                  <a:tcPr/>
                </a:tc>
                <a:extLst>
                  <a:ext uri="{0D108BD9-81ED-4DB2-BD59-A6C34878D82A}">
                    <a16:rowId xmlns:a16="http://schemas.microsoft.com/office/drawing/2014/main" val="2022965601"/>
                  </a:ext>
                </a:extLst>
              </a:tr>
              <a:tr h="370840">
                <a:tc>
                  <a:txBody>
                    <a:bodyPr/>
                    <a:lstStyle/>
                    <a:p>
                      <a:r>
                        <a:rPr lang="en-US" dirty="0"/>
                        <a:t>Warm Up Activity</a:t>
                      </a:r>
                    </a:p>
                  </a:txBody>
                  <a:tcPr/>
                </a:tc>
                <a:tc>
                  <a:txBody>
                    <a:bodyPr/>
                    <a:lstStyle/>
                    <a:p>
                      <a:r>
                        <a:rPr lang="en-US" dirty="0"/>
                        <a:t>8:00-8:30</a:t>
                      </a:r>
                    </a:p>
                  </a:txBody>
                  <a:tcPr/>
                </a:tc>
                <a:extLst>
                  <a:ext uri="{0D108BD9-81ED-4DB2-BD59-A6C34878D82A}">
                    <a16:rowId xmlns:a16="http://schemas.microsoft.com/office/drawing/2014/main" val="731738359"/>
                  </a:ext>
                </a:extLst>
              </a:tr>
              <a:tr h="370840">
                <a:tc>
                  <a:txBody>
                    <a:bodyPr/>
                    <a:lstStyle/>
                    <a:p>
                      <a:r>
                        <a:rPr lang="en-US" dirty="0"/>
                        <a:t>Discussion on Discussion: Reading an Article</a:t>
                      </a:r>
                    </a:p>
                  </a:txBody>
                  <a:tcPr/>
                </a:tc>
                <a:tc>
                  <a:txBody>
                    <a:bodyPr/>
                    <a:lstStyle/>
                    <a:p>
                      <a:r>
                        <a:rPr lang="en-US" dirty="0"/>
                        <a:t>8:30-9:00</a:t>
                      </a:r>
                    </a:p>
                  </a:txBody>
                  <a:tcPr/>
                </a:tc>
                <a:extLst>
                  <a:ext uri="{0D108BD9-81ED-4DB2-BD59-A6C34878D82A}">
                    <a16:rowId xmlns:a16="http://schemas.microsoft.com/office/drawing/2014/main" val="4212926447"/>
                  </a:ext>
                </a:extLst>
              </a:tr>
              <a:tr h="370840">
                <a:tc>
                  <a:txBody>
                    <a:bodyPr/>
                    <a:lstStyle/>
                    <a:p>
                      <a:r>
                        <a:rPr lang="en-US" dirty="0"/>
                        <a:t>More Discussion on Discussion</a:t>
                      </a:r>
                    </a:p>
                  </a:txBody>
                  <a:tcPr/>
                </a:tc>
                <a:tc>
                  <a:txBody>
                    <a:bodyPr/>
                    <a:lstStyle/>
                    <a:p>
                      <a:r>
                        <a:rPr lang="en-US" dirty="0"/>
                        <a:t>9:00-10:15</a:t>
                      </a:r>
                    </a:p>
                  </a:txBody>
                  <a:tcPr/>
                </a:tc>
                <a:extLst>
                  <a:ext uri="{0D108BD9-81ED-4DB2-BD59-A6C34878D82A}">
                    <a16:rowId xmlns:a16="http://schemas.microsoft.com/office/drawing/2014/main" val="2713566285"/>
                  </a:ext>
                </a:extLst>
              </a:tr>
              <a:tr h="370840">
                <a:tc>
                  <a:txBody>
                    <a:bodyPr/>
                    <a:lstStyle/>
                    <a:p>
                      <a:r>
                        <a:rPr lang="en-US" dirty="0"/>
                        <a:t>Break</a:t>
                      </a:r>
                    </a:p>
                  </a:txBody>
                  <a:tcPr/>
                </a:tc>
                <a:tc>
                  <a:txBody>
                    <a:bodyPr/>
                    <a:lstStyle/>
                    <a:p>
                      <a:r>
                        <a:rPr lang="en-US" dirty="0"/>
                        <a:t>10:15-10:30</a:t>
                      </a:r>
                    </a:p>
                  </a:txBody>
                  <a:tcPr/>
                </a:tc>
                <a:extLst>
                  <a:ext uri="{0D108BD9-81ED-4DB2-BD59-A6C34878D82A}">
                    <a16:rowId xmlns:a16="http://schemas.microsoft.com/office/drawing/2014/main" val="1466377623"/>
                  </a:ext>
                </a:extLst>
              </a:tr>
              <a:tr h="370840">
                <a:tc>
                  <a:txBody>
                    <a:bodyPr/>
                    <a:lstStyle/>
                    <a:p>
                      <a:r>
                        <a:rPr lang="en-US" dirty="0"/>
                        <a:t>My Favorite </a:t>
                      </a:r>
                      <a:r>
                        <a:rPr lang="en-US" dirty="0" smtClean="0"/>
                        <a:t>No</a:t>
                      </a:r>
                      <a:endParaRPr lang="en-US" dirty="0"/>
                    </a:p>
                  </a:txBody>
                  <a:tcPr/>
                </a:tc>
                <a:tc>
                  <a:txBody>
                    <a:bodyPr/>
                    <a:lstStyle/>
                    <a:p>
                      <a:r>
                        <a:rPr lang="en-US" dirty="0" smtClean="0"/>
                        <a:t>10:30-11:30</a:t>
                      </a:r>
                      <a:endParaRPr lang="en-US" dirty="0"/>
                    </a:p>
                  </a:txBody>
                  <a:tcPr/>
                </a:tc>
                <a:extLst>
                  <a:ext uri="{0D108BD9-81ED-4DB2-BD59-A6C34878D82A}">
                    <a16:rowId xmlns:a16="http://schemas.microsoft.com/office/drawing/2014/main" val="4273813474"/>
                  </a:ext>
                </a:extLst>
              </a:tr>
              <a:tr h="370840">
                <a:tc>
                  <a:txBody>
                    <a:bodyPr/>
                    <a:lstStyle/>
                    <a:p>
                      <a:r>
                        <a:rPr lang="en-US" dirty="0"/>
                        <a:t>Lunch Break</a:t>
                      </a:r>
                    </a:p>
                  </a:txBody>
                  <a:tcPr/>
                </a:tc>
                <a:tc>
                  <a:txBody>
                    <a:bodyPr/>
                    <a:lstStyle/>
                    <a:p>
                      <a:r>
                        <a:rPr lang="en-US" dirty="0" smtClean="0"/>
                        <a:t>11:30-12:50</a:t>
                      </a:r>
                      <a:endParaRPr lang="en-US" dirty="0"/>
                    </a:p>
                  </a:txBody>
                  <a:tcPr/>
                </a:tc>
                <a:extLst>
                  <a:ext uri="{0D108BD9-81ED-4DB2-BD59-A6C34878D82A}">
                    <a16:rowId xmlns:a16="http://schemas.microsoft.com/office/drawing/2014/main" val="2116858015"/>
                  </a:ext>
                </a:extLst>
              </a:tr>
              <a:tr h="370840">
                <a:tc>
                  <a:txBody>
                    <a:bodyPr/>
                    <a:lstStyle/>
                    <a:p>
                      <a:r>
                        <a:rPr lang="en-US" dirty="0" smtClean="0"/>
                        <a:t>Student Misconceptions &amp; Rita</a:t>
                      </a:r>
                      <a:endParaRPr lang="en-US" dirty="0"/>
                    </a:p>
                  </a:txBody>
                  <a:tcPr/>
                </a:tc>
                <a:tc>
                  <a:txBody>
                    <a:bodyPr/>
                    <a:lstStyle/>
                    <a:p>
                      <a:r>
                        <a:rPr lang="en-US" dirty="0" smtClean="0"/>
                        <a:t>12:50-1:30</a:t>
                      </a:r>
                      <a:endParaRPr lang="en-US" dirty="0"/>
                    </a:p>
                  </a:txBody>
                  <a:tcPr/>
                </a:tc>
                <a:extLst>
                  <a:ext uri="{0D108BD9-81ED-4DB2-BD59-A6C34878D82A}">
                    <a16:rowId xmlns:a16="http://schemas.microsoft.com/office/drawing/2014/main" val="282584183"/>
                  </a:ext>
                </a:extLst>
              </a:tr>
              <a:tr h="370840">
                <a:tc>
                  <a:txBody>
                    <a:bodyPr/>
                    <a:lstStyle/>
                    <a:p>
                      <a:r>
                        <a:rPr lang="en-US" dirty="0" smtClean="0"/>
                        <a:t>Student Reasoning Levels</a:t>
                      </a:r>
                      <a:endParaRPr lang="en-US" dirty="0"/>
                    </a:p>
                  </a:txBody>
                  <a:tcPr/>
                </a:tc>
                <a:tc>
                  <a:txBody>
                    <a:bodyPr/>
                    <a:lstStyle/>
                    <a:p>
                      <a:r>
                        <a:rPr lang="en-US" u="none" dirty="0" smtClean="0"/>
                        <a:t>1:30-2:00</a:t>
                      </a:r>
                      <a:endParaRPr lang="en-US" u="none" dirty="0"/>
                    </a:p>
                  </a:txBody>
                  <a:tcPr/>
                </a:tc>
                <a:extLst>
                  <a:ext uri="{0D108BD9-81ED-4DB2-BD59-A6C34878D82A}">
                    <a16:rowId xmlns:a16="http://schemas.microsoft.com/office/drawing/2014/main" val="117327676"/>
                  </a:ext>
                </a:extLst>
              </a:tr>
              <a:tr h="370840">
                <a:tc>
                  <a:txBody>
                    <a:bodyPr/>
                    <a:lstStyle/>
                    <a:p>
                      <a:r>
                        <a:rPr lang="en-US" dirty="0" smtClean="0"/>
                        <a:t>Break</a:t>
                      </a:r>
                      <a:endParaRPr lang="en-US" dirty="0"/>
                    </a:p>
                  </a:txBody>
                  <a:tcPr/>
                </a:tc>
                <a:tc>
                  <a:txBody>
                    <a:bodyPr/>
                    <a:lstStyle/>
                    <a:p>
                      <a:r>
                        <a:rPr lang="en-US" u="none" dirty="0" smtClean="0"/>
                        <a:t>2:00-2:15</a:t>
                      </a:r>
                      <a:endParaRPr lang="en-US" u="none" dirty="0"/>
                    </a:p>
                  </a:txBody>
                  <a:tcPr/>
                </a:tc>
                <a:extLst>
                  <a:ext uri="{0D108BD9-81ED-4DB2-BD59-A6C34878D82A}">
                    <a16:rowId xmlns:a16="http://schemas.microsoft.com/office/drawing/2014/main" val="1386152034"/>
                  </a:ext>
                </a:extLst>
              </a:tr>
              <a:tr h="370840">
                <a:tc>
                  <a:txBody>
                    <a:bodyPr/>
                    <a:lstStyle/>
                    <a:p>
                      <a:r>
                        <a:rPr lang="en-US" dirty="0" smtClean="0"/>
                        <a:t>Student Reasoning Levels</a:t>
                      </a:r>
                      <a:endParaRPr lang="en-US" dirty="0"/>
                    </a:p>
                  </a:txBody>
                  <a:tcPr/>
                </a:tc>
                <a:tc>
                  <a:txBody>
                    <a:bodyPr/>
                    <a:lstStyle/>
                    <a:p>
                      <a:r>
                        <a:rPr lang="en-US" dirty="0" smtClean="0"/>
                        <a:t>2:15-2:45</a:t>
                      </a:r>
                      <a:endParaRPr lang="en-US" dirty="0"/>
                    </a:p>
                  </a:txBody>
                  <a:tcPr/>
                </a:tc>
                <a:extLst>
                  <a:ext uri="{0D108BD9-81ED-4DB2-BD59-A6C34878D82A}">
                    <a16:rowId xmlns:a16="http://schemas.microsoft.com/office/drawing/2014/main" val="1736922160"/>
                  </a:ext>
                </a:extLst>
              </a:tr>
              <a:tr h="370840">
                <a:tc>
                  <a:txBody>
                    <a:bodyPr/>
                    <a:lstStyle/>
                    <a:p>
                      <a:r>
                        <a:rPr lang="en-US" dirty="0"/>
                        <a:t>Day 3 Survey</a:t>
                      </a:r>
                    </a:p>
                  </a:txBody>
                  <a:tcPr/>
                </a:tc>
                <a:tc>
                  <a:txBody>
                    <a:bodyPr/>
                    <a:lstStyle/>
                    <a:p>
                      <a:r>
                        <a:rPr lang="en-US" dirty="0"/>
                        <a:t>2:45-3:00</a:t>
                      </a:r>
                    </a:p>
                  </a:txBody>
                  <a:tcPr/>
                </a:tc>
                <a:extLst>
                  <a:ext uri="{0D108BD9-81ED-4DB2-BD59-A6C34878D82A}">
                    <a16:rowId xmlns:a16="http://schemas.microsoft.com/office/drawing/2014/main" val="1584872155"/>
                  </a:ext>
                </a:extLst>
              </a:tr>
            </a:tbl>
          </a:graphicData>
        </a:graphic>
      </p:graphicFrame>
    </p:spTree>
    <p:extLst>
      <p:ext uri="{BB962C8B-B14F-4D97-AF65-F5344CB8AC3E}">
        <p14:creationId xmlns:p14="http://schemas.microsoft.com/office/powerpoint/2010/main" val="383962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0C889-D314-FA80-C923-30EB7EAF8945}"/>
              </a:ext>
            </a:extLst>
          </p:cNvPr>
          <p:cNvSpPr>
            <a:spLocks noGrp="1"/>
          </p:cNvSpPr>
          <p:nvPr>
            <p:ph type="title"/>
          </p:nvPr>
        </p:nvSpPr>
        <p:spPr/>
        <p:txBody>
          <a:bodyPr/>
          <a:lstStyle/>
          <a:p>
            <a:r>
              <a:rPr lang="en-US" dirty="0"/>
              <a:t>Student Misconceptions</a:t>
            </a:r>
          </a:p>
        </p:txBody>
      </p:sp>
      <p:sp>
        <p:nvSpPr>
          <p:cNvPr id="3" name="Content Placeholder 2">
            <a:extLst>
              <a:ext uri="{FF2B5EF4-FFF2-40B4-BE49-F238E27FC236}">
                <a16:creationId xmlns:a16="http://schemas.microsoft.com/office/drawing/2014/main" id="{A47A5EB2-D580-BDEC-F952-0CE960F41115}"/>
              </a:ext>
            </a:extLst>
          </p:cNvPr>
          <p:cNvSpPr>
            <a:spLocks noGrp="1"/>
          </p:cNvSpPr>
          <p:nvPr>
            <p:ph idx="1"/>
          </p:nvPr>
        </p:nvSpPr>
        <p:spPr/>
        <p:txBody>
          <a:bodyPr/>
          <a:lstStyle/>
          <a:p>
            <a:r>
              <a:rPr lang="en-US" dirty="0" smtClean="0">
                <a:latin typeface="+mn-lt"/>
              </a:rPr>
              <a:t>We </a:t>
            </a:r>
            <a:r>
              <a:rPr lang="en-US" dirty="0">
                <a:latin typeface="+mn-lt"/>
              </a:rPr>
              <a:t>are going to watch a video of a second grader, Rita, solving 70-53 in a variety of ways.</a:t>
            </a:r>
          </a:p>
        </p:txBody>
      </p:sp>
    </p:spTree>
    <p:extLst>
      <p:ext uri="{BB962C8B-B14F-4D97-AF65-F5344CB8AC3E}">
        <p14:creationId xmlns:p14="http://schemas.microsoft.com/office/powerpoint/2010/main" val="2391742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ita Video.mp4" descr="Rita Video.mp4">
            <a:hlinkClick r:id="" action="ppaction://media"/>
            <a:extLst>
              <a:ext uri="{FF2B5EF4-FFF2-40B4-BE49-F238E27FC236}">
                <a16:creationId xmlns:a16="http://schemas.microsoft.com/office/drawing/2014/main" id="{A9F4C1E3-E4E5-1C92-FAC2-60DAFBD92AA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9478" y="130171"/>
            <a:ext cx="7620703" cy="6235329"/>
          </a:xfrm>
        </p:spPr>
      </p:pic>
    </p:spTree>
    <p:extLst>
      <p:ext uri="{BB962C8B-B14F-4D97-AF65-F5344CB8AC3E}">
        <p14:creationId xmlns:p14="http://schemas.microsoft.com/office/powerpoint/2010/main" val="33964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1FDA-D21E-1423-012D-2C7432F04623}"/>
              </a:ext>
            </a:extLst>
          </p:cNvPr>
          <p:cNvSpPr>
            <a:spLocks noGrp="1"/>
          </p:cNvSpPr>
          <p:nvPr>
            <p:ph type="title"/>
          </p:nvPr>
        </p:nvSpPr>
        <p:spPr/>
        <p:txBody>
          <a:bodyPr/>
          <a:lstStyle/>
          <a:p>
            <a:r>
              <a:rPr lang="en-US" dirty="0"/>
              <a:t>Rita</a:t>
            </a:r>
          </a:p>
        </p:txBody>
      </p:sp>
      <p:sp>
        <p:nvSpPr>
          <p:cNvPr id="3" name="Content Placeholder 2">
            <a:extLst>
              <a:ext uri="{FF2B5EF4-FFF2-40B4-BE49-F238E27FC236}">
                <a16:creationId xmlns:a16="http://schemas.microsoft.com/office/drawing/2014/main" id="{F3D5430C-17A5-A411-7538-67AE8679FC5C}"/>
              </a:ext>
            </a:extLst>
          </p:cNvPr>
          <p:cNvSpPr>
            <a:spLocks noGrp="1"/>
          </p:cNvSpPr>
          <p:nvPr>
            <p:ph idx="1"/>
          </p:nvPr>
        </p:nvSpPr>
        <p:spPr/>
        <p:txBody>
          <a:bodyPr/>
          <a:lstStyle/>
          <a:p>
            <a:r>
              <a:rPr lang="en-US" dirty="0">
                <a:latin typeface="+mn-lt"/>
              </a:rPr>
              <a:t>Discuss in groups</a:t>
            </a:r>
          </a:p>
          <a:p>
            <a:pPr lvl="1"/>
            <a:r>
              <a:rPr lang="en-US" dirty="0">
                <a:latin typeface="+mn-lt"/>
              </a:rPr>
              <a:t>What does Rita know about subtraction?</a:t>
            </a:r>
          </a:p>
          <a:p>
            <a:pPr lvl="1"/>
            <a:r>
              <a:rPr lang="en-US" dirty="0">
                <a:latin typeface="+mn-lt"/>
              </a:rPr>
              <a:t>What does Rita not know about subtraction?</a:t>
            </a:r>
          </a:p>
          <a:p>
            <a:r>
              <a:rPr lang="en-US" dirty="0">
                <a:latin typeface="+mn-lt"/>
              </a:rPr>
              <a:t>Share out</a:t>
            </a:r>
          </a:p>
          <a:p>
            <a:r>
              <a:rPr lang="en-US" dirty="0">
                <a:latin typeface="+mn-lt"/>
              </a:rPr>
              <a:t>Let’s read the follow up on Rita’s story in your notebook.</a:t>
            </a:r>
          </a:p>
          <a:p>
            <a:pPr lvl="1"/>
            <a:r>
              <a:rPr lang="en-US" dirty="0">
                <a:latin typeface="+mn-lt"/>
              </a:rPr>
              <a:t>What did you learn about Rita’s story?</a:t>
            </a:r>
          </a:p>
        </p:txBody>
      </p:sp>
    </p:spTree>
    <p:extLst>
      <p:ext uri="{BB962C8B-B14F-4D97-AF65-F5344CB8AC3E}">
        <p14:creationId xmlns:p14="http://schemas.microsoft.com/office/powerpoint/2010/main" val="3976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6A4D-A6C1-BF05-47E3-F84A579C07E1}"/>
              </a:ext>
            </a:extLst>
          </p:cNvPr>
          <p:cNvSpPr>
            <a:spLocks noGrp="1"/>
          </p:cNvSpPr>
          <p:nvPr>
            <p:ph type="title"/>
          </p:nvPr>
        </p:nvSpPr>
        <p:spPr/>
        <p:txBody>
          <a:bodyPr/>
          <a:lstStyle/>
          <a:p>
            <a:r>
              <a:rPr lang="en-US" dirty="0"/>
              <a:t>Building on Student Reasoning – Where to Start</a:t>
            </a:r>
          </a:p>
        </p:txBody>
      </p:sp>
      <p:sp>
        <p:nvSpPr>
          <p:cNvPr id="3" name="Content Placeholder 2">
            <a:extLst>
              <a:ext uri="{FF2B5EF4-FFF2-40B4-BE49-F238E27FC236}">
                <a16:creationId xmlns:a16="http://schemas.microsoft.com/office/drawing/2014/main" id="{6E77E56F-BEBF-02FF-FD14-ED33AF55CFB8}"/>
              </a:ext>
            </a:extLst>
          </p:cNvPr>
          <p:cNvSpPr>
            <a:spLocks noGrp="1"/>
          </p:cNvSpPr>
          <p:nvPr>
            <p:ph idx="1"/>
          </p:nvPr>
        </p:nvSpPr>
        <p:spPr/>
        <p:txBody>
          <a:bodyPr/>
          <a:lstStyle/>
          <a:p>
            <a:r>
              <a:rPr lang="en-US" dirty="0" smtClean="0">
                <a:latin typeface="+mn-lt"/>
              </a:rPr>
              <a:t>Ways </a:t>
            </a:r>
            <a:r>
              <a:rPr lang="en-US" dirty="0">
                <a:latin typeface="+mn-lt"/>
              </a:rPr>
              <a:t>for a teacher to understand their students’ </a:t>
            </a:r>
            <a:r>
              <a:rPr lang="en-US" dirty="0" smtClean="0">
                <a:latin typeface="+mn-lt"/>
              </a:rPr>
              <a:t>thinking</a:t>
            </a:r>
            <a:endParaRPr lang="en-US" dirty="0">
              <a:latin typeface="+mn-lt"/>
            </a:endParaRPr>
          </a:p>
          <a:p>
            <a:pPr lvl="1"/>
            <a:r>
              <a:rPr lang="en-US" dirty="0">
                <a:latin typeface="+mn-lt"/>
              </a:rPr>
              <a:t>Individual interviews</a:t>
            </a:r>
          </a:p>
          <a:p>
            <a:pPr lvl="1"/>
            <a:r>
              <a:rPr lang="en-US" dirty="0">
                <a:latin typeface="+mn-lt"/>
              </a:rPr>
              <a:t>Whole class discussion</a:t>
            </a:r>
          </a:p>
          <a:p>
            <a:pPr lvl="1"/>
            <a:r>
              <a:rPr lang="en-US" dirty="0">
                <a:latin typeface="+mn-lt"/>
              </a:rPr>
              <a:t>Individual/small group </a:t>
            </a:r>
            <a:r>
              <a:rPr lang="en-US" dirty="0" smtClean="0">
                <a:latin typeface="+mn-lt"/>
              </a:rPr>
              <a:t>work / centers</a:t>
            </a:r>
            <a:endParaRPr lang="en-US" dirty="0">
              <a:latin typeface="+mn-lt"/>
            </a:endParaRPr>
          </a:p>
          <a:p>
            <a:pPr lvl="1"/>
            <a:r>
              <a:rPr lang="en-US" dirty="0">
                <a:latin typeface="+mn-lt"/>
              </a:rPr>
              <a:t>Importance of </a:t>
            </a:r>
            <a:r>
              <a:rPr lang="en-US" dirty="0" smtClean="0">
                <a:latin typeface="+mn-lt"/>
              </a:rPr>
              <a:t>questioning</a:t>
            </a:r>
          </a:p>
          <a:p>
            <a:r>
              <a:rPr lang="en-US" dirty="0" smtClean="0">
                <a:latin typeface="+mn-lt"/>
              </a:rPr>
              <a:t>Identifying your students’ sophistication reasoning level</a:t>
            </a:r>
          </a:p>
          <a:p>
            <a:r>
              <a:rPr lang="en-US" dirty="0" smtClean="0">
                <a:latin typeface="+mn-lt"/>
              </a:rPr>
              <a:t>Then what do we do with that?</a:t>
            </a:r>
            <a:endParaRPr lang="en-US" dirty="0">
              <a:latin typeface="+mn-lt"/>
            </a:endParaRPr>
          </a:p>
        </p:txBody>
      </p:sp>
    </p:spTree>
    <p:extLst>
      <p:ext uri="{BB962C8B-B14F-4D97-AF65-F5344CB8AC3E}">
        <p14:creationId xmlns:p14="http://schemas.microsoft.com/office/powerpoint/2010/main" val="2730019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73A7-2286-061F-2B28-BEE9F48CD798}"/>
              </a:ext>
            </a:extLst>
          </p:cNvPr>
          <p:cNvSpPr>
            <a:spLocks noGrp="1"/>
          </p:cNvSpPr>
          <p:nvPr>
            <p:ph type="title"/>
          </p:nvPr>
        </p:nvSpPr>
        <p:spPr/>
        <p:txBody>
          <a:bodyPr/>
          <a:lstStyle/>
          <a:p>
            <a:r>
              <a:rPr lang="en-US" dirty="0" smtClean="0"/>
              <a:t>Identifying Student Sophistication Level</a:t>
            </a:r>
            <a:endParaRPr lang="en-US" dirty="0"/>
          </a:p>
        </p:txBody>
      </p:sp>
      <p:sp>
        <p:nvSpPr>
          <p:cNvPr id="3" name="Content Placeholder 2">
            <a:extLst>
              <a:ext uri="{FF2B5EF4-FFF2-40B4-BE49-F238E27FC236}">
                <a16:creationId xmlns:a16="http://schemas.microsoft.com/office/drawing/2014/main" id="{EEFEC288-119E-04BF-9948-CE30251D64AA}"/>
              </a:ext>
            </a:extLst>
          </p:cNvPr>
          <p:cNvSpPr>
            <a:spLocks noGrp="1"/>
          </p:cNvSpPr>
          <p:nvPr>
            <p:ph idx="1"/>
          </p:nvPr>
        </p:nvSpPr>
        <p:spPr/>
        <p:txBody>
          <a:bodyPr>
            <a:normAutofit fontScale="92500"/>
          </a:bodyPr>
          <a:lstStyle/>
          <a:p>
            <a:r>
              <a:rPr lang="en-US" dirty="0" smtClean="0">
                <a:latin typeface="+mn-lt"/>
              </a:rPr>
              <a:t>In your binder, there are two rubrics (on the same page). One is reasoning levels for place value and one is for addition and subtraction.</a:t>
            </a:r>
          </a:p>
          <a:p>
            <a:pPr lvl="1"/>
            <a:r>
              <a:rPr lang="en-US" dirty="0" smtClean="0">
                <a:latin typeface="+mn-lt"/>
              </a:rPr>
              <a:t>Read the rubrics and discuss with your groups what you notice?</a:t>
            </a:r>
            <a:endParaRPr lang="en-US" dirty="0" smtClean="0">
              <a:latin typeface="+mn-lt"/>
            </a:endParaRPr>
          </a:p>
          <a:p>
            <a:r>
              <a:rPr lang="en-US" dirty="0" smtClean="0">
                <a:latin typeface="+mn-lt"/>
              </a:rPr>
              <a:t>Next work with your groups to use </a:t>
            </a:r>
            <a:r>
              <a:rPr lang="en-US" b="1" dirty="0" smtClean="0">
                <a:latin typeface="+mn-lt"/>
              </a:rPr>
              <a:t>both</a:t>
            </a:r>
            <a:r>
              <a:rPr lang="en-US" dirty="0" smtClean="0">
                <a:latin typeface="+mn-lt"/>
              </a:rPr>
              <a:t> rubrics to identify the student sophistication level </a:t>
            </a:r>
            <a:r>
              <a:rPr lang="en-US" dirty="0" smtClean="0">
                <a:latin typeface="+mn-lt"/>
              </a:rPr>
              <a:t>for the two packets. </a:t>
            </a:r>
            <a:endParaRPr lang="en-US" dirty="0">
              <a:latin typeface="+mn-lt"/>
            </a:endParaRPr>
          </a:p>
          <a:p>
            <a:pPr lvl="1"/>
            <a:r>
              <a:rPr lang="en-US" dirty="0" smtClean="0">
                <a:latin typeface="+mn-lt"/>
              </a:rPr>
              <a:t>Under the Mat</a:t>
            </a:r>
            <a:endParaRPr lang="en-US" dirty="0">
              <a:latin typeface="+mn-lt"/>
            </a:endParaRPr>
          </a:p>
          <a:p>
            <a:pPr lvl="1"/>
            <a:r>
              <a:rPr lang="en-US" dirty="0" smtClean="0">
                <a:latin typeface="+mn-lt"/>
              </a:rPr>
              <a:t>Mental Math &amp; Algorithms</a:t>
            </a:r>
            <a:endParaRPr lang="en-US" dirty="0">
              <a:latin typeface="+mn-lt"/>
            </a:endParaRPr>
          </a:p>
          <a:p>
            <a:r>
              <a:rPr lang="en-US" dirty="0" smtClean="0">
                <a:latin typeface="+mn-lt"/>
              </a:rPr>
              <a:t>We are not concerned on getting total agreement as there is large overlap between both the rubrics and the activities themselves, but we want to make sure we can identify our students to best suppor</a:t>
            </a:r>
            <a:r>
              <a:rPr lang="en-US" dirty="0" smtClean="0">
                <a:latin typeface="+mn-lt"/>
              </a:rPr>
              <a:t>t them and differentiate when needed.</a:t>
            </a:r>
            <a:endParaRPr lang="en-US" dirty="0" smtClean="0">
              <a:latin typeface="+mn-lt"/>
            </a:endParaRPr>
          </a:p>
          <a:p>
            <a:pPr lvl="1"/>
            <a:endParaRPr lang="en-US" dirty="0">
              <a:latin typeface="+mn-lt"/>
            </a:endParaRPr>
          </a:p>
          <a:p>
            <a:pPr marL="457200" lvl="1" indent="0">
              <a:buNone/>
            </a:pPr>
            <a:endParaRPr lang="en-US" dirty="0" smtClean="0">
              <a:latin typeface="+mn-lt"/>
            </a:endParaRPr>
          </a:p>
        </p:txBody>
      </p:sp>
    </p:spTree>
    <p:extLst>
      <p:ext uri="{BB962C8B-B14F-4D97-AF65-F5344CB8AC3E}">
        <p14:creationId xmlns:p14="http://schemas.microsoft.com/office/powerpoint/2010/main" val="3019463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do?</a:t>
            </a:r>
            <a:endParaRPr lang="en-US" dirty="0"/>
          </a:p>
        </p:txBody>
      </p:sp>
      <p:sp>
        <p:nvSpPr>
          <p:cNvPr id="3" name="Content Placeholder 2"/>
          <p:cNvSpPr>
            <a:spLocks noGrp="1"/>
          </p:cNvSpPr>
          <p:nvPr>
            <p:ph idx="1"/>
          </p:nvPr>
        </p:nvSpPr>
        <p:spPr/>
        <p:txBody>
          <a:bodyPr/>
          <a:lstStyle/>
          <a:p>
            <a:r>
              <a:rPr lang="en-US" dirty="0" smtClean="0">
                <a:latin typeface="+mn-lt"/>
              </a:rPr>
              <a:t>Now that we know more about our students’ reasoning, what do we do this information?</a:t>
            </a:r>
          </a:p>
          <a:p>
            <a:r>
              <a:rPr lang="en-US" dirty="0" smtClean="0">
                <a:latin typeface="+mn-lt"/>
              </a:rPr>
              <a:t>What are you already doing?</a:t>
            </a:r>
          </a:p>
          <a:p>
            <a:r>
              <a:rPr lang="en-US" dirty="0" smtClean="0">
                <a:latin typeface="+mn-lt"/>
              </a:rPr>
              <a:t>Based on what we have learned so far, what could you do differently in the future?</a:t>
            </a:r>
            <a:endParaRPr lang="en-US" dirty="0">
              <a:latin typeface="+mn-lt"/>
            </a:endParaRPr>
          </a:p>
        </p:txBody>
      </p:sp>
    </p:spTree>
    <p:extLst>
      <p:ext uri="{BB962C8B-B14F-4D97-AF65-F5344CB8AC3E}">
        <p14:creationId xmlns:p14="http://schemas.microsoft.com/office/powerpoint/2010/main" val="4025621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C1DF-5B73-44AD-9831-629098D0C96A}"/>
              </a:ext>
            </a:extLst>
          </p:cNvPr>
          <p:cNvSpPr>
            <a:spLocks noGrp="1"/>
          </p:cNvSpPr>
          <p:nvPr>
            <p:ph type="title"/>
          </p:nvPr>
        </p:nvSpPr>
        <p:spPr/>
        <p:txBody>
          <a:bodyPr/>
          <a:lstStyle/>
          <a:p>
            <a:r>
              <a:rPr lang="en-US" dirty="0"/>
              <a:t>Day 3 Agenda</a:t>
            </a:r>
          </a:p>
        </p:txBody>
      </p:sp>
      <p:graphicFrame>
        <p:nvGraphicFramePr>
          <p:cNvPr id="4" name="Table 4">
            <a:extLst>
              <a:ext uri="{FF2B5EF4-FFF2-40B4-BE49-F238E27FC236}">
                <a16:creationId xmlns:a16="http://schemas.microsoft.com/office/drawing/2014/main" id="{2F07745C-96DD-477B-94B3-62E85375E148}"/>
              </a:ext>
            </a:extLst>
          </p:cNvPr>
          <p:cNvGraphicFramePr>
            <a:graphicFrameLocks noGrp="1"/>
          </p:cNvGraphicFramePr>
          <p:nvPr>
            <p:ph idx="1"/>
          </p:nvPr>
        </p:nvGraphicFramePr>
        <p:xfrm>
          <a:off x="838200" y="1422853"/>
          <a:ext cx="10123714" cy="4079240"/>
        </p:xfrm>
        <a:graphic>
          <a:graphicData uri="http://schemas.openxmlformats.org/drawingml/2006/table">
            <a:tbl>
              <a:tblPr firstRow="1" bandRow="1">
                <a:tableStyleId>{073A0DAA-6AF3-43AB-8588-CEC1D06C72B9}</a:tableStyleId>
              </a:tblPr>
              <a:tblGrid>
                <a:gridCol w="5061857">
                  <a:extLst>
                    <a:ext uri="{9D8B030D-6E8A-4147-A177-3AD203B41FA5}">
                      <a16:colId xmlns:a16="http://schemas.microsoft.com/office/drawing/2014/main" val="634879646"/>
                    </a:ext>
                  </a:extLst>
                </a:gridCol>
                <a:gridCol w="5061857">
                  <a:extLst>
                    <a:ext uri="{9D8B030D-6E8A-4147-A177-3AD203B41FA5}">
                      <a16:colId xmlns:a16="http://schemas.microsoft.com/office/drawing/2014/main" val="3403701199"/>
                    </a:ext>
                  </a:extLst>
                </a:gridCol>
              </a:tblGrid>
              <a:tr h="370840">
                <a:tc>
                  <a:txBody>
                    <a:bodyPr/>
                    <a:lstStyle/>
                    <a:p>
                      <a:r>
                        <a:rPr lang="en-US" dirty="0"/>
                        <a:t>Activity</a:t>
                      </a:r>
                    </a:p>
                  </a:txBody>
                  <a:tcPr/>
                </a:tc>
                <a:tc>
                  <a:txBody>
                    <a:bodyPr/>
                    <a:lstStyle/>
                    <a:p>
                      <a:r>
                        <a:rPr lang="en-US" dirty="0"/>
                        <a:t>Time</a:t>
                      </a:r>
                    </a:p>
                  </a:txBody>
                  <a:tcPr/>
                </a:tc>
                <a:extLst>
                  <a:ext uri="{0D108BD9-81ED-4DB2-BD59-A6C34878D82A}">
                    <a16:rowId xmlns:a16="http://schemas.microsoft.com/office/drawing/2014/main" val="2022965601"/>
                  </a:ext>
                </a:extLst>
              </a:tr>
              <a:tr h="370840">
                <a:tc>
                  <a:txBody>
                    <a:bodyPr/>
                    <a:lstStyle/>
                    <a:p>
                      <a:r>
                        <a:rPr lang="en-US" dirty="0"/>
                        <a:t>Warm Up Activity</a:t>
                      </a:r>
                    </a:p>
                  </a:txBody>
                  <a:tcPr/>
                </a:tc>
                <a:tc>
                  <a:txBody>
                    <a:bodyPr/>
                    <a:lstStyle/>
                    <a:p>
                      <a:r>
                        <a:rPr lang="en-US" dirty="0"/>
                        <a:t>8:00-8:30</a:t>
                      </a:r>
                    </a:p>
                  </a:txBody>
                  <a:tcPr/>
                </a:tc>
                <a:extLst>
                  <a:ext uri="{0D108BD9-81ED-4DB2-BD59-A6C34878D82A}">
                    <a16:rowId xmlns:a16="http://schemas.microsoft.com/office/drawing/2014/main" val="731738359"/>
                  </a:ext>
                </a:extLst>
              </a:tr>
              <a:tr h="370840">
                <a:tc>
                  <a:txBody>
                    <a:bodyPr/>
                    <a:lstStyle/>
                    <a:p>
                      <a:r>
                        <a:rPr lang="en-US" dirty="0"/>
                        <a:t>Discussion on Discussion: Reading an Article</a:t>
                      </a:r>
                    </a:p>
                  </a:txBody>
                  <a:tcPr/>
                </a:tc>
                <a:tc>
                  <a:txBody>
                    <a:bodyPr/>
                    <a:lstStyle/>
                    <a:p>
                      <a:r>
                        <a:rPr lang="en-US" dirty="0"/>
                        <a:t>8:30-9:00</a:t>
                      </a:r>
                    </a:p>
                  </a:txBody>
                  <a:tcPr/>
                </a:tc>
                <a:extLst>
                  <a:ext uri="{0D108BD9-81ED-4DB2-BD59-A6C34878D82A}">
                    <a16:rowId xmlns:a16="http://schemas.microsoft.com/office/drawing/2014/main" val="4212926447"/>
                  </a:ext>
                </a:extLst>
              </a:tr>
              <a:tr h="370840">
                <a:tc>
                  <a:txBody>
                    <a:bodyPr/>
                    <a:lstStyle/>
                    <a:p>
                      <a:r>
                        <a:rPr lang="en-US" dirty="0"/>
                        <a:t>More Discussion on Discussion</a:t>
                      </a:r>
                    </a:p>
                  </a:txBody>
                  <a:tcPr/>
                </a:tc>
                <a:tc>
                  <a:txBody>
                    <a:bodyPr/>
                    <a:lstStyle/>
                    <a:p>
                      <a:r>
                        <a:rPr lang="en-US" dirty="0"/>
                        <a:t>9:00-10:15</a:t>
                      </a:r>
                    </a:p>
                  </a:txBody>
                  <a:tcPr/>
                </a:tc>
                <a:extLst>
                  <a:ext uri="{0D108BD9-81ED-4DB2-BD59-A6C34878D82A}">
                    <a16:rowId xmlns:a16="http://schemas.microsoft.com/office/drawing/2014/main" val="2713566285"/>
                  </a:ext>
                </a:extLst>
              </a:tr>
              <a:tr h="370840">
                <a:tc>
                  <a:txBody>
                    <a:bodyPr/>
                    <a:lstStyle/>
                    <a:p>
                      <a:r>
                        <a:rPr lang="en-US" dirty="0"/>
                        <a:t>Break</a:t>
                      </a:r>
                    </a:p>
                  </a:txBody>
                  <a:tcPr/>
                </a:tc>
                <a:tc>
                  <a:txBody>
                    <a:bodyPr/>
                    <a:lstStyle/>
                    <a:p>
                      <a:r>
                        <a:rPr lang="en-US" dirty="0"/>
                        <a:t>10:15-10:30</a:t>
                      </a:r>
                    </a:p>
                  </a:txBody>
                  <a:tcPr/>
                </a:tc>
                <a:extLst>
                  <a:ext uri="{0D108BD9-81ED-4DB2-BD59-A6C34878D82A}">
                    <a16:rowId xmlns:a16="http://schemas.microsoft.com/office/drawing/2014/main" val="1466377623"/>
                  </a:ext>
                </a:extLst>
              </a:tr>
              <a:tr h="370840">
                <a:tc>
                  <a:txBody>
                    <a:bodyPr/>
                    <a:lstStyle/>
                    <a:p>
                      <a:r>
                        <a:rPr lang="en-US" dirty="0"/>
                        <a:t>My Favorite No and Building on Student Reasoning</a:t>
                      </a:r>
                    </a:p>
                  </a:txBody>
                  <a:tcPr/>
                </a:tc>
                <a:tc>
                  <a:txBody>
                    <a:bodyPr/>
                    <a:lstStyle/>
                    <a:p>
                      <a:r>
                        <a:rPr lang="en-US" dirty="0"/>
                        <a:t>10:30-11:15</a:t>
                      </a:r>
                    </a:p>
                  </a:txBody>
                  <a:tcPr/>
                </a:tc>
                <a:extLst>
                  <a:ext uri="{0D108BD9-81ED-4DB2-BD59-A6C34878D82A}">
                    <a16:rowId xmlns:a16="http://schemas.microsoft.com/office/drawing/2014/main" val="4273813474"/>
                  </a:ext>
                </a:extLst>
              </a:tr>
              <a:tr h="370840">
                <a:tc>
                  <a:txBody>
                    <a:bodyPr/>
                    <a:lstStyle/>
                    <a:p>
                      <a:r>
                        <a:rPr lang="en-US" dirty="0"/>
                        <a:t>Lunch Break</a:t>
                      </a:r>
                    </a:p>
                  </a:txBody>
                  <a:tcPr/>
                </a:tc>
                <a:tc>
                  <a:txBody>
                    <a:bodyPr/>
                    <a:lstStyle/>
                    <a:p>
                      <a:r>
                        <a:rPr lang="en-US" dirty="0"/>
                        <a:t>11:15-12:30</a:t>
                      </a:r>
                    </a:p>
                  </a:txBody>
                  <a:tcPr/>
                </a:tc>
                <a:extLst>
                  <a:ext uri="{0D108BD9-81ED-4DB2-BD59-A6C34878D82A}">
                    <a16:rowId xmlns:a16="http://schemas.microsoft.com/office/drawing/2014/main" val="2116858015"/>
                  </a:ext>
                </a:extLst>
              </a:tr>
              <a:tr h="370840">
                <a:tc>
                  <a:txBody>
                    <a:bodyPr/>
                    <a:lstStyle/>
                    <a:p>
                      <a:r>
                        <a:rPr lang="en-US" dirty="0"/>
                        <a:t>Building on Student Reasoning</a:t>
                      </a:r>
                    </a:p>
                  </a:txBody>
                  <a:tcPr/>
                </a:tc>
                <a:tc>
                  <a:txBody>
                    <a:bodyPr/>
                    <a:lstStyle/>
                    <a:p>
                      <a:r>
                        <a:rPr lang="en-US" dirty="0"/>
                        <a:t>12:30-1:15</a:t>
                      </a:r>
                    </a:p>
                  </a:txBody>
                  <a:tcPr/>
                </a:tc>
                <a:extLst>
                  <a:ext uri="{0D108BD9-81ED-4DB2-BD59-A6C34878D82A}">
                    <a16:rowId xmlns:a16="http://schemas.microsoft.com/office/drawing/2014/main" val="282584183"/>
                  </a:ext>
                </a:extLst>
              </a:tr>
              <a:tr h="370840">
                <a:tc>
                  <a:txBody>
                    <a:bodyPr/>
                    <a:lstStyle/>
                    <a:p>
                      <a:r>
                        <a:rPr lang="en-US" dirty="0"/>
                        <a:t>Break</a:t>
                      </a:r>
                    </a:p>
                  </a:txBody>
                  <a:tcPr/>
                </a:tc>
                <a:tc>
                  <a:txBody>
                    <a:bodyPr/>
                    <a:lstStyle/>
                    <a:p>
                      <a:r>
                        <a:rPr lang="en-US" dirty="0"/>
                        <a:t>1:15-1:30</a:t>
                      </a:r>
                    </a:p>
                  </a:txBody>
                  <a:tcPr/>
                </a:tc>
                <a:extLst>
                  <a:ext uri="{0D108BD9-81ED-4DB2-BD59-A6C34878D82A}">
                    <a16:rowId xmlns:a16="http://schemas.microsoft.com/office/drawing/2014/main" val="117327676"/>
                  </a:ext>
                </a:extLst>
              </a:tr>
              <a:tr h="370840">
                <a:tc>
                  <a:txBody>
                    <a:bodyPr/>
                    <a:lstStyle/>
                    <a:p>
                      <a:r>
                        <a:rPr lang="en-US" dirty="0"/>
                        <a:t>Student Misconceptions</a:t>
                      </a:r>
                    </a:p>
                  </a:txBody>
                  <a:tcPr/>
                </a:tc>
                <a:tc>
                  <a:txBody>
                    <a:bodyPr/>
                    <a:lstStyle/>
                    <a:p>
                      <a:r>
                        <a:rPr lang="en-US" dirty="0"/>
                        <a:t>1:30-2:45</a:t>
                      </a:r>
                    </a:p>
                  </a:txBody>
                  <a:tcPr/>
                </a:tc>
                <a:extLst>
                  <a:ext uri="{0D108BD9-81ED-4DB2-BD59-A6C34878D82A}">
                    <a16:rowId xmlns:a16="http://schemas.microsoft.com/office/drawing/2014/main" val="1736922160"/>
                  </a:ext>
                </a:extLst>
              </a:tr>
              <a:tr h="370840">
                <a:tc>
                  <a:txBody>
                    <a:bodyPr/>
                    <a:lstStyle/>
                    <a:p>
                      <a:r>
                        <a:rPr lang="en-US" dirty="0"/>
                        <a:t>Day 3 Survey</a:t>
                      </a:r>
                    </a:p>
                  </a:txBody>
                  <a:tcPr/>
                </a:tc>
                <a:tc>
                  <a:txBody>
                    <a:bodyPr/>
                    <a:lstStyle/>
                    <a:p>
                      <a:r>
                        <a:rPr lang="en-US" dirty="0"/>
                        <a:t>2:45-3:00</a:t>
                      </a:r>
                    </a:p>
                  </a:txBody>
                  <a:tcPr/>
                </a:tc>
                <a:extLst>
                  <a:ext uri="{0D108BD9-81ED-4DB2-BD59-A6C34878D82A}">
                    <a16:rowId xmlns:a16="http://schemas.microsoft.com/office/drawing/2014/main" val="1584872155"/>
                  </a:ext>
                </a:extLst>
              </a:tr>
            </a:tbl>
          </a:graphicData>
        </a:graphic>
      </p:graphicFrame>
    </p:spTree>
    <p:extLst>
      <p:ext uri="{BB962C8B-B14F-4D97-AF65-F5344CB8AC3E}">
        <p14:creationId xmlns:p14="http://schemas.microsoft.com/office/powerpoint/2010/main" val="688409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0469-38B8-4AE9-88AD-962705400E26}"/>
              </a:ext>
            </a:extLst>
          </p:cNvPr>
          <p:cNvSpPr>
            <a:spLocks noGrp="1"/>
          </p:cNvSpPr>
          <p:nvPr>
            <p:ph type="title"/>
          </p:nvPr>
        </p:nvSpPr>
        <p:spPr/>
        <p:txBody>
          <a:bodyPr/>
          <a:lstStyle/>
          <a:p>
            <a:r>
              <a:rPr lang="en-US" dirty="0"/>
              <a:t>Day 3 Survey</a:t>
            </a:r>
          </a:p>
        </p:txBody>
      </p:sp>
      <p:sp>
        <p:nvSpPr>
          <p:cNvPr id="3" name="Content Placeholder 2">
            <a:extLst>
              <a:ext uri="{FF2B5EF4-FFF2-40B4-BE49-F238E27FC236}">
                <a16:creationId xmlns:a16="http://schemas.microsoft.com/office/drawing/2014/main" id="{5618A4F2-1A95-4BBF-BDB7-4DCC9C7F1B25}"/>
              </a:ext>
            </a:extLst>
          </p:cNvPr>
          <p:cNvSpPr>
            <a:spLocks noGrp="1"/>
          </p:cNvSpPr>
          <p:nvPr>
            <p:ph idx="1"/>
          </p:nvPr>
        </p:nvSpPr>
        <p:spPr/>
        <p:txBody>
          <a:bodyPr/>
          <a:lstStyle/>
          <a:p>
            <a:r>
              <a:rPr lang="en-US" dirty="0">
                <a:latin typeface="+mn-lt"/>
              </a:rPr>
              <a:t>Please fill out the end of day survey (this will be the same survey each day).</a:t>
            </a:r>
          </a:p>
          <a:p>
            <a:pPr lvl="1"/>
            <a:r>
              <a:rPr lang="en-US" dirty="0">
                <a:latin typeface="+mn-lt"/>
              </a:rPr>
              <a:t>Q1: Identification Code</a:t>
            </a:r>
          </a:p>
          <a:p>
            <a:pPr lvl="1"/>
            <a:r>
              <a:rPr lang="en-US" dirty="0">
                <a:latin typeface="+mn-lt"/>
              </a:rPr>
              <a:t>Q2: Select “Day 3 (Wednesday)”</a:t>
            </a:r>
          </a:p>
          <a:p>
            <a:r>
              <a:rPr lang="en-US" dirty="0">
                <a:latin typeface="+mn-lt"/>
              </a:rPr>
              <a:t>Use this QR code </a:t>
            </a:r>
            <a:r>
              <a:rPr lang="en-US" dirty="0">
                <a:latin typeface="+mn-lt"/>
                <a:sym typeface="Wingdings" pitchFamily="2" charset="2"/>
              </a:rPr>
              <a:t></a:t>
            </a:r>
            <a:r>
              <a:rPr lang="en-US" dirty="0">
                <a:latin typeface="+mn-lt"/>
              </a:rPr>
              <a:t/>
            </a:r>
            <a:br>
              <a:rPr lang="en-US" dirty="0">
                <a:latin typeface="+mn-lt"/>
              </a:rPr>
            </a:br>
            <a:r>
              <a:rPr lang="en-US" dirty="0">
                <a:latin typeface="+mn-lt"/>
              </a:rPr>
              <a:t>or this link: </a:t>
            </a:r>
            <a:br>
              <a:rPr lang="en-US" dirty="0">
                <a:latin typeface="+mn-lt"/>
              </a:rPr>
            </a:br>
            <a:r>
              <a:rPr lang="en-US" dirty="0">
                <a:latin typeface="+mn-lt"/>
                <a:hlinkClick r:id="rId2"/>
              </a:rPr>
              <a:t>https://tinyurl.com/pdcendofdaysurvey</a:t>
            </a:r>
            <a:r>
              <a:rPr lang="en-US" dirty="0">
                <a:latin typeface="+mn-lt"/>
              </a:rPr>
              <a:t> </a:t>
            </a:r>
          </a:p>
        </p:txBody>
      </p:sp>
      <p:pic>
        <p:nvPicPr>
          <p:cNvPr id="4" name="Picture 3">
            <a:extLst>
              <a:ext uri="{FF2B5EF4-FFF2-40B4-BE49-F238E27FC236}">
                <a16:creationId xmlns:a16="http://schemas.microsoft.com/office/drawing/2014/main" id="{2635E96E-29E7-9F22-704A-E53C9FA4D92C}"/>
              </a:ext>
            </a:extLst>
          </p:cNvPr>
          <p:cNvPicPr>
            <a:picLocks noChangeAspect="1"/>
          </p:cNvPicPr>
          <p:nvPr/>
        </p:nvPicPr>
        <p:blipFill>
          <a:blip r:embed="rId3"/>
          <a:stretch>
            <a:fillRect/>
          </a:stretch>
        </p:blipFill>
        <p:spPr>
          <a:xfrm>
            <a:off x="7750938" y="3256085"/>
            <a:ext cx="2870169" cy="2920878"/>
          </a:xfrm>
          <a:prstGeom prst="rect">
            <a:avLst/>
          </a:prstGeom>
        </p:spPr>
      </p:pic>
    </p:spTree>
    <p:extLst>
      <p:ext uri="{BB962C8B-B14F-4D97-AF65-F5344CB8AC3E}">
        <p14:creationId xmlns:p14="http://schemas.microsoft.com/office/powerpoint/2010/main" val="1984348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E50A-B7D5-4A24-8BB1-6782EE258FFC}"/>
              </a:ext>
            </a:extLst>
          </p:cNvPr>
          <p:cNvSpPr>
            <a:spLocks noGrp="1"/>
          </p:cNvSpPr>
          <p:nvPr>
            <p:ph type="title"/>
          </p:nvPr>
        </p:nvSpPr>
        <p:spPr/>
        <p:txBody>
          <a:bodyPr/>
          <a:lstStyle/>
          <a:p>
            <a:r>
              <a:rPr lang="en-US" dirty="0"/>
              <a:t>Warm Up Activity</a:t>
            </a:r>
          </a:p>
        </p:txBody>
      </p:sp>
      <p:sp>
        <p:nvSpPr>
          <p:cNvPr id="3" name="Content Placeholder 2">
            <a:extLst>
              <a:ext uri="{FF2B5EF4-FFF2-40B4-BE49-F238E27FC236}">
                <a16:creationId xmlns:a16="http://schemas.microsoft.com/office/drawing/2014/main" id="{ECC35595-D38A-4908-AAA8-EE10C0880433}"/>
              </a:ext>
            </a:extLst>
          </p:cNvPr>
          <p:cNvSpPr>
            <a:spLocks noGrp="1"/>
          </p:cNvSpPr>
          <p:nvPr>
            <p:ph idx="1"/>
          </p:nvPr>
        </p:nvSpPr>
        <p:spPr/>
        <p:txBody>
          <a:bodyPr/>
          <a:lstStyle/>
          <a:p>
            <a:r>
              <a:rPr lang="en-US" dirty="0">
                <a:latin typeface="+mn-lt"/>
              </a:rPr>
              <a:t>Any questions from yesterday?</a:t>
            </a:r>
          </a:p>
          <a:p>
            <a:r>
              <a:rPr lang="en-US" dirty="0">
                <a:latin typeface="+mn-lt"/>
              </a:rPr>
              <a:t>Magnetic Quotes</a:t>
            </a:r>
          </a:p>
          <a:p>
            <a:pPr lvl="1"/>
            <a:r>
              <a:rPr lang="en-US" dirty="0">
                <a:latin typeface="+mn-lt"/>
              </a:rPr>
              <a:t>Around the room are 18 quotes about mathematics teaching (student and classroom discourse).</a:t>
            </a:r>
          </a:p>
          <a:p>
            <a:pPr lvl="1"/>
            <a:r>
              <a:rPr lang="en-US" dirty="0">
                <a:latin typeface="+mn-lt"/>
              </a:rPr>
              <a:t>Do a gallery walk around the room and read every quote.</a:t>
            </a:r>
          </a:p>
          <a:p>
            <a:pPr lvl="1"/>
            <a:r>
              <a:rPr lang="en-US" dirty="0">
                <a:latin typeface="+mn-lt"/>
              </a:rPr>
              <a:t>After you have read them all, stand next to the one that resonates with you the most.</a:t>
            </a:r>
          </a:p>
          <a:p>
            <a:pPr lvl="1"/>
            <a:r>
              <a:rPr lang="en-US" dirty="0">
                <a:latin typeface="+mn-lt"/>
              </a:rPr>
              <a:t>If there are other people at the same quote, discuss why you all chose that quote.</a:t>
            </a:r>
          </a:p>
          <a:p>
            <a:pPr lvl="1"/>
            <a:r>
              <a:rPr lang="en-US" dirty="0">
                <a:latin typeface="+mn-lt"/>
              </a:rPr>
              <a:t>We will have a few people share out at the end.</a:t>
            </a:r>
          </a:p>
        </p:txBody>
      </p:sp>
    </p:spTree>
    <p:extLst>
      <p:ext uri="{BB962C8B-B14F-4D97-AF65-F5344CB8AC3E}">
        <p14:creationId xmlns:p14="http://schemas.microsoft.com/office/powerpoint/2010/main" val="241940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8D3C8-0B6B-BECA-B118-2A712E2E56E1}"/>
              </a:ext>
            </a:extLst>
          </p:cNvPr>
          <p:cNvSpPr>
            <a:spLocks noGrp="1"/>
          </p:cNvSpPr>
          <p:nvPr>
            <p:ph type="title"/>
          </p:nvPr>
        </p:nvSpPr>
        <p:spPr/>
        <p:txBody>
          <a:bodyPr/>
          <a:lstStyle/>
          <a:p>
            <a:r>
              <a:rPr lang="en-US" dirty="0"/>
              <a:t>Communication</a:t>
            </a:r>
          </a:p>
        </p:txBody>
      </p:sp>
      <p:sp>
        <p:nvSpPr>
          <p:cNvPr id="3" name="Content Placeholder 2">
            <a:extLst>
              <a:ext uri="{FF2B5EF4-FFF2-40B4-BE49-F238E27FC236}">
                <a16:creationId xmlns:a16="http://schemas.microsoft.com/office/drawing/2014/main" id="{29D8BD8A-8E83-CB4D-A74B-B87971816853}"/>
              </a:ext>
            </a:extLst>
          </p:cNvPr>
          <p:cNvSpPr>
            <a:spLocks noGrp="1"/>
          </p:cNvSpPr>
          <p:nvPr>
            <p:ph idx="1"/>
          </p:nvPr>
        </p:nvSpPr>
        <p:spPr/>
        <p:txBody>
          <a:bodyPr/>
          <a:lstStyle/>
          <a:p>
            <a:pPr marL="0" indent="0">
              <a:buNone/>
            </a:pPr>
            <a:r>
              <a:rPr lang="en-US" dirty="0">
                <a:latin typeface="+mn-lt"/>
              </a:rPr>
              <a:t>Communication is an essential part of mathematics and mathematics education. It is a way of sharing ideas and clarifying understanding. Through </a:t>
            </a:r>
            <a:br>
              <a:rPr lang="en-US" dirty="0">
                <a:latin typeface="+mn-lt"/>
              </a:rPr>
            </a:br>
            <a:r>
              <a:rPr lang="en-US" dirty="0">
                <a:latin typeface="+mn-lt"/>
              </a:rPr>
              <a:t>communication, ideas become </a:t>
            </a:r>
            <a:br>
              <a:rPr lang="en-US" dirty="0">
                <a:latin typeface="+mn-lt"/>
              </a:rPr>
            </a:br>
            <a:r>
              <a:rPr lang="en-US" dirty="0">
                <a:latin typeface="+mn-lt"/>
              </a:rPr>
              <a:t>objects of reflection, refinement, </a:t>
            </a:r>
            <a:br>
              <a:rPr lang="en-US" dirty="0">
                <a:latin typeface="+mn-lt"/>
              </a:rPr>
            </a:br>
            <a:r>
              <a:rPr lang="en-US" dirty="0">
                <a:latin typeface="+mn-lt"/>
              </a:rPr>
              <a:t>discussion, and amendment. The </a:t>
            </a:r>
            <a:br>
              <a:rPr lang="en-US" dirty="0">
                <a:latin typeface="+mn-lt"/>
              </a:rPr>
            </a:br>
            <a:r>
              <a:rPr lang="en-US" dirty="0">
                <a:latin typeface="+mn-lt"/>
              </a:rPr>
              <a:t>communication process also </a:t>
            </a:r>
            <a:br>
              <a:rPr lang="en-US" dirty="0">
                <a:latin typeface="+mn-lt"/>
              </a:rPr>
            </a:br>
            <a:r>
              <a:rPr lang="en-US" dirty="0">
                <a:latin typeface="+mn-lt"/>
              </a:rPr>
              <a:t>helps build meaning and </a:t>
            </a:r>
            <a:br>
              <a:rPr lang="en-US" dirty="0">
                <a:latin typeface="+mn-lt"/>
              </a:rPr>
            </a:br>
            <a:r>
              <a:rPr lang="en-US" dirty="0">
                <a:latin typeface="+mn-lt"/>
              </a:rPr>
              <a:t>permanence for ideas and makes </a:t>
            </a:r>
            <a:br>
              <a:rPr lang="en-US" dirty="0">
                <a:latin typeface="+mn-lt"/>
              </a:rPr>
            </a:br>
            <a:r>
              <a:rPr lang="en-US" dirty="0">
                <a:latin typeface="+mn-lt"/>
              </a:rPr>
              <a:t>them public. (NCTM, 2000, p. 60)</a:t>
            </a:r>
          </a:p>
        </p:txBody>
      </p:sp>
      <p:pic>
        <p:nvPicPr>
          <p:cNvPr id="4" name="Picture 4" descr="school 2004 090">
            <a:extLst>
              <a:ext uri="{FF2B5EF4-FFF2-40B4-BE49-F238E27FC236}">
                <a16:creationId xmlns:a16="http://schemas.microsoft.com/office/drawing/2014/main" id="{B63E64E1-2543-56EE-1770-CF092EE021DB}"/>
              </a:ext>
            </a:extLst>
          </p:cNvPr>
          <p:cNvPicPr>
            <a:picLocks noChangeAspect="1" noChangeArrowheads="1"/>
          </p:cNvPicPr>
          <p:nvPr/>
        </p:nvPicPr>
        <p:blipFill>
          <a:blip r:embed="rId2" cstate="print"/>
          <a:srcRect/>
          <a:stretch>
            <a:fillRect/>
          </a:stretch>
        </p:blipFill>
        <p:spPr bwMode="auto">
          <a:xfrm>
            <a:off x="6760027" y="2865664"/>
            <a:ext cx="3610429" cy="2707822"/>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92391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2397-B158-83E6-D6EF-196CC2EBB83A}"/>
              </a:ext>
            </a:extLst>
          </p:cNvPr>
          <p:cNvSpPr>
            <a:spLocks noGrp="1"/>
          </p:cNvSpPr>
          <p:nvPr>
            <p:ph type="title"/>
          </p:nvPr>
        </p:nvSpPr>
        <p:spPr/>
        <p:txBody>
          <a:bodyPr/>
          <a:lstStyle/>
          <a:p>
            <a:r>
              <a:rPr lang="en-US" dirty="0"/>
              <a:t>Component 3: Task Implementation </a:t>
            </a:r>
            <a:br>
              <a:rPr lang="en-US" dirty="0"/>
            </a:br>
            <a:r>
              <a:rPr lang="en-US" dirty="0"/>
              <a:t>Norm Setting in the Classroom</a:t>
            </a:r>
          </a:p>
        </p:txBody>
      </p:sp>
      <p:sp>
        <p:nvSpPr>
          <p:cNvPr id="3" name="Content Placeholder 2">
            <a:extLst>
              <a:ext uri="{FF2B5EF4-FFF2-40B4-BE49-F238E27FC236}">
                <a16:creationId xmlns:a16="http://schemas.microsoft.com/office/drawing/2014/main" id="{5774712C-0E3A-FFD5-0402-E8311D572186}"/>
              </a:ext>
            </a:extLst>
          </p:cNvPr>
          <p:cNvSpPr>
            <a:spLocks noGrp="1"/>
          </p:cNvSpPr>
          <p:nvPr>
            <p:ph idx="1"/>
          </p:nvPr>
        </p:nvSpPr>
        <p:spPr/>
        <p:txBody>
          <a:bodyPr>
            <a:normAutofit/>
          </a:bodyPr>
          <a:lstStyle/>
          <a:p>
            <a:r>
              <a:rPr lang="en-US" dirty="0">
                <a:latin typeface="+mn-lt"/>
              </a:rPr>
              <a:t>A major thing that leads to the success of a communicative classroom is setting those norms and expectations early.</a:t>
            </a:r>
          </a:p>
          <a:p>
            <a:pPr lvl="1"/>
            <a:r>
              <a:rPr lang="en-US" dirty="0">
                <a:latin typeface="+mn-lt"/>
              </a:rPr>
              <a:t>What expectations and norms do you currently have related to classroom communication/discourse?  </a:t>
            </a:r>
          </a:p>
          <a:p>
            <a:pPr lvl="1"/>
            <a:r>
              <a:rPr lang="en-US" dirty="0">
                <a:latin typeface="+mn-lt"/>
              </a:rPr>
              <a:t>How do you communicate those expectations and norms?</a:t>
            </a:r>
          </a:p>
          <a:p>
            <a:pPr lvl="1"/>
            <a:r>
              <a:rPr lang="en-US" dirty="0">
                <a:latin typeface="+mn-lt"/>
              </a:rPr>
              <a:t>How do you know if the communication/discourse is successful?</a:t>
            </a:r>
          </a:p>
          <a:p>
            <a:r>
              <a:rPr lang="en-US" dirty="0">
                <a:latin typeface="+mn-lt"/>
              </a:rPr>
              <a:t>Let’s see what some students have to say about discussion:</a:t>
            </a:r>
          </a:p>
          <a:p>
            <a:pPr lvl="1"/>
            <a:r>
              <a:rPr lang="en-US" dirty="0">
                <a:latin typeface="+mn-lt"/>
              </a:rPr>
              <a:t>Dropbox 1.1 and 3.1</a:t>
            </a:r>
          </a:p>
          <a:p>
            <a:pPr lvl="1"/>
            <a:endParaRPr lang="en-US" dirty="0">
              <a:latin typeface="+mn-lt"/>
            </a:endParaRPr>
          </a:p>
        </p:txBody>
      </p:sp>
    </p:spTree>
    <p:extLst>
      <p:ext uri="{BB962C8B-B14F-4D97-AF65-F5344CB8AC3E}">
        <p14:creationId xmlns:p14="http://schemas.microsoft.com/office/powerpoint/2010/main" val="312560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FD7F-5D12-4724-9DAE-F41A6CE12E7A}"/>
              </a:ext>
            </a:extLst>
          </p:cNvPr>
          <p:cNvSpPr>
            <a:spLocks noGrp="1"/>
          </p:cNvSpPr>
          <p:nvPr>
            <p:ph type="title"/>
          </p:nvPr>
        </p:nvSpPr>
        <p:spPr/>
        <p:txBody>
          <a:bodyPr/>
          <a:lstStyle/>
          <a:p>
            <a:r>
              <a:rPr lang="en-US" dirty="0"/>
              <a:t>Component 3: Task Implementation</a:t>
            </a:r>
            <a:br>
              <a:rPr lang="en-US" dirty="0"/>
            </a:br>
            <a:r>
              <a:rPr lang="en-US" dirty="0"/>
              <a:t>Discussion on Discussion</a:t>
            </a:r>
          </a:p>
        </p:txBody>
      </p:sp>
      <p:sp>
        <p:nvSpPr>
          <p:cNvPr id="3" name="Content Placeholder 2">
            <a:extLst>
              <a:ext uri="{FF2B5EF4-FFF2-40B4-BE49-F238E27FC236}">
                <a16:creationId xmlns:a16="http://schemas.microsoft.com/office/drawing/2014/main" id="{2D4CC341-63E5-4661-95CB-9734C20BBE97}"/>
              </a:ext>
            </a:extLst>
          </p:cNvPr>
          <p:cNvSpPr>
            <a:spLocks noGrp="1"/>
          </p:cNvSpPr>
          <p:nvPr>
            <p:ph idx="1"/>
          </p:nvPr>
        </p:nvSpPr>
        <p:spPr>
          <a:xfrm>
            <a:off x="838200" y="1825625"/>
            <a:ext cx="10515600" cy="4667250"/>
          </a:xfrm>
        </p:spPr>
        <p:txBody>
          <a:bodyPr>
            <a:normAutofit fontScale="92500" lnSpcReduction="20000"/>
          </a:bodyPr>
          <a:lstStyle/>
          <a:p>
            <a:r>
              <a:rPr lang="en-US" dirty="0">
                <a:latin typeface="+mn-lt"/>
              </a:rPr>
              <a:t>Get into four groups (if there is someone you haven’t grouped with yet, get with them!).</a:t>
            </a:r>
          </a:p>
          <a:p>
            <a:pPr lvl="1"/>
            <a:r>
              <a:rPr lang="en-US" dirty="0">
                <a:latin typeface="+mn-lt"/>
              </a:rPr>
              <a:t>Article 1: “Making the Right (Discourse) Moves”</a:t>
            </a:r>
          </a:p>
          <a:p>
            <a:pPr lvl="1"/>
            <a:r>
              <a:rPr lang="en-US" dirty="0">
                <a:latin typeface="+mn-lt"/>
              </a:rPr>
              <a:t>Article 2: “Never Say Anything a Kid Can Say”</a:t>
            </a:r>
          </a:p>
          <a:p>
            <a:pPr lvl="1"/>
            <a:r>
              <a:rPr lang="en-US" dirty="0">
                <a:latin typeface="+mn-lt"/>
              </a:rPr>
              <a:t>Article 3: “Launching a Discourse-Rich Mathematics Lesson”</a:t>
            </a:r>
          </a:p>
          <a:p>
            <a:pPr lvl="1"/>
            <a:r>
              <a:rPr lang="en-US" dirty="0">
                <a:latin typeface="+mn-lt"/>
              </a:rPr>
              <a:t>Article 4: “Launching Complex Tasks”</a:t>
            </a:r>
          </a:p>
          <a:p>
            <a:r>
              <a:rPr lang="en-US" dirty="0">
                <a:latin typeface="+mn-lt"/>
              </a:rPr>
              <a:t>Each group will be assigned one article to read.</a:t>
            </a:r>
          </a:p>
          <a:p>
            <a:pPr lvl="1"/>
            <a:r>
              <a:rPr lang="en-US" dirty="0">
                <a:latin typeface="+mn-lt"/>
              </a:rPr>
              <a:t>Individually:</a:t>
            </a:r>
          </a:p>
          <a:p>
            <a:pPr lvl="2"/>
            <a:r>
              <a:rPr lang="en-US" dirty="0">
                <a:latin typeface="+mn-lt"/>
              </a:rPr>
              <a:t>Read each article</a:t>
            </a:r>
          </a:p>
          <a:p>
            <a:pPr lvl="2"/>
            <a:r>
              <a:rPr lang="en-US" dirty="0">
                <a:latin typeface="+mn-lt"/>
              </a:rPr>
              <a:t>Highlight 5 main take-aways</a:t>
            </a:r>
          </a:p>
          <a:p>
            <a:pPr lvl="1"/>
            <a:r>
              <a:rPr lang="en-US" dirty="0">
                <a:latin typeface="+mn-lt"/>
              </a:rPr>
              <a:t>As a group:</a:t>
            </a:r>
          </a:p>
          <a:p>
            <a:pPr lvl="2"/>
            <a:r>
              <a:rPr lang="en-US" dirty="0">
                <a:latin typeface="+mn-lt"/>
              </a:rPr>
              <a:t>Discuss the ideas that you came up and come to consensus on the top five take-aways they would like to share with the whole group.  </a:t>
            </a:r>
          </a:p>
          <a:p>
            <a:pPr lvl="2"/>
            <a:r>
              <a:rPr lang="en-US" dirty="0">
                <a:latin typeface="+mn-lt"/>
              </a:rPr>
              <a:t>Write these on chart paper.</a:t>
            </a:r>
          </a:p>
          <a:p>
            <a:r>
              <a:rPr lang="en-US" dirty="0">
                <a:latin typeface="+mn-lt"/>
              </a:rPr>
              <a:t>Whole group share out!</a:t>
            </a:r>
          </a:p>
        </p:txBody>
      </p:sp>
    </p:spTree>
    <p:extLst>
      <p:ext uri="{BB962C8B-B14F-4D97-AF65-F5344CB8AC3E}">
        <p14:creationId xmlns:p14="http://schemas.microsoft.com/office/powerpoint/2010/main" val="633429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70677-3103-55BC-52C8-F5F00002DC59}"/>
              </a:ext>
            </a:extLst>
          </p:cNvPr>
          <p:cNvSpPr>
            <a:spLocks noGrp="1"/>
          </p:cNvSpPr>
          <p:nvPr>
            <p:ph type="title"/>
          </p:nvPr>
        </p:nvSpPr>
        <p:spPr/>
        <p:txBody>
          <a:bodyPr/>
          <a:lstStyle/>
          <a:p>
            <a:r>
              <a:rPr lang="en-US" dirty="0"/>
              <a:t>Some Questions</a:t>
            </a:r>
          </a:p>
        </p:txBody>
      </p:sp>
      <p:sp>
        <p:nvSpPr>
          <p:cNvPr id="3" name="Content Placeholder 2">
            <a:extLst>
              <a:ext uri="{FF2B5EF4-FFF2-40B4-BE49-F238E27FC236}">
                <a16:creationId xmlns:a16="http://schemas.microsoft.com/office/drawing/2014/main" id="{3F2B15AF-1D26-8F41-3331-4926DBA41137}"/>
              </a:ext>
            </a:extLst>
          </p:cNvPr>
          <p:cNvSpPr>
            <a:spLocks noGrp="1"/>
          </p:cNvSpPr>
          <p:nvPr>
            <p:ph idx="1"/>
          </p:nvPr>
        </p:nvSpPr>
        <p:spPr/>
        <p:txBody>
          <a:bodyPr/>
          <a:lstStyle/>
          <a:p>
            <a:r>
              <a:rPr lang="en-US" dirty="0"/>
              <a:t>How do you create a community of learners in your classroom?</a:t>
            </a:r>
          </a:p>
          <a:p>
            <a:pPr lvl="1"/>
            <a:r>
              <a:rPr lang="en-US" dirty="0"/>
              <a:t>What norms support this? </a:t>
            </a:r>
          </a:p>
          <a:p>
            <a:r>
              <a:rPr lang="en-US" dirty="0"/>
              <a:t>In what ways do your students engage in discussion?</a:t>
            </a:r>
          </a:p>
          <a:p>
            <a:pPr lvl="1"/>
            <a:r>
              <a:rPr lang="en-US" dirty="0"/>
              <a:t>What works? What challenges do you still have? </a:t>
            </a:r>
          </a:p>
          <a:p>
            <a:r>
              <a:rPr lang="en-US" dirty="0"/>
              <a:t>How do you manage wrong answers? </a:t>
            </a:r>
          </a:p>
          <a:p>
            <a:pPr marL="914400" lvl="2" indent="0">
              <a:buNone/>
            </a:pPr>
            <a:endParaRPr lang="en-US" dirty="0"/>
          </a:p>
        </p:txBody>
      </p:sp>
    </p:spTree>
    <p:extLst>
      <p:ext uri="{BB962C8B-B14F-4D97-AF65-F5344CB8AC3E}">
        <p14:creationId xmlns:p14="http://schemas.microsoft.com/office/powerpoint/2010/main" val="3473908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48671-CE7C-D468-F44A-7B05AB5B4334}"/>
              </a:ext>
            </a:extLst>
          </p:cNvPr>
          <p:cNvSpPr>
            <a:spLocks noGrp="1"/>
          </p:cNvSpPr>
          <p:nvPr>
            <p:ph type="title"/>
          </p:nvPr>
        </p:nvSpPr>
        <p:spPr/>
        <p:txBody>
          <a:bodyPr/>
          <a:lstStyle/>
          <a:p>
            <a:r>
              <a:rPr lang="en-US" dirty="0"/>
              <a:t>Break</a:t>
            </a:r>
          </a:p>
        </p:txBody>
      </p:sp>
      <p:sp>
        <p:nvSpPr>
          <p:cNvPr id="3" name="Content Placeholder 2">
            <a:extLst>
              <a:ext uri="{FF2B5EF4-FFF2-40B4-BE49-F238E27FC236}">
                <a16:creationId xmlns:a16="http://schemas.microsoft.com/office/drawing/2014/main" id="{DF3F22A7-957A-2532-290E-90765BD022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26667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27B25-B527-FE65-1D67-427C562E6938}"/>
              </a:ext>
            </a:extLst>
          </p:cNvPr>
          <p:cNvSpPr>
            <a:spLocks noGrp="1"/>
          </p:cNvSpPr>
          <p:nvPr>
            <p:ph type="title"/>
          </p:nvPr>
        </p:nvSpPr>
        <p:spPr/>
        <p:txBody>
          <a:bodyPr/>
          <a:lstStyle/>
          <a:p>
            <a:r>
              <a:rPr lang="en-US" dirty="0"/>
              <a:t>Questions from Surveys</a:t>
            </a:r>
          </a:p>
        </p:txBody>
      </p:sp>
      <p:sp>
        <p:nvSpPr>
          <p:cNvPr id="3" name="Content Placeholder 2">
            <a:extLst>
              <a:ext uri="{FF2B5EF4-FFF2-40B4-BE49-F238E27FC236}">
                <a16:creationId xmlns:a16="http://schemas.microsoft.com/office/drawing/2014/main" id="{549972B2-8629-0F43-1A8E-21D9EFDF44E9}"/>
              </a:ext>
            </a:extLst>
          </p:cNvPr>
          <p:cNvSpPr>
            <a:spLocks noGrp="1"/>
          </p:cNvSpPr>
          <p:nvPr>
            <p:ph idx="1"/>
          </p:nvPr>
        </p:nvSpPr>
        <p:spPr>
          <a:xfrm>
            <a:off x="838200" y="1690688"/>
            <a:ext cx="10515600" cy="4486275"/>
          </a:xfrm>
        </p:spPr>
        <p:txBody>
          <a:bodyPr>
            <a:normAutofit fontScale="92500" lnSpcReduction="10000"/>
          </a:bodyPr>
          <a:lstStyle/>
          <a:p>
            <a:r>
              <a:rPr lang="en-US" dirty="0">
                <a:latin typeface="+mn-lt"/>
              </a:rPr>
              <a:t>Participants contact info</a:t>
            </a:r>
          </a:p>
          <a:p>
            <a:r>
              <a:rPr lang="en-US" dirty="0">
                <a:latin typeface="+mn-lt"/>
              </a:rPr>
              <a:t>How often do you allow students to explore misconceptions--does this ever confuse other learners?</a:t>
            </a:r>
          </a:p>
          <a:p>
            <a:r>
              <a:rPr lang="en-US" dirty="0">
                <a:latin typeface="+mn-lt"/>
              </a:rPr>
              <a:t>Why isn't higher level considered harder? In my mind I can see that being the case most times.</a:t>
            </a:r>
          </a:p>
          <a:p>
            <a:r>
              <a:rPr lang="en-US" dirty="0">
                <a:latin typeface="+mn-lt"/>
              </a:rPr>
              <a:t>What outside sources do you recommend for math activities?</a:t>
            </a:r>
          </a:p>
          <a:p>
            <a:r>
              <a:rPr lang="en-US" dirty="0">
                <a:latin typeface="+mn-lt"/>
              </a:rPr>
              <a:t>How to make Engage into centers; How to differentiate questions for higher and lower level learners during centers.</a:t>
            </a:r>
          </a:p>
          <a:p>
            <a:pPr marL="0" indent="0">
              <a:buNone/>
            </a:pPr>
            <a:endParaRPr lang="en-US" dirty="0">
              <a:latin typeface="+mn-lt"/>
            </a:endParaRPr>
          </a:p>
          <a:p>
            <a:pPr marL="0" indent="0" algn="ctr">
              <a:buNone/>
            </a:pPr>
            <a:r>
              <a:rPr lang="en-US" dirty="0">
                <a:latin typeface="+mn-lt"/>
              </a:rPr>
              <a:t>Is there anything else you all would like to talk about/question?</a:t>
            </a:r>
            <a:br>
              <a:rPr lang="en-US" dirty="0">
                <a:latin typeface="+mn-lt"/>
              </a:rPr>
            </a:br>
            <a:endParaRPr lang="en-US" dirty="0">
              <a:latin typeface="+mn-lt"/>
            </a:endParaRPr>
          </a:p>
          <a:p>
            <a:endParaRPr lang="en-US" dirty="0"/>
          </a:p>
        </p:txBody>
      </p:sp>
    </p:spTree>
    <p:extLst>
      <p:ext uri="{BB962C8B-B14F-4D97-AF65-F5344CB8AC3E}">
        <p14:creationId xmlns:p14="http://schemas.microsoft.com/office/powerpoint/2010/main" val="1575885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1021</Words>
  <Application>Microsoft Office PowerPoint</Application>
  <PresentationFormat>Widescreen</PresentationFormat>
  <Paragraphs>146</Paragraphs>
  <Slides>20</Slides>
  <Notes>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Myriad Pro</vt:lpstr>
      <vt:lpstr>Palatino</vt:lpstr>
      <vt:lpstr>Wingdings</vt:lpstr>
      <vt:lpstr>Office Theme</vt:lpstr>
      <vt:lpstr>Teachers of Mathematics as Pedagogical Designers</vt:lpstr>
      <vt:lpstr>Day 3 Agenda</vt:lpstr>
      <vt:lpstr>Warm Up Activity</vt:lpstr>
      <vt:lpstr>Communication</vt:lpstr>
      <vt:lpstr>Component 3: Task Implementation  Norm Setting in the Classroom</vt:lpstr>
      <vt:lpstr>Component 3: Task Implementation Discussion on Discussion</vt:lpstr>
      <vt:lpstr>Some Questions</vt:lpstr>
      <vt:lpstr>Break</vt:lpstr>
      <vt:lpstr>Questions from Surveys</vt:lpstr>
      <vt:lpstr>“My Favorite No”</vt:lpstr>
      <vt:lpstr>Reflection</vt:lpstr>
      <vt:lpstr>Lunch Break</vt:lpstr>
      <vt:lpstr>Day 3 Agenda</vt:lpstr>
      <vt:lpstr>Student Misconceptions</vt:lpstr>
      <vt:lpstr>PowerPoint Presentation</vt:lpstr>
      <vt:lpstr>Rita</vt:lpstr>
      <vt:lpstr>Building on Student Reasoning – Where to Start</vt:lpstr>
      <vt:lpstr>Identifying Student Sophistication Level</vt:lpstr>
      <vt:lpstr>What do we do?</vt:lpstr>
      <vt:lpstr>Day 3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Fortune</dc:creator>
  <cp:lastModifiedBy>Clark, Amy</cp:lastModifiedBy>
  <cp:revision>105</cp:revision>
  <dcterms:created xsi:type="dcterms:W3CDTF">2018-10-27T19:00:13Z</dcterms:created>
  <dcterms:modified xsi:type="dcterms:W3CDTF">2022-07-20T17:09:07Z</dcterms:modified>
</cp:coreProperties>
</file>