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75" r:id="rId4"/>
    <p:sldId id="258" r:id="rId5"/>
    <p:sldId id="278" r:id="rId6"/>
    <p:sldId id="269" r:id="rId7"/>
    <p:sldId id="277" r:id="rId8"/>
    <p:sldId id="279" r:id="rId9"/>
    <p:sldId id="280" r:id="rId10"/>
    <p:sldId id="270" r:id="rId11"/>
    <p:sldId id="271" r:id="rId12"/>
    <p:sldId id="272" r:id="rId13"/>
    <p:sldId id="273" r:id="rId14"/>
    <p:sldId id="281" r:id="rId15"/>
    <p:sldId id="274" r:id="rId16"/>
    <p:sldId id="276"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003D"/>
    <a:srgbClr val="B01E24"/>
    <a:srgbClr val="73737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301"/>
    <p:restoredTop sz="80711"/>
  </p:normalViewPr>
  <p:slideViewPr>
    <p:cSldViewPr snapToGrid="0" snapToObjects="1">
      <p:cViewPr>
        <p:scale>
          <a:sx n="97" d="100"/>
          <a:sy n="97" d="100"/>
        </p:scale>
        <p:origin x="144" y="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BE255F-825E-204B-9983-4C663B3B3A5E}" type="datetimeFigureOut">
              <a:rPr lang="en-US" smtClean="0"/>
              <a:t>7/19/22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8E463-2171-5743-8041-0789E70B5A93}" type="slidenum">
              <a:rPr lang="en-US" smtClean="0"/>
              <a:t>‹#›</a:t>
            </a:fld>
            <a:endParaRPr lang="en-US"/>
          </a:p>
        </p:txBody>
      </p:sp>
    </p:spTree>
    <p:extLst>
      <p:ext uri="{BB962C8B-B14F-4D97-AF65-F5344CB8AC3E}">
        <p14:creationId xmlns:p14="http://schemas.microsoft.com/office/powerpoint/2010/main" val="6563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Whole group discussion</a:t>
            </a:r>
          </a:p>
        </p:txBody>
      </p:sp>
      <p:sp>
        <p:nvSpPr>
          <p:cNvPr id="4" name="Slide Number Placeholder 3"/>
          <p:cNvSpPr>
            <a:spLocks noGrp="1"/>
          </p:cNvSpPr>
          <p:nvPr>
            <p:ph type="sldNum" sz="quarter" idx="5"/>
          </p:nvPr>
        </p:nvSpPr>
        <p:spPr/>
        <p:txBody>
          <a:bodyPr/>
          <a:lstStyle/>
          <a:p>
            <a:fld id="{0828E463-2171-5743-8041-0789E70B5A93}" type="slidenum">
              <a:rPr lang="en-US" smtClean="0"/>
              <a:t>11</a:t>
            </a:fld>
            <a:endParaRPr lang="en-US"/>
          </a:p>
        </p:txBody>
      </p:sp>
    </p:spTree>
    <p:extLst>
      <p:ext uri="{BB962C8B-B14F-4D97-AF65-F5344CB8AC3E}">
        <p14:creationId xmlns:p14="http://schemas.microsoft.com/office/powerpoint/2010/main" val="621008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Add notes to Day 2 Slide 9 (basically look at G1M2TAL11 and figure out what the areas for improvement are)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Page 130 asks about efficiency which sometimes is a very subjective construct in mathematics. Pros/Cons could be better</a:t>
            </a:r>
          </a:p>
          <a:p>
            <a:r>
              <a:rPr lang="en-US" sz="1200" b="0" i="0" u="none" strike="noStrike" kern="1200" dirty="0">
                <a:solidFill>
                  <a:schemeClr val="tx1"/>
                </a:solidFill>
                <a:effectLst/>
                <a:latin typeface="+mn-lt"/>
                <a:ea typeface="+mn-ea"/>
                <a:cs typeface="+mn-cs"/>
              </a:rPr>
              <a:t>Page 131-132 errors are either one of two things. It might be better to have some variety in the misconceptions.</a:t>
            </a:r>
          </a:p>
          <a:p>
            <a:r>
              <a:rPr lang="en-US" sz="1200" b="0" i="0" u="none" strike="noStrike" kern="1200" dirty="0">
                <a:solidFill>
                  <a:schemeClr val="tx1"/>
                </a:solidFill>
                <a:effectLst/>
                <a:latin typeface="+mn-lt"/>
                <a:ea typeface="+mn-ea"/>
                <a:cs typeface="+mn-cs"/>
              </a:rPr>
              <a:t>Problems 28-30 are great but it would be awesome if those same kind of number sentences had stories to go along with them in the later part.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Forcing students to solve a problem in two different ways has benefits but also can be problematic to force into thinking into one particular way.</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It doesn’t seem that there is a lot </a:t>
            </a:r>
            <a:r>
              <a:rPr lang="en-US" sz="1200" b="0" i="0" u="none" strike="noStrike" kern="1200">
                <a:solidFill>
                  <a:schemeClr val="tx1"/>
                </a:solidFill>
                <a:effectLst/>
                <a:latin typeface="+mn-lt"/>
                <a:ea typeface="+mn-ea"/>
                <a:cs typeface="+mn-cs"/>
              </a:rPr>
              <a:t>of manipulative use.</a:t>
            </a:r>
            <a:endParaRPr lang="en-US" dirty="0"/>
          </a:p>
        </p:txBody>
      </p:sp>
      <p:sp>
        <p:nvSpPr>
          <p:cNvPr id="4" name="Slide Number Placeholder 3"/>
          <p:cNvSpPr>
            <a:spLocks noGrp="1"/>
          </p:cNvSpPr>
          <p:nvPr>
            <p:ph type="sldNum" sz="quarter" idx="5"/>
          </p:nvPr>
        </p:nvSpPr>
        <p:spPr/>
        <p:txBody>
          <a:bodyPr/>
          <a:lstStyle/>
          <a:p>
            <a:fld id="{0828E463-2171-5743-8041-0789E70B5A93}" type="slidenum">
              <a:rPr lang="en-US" smtClean="0"/>
              <a:t>12</a:t>
            </a:fld>
            <a:endParaRPr lang="en-US"/>
          </a:p>
        </p:txBody>
      </p:sp>
    </p:spTree>
    <p:extLst>
      <p:ext uri="{BB962C8B-B14F-4D97-AF65-F5344CB8AC3E}">
        <p14:creationId xmlns:p14="http://schemas.microsoft.com/office/powerpoint/2010/main" val="20032359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6EC1-1317-104B-91C4-A86B807D3368}"/>
              </a:ext>
            </a:extLst>
          </p:cNvPr>
          <p:cNvSpPr>
            <a:spLocks noGrp="1"/>
          </p:cNvSpPr>
          <p:nvPr>
            <p:ph type="ctrTitle"/>
          </p:nvPr>
        </p:nvSpPr>
        <p:spPr>
          <a:xfrm>
            <a:off x="1524000" y="1122363"/>
            <a:ext cx="9144000" cy="2387600"/>
          </a:xfrm>
        </p:spPr>
        <p:txBody>
          <a:bodyPr anchor="b"/>
          <a:lstStyle>
            <a:lvl1pPr algn="ctr">
              <a:defRPr sz="6000">
                <a:solidFill>
                  <a:srgbClr val="F5003D"/>
                </a:solidFill>
              </a:defRPr>
            </a:lvl1pPr>
          </a:lstStyle>
          <a:p>
            <a:r>
              <a:rPr lang="en-US" dirty="0"/>
              <a:t>Click to edit Master title style</a:t>
            </a:r>
          </a:p>
        </p:txBody>
      </p:sp>
      <p:sp>
        <p:nvSpPr>
          <p:cNvPr id="3" name="Subtitle 2">
            <a:extLst>
              <a:ext uri="{FF2B5EF4-FFF2-40B4-BE49-F238E27FC236}">
                <a16:creationId xmlns:a16="http://schemas.microsoft.com/office/drawing/2014/main" id="{03C9898B-7CA1-6247-B455-3480AF62A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4F3F30FE-5832-4A42-954B-2F8A158195B2}"/>
              </a:ext>
            </a:extLst>
          </p:cNvPr>
          <p:cNvPicPr>
            <a:picLocks noChangeAspect="1"/>
          </p:cNvPicPr>
          <p:nvPr userDrawn="1"/>
        </p:nvPicPr>
        <p:blipFill>
          <a:blip r:embed="rId2"/>
          <a:stretch>
            <a:fillRect/>
          </a:stretch>
        </p:blipFill>
        <p:spPr>
          <a:xfrm>
            <a:off x="10079421" y="5052959"/>
            <a:ext cx="1968061" cy="1686909"/>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F1FB650F-7703-545E-DE17-96CBDAD1AC80}"/>
              </a:ext>
            </a:extLst>
          </p:cNvPr>
          <p:cNvPicPr>
            <a:picLocks noChangeAspect="1"/>
          </p:cNvPicPr>
          <p:nvPr userDrawn="1"/>
        </p:nvPicPr>
        <p:blipFill>
          <a:blip r:embed="rId3"/>
          <a:stretch>
            <a:fillRect/>
          </a:stretch>
        </p:blipFill>
        <p:spPr>
          <a:xfrm>
            <a:off x="144517" y="5517165"/>
            <a:ext cx="2283373" cy="1180170"/>
          </a:xfrm>
          <a:prstGeom prst="rect">
            <a:avLst/>
          </a:prstGeom>
        </p:spPr>
      </p:pic>
    </p:spTree>
    <p:extLst>
      <p:ext uri="{BB962C8B-B14F-4D97-AF65-F5344CB8AC3E}">
        <p14:creationId xmlns:p14="http://schemas.microsoft.com/office/powerpoint/2010/main" val="108333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727B-8BFA-F04A-9BD4-19888A6832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3C90FA-D8A9-584B-82AC-E87435A0074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FB024-D818-5343-8FDB-21A30A4ACF9F}"/>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5" name="Footer Placeholder 4">
            <a:extLst>
              <a:ext uri="{FF2B5EF4-FFF2-40B4-BE49-F238E27FC236}">
                <a16:creationId xmlns:a16="http://schemas.microsoft.com/office/drawing/2014/main" id="{2631A84A-1CC1-2344-A75A-F8D4E3F996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17F49-27D5-454C-977E-702CA0E0A0F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33947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355E35-FD2F-4342-B552-C8D745F907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A579E0-22D7-3B40-A15E-34A9D3ECFB5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778DB-A041-D740-917D-856473117057}"/>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5" name="Footer Placeholder 4">
            <a:extLst>
              <a:ext uri="{FF2B5EF4-FFF2-40B4-BE49-F238E27FC236}">
                <a16:creationId xmlns:a16="http://schemas.microsoft.com/office/drawing/2014/main" id="{98A9006E-0E8D-694E-8B90-E188CADE2D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0C3695-500B-CF4F-B2D8-36791E8E64E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15740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717C7-4E1E-DB4C-BE15-AFB13CC4293B}"/>
              </a:ext>
            </a:extLst>
          </p:cNvPr>
          <p:cNvSpPr>
            <a:spLocks noGrp="1"/>
          </p:cNvSpPr>
          <p:nvPr>
            <p:ph type="title"/>
          </p:nvPr>
        </p:nvSpPr>
        <p:spPr/>
        <p:txBody>
          <a:bodyPr/>
          <a:lstStyle>
            <a:lvl1pPr>
              <a:defRPr>
                <a:solidFill>
                  <a:srgbClr val="F5003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D431F1-B23C-6C4B-990F-1AE1A329F3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11301735-C2D4-F847-A1FF-F06B87C7D835}"/>
              </a:ext>
            </a:extLst>
          </p:cNvPr>
          <p:cNvPicPr>
            <a:picLocks noChangeAspect="1"/>
          </p:cNvPicPr>
          <p:nvPr userDrawn="1"/>
        </p:nvPicPr>
        <p:blipFill>
          <a:blip r:embed="rId2"/>
          <a:stretch>
            <a:fillRect/>
          </a:stretch>
        </p:blipFill>
        <p:spPr>
          <a:xfrm>
            <a:off x="10962290" y="5809704"/>
            <a:ext cx="1085192" cy="930164"/>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E75EFF97-5B31-8E93-D76A-513577071833}"/>
              </a:ext>
            </a:extLst>
          </p:cNvPr>
          <p:cNvPicPr>
            <a:picLocks noChangeAspect="1"/>
          </p:cNvPicPr>
          <p:nvPr userDrawn="1"/>
        </p:nvPicPr>
        <p:blipFill>
          <a:blip r:embed="rId3"/>
          <a:stretch>
            <a:fillRect/>
          </a:stretch>
        </p:blipFill>
        <p:spPr>
          <a:xfrm>
            <a:off x="134008" y="6200775"/>
            <a:ext cx="1130300" cy="584200"/>
          </a:xfrm>
          <a:prstGeom prst="rect">
            <a:avLst/>
          </a:prstGeom>
        </p:spPr>
      </p:pic>
    </p:spTree>
    <p:extLst>
      <p:ext uri="{BB962C8B-B14F-4D97-AF65-F5344CB8AC3E}">
        <p14:creationId xmlns:p14="http://schemas.microsoft.com/office/powerpoint/2010/main" val="3699596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B021D-1249-CA45-BCE2-8EA78C4A39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E3A486-05B3-E84F-9A7C-441B3BE0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B5D687-C2E5-4641-9925-2C55291479F0}"/>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5" name="Footer Placeholder 4">
            <a:extLst>
              <a:ext uri="{FF2B5EF4-FFF2-40B4-BE49-F238E27FC236}">
                <a16:creationId xmlns:a16="http://schemas.microsoft.com/office/drawing/2014/main" id="{E72DADE2-6465-3E40-81EE-45A22941FA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00523-C426-5947-9D48-21B2E6E92B6D}"/>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24310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741F-8FFA-7540-9F5C-8B6BC42021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1748AF-3070-0644-AE17-AFC00EE2259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39DA29-E579-F243-8EAE-5139798262F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06D0A7-EF8E-1A49-B2D1-23D33658288E}"/>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6" name="Footer Placeholder 5">
            <a:extLst>
              <a:ext uri="{FF2B5EF4-FFF2-40B4-BE49-F238E27FC236}">
                <a16:creationId xmlns:a16="http://schemas.microsoft.com/office/drawing/2014/main" id="{AD7F7719-189B-0343-9237-C9D3CA7FC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CB08EA-4047-6D4E-81C6-2F1A8E10F60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6365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8558E-874C-0548-9B61-CFC625BB56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FD7B8-9C19-A249-BF25-F691DB45D1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6FE5C8-1D11-3E47-8367-8BC2A1FD7F4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59CE85-E5DA-3F44-A9FE-CC59591BE9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D5DFF7F-640C-7142-8505-3144B39F99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A35827-0B26-3842-90A3-E82CA4B1C46C}"/>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8" name="Footer Placeholder 7">
            <a:extLst>
              <a:ext uri="{FF2B5EF4-FFF2-40B4-BE49-F238E27FC236}">
                <a16:creationId xmlns:a16="http://schemas.microsoft.com/office/drawing/2014/main" id="{4F435069-A5F9-B34F-ABC1-497A543312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865E13-BD9E-0944-9864-3D6078D32851}"/>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803089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9194C-3735-E747-98F0-8BD5A92947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CEE391-ED17-3A46-9818-FC3BE092E2B4}"/>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4" name="Footer Placeholder 3">
            <a:extLst>
              <a:ext uri="{FF2B5EF4-FFF2-40B4-BE49-F238E27FC236}">
                <a16:creationId xmlns:a16="http://schemas.microsoft.com/office/drawing/2014/main" id="{72227408-AA77-AD44-8245-C3AD7DEC0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E981AA-429C-BB41-AEEB-25DC48E0A9E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875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BC88C-8248-3E46-8C09-A92B8D42926F}"/>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3" name="Footer Placeholder 2">
            <a:extLst>
              <a:ext uri="{FF2B5EF4-FFF2-40B4-BE49-F238E27FC236}">
                <a16:creationId xmlns:a16="http://schemas.microsoft.com/office/drawing/2014/main" id="{978777A0-42AB-6F4F-BAE4-C3F5F73B69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F6D4E1-54B7-6446-8EE8-1487E5DA04DC}"/>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415383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8A946-9551-084A-B8D9-30D7E881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8F4542-D479-EE48-81C8-92F9B9733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5A4430-79E2-0643-9825-4F5256FE2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5D66DB-0235-3D42-8106-0CF59377CF26}"/>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6" name="Footer Placeholder 5">
            <a:extLst>
              <a:ext uri="{FF2B5EF4-FFF2-40B4-BE49-F238E27FC236}">
                <a16:creationId xmlns:a16="http://schemas.microsoft.com/office/drawing/2014/main" id="{5864BBA8-EB89-6D4E-B3F4-348723BC9B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6458DF-29CA-2346-8463-3D225923626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125904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7659-57CF-9E4C-97B5-C7DB985E87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E7812E-EE4B-AE4A-96F2-6A7AF3CE3A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76174D-D696-6245-9EEB-ABB136DAE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C3CE86-DFAE-F048-8788-ECA8960D608C}"/>
              </a:ext>
            </a:extLst>
          </p:cNvPr>
          <p:cNvSpPr>
            <a:spLocks noGrp="1"/>
          </p:cNvSpPr>
          <p:nvPr>
            <p:ph type="dt" sz="half" idx="10"/>
          </p:nvPr>
        </p:nvSpPr>
        <p:spPr/>
        <p:txBody>
          <a:bodyPr/>
          <a:lstStyle/>
          <a:p>
            <a:fld id="{24932434-5785-E247-9B1E-2CE330BA680D}" type="datetimeFigureOut">
              <a:rPr lang="en-US" smtClean="0"/>
              <a:t>7/19/22</a:t>
            </a:fld>
            <a:endParaRPr lang="en-US"/>
          </a:p>
        </p:txBody>
      </p:sp>
      <p:sp>
        <p:nvSpPr>
          <p:cNvPr id="6" name="Footer Placeholder 5">
            <a:extLst>
              <a:ext uri="{FF2B5EF4-FFF2-40B4-BE49-F238E27FC236}">
                <a16:creationId xmlns:a16="http://schemas.microsoft.com/office/drawing/2014/main" id="{E39C7626-1FCA-7D40-878F-2D9EB9A1A8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DA9DE4-8B15-7441-BEEB-653273F4D2A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13773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B519BB-9771-AF43-972C-61F01C39F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EDAA93A-E0E6-EF42-9F48-B9CAAE177E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68967B3-C865-EF41-B482-C5EC9FBC5C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32434-5785-E247-9B1E-2CE330BA680D}" type="datetimeFigureOut">
              <a:rPr lang="en-US" smtClean="0"/>
              <a:t>7/19/22</a:t>
            </a:fld>
            <a:endParaRPr lang="en-US"/>
          </a:p>
        </p:txBody>
      </p:sp>
      <p:sp>
        <p:nvSpPr>
          <p:cNvPr id="5" name="Footer Placeholder 4">
            <a:extLst>
              <a:ext uri="{FF2B5EF4-FFF2-40B4-BE49-F238E27FC236}">
                <a16:creationId xmlns:a16="http://schemas.microsoft.com/office/drawing/2014/main" id="{1AFEF6DE-9EE4-6D40-AB56-25E91AB57F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72E770F-B2DD-5A49-A1A1-7EFA45AB14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5DCDB-59DB-604C-BE66-E06047A18F1B}" type="slidenum">
              <a:rPr lang="en-US" smtClean="0"/>
              <a:t>‹#›</a:t>
            </a:fld>
            <a:endParaRPr lang="en-US"/>
          </a:p>
        </p:txBody>
      </p:sp>
    </p:spTree>
    <p:extLst>
      <p:ext uri="{BB962C8B-B14F-4D97-AF65-F5344CB8AC3E}">
        <p14:creationId xmlns:p14="http://schemas.microsoft.com/office/powerpoint/2010/main" val="7484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B01E24"/>
          </a:solidFill>
          <a:latin typeface="Palatino" pitchFamily="2" charset="77"/>
          <a:ea typeface="Palatino"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Palatino"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Palatino"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Palatino"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ku.edu/pdcmath"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nysed.gov/curriculum-instruction/engagen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tinyurl.com/pdcendofdaysurve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extbooks.rowman.com/lambe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CDEBF-6376-6341-BF2C-E3EBF1493C2B}"/>
              </a:ext>
            </a:extLst>
          </p:cNvPr>
          <p:cNvSpPr>
            <a:spLocks noGrp="1"/>
          </p:cNvSpPr>
          <p:nvPr>
            <p:ph type="ctrTitle"/>
          </p:nvPr>
        </p:nvSpPr>
        <p:spPr/>
        <p:txBody>
          <a:bodyPr>
            <a:noAutofit/>
          </a:bodyPr>
          <a:lstStyle/>
          <a:p>
            <a:r>
              <a:rPr lang="en-US" sz="4800" dirty="0"/>
              <a:t>Teachers of Mathematics as Pedagogical Designers</a:t>
            </a:r>
          </a:p>
        </p:txBody>
      </p:sp>
      <p:sp>
        <p:nvSpPr>
          <p:cNvPr id="3" name="Subtitle 2">
            <a:extLst>
              <a:ext uri="{FF2B5EF4-FFF2-40B4-BE49-F238E27FC236}">
                <a16:creationId xmlns:a16="http://schemas.microsoft.com/office/drawing/2014/main" id="{4258EA3A-8611-B540-908C-235E279AD657}"/>
              </a:ext>
            </a:extLst>
          </p:cNvPr>
          <p:cNvSpPr>
            <a:spLocks noGrp="1"/>
          </p:cNvSpPr>
          <p:nvPr>
            <p:ph type="subTitle" idx="1"/>
          </p:nvPr>
        </p:nvSpPr>
        <p:spPr>
          <a:xfrm>
            <a:off x="1524000" y="3602037"/>
            <a:ext cx="9144000" cy="2065115"/>
          </a:xfrm>
        </p:spPr>
        <p:txBody>
          <a:bodyPr>
            <a:normAutofit/>
          </a:bodyPr>
          <a:lstStyle/>
          <a:p>
            <a:r>
              <a:rPr lang="en-US" dirty="0">
                <a:solidFill>
                  <a:srgbClr val="737373"/>
                </a:solidFill>
              </a:rPr>
              <a:t>Day 2</a:t>
            </a:r>
          </a:p>
          <a:p>
            <a:r>
              <a:rPr lang="en-US" dirty="0">
                <a:solidFill>
                  <a:srgbClr val="737373"/>
                </a:solidFill>
              </a:rPr>
              <a:t>July 19, 2022</a:t>
            </a:r>
          </a:p>
          <a:p>
            <a:r>
              <a:rPr lang="en-US" dirty="0">
                <a:solidFill>
                  <a:srgbClr val="737373"/>
                </a:solidFill>
                <a:hlinkClick r:id="rId2"/>
              </a:rPr>
              <a:t>www.wku.edu/</a:t>
            </a:r>
            <a:r>
              <a:rPr lang="en-US">
                <a:solidFill>
                  <a:srgbClr val="737373"/>
                </a:solidFill>
                <a:hlinkClick r:id="rId2"/>
              </a:rPr>
              <a:t>pdcmath</a:t>
            </a:r>
            <a:endParaRPr lang="en-US">
              <a:solidFill>
                <a:srgbClr val="737373"/>
              </a:solidFill>
            </a:endParaRPr>
          </a:p>
        </p:txBody>
      </p:sp>
      <p:sp>
        <p:nvSpPr>
          <p:cNvPr id="4" name="TextBox 3">
            <a:extLst>
              <a:ext uri="{FF2B5EF4-FFF2-40B4-BE49-F238E27FC236}">
                <a16:creationId xmlns:a16="http://schemas.microsoft.com/office/drawing/2014/main" id="{C7814214-CB33-70D2-2834-BB5A4484B09F}"/>
              </a:ext>
            </a:extLst>
          </p:cNvPr>
          <p:cNvSpPr txBox="1"/>
          <p:nvPr/>
        </p:nvSpPr>
        <p:spPr>
          <a:xfrm>
            <a:off x="2917373" y="5934670"/>
            <a:ext cx="6574970" cy="923330"/>
          </a:xfrm>
          <a:prstGeom prst="rect">
            <a:avLst/>
          </a:prstGeom>
          <a:noFill/>
        </p:spPr>
        <p:txBody>
          <a:bodyPr wrap="square" rtlCol="0">
            <a:spAutoFit/>
          </a:bodyPr>
          <a:lstStyle/>
          <a:p>
            <a:pPr algn="ctr"/>
            <a:r>
              <a:rPr lang="en-US" dirty="0"/>
              <a:t>Sponsored by the Research &amp; Creative Activities Program (RCAP) at</a:t>
            </a:r>
          </a:p>
          <a:p>
            <a:pPr algn="ctr"/>
            <a:r>
              <a:rPr lang="en-US" dirty="0"/>
              <a:t>Western Kentucky University </a:t>
            </a:r>
          </a:p>
          <a:p>
            <a:endParaRPr lang="en-US" dirty="0"/>
          </a:p>
        </p:txBody>
      </p:sp>
    </p:spTree>
    <p:extLst>
      <p:ext uri="{BB962C8B-B14F-4D97-AF65-F5344CB8AC3E}">
        <p14:creationId xmlns:p14="http://schemas.microsoft.com/office/powerpoint/2010/main" val="2019125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E6AAC-882E-4556-A4D8-F8BC707028FE}"/>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BE1B2094-B8D3-4797-ACE4-193E746F968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826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9B7A0-E035-418B-B640-D5AF76365153}"/>
              </a:ext>
            </a:extLst>
          </p:cNvPr>
          <p:cNvSpPr>
            <a:spLocks noGrp="1"/>
          </p:cNvSpPr>
          <p:nvPr>
            <p:ph type="title"/>
          </p:nvPr>
        </p:nvSpPr>
        <p:spPr/>
        <p:txBody>
          <a:bodyPr/>
          <a:lstStyle/>
          <a:p>
            <a:r>
              <a:rPr lang="en-US" dirty="0" err="1"/>
              <a:t>EngageNY</a:t>
            </a:r>
            <a:r>
              <a:rPr lang="en-US" dirty="0"/>
              <a:t> / Eureka Math – Spill the Tea</a:t>
            </a:r>
          </a:p>
        </p:txBody>
      </p:sp>
      <p:sp>
        <p:nvSpPr>
          <p:cNvPr id="3" name="Content Placeholder 2">
            <a:extLst>
              <a:ext uri="{FF2B5EF4-FFF2-40B4-BE49-F238E27FC236}">
                <a16:creationId xmlns:a16="http://schemas.microsoft.com/office/drawing/2014/main" id="{1EDF3E9B-BC43-4BB3-A9D1-304168E54B9B}"/>
              </a:ext>
            </a:extLst>
          </p:cNvPr>
          <p:cNvSpPr>
            <a:spLocks noGrp="1"/>
          </p:cNvSpPr>
          <p:nvPr>
            <p:ph idx="1"/>
          </p:nvPr>
        </p:nvSpPr>
        <p:spPr/>
        <p:txBody>
          <a:bodyPr/>
          <a:lstStyle/>
          <a:p>
            <a:r>
              <a:rPr lang="en-US" dirty="0">
                <a:latin typeface="+mn-lt"/>
              </a:rPr>
              <a:t>How do you currently use </a:t>
            </a:r>
            <a:r>
              <a:rPr lang="en-US" dirty="0" err="1">
                <a:latin typeface="+mn-lt"/>
              </a:rPr>
              <a:t>EngageNY</a:t>
            </a:r>
            <a:r>
              <a:rPr lang="en-US" dirty="0">
                <a:latin typeface="+mn-lt"/>
              </a:rPr>
              <a:t> / Eureka Math?</a:t>
            </a:r>
            <a:br>
              <a:rPr lang="en-US" dirty="0">
                <a:latin typeface="+mn-lt"/>
              </a:rPr>
            </a:br>
            <a:r>
              <a:rPr lang="en-US" i="1" dirty="0">
                <a:latin typeface="+mn-lt"/>
              </a:rPr>
              <a:t>Here are some guiding questions for the discussion:</a:t>
            </a:r>
          </a:p>
          <a:p>
            <a:pPr lvl="1"/>
            <a:r>
              <a:rPr lang="en-US" dirty="0">
                <a:latin typeface="+mn-lt"/>
              </a:rPr>
              <a:t>Is this the only resource you use?</a:t>
            </a:r>
          </a:p>
          <a:p>
            <a:pPr lvl="2"/>
            <a:r>
              <a:rPr lang="en-US" dirty="0">
                <a:latin typeface="+mn-lt"/>
              </a:rPr>
              <a:t>If yes, in what ways do you use it? Printed materials? PowerPoints? Chromebooks? Worksheets?</a:t>
            </a:r>
          </a:p>
          <a:p>
            <a:pPr lvl="2"/>
            <a:r>
              <a:rPr lang="en-US" dirty="0">
                <a:latin typeface="+mn-lt"/>
              </a:rPr>
              <a:t>If no, what else do you use? How do you merge the resources?</a:t>
            </a:r>
          </a:p>
          <a:p>
            <a:pPr lvl="1"/>
            <a:r>
              <a:rPr lang="en-US" dirty="0">
                <a:latin typeface="+mn-lt"/>
              </a:rPr>
              <a:t>How faithful are you to the materials?</a:t>
            </a:r>
          </a:p>
          <a:p>
            <a:pPr lvl="2"/>
            <a:r>
              <a:rPr lang="en-US" dirty="0">
                <a:latin typeface="+mn-lt"/>
              </a:rPr>
              <a:t>Do you use it exactly as is and follow all the prompts? Or do you modify it? If you modify it, how?</a:t>
            </a:r>
          </a:p>
          <a:p>
            <a:pPr lvl="1"/>
            <a:r>
              <a:rPr lang="en-US" dirty="0">
                <a:latin typeface="+mn-lt"/>
              </a:rPr>
              <a:t>What role does technology play in this curriculum?</a:t>
            </a:r>
          </a:p>
          <a:p>
            <a:pPr lvl="1"/>
            <a:r>
              <a:rPr lang="en-US" dirty="0">
                <a:latin typeface="+mn-lt"/>
              </a:rPr>
              <a:t>What do you like about it? What do you not like about it?</a:t>
            </a:r>
          </a:p>
        </p:txBody>
      </p:sp>
    </p:spTree>
    <p:extLst>
      <p:ext uri="{BB962C8B-B14F-4D97-AF65-F5344CB8AC3E}">
        <p14:creationId xmlns:p14="http://schemas.microsoft.com/office/powerpoint/2010/main" val="4138465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420CC-0ACF-4F02-AEE9-03772A07DEA1}"/>
              </a:ext>
            </a:extLst>
          </p:cNvPr>
          <p:cNvSpPr>
            <a:spLocks noGrp="1"/>
          </p:cNvSpPr>
          <p:nvPr>
            <p:ph type="title"/>
          </p:nvPr>
        </p:nvSpPr>
        <p:spPr/>
        <p:txBody>
          <a:bodyPr/>
          <a:lstStyle/>
          <a:p>
            <a:r>
              <a:rPr lang="en-US" dirty="0" err="1"/>
              <a:t>EngageNY</a:t>
            </a:r>
            <a:r>
              <a:rPr lang="en-US" dirty="0"/>
              <a:t> / Eureka</a:t>
            </a:r>
            <a:br>
              <a:rPr lang="en-US" dirty="0"/>
            </a:br>
            <a:r>
              <a:rPr lang="en-US" dirty="0"/>
              <a:t>Task Analysis</a:t>
            </a:r>
          </a:p>
        </p:txBody>
      </p:sp>
      <p:sp>
        <p:nvSpPr>
          <p:cNvPr id="3" name="Content Placeholder 2">
            <a:extLst>
              <a:ext uri="{FF2B5EF4-FFF2-40B4-BE49-F238E27FC236}">
                <a16:creationId xmlns:a16="http://schemas.microsoft.com/office/drawing/2014/main" id="{10052F8A-74BF-47CE-9643-EB0703FFAE7A}"/>
              </a:ext>
            </a:extLst>
          </p:cNvPr>
          <p:cNvSpPr>
            <a:spLocks noGrp="1"/>
          </p:cNvSpPr>
          <p:nvPr>
            <p:ph idx="1"/>
          </p:nvPr>
        </p:nvSpPr>
        <p:spPr/>
        <p:txBody>
          <a:bodyPr>
            <a:normAutofit lnSpcReduction="10000"/>
          </a:bodyPr>
          <a:lstStyle/>
          <a:p>
            <a:r>
              <a:rPr lang="en-US" dirty="0">
                <a:latin typeface="+mn-lt"/>
              </a:rPr>
              <a:t>Get into groups by grade band. Discuss the following prompts and use poster paper to organize your thoughts.</a:t>
            </a:r>
          </a:p>
          <a:p>
            <a:pPr lvl="1"/>
            <a:r>
              <a:rPr lang="en-US" dirty="0">
                <a:latin typeface="+mn-lt"/>
              </a:rPr>
              <a:t>Categorize each section (fluency, application, concept, debrief) of the above lesson, which you can find in your binder.</a:t>
            </a:r>
          </a:p>
          <a:p>
            <a:pPr lvl="2"/>
            <a:r>
              <a:rPr lang="en-US" dirty="0">
                <a:latin typeface="+mn-lt"/>
              </a:rPr>
              <a:t>What about the task is low level?</a:t>
            </a:r>
          </a:p>
          <a:p>
            <a:pPr lvl="2"/>
            <a:r>
              <a:rPr lang="en-US" dirty="0">
                <a:latin typeface="+mn-lt"/>
              </a:rPr>
              <a:t>What about the task is high level?</a:t>
            </a:r>
          </a:p>
          <a:p>
            <a:pPr lvl="1"/>
            <a:r>
              <a:rPr lang="en-US" dirty="0">
                <a:latin typeface="+mn-lt"/>
              </a:rPr>
              <a:t>Would you implement all parts of this task?</a:t>
            </a:r>
          </a:p>
          <a:p>
            <a:pPr lvl="1"/>
            <a:r>
              <a:rPr lang="en-US" dirty="0">
                <a:latin typeface="+mn-lt"/>
              </a:rPr>
              <a:t>What are areas for improvement?</a:t>
            </a:r>
          </a:p>
          <a:p>
            <a:pPr lvl="2"/>
            <a:r>
              <a:rPr lang="en-US" dirty="0">
                <a:latin typeface="+mn-lt"/>
              </a:rPr>
              <a:t>What would you do to make these improvements?</a:t>
            </a:r>
          </a:p>
          <a:p>
            <a:r>
              <a:rPr lang="en-US" dirty="0">
                <a:latin typeface="+mn-lt"/>
              </a:rPr>
              <a:t>Group Share Out!</a:t>
            </a:r>
          </a:p>
          <a:p>
            <a:pPr lvl="1"/>
            <a:r>
              <a:rPr lang="en-US" dirty="0">
                <a:latin typeface="+mn-lt"/>
              </a:rPr>
              <a:t>In the afternoon, we will do this for other lessons, so the goal here is to make sure that we have an example of an improved task.</a:t>
            </a:r>
          </a:p>
        </p:txBody>
      </p:sp>
      <p:graphicFrame>
        <p:nvGraphicFramePr>
          <p:cNvPr id="4" name="Table 4">
            <a:extLst>
              <a:ext uri="{FF2B5EF4-FFF2-40B4-BE49-F238E27FC236}">
                <a16:creationId xmlns:a16="http://schemas.microsoft.com/office/drawing/2014/main" id="{B53F6B13-0912-2240-6AD4-8BDCC7D0915F}"/>
              </a:ext>
            </a:extLst>
          </p:cNvPr>
          <p:cNvGraphicFramePr>
            <a:graphicFrameLocks noGrp="1"/>
          </p:cNvGraphicFramePr>
          <p:nvPr>
            <p:extLst>
              <p:ext uri="{D42A27DB-BD31-4B8C-83A1-F6EECF244321}">
                <p14:modId xmlns:p14="http://schemas.microsoft.com/office/powerpoint/2010/main" val="2482957950"/>
              </p:ext>
            </p:extLst>
          </p:nvPr>
        </p:nvGraphicFramePr>
        <p:xfrm>
          <a:off x="9229305" y="286226"/>
          <a:ext cx="2540000" cy="1483360"/>
        </p:xfrm>
        <a:graphic>
          <a:graphicData uri="http://schemas.openxmlformats.org/drawingml/2006/table">
            <a:tbl>
              <a:tblPr firstRow="1" bandRow="1">
                <a:tableStyleId>{5940675A-B579-460E-94D1-54222C63F5DA}</a:tableStyleId>
              </a:tblPr>
              <a:tblGrid>
                <a:gridCol w="2540000">
                  <a:extLst>
                    <a:ext uri="{9D8B030D-6E8A-4147-A177-3AD203B41FA5}">
                      <a16:colId xmlns:a16="http://schemas.microsoft.com/office/drawing/2014/main" val="1590826709"/>
                    </a:ext>
                  </a:extLst>
                </a:gridCol>
              </a:tblGrid>
              <a:tr h="370840">
                <a:tc>
                  <a:txBody>
                    <a:bodyPr/>
                    <a:lstStyle/>
                    <a:p>
                      <a:pPr algn="ctr"/>
                      <a:r>
                        <a:rPr lang="en-US" b="1" dirty="0"/>
                        <a:t>Grade 1</a:t>
                      </a:r>
                    </a:p>
                  </a:txBody>
                  <a:tcPr/>
                </a:tc>
                <a:extLst>
                  <a:ext uri="{0D108BD9-81ED-4DB2-BD59-A6C34878D82A}">
                    <a16:rowId xmlns:a16="http://schemas.microsoft.com/office/drawing/2014/main" val="3812430812"/>
                  </a:ext>
                </a:extLst>
              </a:tr>
              <a:tr h="370840">
                <a:tc>
                  <a:txBody>
                    <a:bodyPr/>
                    <a:lstStyle/>
                    <a:p>
                      <a:pPr algn="ctr"/>
                      <a:r>
                        <a:rPr lang="en-US" dirty="0"/>
                        <a:t>Module 2</a:t>
                      </a:r>
                    </a:p>
                  </a:txBody>
                  <a:tcPr/>
                </a:tc>
                <a:extLst>
                  <a:ext uri="{0D108BD9-81ED-4DB2-BD59-A6C34878D82A}">
                    <a16:rowId xmlns:a16="http://schemas.microsoft.com/office/drawing/2014/main" val="1255461843"/>
                  </a:ext>
                </a:extLst>
              </a:tr>
              <a:tr h="370840">
                <a:tc>
                  <a:txBody>
                    <a:bodyPr/>
                    <a:lstStyle/>
                    <a:p>
                      <a:pPr algn="ctr"/>
                      <a:r>
                        <a:rPr lang="en-US" b="0" dirty="0"/>
                        <a:t>Topic A</a:t>
                      </a:r>
                    </a:p>
                  </a:txBody>
                  <a:tcPr/>
                </a:tc>
                <a:extLst>
                  <a:ext uri="{0D108BD9-81ED-4DB2-BD59-A6C34878D82A}">
                    <a16:rowId xmlns:a16="http://schemas.microsoft.com/office/drawing/2014/main" val="3312471823"/>
                  </a:ext>
                </a:extLst>
              </a:tr>
              <a:tr h="370840">
                <a:tc>
                  <a:txBody>
                    <a:bodyPr/>
                    <a:lstStyle/>
                    <a:p>
                      <a:pPr algn="ctr"/>
                      <a:r>
                        <a:rPr lang="en-US" dirty="0"/>
                        <a:t>Lesson 11</a:t>
                      </a:r>
                    </a:p>
                  </a:txBody>
                  <a:tcPr/>
                </a:tc>
                <a:extLst>
                  <a:ext uri="{0D108BD9-81ED-4DB2-BD59-A6C34878D82A}">
                    <a16:rowId xmlns:a16="http://schemas.microsoft.com/office/drawing/2014/main" val="636431244"/>
                  </a:ext>
                </a:extLst>
              </a:tr>
            </a:tbl>
          </a:graphicData>
        </a:graphic>
      </p:graphicFrame>
    </p:spTree>
    <p:extLst>
      <p:ext uri="{BB962C8B-B14F-4D97-AF65-F5344CB8AC3E}">
        <p14:creationId xmlns:p14="http://schemas.microsoft.com/office/powerpoint/2010/main" val="3027527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AE42-068F-48E3-9430-E40AE7C1CE7D}"/>
              </a:ext>
            </a:extLst>
          </p:cNvPr>
          <p:cNvSpPr>
            <a:spLocks noGrp="1"/>
          </p:cNvSpPr>
          <p:nvPr>
            <p:ph type="title"/>
          </p:nvPr>
        </p:nvSpPr>
        <p:spPr/>
        <p:txBody>
          <a:bodyPr/>
          <a:lstStyle/>
          <a:p>
            <a:r>
              <a:rPr lang="en-US" dirty="0"/>
              <a:t>Lunch Break</a:t>
            </a:r>
          </a:p>
        </p:txBody>
      </p:sp>
      <p:sp>
        <p:nvSpPr>
          <p:cNvPr id="3" name="Content Placeholder 2">
            <a:extLst>
              <a:ext uri="{FF2B5EF4-FFF2-40B4-BE49-F238E27FC236}">
                <a16:creationId xmlns:a16="http://schemas.microsoft.com/office/drawing/2014/main" id="{3A9B4AB3-B180-4378-80FA-71CD00BE484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4211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C1DF-5B73-44AD-9831-629098D0C96A}"/>
              </a:ext>
            </a:extLst>
          </p:cNvPr>
          <p:cNvSpPr>
            <a:spLocks noGrp="1"/>
          </p:cNvSpPr>
          <p:nvPr>
            <p:ph type="title"/>
          </p:nvPr>
        </p:nvSpPr>
        <p:spPr/>
        <p:txBody>
          <a:bodyPr/>
          <a:lstStyle/>
          <a:p>
            <a:r>
              <a:rPr lang="en-US" dirty="0"/>
              <a:t>Day 2 Agenda</a:t>
            </a:r>
          </a:p>
        </p:txBody>
      </p:sp>
      <p:graphicFrame>
        <p:nvGraphicFramePr>
          <p:cNvPr id="4" name="Table 4">
            <a:extLst>
              <a:ext uri="{FF2B5EF4-FFF2-40B4-BE49-F238E27FC236}">
                <a16:creationId xmlns:a16="http://schemas.microsoft.com/office/drawing/2014/main" id="{2F07745C-96DD-477B-94B3-62E85375E148}"/>
              </a:ext>
            </a:extLst>
          </p:cNvPr>
          <p:cNvGraphicFramePr>
            <a:graphicFrameLocks noGrp="1"/>
          </p:cNvGraphicFramePr>
          <p:nvPr>
            <p:ph idx="1"/>
          </p:nvPr>
        </p:nvGraphicFramePr>
        <p:xfrm>
          <a:off x="838200" y="1390197"/>
          <a:ext cx="9993086" cy="4450080"/>
        </p:xfrm>
        <a:graphic>
          <a:graphicData uri="http://schemas.openxmlformats.org/drawingml/2006/table">
            <a:tbl>
              <a:tblPr firstRow="1" bandRow="1">
                <a:tableStyleId>{073A0DAA-6AF3-43AB-8588-CEC1D06C72B9}</a:tableStyleId>
              </a:tblPr>
              <a:tblGrid>
                <a:gridCol w="5467709">
                  <a:extLst>
                    <a:ext uri="{9D8B030D-6E8A-4147-A177-3AD203B41FA5}">
                      <a16:colId xmlns:a16="http://schemas.microsoft.com/office/drawing/2014/main" val="634879646"/>
                    </a:ext>
                  </a:extLst>
                </a:gridCol>
                <a:gridCol w="4525377">
                  <a:extLst>
                    <a:ext uri="{9D8B030D-6E8A-4147-A177-3AD203B41FA5}">
                      <a16:colId xmlns:a16="http://schemas.microsoft.com/office/drawing/2014/main" val="3403701199"/>
                    </a:ext>
                  </a:extLst>
                </a:gridCol>
              </a:tblGrid>
              <a:tr h="370840">
                <a:tc>
                  <a:txBody>
                    <a:bodyPr/>
                    <a:lstStyle/>
                    <a:p>
                      <a:r>
                        <a:rPr lang="en-US" dirty="0"/>
                        <a:t>Activity</a:t>
                      </a:r>
                    </a:p>
                  </a:txBody>
                  <a:tcPr/>
                </a:tc>
                <a:tc>
                  <a:txBody>
                    <a:bodyPr/>
                    <a:lstStyle/>
                    <a:p>
                      <a:r>
                        <a:rPr lang="en-US" dirty="0"/>
                        <a:t>Time</a:t>
                      </a:r>
                    </a:p>
                  </a:txBody>
                  <a:tcPr/>
                </a:tc>
                <a:extLst>
                  <a:ext uri="{0D108BD9-81ED-4DB2-BD59-A6C34878D82A}">
                    <a16:rowId xmlns:a16="http://schemas.microsoft.com/office/drawing/2014/main" val="2022965601"/>
                  </a:ext>
                </a:extLst>
              </a:tr>
              <a:tr h="370840">
                <a:tc>
                  <a:txBody>
                    <a:bodyPr/>
                    <a:lstStyle/>
                    <a:p>
                      <a:r>
                        <a:rPr lang="en-US" dirty="0"/>
                        <a:t>Warm Up Activity</a:t>
                      </a:r>
                    </a:p>
                  </a:txBody>
                  <a:tcPr/>
                </a:tc>
                <a:tc>
                  <a:txBody>
                    <a:bodyPr/>
                    <a:lstStyle/>
                    <a:p>
                      <a:r>
                        <a:rPr lang="en-US" dirty="0"/>
                        <a:t>8:00-8:15</a:t>
                      </a:r>
                    </a:p>
                  </a:txBody>
                  <a:tcPr/>
                </a:tc>
                <a:extLst>
                  <a:ext uri="{0D108BD9-81ED-4DB2-BD59-A6C34878D82A}">
                    <a16:rowId xmlns:a16="http://schemas.microsoft.com/office/drawing/2014/main" val="731738359"/>
                  </a:ext>
                </a:extLst>
              </a:tr>
              <a:tr h="370840">
                <a:tc>
                  <a:txBody>
                    <a:bodyPr/>
                    <a:lstStyle/>
                    <a:p>
                      <a:r>
                        <a:rPr lang="en-US" dirty="0"/>
                        <a:t>What Makes an Engaging Task?</a:t>
                      </a:r>
                    </a:p>
                  </a:txBody>
                  <a:tcPr/>
                </a:tc>
                <a:tc>
                  <a:txBody>
                    <a:bodyPr/>
                    <a:lstStyle/>
                    <a:p>
                      <a:r>
                        <a:rPr lang="en-US" dirty="0"/>
                        <a:t>8:15-8:30</a:t>
                      </a:r>
                    </a:p>
                  </a:txBody>
                  <a:tcPr/>
                </a:tc>
                <a:extLst>
                  <a:ext uri="{0D108BD9-81ED-4DB2-BD59-A6C34878D82A}">
                    <a16:rowId xmlns:a16="http://schemas.microsoft.com/office/drawing/2014/main" val="1650930287"/>
                  </a:ext>
                </a:extLst>
              </a:tr>
              <a:tr h="370840">
                <a:tc>
                  <a:txBody>
                    <a:bodyPr/>
                    <a:lstStyle/>
                    <a:p>
                      <a:r>
                        <a:rPr lang="en-US" dirty="0"/>
                        <a:t>Practice Standards &amp; Video</a:t>
                      </a:r>
                    </a:p>
                  </a:txBody>
                  <a:tcPr/>
                </a:tc>
                <a:tc>
                  <a:txBody>
                    <a:bodyPr/>
                    <a:lstStyle/>
                    <a:p>
                      <a:r>
                        <a:rPr lang="en-US" dirty="0"/>
                        <a:t>8:30-9:30</a:t>
                      </a:r>
                    </a:p>
                  </a:txBody>
                  <a:tcPr/>
                </a:tc>
                <a:extLst>
                  <a:ext uri="{0D108BD9-81ED-4DB2-BD59-A6C34878D82A}">
                    <a16:rowId xmlns:a16="http://schemas.microsoft.com/office/drawing/2014/main" val="4212926447"/>
                  </a:ext>
                </a:extLst>
              </a:tr>
              <a:tr h="370840">
                <a:tc>
                  <a:txBody>
                    <a:bodyPr/>
                    <a:lstStyle/>
                    <a:p>
                      <a:r>
                        <a:rPr lang="en-US" dirty="0"/>
                        <a:t>Break</a:t>
                      </a:r>
                    </a:p>
                  </a:txBody>
                  <a:tcPr/>
                </a:tc>
                <a:tc>
                  <a:txBody>
                    <a:bodyPr/>
                    <a:lstStyle/>
                    <a:p>
                      <a:r>
                        <a:rPr lang="en-US" dirty="0"/>
                        <a:t>9:30-9:45</a:t>
                      </a:r>
                    </a:p>
                  </a:txBody>
                  <a:tcPr/>
                </a:tc>
                <a:extLst>
                  <a:ext uri="{0D108BD9-81ED-4DB2-BD59-A6C34878D82A}">
                    <a16:rowId xmlns:a16="http://schemas.microsoft.com/office/drawing/2014/main" val="2713566285"/>
                  </a:ext>
                </a:extLst>
              </a:tr>
              <a:tr h="370840">
                <a:tc>
                  <a:txBody>
                    <a:bodyPr/>
                    <a:lstStyle/>
                    <a:p>
                      <a:r>
                        <a:rPr lang="en-US" dirty="0"/>
                        <a:t>Engage NY / Eureka Math – Spill the Tea</a:t>
                      </a:r>
                    </a:p>
                  </a:txBody>
                  <a:tcPr/>
                </a:tc>
                <a:tc>
                  <a:txBody>
                    <a:bodyPr/>
                    <a:lstStyle/>
                    <a:p>
                      <a:r>
                        <a:rPr lang="en-US" dirty="0"/>
                        <a:t>9:45-10:15</a:t>
                      </a:r>
                    </a:p>
                  </a:txBody>
                  <a:tcPr/>
                </a:tc>
                <a:extLst>
                  <a:ext uri="{0D108BD9-81ED-4DB2-BD59-A6C34878D82A}">
                    <a16:rowId xmlns:a16="http://schemas.microsoft.com/office/drawing/2014/main" val="3964590925"/>
                  </a:ext>
                </a:extLst>
              </a:tr>
              <a:tr h="370840">
                <a:tc>
                  <a:txBody>
                    <a:bodyPr/>
                    <a:lstStyle/>
                    <a:p>
                      <a:r>
                        <a:rPr lang="en-US" dirty="0"/>
                        <a:t>Engage NY / Eureka Math Task Identification/Critique</a:t>
                      </a:r>
                    </a:p>
                  </a:txBody>
                  <a:tcPr/>
                </a:tc>
                <a:tc>
                  <a:txBody>
                    <a:bodyPr/>
                    <a:lstStyle/>
                    <a:p>
                      <a:r>
                        <a:rPr lang="en-US" dirty="0"/>
                        <a:t>10:15-11:30</a:t>
                      </a:r>
                    </a:p>
                  </a:txBody>
                  <a:tcPr/>
                </a:tc>
                <a:extLst>
                  <a:ext uri="{0D108BD9-81ED-4DB2-BD59-A6C34878D82A}">
                    <a16:rowId xmlns:a16="http://schemas.microsoft.com/office/drawing/2014/main" val="4273813474"/>
                  </a:ext>
                </a:extLst>
              </a:tr>
              <a:tr h="370840">
                <a:tc>
                  <a:txBody>
                    <a:bodyPr/>
                    <a:lstStyle/>
                    <a:p>
                      <a:r>
                        <a:rPr lang="en-US" dirty="0"/>
                        <a:t>Lunch Break</a:t>
                      </a:r>
                    </a:p>
                  </a:txBody>
                  <a:tcPr/>
                </a:tc>
                <a:tc>
                  <a:txBody>
                    <a:bodyPr/>
                    <a:lstStyle/>
                    <a:p>
                      <a:r>
                        <a:rPr lang="en-US" dirty="0"/>
                        <a:t>11:30-12:30</a:t>
                      </a:r>
                    </a:p>
                  </a:txBody>
                  <a:tcPr/>
                </a:tc>
                <a:extLst>
                  <a:ext uri="{0D108BD9-81ED-4DB2-BD59-A6C34878D82A}">
                    <a16:rowId xmlns:a16="http://schemas.microsoft.com/office/drawing/2014/main" val="2116858015"/>
                  </a:ext>
                </a:extLst>
              </a:tr>
              <a:tr h="370840">
                <a:tc>
                  <a:txBody>
                    <a:bodyPr/>
                    <a:lstStyle/>
                    <a:p>
                      <a:r>
                        <a:rPr lang="en-US" dirty="0"/>
                        <a:t>Engage NY / Eureka Math Activity Part 1</a:t>
                      </a:r>
                    </a:p>
                  </a:txBody>
                  <a:tcPr/>
                </a:tc>
                <a:tc>
                  <a:txBody>
                    <a:bodyPr/>
                    <a:lstStyle/>
                    <a:p>
                      <a:r>
                        <a:rPr lang="en-US" dirty="0"/>
                        <a:t>12:30-1:30</a:t>
                      </a:r>
                    </a:p>
                  </a:txBody>
                  <a:tcPr/>
                </a:tc>
                <a:extLst>
                  <a:ext uri="{0D108BD9-81ED-4DB2-BD59-A6C34878D82A}">
                    <a16:rowId xmlns:a16="http://schemas.microsoft.com/office/drawing/2014/main" val="282584183"/>
                  </a:ext>
                </a:extLst>
              </a:tr>
              <a:tr h="370840">
                <a:tc>
                  <a:txBody>
                    <a:bodyPr/>
                    <a:lstStyle/>
                    <a:p>
                      <a:r>
                        <a:rPr lang="en-US" dirty="0"/>
                        <a:t>Break</a:t>
                      </a:r>
                    </a:p>
                  </a:txBody>
                  <a:tcPr/>
                </a:tc>
                <a:tc>
                  <a:txBody>
                    <a:bodyPr/>
                    <a:lstStyle/>
                    <a:p>
                      <a:r>
                        <a:rPr lang="en-US" dirty="0"/>
                        <a:t>1:30-1:45</a:t>
                      </a:r>
                    </a:p>
                  </a:txBody>
                  <a:tcPr/>
                </a:tc>
                <a:extLst>
                  <a:ext uri="{0D108BD9-81ED-4DB2-BD59-A6C34878D82A}">
                    <a16:rowId xmlns:a16="http://schemas.microsoft.com/office/drawing/2014/main" val="117327676"/>
                  </a:ext>
                </a:extLst>
              </a:tr>
              <a:tr h="370840">
                <a:tc>
                  <a:txBody>
                    <a:bodyPr/>
                    <a:lstStyle/>
                    <a:p>
                      <a:r>
                        <a:rPr lang="en-US" dirty="0"/>
                        <a:t>Engage NY / Eureka Math Activity Part 2</a:t>
                      </a:r>
                    </a:p>
                  </a:txBody>
                  <a:tcPr/>
                </a:tc>
                <a:tc>
                  <a:txBody>
                    <a:bodyPr/>
                    <a:lstStyle/>
                    <a:p>
                      <a:r>
                        <a:rPr lang="en-US" dirty="0"/>
                        <a:t>1:45-2:45</a:t>
                      </a:r>
                    </a:p>
                  </a:txBody>
                  <a:tcPr/>
                </a:tc>
                <a:extLst>
                  <a:ext uri="{0D108BD9-81ED-4DB2-BD59-A6C34878D82A}">
                    <a16:rowId xmlns:a16="http://schemas.microsoft.com/office/drawing/2014/main" val="1736922160"/>
                  </a:ext>
                </a:extLst>
              </a:tr>
              <a:tr h="370840">
                <a:tc>
                  <a:txBody>
                    <a:bodyPr/>
                    <a:lstStyle/>
                    <a:p>
                      <a:r>
                        <a:rPr lang="en-US" dirty="0"/>
                        <a:t>Day 2 Survey</a:t>
                      </a:r>
                    </a:p>
                  </a:txBody>
                  <a:tcPr/>
                </a:tc>
                <a:tc>
                  <a:txBody>
                    <a:bodyPr/>
                    <a:lstStyle/>
                    <a:p>
                      <a:r>
                        <a:rPr lang="en-US" dirty="0"/>
                        <a:t>2:45-3:00</a:t>
                      </a:r>
                    </a:p>
                  </a:txBody>
                  <a:tcPr/>
                </a:tc>
                <a:extLst>
                  <a:ext uri="{0D108BD9-81ED-4DB2-BD59-A6C34878D82A}">
                    <a16:rowId xmlns:a16="http://schemas.microsoft.com/office/drawing/2014/main" val="1584872155"/>
                  </a:ext>
                </a:extLst>
              </a:tr>
            </a:tbl>
          </a:graphicData>
        </a:graphic>
      </p:graphicFrame>
    </p:spTree>
    <p:extLst>
      <p:ext uri="{BB962C8B-B14F-4D97-AF65-F5344CB8AC3E}">
        <p14:creationId xmlns:p14="http://schemas.microsoft.com/office/powerpoint/2010/main" val="527448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5293C-6766-4FAE-821E-8FC1795357BD}"/>
              </a:ext>
            </a:extLst>
          </p:cNvPr>
          <p:cNvSpPr>
            <a:spLocks noGrp="1"/>
          </p:cNvSpPr>
          <p:nvPr>
            <p:ph type="title"/>
          </p:nvPr>
        </p:nvSpPr>
        <p:spPr/>
        <p:txBody>
          <a:bodyPr/>
          <a:lstStyle/>
          <a:p>
            <a:r>
              <a:rPr lang="en-US" dirty="0" err="1"/>
              <a:t>EngageNY</a:t>
            </a:r>
            <a:r>
              <a:rPr lang="en-US" dirty="0"/>
              <a:t> / Eureka Math Activity</a:t>
            </a:r>
          </a:p>
        </p:txBody>
      </p:sp>
      <p:sp>
        <p:nvSpPr>
          <p:cNvPr id="3" name="Content Placeholder 2">
            <a:extLst>
              <a:ext uri="{FF2B5EF4-FFF2-40B4-BE49-F238E27FC236}">
                <a16:creationId xmlns:a16="http://schemas.microsoft.com/office/drawing/2014/main" id="{23AEFB95-B15B-4867-946A-6DC12D6D904C}"/>
              </a:ext>
            </a:extLst>
          </p:cNvPr>
          <p:cNvSpPr>
            <a:spLocks noGrp="1"/>
          </p:cNvSpPr>
          <p:nvPr>
            <p:ph idx="1"/>
          </p:nvPr>
        </p:nvSpPr>
        <p:spPr/>
        <p:txBody>
          <a:bodyPr/>
          <a:lstStyle/>
          <a:p>
            <a:r>
              <a:rPr lang="en-US" dirty="0">
                <a:latin typeface="+mn-lt"/>
              </a:rPr>
              <a:t>Group by grade band.</a:t>
            </a:r>
          </a:p>
          <a:p>
            <a:r>
              <a:rPr lang="en-US" dirty="0">
                <a:latin typeface="+mn-lt"/>
              </a:rPr>
              <a:t>Pick the number of lessons depending on how many people are in your group (e.g., a group of 3 people picks 3 lessons) that your group will make improvements on.</a:t>
            </a:r>
          </a:p>
          <a:p>
            <a:pPr lvl="1"/>
            <a:r>
              <a:rPr lang="en-US" i="1" dirty="0">
                <a:latin typeface="+mn-lt"/>
              </a:rPr>
              <a:t>CHOICE: Your group can choose how to work together. You can each do one lesson and then share the outcome with others. Your group can work on all lessons together. In the end, regardless of how you work, your group of 3 will leave with 3 lessons to use.</a:t>
            </a:r>
          </a:p>
          <a:p>
            <a:pPr lvl="1"/>
            <a:endParaRPr lang="en-US" i="1" dirty="0">
              <a:latin typeface="+mn-lt"/>
            </a:endParaRPr>
          </a:p>
          <a:p>
            <a:pPr marL="457200" lvl="1" indent="0">
              <a:buNone/>
            </a:pPr>
            <a:r>
              <a:rPr lang="en-US" i="1" dirty="0">
                <a:latin typeface="+mn-lt"/>
                <a:hlinkClick r:id="rId2"/>
              </a:rPr>
              <a:t>http://www.nysed.gov/curriculum-instruction/engageny</a:t>
            </a:r>
            <a:r>
              <a:rPr lang="en-US" i="1" dirty="0">
                <a:latin typeface="+mn-lt"/>
              </a:rPr>
              <a:t> </a:t>
            </a:r>
          </a:p>
        </p:txBody>
      </p:sp>
    </p:spTree>
    <p:extLst>
      <p:ext uri="{BB962C8B-B14F-4D97-AF65-F5344CB8AC3E}">
        <p14:creationId xmlns:p14="http://schemas.microsoft.com/office/powerpoint/2010/main" val="2361543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A65FC-EADB-9167-C716-56FB317C85BB}"/>
              </a:ext>
            </a:extLst>
          </p:cNvPr>
          <p:cNvSpPr>
            <a:spLocks noGrp="1"/>
          </p:cNvSpPr>
          <p:nvPr>
            <p:ph type="title"/>
          </p:nvPr>
        </p:nvSpPr>
        <p:spPr/>
        <p:txBody>
          <a:bodyPr/>
          <a:lstStyle/>
          <a:p>
            <a:r>
              <a:rPr lang="en-US" dirty="0" err="1"/>
              <a:t>EngageNY</a:t>
            </a:r>
            <a:r>
              <a:rPr lang="en-US" dirty="0"/>
              <a:t> / Eureka Math Activity Tips</a:t>
            </a:r>
          </a:p>
        </p:txBody>
      </p:sp>
      <p:sp>
        <p:nvSpPr>
          <p:cNvPr id="3" name="Content Placeholder 2">
            <a:extLst>
              <a:ext uri="{FF2B5EF4-FFF2-40B4-BE49-F238E27FC236}">
                <a16:creationId xmlns:a16="http://schemas.microsoft.com/office/drawing/2014/main" id="{881DC950-1109-F747-490E-AD9976C8F21D}"/>
              </a:ext>
            </a:extLst>
          </p:cNvPr>
          <p:cNvSpPr>
            <a:spLocks noGrp="1"/>
          </p:cNvSpPr>
          <p:nvPr>
            <p:ph idx="1"/>
          </p:nvPr>
        </p:nvSpPr>
        <p:spPr/>
        <p:txBody>
          <a:bodyPr/>
          <a:lstStyle/>
          <a:p>
            <a:r>
              <a:rPr lang="en-US" dirty="0">
                <a:latin typeface="+mn-lt"/>
              </a:rPr>
              <a:t>Level/demand of the task</a:t>
            </a:r>
          </a:p>
          <a:p>
            <a:r>
              <a:rPr lang="en-US" dirty="0">
                <a:latin typeface="+mn-lt"/>
              </a:rPr>
              <a:t>Materials needed</a:t>
            </a:r>
          </a:p>
          <a:p>
            <a:r>
              <a:rPr lang="en-US" dirty="0">
                <a:latin typeface="+mn-lt"/>
              </a:rPr>
              <a:t>Possible discussion questions</a:t>
            </a:r>
          </a:p>
          <a:p>
            <a:r>
              <a:rPr lang="en-US" dirty="0">
                <a:latin typeface="+mn-lt"/>
              </a:rPr>
              <a:t>How students will engage with each other</a:t>
            </a:r>
          </a:p>
        </p:txBody>
      </p:sp>
    </p:spTree>
    <p:extLst>
      <p:ext uri="{BB962C8B-B14F-4D97-AF65-F5344CB8AC3E}">
        <p14:creationId xmlns:p14="http://schemas.microsoft.com/office/powerpoint/2010/main" val="1532601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0469-38B8-4AE9-88AD-962705400E26}"/>
              </a:ext>
            </a:extLst>
          </p:cNvPr>
          <p:cNvSpPr>
            <a:spLocks noGrp="1"/>
          </p:cNvSpPr>
          <p:nvPr>
            <p:ph type="title"/>
          </p:nvPr>
        </p:nvSpPr>
        <p:spPr/>
        <p:txBody>
          <a:bodyPr/>
          <a:lstStyle/>
          <a:p>
            <a:r>
              <a:rPr lang="en-US" dirty="0"/>
              <a:t>Day 2 Survey</a:t>
            </a:r>
          </a:p>
        </p:txBody>
      </p:sp>
      <p:sp>
        <p:nvSpPr>
          <p:cNvPr id="3" name="Content Placeholder 2">
            <a:extLst>
              <a:ext uri="{FF2B5EF4-FFF2-40B4-BE49-F238E27FC236}">
                <a16:creationId xmlns:a16="http://schemas.microsoft.com/office/drawing/2014/main" id="{5618A4F2-1A95-4BBF-BDB7-4DCC9C7F1B25}"/>
              </a:ext>
            </a:extLst>
          </p:cNvPr>
          <p:cNvSpPr>
            <a:spLocks noGrp="1"/>
          </p:cNvSpPr>
          <p:nvPr>
            <p:ph idx="1"/>
          </p:nvPr>
        </p:nvSpPr>
        <p:spPr/>
        <p:txBody>
          <a:bodyPr/>
          <a:lstStyle/>
          <a:p>
            <a:r>
              <a:rPr lang="en-US" dirty="0">
                <a:latin typeface="+mn-lt"/>
              </a:rPr>
              <a:t>Please fill out the end of day survey (this will be the same survey each day).</a:t>
            </a:r>
          </a:p>
          <a:p>
            <a:pPr lvl="1"/>
            <a:r>
              <a:rPr lang="en-US" dirty="0">
                <a:latin typeface="+mn-lt"/>
              </a:rPr>
              <a:t>Q1: Identification Code</a:t>
            </a:r>
          </a:p>
          <a:p>
            <a:pPr lvl="1"/>
            <a:r>
              <a:rPr lang="en-US" dirty="0">
                <a:latin typeface="+mn-lt"/>
              </a:rPr>
              <a:t>Q2: Select “Day 2 (Tuesday)”</a:t>
            </a:r>
          </a:p>
          <a:p>
            <a:r>
              <a:rPr lang="en-US" dirty="0">
                <a:latin typeface="+mn-lt"/>
              </a:rPr>
              <a:t>Use this QR code </a:t>
            </a:r>
            <a:r>
              <a:rPr lang="en-US" dirty="0">
                <a:latin typeface="+mn-lt"/>
                <a:sym typeface="Wingdings" pitchFamily="2" charset="2"/>
              </a:rPr>
              <a:t></a:t>
            </a:r>
            <a:br>
              <a:rPr lang="en-US" dirty="0">
                <a:latin typeface="+mn-lt"/>
              </a:rPr>
            </a:br>
            <a:r>
              <a:rPr lang="en-US" dirty="0">
                <a:latin typeface="+mn-lt"/>
              </a:rPr>
              <a:t>or this link: </a:t>
            </a:r>
            <a:br>
              <a:rPr lang="en-US" dirty="0">
                <a:latin typeface="+mn-lt"/>
              </a:rPr>
            </a:br>
            <a:r>
              <a:rPr lang="en-US" dirty="0">
                <a:latin typeface="+mn-lt"/>
                <a:hlinkClick r:id="rId2"/>
              </a:rPr>
              <a:t>https://tinyurl.com/pdcendofdaysurvey</a:t>
            </a:r>
            <a:r>
              <a:rPr lang="en-US" dirty="0">
                <a:latin typeface="+mn-lt"/>
              </a:rPr>
              <a:t> </a:t>
            </a:r>
          </a:p>
        </p:txBody>
      </p:sp>
      <p:pic>
        <p:nvPicPr>
          <p:cNvPr id="4" name="Picture 3">
            <a:extLst>
              <a:ext uri="{FF2B5EF4-FFF2-40B4-BE49-F238E27FC236}">
                <a16:creationId xmlns:a16="http://schemas.microsoft.com/office/drawing/2014/main" id="{2635E96E-29E7-9F22-704A-E53C9FA4D92C}"/>
              </a:ext>
            </a:extLst>
          </p:cNvPr>
          <p:cNvPicPr>
            <a:picLocks noChangeAspect="1"/>
          </p:cNvPicPr>
          <p:nvPr/>
        </p:nvPicPr>
        <p:blipFill>
          <a:blip r:embed="rId3"/>
          <a:stretch>
            <a:fillRect/>
          </a:stretch>
        </p:blipFill>
        <p:spPr>
          <a:xfrm>
            <a:off x="7750938" y="3256085"/>
            <a:ext cx="2870169" cy="2920878"/>
          </a:xfrm>
          <a:prstGeom prst="rect">
            <a:avLst/>
          </a:prstGeom>
        </p:spPr>
      </p:pic>
    </p:spTree>
    <p:extLst>
      <p:ext uri="{BB962C8B-B14F-4D97-AF65-F5344CB8AC3E}">
        <p14:creationId xmlns:p14="http://schemas.microsoft.com/office/powerpoint/2010/main" val="3382309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C1DF-5B73-44AD-9831-629098D0C96A}"/>
              </a:ext>
            </a:extLst>
          </p:cNvPr>
          <p:cNvSpPr>
            <a:spLocks noGrp="1"/>
          </p:cNvSpPr>
          <p:nvPr>
            <p:ph type="title"/>
          </p:nvPr>
        </p:nvSpPr>
        <p:spPr/>
        <p:txBody>
          <a:bodyPr/>
          <a:lstStyle/>
          <a:p>
            <a:r>
              <a:rPr lang="en-US" dirty="0"/>
              <a:t>Day 2 Agenda</a:t>
            </a:r>
          </a:p>
        </p:txBody>
      </p:sp>
      <p:graphicFrame>
        <p:nvGraphicFramePr>
          <p:cNvPr id="4" name="Table 4">
            <a:extLst>
              <a:ext uri="{FF2B5EF4-FFF2-40B4-BE49-F238E27FC236}">
                <a16:creationId xmlns:a16="http://schemas.microsoft.com/office/drawing/2014/main" id="{2F07745C-96DD-477B-94B3-62E85375E148}"/>
              </a:ext>
            </a:extLst>
          </p:cNvPr>
          <p:cNvGraphicFramePr>
            <a:graphicFrameLocks noGrp="1"/>
          </p:cNvGraphicFramePr>
          <p:nvPr>
            <p:ph idx="1"/>
            <p:extLst>
              <p:ext uri="{D42A27DB-BD31-4B8C-83A1-F6EECF244321}">
                <p14:modId xmlns:p14="http://schemas.microsoft.com/office/powerpoint/2010/main" val="393005637"/>
              </p:ext>
            </p:extLst>
          </p:nvPr>
        </p:nvGraphicFramePr>
        <p:xfrm>
          <a:off x="838200" y="1390197"/>
          <a:ext cx="9993086" cy="4450080"/>
        </p:xfrm>
        <a:graphic>
          <a:graphicData uri="http://schemas.openxmlformats.org/drawingml/2006/table">
            <a:tbl>
              <a:tblPr firstRow="1" bandRow="1">
                <a:tableStyleId>{073A0DAA-6AF3-43AB-8588-CEC1D06C72B9}</a:tableStyleId>
              </a:tblPr>
              <a:tblGrid>
                <a:gridCol w="5467709">
                  <a:extLst>
                    <a:ext uri="{9D8B030D-6E8A-4147-A177-3AD203B41FA5}">
                      <a16:colId xmlns:a16="http://schemas.microsoft.com/office/drawing/2014/main" val="634879646"/>
                    </a:ext>
                  </a:extLst>
                </a:gridCol>
                <a:gridCol w="4525377">
                  <a:extLst>
                    <a:ext uri="{9D8B030D-6E8A-4147-A177-3AD203B41FA5}">
                      <a16:colId xmlns:a16="http://schemas.microsoft.com/office/drawing/2014/main" val="3403701199"/>
                    </a:ext>
                  </a:extLst>
                </a:gridCol>
              </a:tblGrid>
              <a:tr h="370840">
                <a:tc>
                  <a:txBody>
                    <a:bodyPr/>
                    <a:lstStyle/>
                    <a:p>
                      <a:r>
                        <a:rPr lang="en-US" dirty="0"/>
                        <a:t>Activity</a:t>
                      </a:r>
                    </a:p>
                  </a:txBody>
                  <a:tcPr/>
                </a:tc>
                <a:tc>
                  <a:txBody>
                    <a:bodyPr/>
                    <a:lstStyle/>
                    <a:p>
                      <a:r>
                        <a:rPr lang="en-US" dirty="0"/>
                        <a:t>Time</a:t>
                      </a:r>
                    </a:p>
                  </a:txBody>
                  <a:tcPr/>
                </a:tc>
                <a:extLst>
                  <a:ext uri="{0D108BD9-81ED-4DB2-BD59-A6C34878D82A}">
                    <a16:rowId xmlns:a16="http://schemas.microsoft.com/office/drawing/2014/main" val="2022965601"/>
                  </a:ext>
                </a:extLst>
              </a:tr>
              <a:tr h="370840">
                <a:tc>
                  <a:txBody>
                    <a:bodyPr/>
                    <a:lstStyle/>
                    <a:p>
                      <a:r>
                        <a:rPr lang="en-US" dirty="0"/>
                        <a:t>Warm Up Activity</a:t>
                      </a:r>
                    </a:p>
                  </a:txBody>
                  <a:tcPr/>
                </a:tc>
                <a:tc>
                  <a:txBody>
                    <a:bodyPr/>
                    <a:lstStyle/>
                    <a:p>
                      <a:r>
                        <a:rPr lang="en-US" dirty="0"/>
                        <a:t>8:00-8:15</a:t>
                      </a:r>
                    </a:p>
                  </a:txBody>
                  <a:tcPr/>
                </a:tc>
                <a:extLst>
                  <a:ext uri="{0D108BD9-81ED-4DB2-BD59-A6C34878D82A}">
                    <a16:rowId xmlns:a16="http://schemas.microsoft.com/office/drawing/2014/main" val="731738359"/>
                  </a:ext>
                </a:extLst>
              </a:tr>
              <a:tr h="370840">
                <a:tc>
                  <a:txBody>
                    <a:bodyPr/>
                    <a:lstStyle/>
                    <a:p>
                      <a:r>
                        <a:rPr lang="en-US" dirty="0"/>
                        <a:t>What Makes an Engaging Task?</a:t>
                      </a:r>
                    </a:p>
                  </a:txBody>
                  <a:tcPr/>
                </a:tc>
                <a:tc>
                  <a:txBody>
                    <a:bodyPr/>
                    <a:lstStyle/>
                    <a:p>
                      <a:r>
                        <a:rPr lang="en-US" dirty="0"/>
                        <a:t>8:15-8:30</a:t>
                      </a:r>
                    </a:p>
                  </a:txBody>
                  <a:tcPr/>
                </a:tc>
                <a:extLst>
                  <a:ext uri="{0D108BD9-81ED-4DB2-BD59-A6C34878D82A}">
                    <a16:rowId xmlns:a16="http://schemas.microsoft.com/office/drawing/2014/main" val="1650930287"/>
                  </a:ext>
                </a:extLst>
              </a:tr>
              <a:tr h="370840">
                <a:tc>
                  <a:txBody>
                    <a:bodyPr/>
                    <a:lstStyle/>
                    <a:p>
                      <a:r>
                        <a:rPr lang="en-US" dirty="0"/>
                        <a:t>Practice Standards &amp; Video</a:t>
                      </a:r>
                    </a:p>
                  </a:txBody>
                  <a:tcPr/>
                </a:tc>
                <a:tc>
                  <a:txBody>
                    <a:bodyPr/>
                    <a:lstStyle/>
                    <a:p>
                      <a:r>
                        <a:rPr lang="en-US" dirty="0"/>
                        <a:t>8:30-9:30</a:t>
                      </a:r>
                    </a:p>
                  </a:txBody>
                  <a:tcPr/>
                </a:tc>
                <a:extLst>
                  <a:ext uri="{0D108BD9-81ED-4DB2-BD59-A6C34878D82A}">
                    <a16:rowId xmlns:a16="http://schemas.microsoft.com/office/drawing/2014/main" val="4212926447"/>
                  </a:ext>
                </a:extLst>
              </a:tr>
              <a:tr h="370840">
                <a:tc>
                  <a:txBody>
                    <a:bodyPr/>
                    <a:lstStyle/>
                    <a:p>
                      <a:r>
                        <a:rPr lang="en-US" dirty="0"/>
                        <a:t>Break</a:t>
                      </a:r>
                    </a:p>
                  </a:txBody>
                  <a:tcPr/>
                </a:tc>
                <a:tc>
                  <a:txBody>
                    <a:bodyPr/>
                    <a:lstStyle/>
                    <a:p>
                      <a:r>
                        <a:rPr lang="en-US" dirty="0"/>
                        <a:t>9:30-9:45</a:t>
                      </a:r>
                    </a:p>
                  </a:txBody>
                  <a:tcPr/>
                </a:tc>
                <a:extLst>
                  <a:ext uri="{0D108BD9-81ED-4DB2-BD59-A6C34878D82A}">
                    <a16:rowId xmlns:a16="http://schemas.microsoft.com/office/drawing/2014/main" val="2713566285"/>
                  </a:ext>
                </a:extLst>
              </a:tr>
              <a:tr h="370840">
                <a:tc>
                  <a:txBody>
                    <a:bodyPr/>
                    <a:lstStyle/>
                    <a:p>
                      <a:r>
                        <a:rPr lang="en-US" dirty="0"/>
                        <a:t>Engage NY / Eureka Math – Spill the Tea</a:t>
                      </a:r>
                    </a:p>
                  </a:txBody>
                  <a:tcPr/>
                </a:tc>
                <a:tc>
                  <a:txBody>
                    <a:bodyPr/>
                    <a:lstStyle/>
                    <a:p>
                      <a:r>
                        <a:rPr lang="en-US" dirty="0"/>
                        <a:t>9:45-10:15</a:t>
                      </a:r>
                    </a:p>
                  </a:txBody>
                  <a:tcPr/>
                </a:tc>
                <a:extLst>
                  <a:ext uri="{0D108BD9-81ED-4DB2-BD59-A6C34878D82A}">
                    <a16:rowId xmlns:a16="http://schemas.microsoft.com/office/drawing/2014/main" val="3964590925"/>
                  </a:ext>
                </a:extLst>
              </a:tr>
              <a:tr h="370840">
                <a:tc>
                  <a:txBody>
                    <a:bodyPr/>
                    <a:lstStyle/>
                    <a:p>
                      <a:r>
                        <a:rPr lang="en-US" dirty="0"/>
                        <a:t>Engage NY / Eureka Math Task Identification/Critique</a:t>
                      </a:r>
                    </a:p>
                  </a:txBody>
                  <a:tcPr/>
                </a:tc>
                <a:tc>
                  <a:txBody>
                    <a:bodyPr/>
                    <a:lstStyle/>
                    <a:p>
                      <a:r>
                        <a:rPr lang="en-US" dirty="0"/>
                        <a:t>10:15-11:30</a:t>
                      </a:r>
                    </a:p>
                  </a:txBody>
                  <a:tcPr/>
                </a:tc>
                <a:extLst>
                  <a:ext uri="{0D108BD9-81ED-4DB2-BD59-A6C34878D82A}">
                    <a16:rowId xmlns:a16="http://schemas.microsoft.com/office/drawing/2014/main" val="4273813474"/>
                  </a:ext>
                </a:extLst>
              </a:tr>
              <a:tr h="370840">
                <a:tc>
                  <a:txBody>
                    <a:bodyPr/>
                    <a:lstStyle/>
                    <a:p>
                      <a:r>
                        <a:rPr lang="en-US" dirty="0"/>
                        <a:t>Lunch Break</a:t>
                      </a:r>
                    </a:p>
                  </a:txBody>
                  <a:tcPr/>
                </a:tc>
                <a:tc>
                  <a:txBody>
                    <a:bodyPr/>
                    <a:lstStyle/>
                    <a:p>
                      <a:r>
                        <a:rPr lang="en-US" dirty="0"/>
                        <a:t>11:30-12:30</a:t>
                      </a:r>
                    </a:p>
                  </a:txBody>
                  <a:tcPr/>
                </a:tc>
                <a:extLst>
                  <a:ext uri="{0D108BD9-81ED-4DB2-BD59-A6C34878D82A}">
                    <a16:rowId xmlns:a16="http://schemas.microsoft.com/office/drawing/2014/main" val="2116858015"/>
                  </a:ext>
                </a:extLst>
              </a:tr>
              <a:tr h="370840">
                <a:tc>
                  <a:txBody>
                    <a:bodyPr/>
                    <a:lstStyle/>
                    <a:p>
                      <a:r>
                        <a:rPr lang="en-US" dirty="0"/>
                        <a:t>Engage NY / Eureka Math Activity Part 1</a:t>
                      </a:r>
                    </a:p>
                  </a:txBody>
                  <a:tcPr/>
                </a:tc>
                <a:tc>
                  <a:txBody>
                    <a:bodyPr/>
                    <a:lstStyle/>
                    <a:p>
                      <a:r>
                        <a:rPr lang="en-US" dirty="0"/>
                        <a:t>12:30-1:30</a:t>
                      </a:r>
                    </a:p>
                  </a:txBody>
                  <a:tcPr/>
                </a:tc>
                <a:extLst>
                  <a:ext uri="{0D108BD9-81ED-4DB2-BD59-A6C34878D82A}">
                    <a16:rowId xmlns:a16="http://schemas.microsoft.com/office/drawing/2014/main" val="282584183"/>
                  </a:ext>
                </a:extLst>
              </a:tr>
              <a:tr h="370840">
                <a:tc>
                  <a:txBody>
                    <a:bodyPr/>
                    <a:lstStyle/>
                    <a:p>
                      <a:r>
                        <a:rPr lang="en-US" dirty="0"/>
                        <a:t>Break</a:t>
                      </a:r>
                    </a:p>
                  </a:txBody>
                  <a:tcPr/>
                </a:tc>
                <a:tc>
                  <a:txBody>
                    <a:bodyPr/>
                    <a:lstStyle/>
                    <a:p>
                      <a:r>
                        <a:rPr lang="en-US" dirty="0"/>
                        <a:t>1:30-1:45</a:t>
                      </a:r>
                    </a:p>
                  </a:txBody>
                  <a:tcPr/>
                </a:tc>
                <a:extLst>
                  <a:ext uri="{0D108BD9-81ED-4DB2-BD59-A6C34878D82A}">
                    <a16:rowId xmlns:a16="http://schemas.microsoft.com/office/drawing/2014/main" val="117327676"/>
                  </a:ext>
                </a:extLst>
              </a:tr>
              <a:tr h="370840">
                <a:tc>
                  <a:txBody>
                    <a:bodyPr/>
                    <a:lstStyle/>
                    <a:p>
                      <a:r>
                        <a:rPr lang="en-US" dirty="0"/>
                        <a:t>Engage NY / Eureka Math Activity Part 2</a:t>
                      </a:r>
                    </a:p>
                  </a:txBody>
                  <a:tcPr/>
                </a:tc>
                <a:tc>
                  <a:txBody>
                    <a:bodyPr/>
                    <a:lstStyle/>
                    <a:p>
                      <a:r>
                        <a:rPr lang="en-US" dirty="0"/>
                        <a:t>1:45-2:45</a:t>
                      </a:r>
                    </a:p>
                  </a:txBody>
                  <a:tcPr/>
                </a:tc>
                <a:extLst>
                  <a:ext uri="{0D108BD9-81ED-4DB2-BD59-A6C34878D82A}">
                    <a16:rowId xmlns:a16="http://schemas.microsoft.com/office/drawing/2014/main" val="1736922160"/>
                  </a:ext>
                </a:extLst>
              </a:tr>
              <a:tr h="370840">
                <a:tc>
                  <a:txBody>
                    <a:bodyPr/>
                    <a:lstStyle/>
                    <a:p>
                      <a:r>
                        <a:rPr lang="en-US" dirty="0"/>
                        <a:t>Day 2 Survey</a:t>
                      </a:r>
                    </a:p>
                  </a:txBody>
                  <a:tcPr/>
                </a:tc>
                <a:tc>
                  <a:txBody>
                    <a:bodyPr/>
                    <a:lstStyle/>
                    <a:p>
                      <a:r>
                        <a:rPr lang="en-US" dirty="0"/>
                        <a:t>2:45-3:00</a:t>
                      </a:r>
                    </a:p>
                  </a:txBody>
                  <a:tcPr/>
                </a:tc>
                <a:extLst>
                  <a:ext uri="{0D108BD9-81ED-4DB2-BD59-A6C34878D82A}">
                    <a16:rowId xmlns:a16="http://schemas.microsoft.com/office/drawing/2014/main" val="1584872155"/>
                  </a:ext>
                </a:extLst>
              </a:tr>
            </a:tbl>
          </a:graphicData>
        </a:graphic>
      </p:graphicFrame>
    </p:spTree>
    <p:extLst>
      <p:ext uri="{BB962C8B-B14F-4D97-AF65-F5344CB8AC3E}">
        <p14:creationId xmlns:p14="http://schemas.microsoft.com/office/powerpoint/2010/main" val="2269793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AE50A-B7D5-4A24-8BB1-6782EE258FFC}"/>
              </a:ext>
            </a:extLst>
          </p:cNvPr>
          <p:cNvSpPr>
            <a:spLocks noGrp="1"/>
          </p:cNvSpPr>
          <p:nvPr>
            <p:ph type="title"/>
          </p:nvPr>
        </p:nvSpPr>
        <p:spPr/>
        <p:txBody>
          <a:bodyPr/>
          <a:lstStyle/>
          <a:p>
            <a:r>
              <a:rPr lang="en-US" dirty="0"/>
              <a:t>Warm Up Activity</a:t>
            </a:r>
          </a:p>
        </p:txBody>
      </p:sp>
      <p:sp>
        <p:nvSpPr>
          <p:cNvPr id="3" name="Content Placeholder 2">
            <a:extLst>
              <a:ext uri="{FF2B5EF4-FFF2-40B4-BE49-F238E27FC236}">
                <a16:creationId xmlns:a16="http://schemas.microsoft.com/office/drawing/2014/main" id="{ECC35595-D38A-4908-AAA8-EE10C0880433}"/>
              </a:ext>
            </a:extLst>
          </p:cNvPr>
          <p:cNvSpPr>
            <a:spLocks noGrp="1"/>
          </p:cNvSpPr>
          <p:nvPr>
            <p:ph idx="1"/>
          </p:nvPr>
        </p:nvSpPr>
        <p:spPr/>
        <p:txBody>
          <a:bodyPr>
            <a:normAutofit/>
          </a:bodyPr>
          <a:lstStyle/>
          <a:p>
            <a:r>
              <a:rPr lang="en-US" dirty="0">
                <a:latin typeface="+mn-lt"/>
              </a:rPr>
              <a:t>Which one does not belong in each set? Justify your response.</a:t>
            </a:r>
            <a:br>
              <a:rPr lang="en-US" dirty="0">
                <a:latin typeface="+mn-lt"/>
              </a:rPr>
            </a:br>
            <a:br>
              <a:rPr lang="en-US" dirty="0">
                <a:latin typeface="+mn-lt"/>
              </a:rPr>
            </a:br>
            <a:r>
              <a:rPr lang="en-US" dirty="0">
                <a:latin typeface="+mn-lt"/>
              </a:rPr>
              <a:t>	       Set 1		         Set 2			 Set 3</a:t>
            </a:r>
          </a:p>
        </p:txBody>
      </p:sp>
      <p:pic>
        <p:nvPicPr>
          <p:cNvPr id="5" name="Picture 4" descr="Shape, polygon&#10;&#10;Description automatically generated">
            <a:extLst>
              <a:ext uri="{FF2B5EF4-FFF2-40B4-BE49-F238E27FC236}">
                <a16:creationId xmlns:a16="http://schemas.microsoft.com/office/drawing/2014/main" id="{C49D39C8-4A0F-F9E9-A530-629CE6376501}"/>
              </a:ext>
            </a:extLst>
          </p:cNvPr>
          <p:cNvPicPr>
            <a:picLocks noChangeAspect="1"/>
          </p:cNvPicPr>
          <p:nvPr/>
        </p:nvPicPr>
        <p:blipFill>
          <a:blip r:embed="rId2"/>
          <a:stretch>
            <a:fillRect/>
          </a:stretch>
        </p:blipFill>
        <p:spPr>
          <a:xfrm>
            <a:off x="1641475" y="3178004"/>
            <a:ext cx="2483644" cy="2508647"/>
          </a:xfrm>
          <a:prstGeom prst="rect">
            <a:avLst/>
          </a:prstGeom>
        </p:spPr>
      </p:pic>
      <p:pic>
        <p:nvPicPr>
          <p:cNvPr id="7" name="Picture 6" descr="A picture containing text, scoreboard&#10;&#10;Description automatically generated">
            <a:extLst>
              <a:ext uri="{FF2B5EF4-FFF2-40B4-BE49-F238E27FC236}">
                <a16:creationId xmlns:a16="http://schemas.microsoft.com/office/drawing/2014/main" id="{8C55F443-0664-07EB-2AE7-151A207321E6}"/>
              </a:ext>
            </a:extLst>
          </p:cNvPr>
          <p:cNvPicPr>
            <a:picLocks noChangeAspect="1"/>
          </p:cNvPicPr>
          <p:nvPr/>
        </p:nvPicPr>
        <p:blipFill>
          <a:blip r:embed="rId3"/>
          <a:stretch>
            <a:fillRect/>
          </a:stretch>
        </p:blipFill>
        <p:spPr>
          <a:xfrm>
            <a:off x="4544785" y="3211286"/>
            <a:ext cx="2483644" cy="2475365"/>
          </a:xfrm>
          <a:prstGeom prst="rect">
            <a:avLst/>
          </a:prstGeom>
        </p:spPr>
      </p:pic>
      <p:pic>
        <p:nvPicPr>
          <p:cNvPr id="9" name="Picture 8" descr="Shape&#10;&#10;Description automatically generated">
            <a:extLst>
              <a:ext uri="{FF2B5EF4-FFF2-40B4-BE49-F238E27FC236}">
                <a16:creationId xmlns:a16="http://schemas.microsoft.com/office/drawing/2014/main" id="{C3751B15-88F0-B36E-DBB4-0E641173AF0F}"/>
              </a:ext>
            </a:extLst>
          </p:cNvPr>
          <p:cNvPicPr>
            <a:picLocks noChangeAspect="1"/>
          </p:cNvPicPr>
          <p:nvPr/>
        </p:nvPicPr>
        <p:blipFill>
          <a:blip r:embed="rId4"/>
          <a:stretch>
            <a:fillRect/>
          </a:stretch>
        </p:blipFill>
        <p:spPr>
          <a:xfrm>
            <a:off x="7448095" y="3211286"/>
            <a:ext cx="2483756" cy="2475365"/>
          </a:xfrm>
          <a:prstGeom prst="rect">
            <a:avLst/>
          </a:prstGeom>
        </p:spPr>
      </p:pic>
    </p:spTree>
    <p:extLst>
      <p:ext uri="{BB962C8B-B14F-4D97-AF65-F5344CB8AC3E}">
        <p14:creationId xmlns:p14="http://schemas.microsoft.com/office/powerpoint/2010/main" val="241940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C7DCC-E9DB-4F57-B96E-76C2472329ED}"/>
              </a:ext>
            </a:extLst>
          </p:cNvPr>
          <p:cNvSpPr>
            <a:spLocks noGrp="1"/>
          </p:cNvSpPr>
          <p:nvPr>
            <p:ph type="title"/>
          </p:nvPr>
        </p:nvSpPr>
        <p:spPr/>
        <p:txBody>
          <a:bodyPr/>
          <a:lstStyle/>
          <a:p>
            <a:r>
              <a:rPr lang="en-US" dirty="0"/>
              <a:t>What Makes an Engaging Task?</a:t>
            </a:r>
          </a:p>
        </p:txBody>
      </p:sp>
      <p:sp>
        <p:nvSpPr>
          <p:cNvPr id="3" name="Content Placeholder 2">
            <a:extLst>
              <a:ext uri="{FF2B5EF4-FFF2-40B4-BE49-F238E27FC236}">
                <a16:creationId xmlns:a16="http://schemas.microsoft.com/office/drawing/2014/main" id="{74C2F14E-613A-496C-B4C6-F78B278E01C7}"/>
              </a:ext>
            </a:extLst>
          </p:cNvPr>
          <p:cNvSpPr>
            <a:spLocks noGrp="1"/>
          </p:cNvSpPr>
          <p:nvPr>
            <p:ph idx="1"/>
          </p:nvPr>
        </p:nvSpPr>
        <p:spPr/>
        <p:txBody>
          <a:bodyPr>
            <a:normAutofit lnSpcReduction="10000"/>
          </a:bodyPr>
          <a:lstStyle/>
          <a:p>
            <a:r>
              <a:rPr lang="en-US" dirty="0">
                <a:latin typeface="+mn-lt"/>
              </a:rPr>
              <a:t>What questions/comments do you have from yesterday?</a:t>
            </a:r>
          </a:p>
          <a:p>
            <a:r>
              <a:rPr lang="en-US" dirty="0">
                <a:latin typeface="+mn-lt"/>
              </a:rPr>
              <a:t>Get in groups of 4 (different ones from yesterday!). Answer the following questions on chart paper. Be detailed!</a:t>
            </a:r>
          </a:p>
          <a:p>
            <a:pPr lvl="1"/>
            <a:r>
              <a:rPr lang="en-US" dirty="0">
                <a:latin typeface="+mn-lt"/>
              </a:rPr>
              <a:t>What makes an engaging mathematics task?</a:t>
            </a:r>
          </a:p>
          <a:p>
            <a:pPr lvl="1"/>
            <a:r>
              <a:rPr lang="en-US" dirty="0">
                <a:latin typeface="+mn-lt"/>
              </a:rPr>
              <a:t>A student asked, is this correct? </a:t>
            </a:r>
          </a:p>
          <a:p>
            <a:pPr marL="457200" lvl="1" indent="0">
              <a:buNone/>
            </a:pPr>
            <a:r>
              <a:rPr lang="en-US" dirty="0">
                <a:latin typeface="+mn-lt"/>
              </a:rPr>
              <a:t>			81</a:t>
            </a:r>
          </a:p>
          <a:p>
            <a:pPr marL="457200" lvl="1" indent="0">
              <a:buNone/>
            </a:pPr>
            <a:r>
              <a:rPr lang="en-US" dirty="0">
                <a:latin typeface="+mn-lt"/>
              </a:rPr>
              <a:t>		            </a:t>
            </a:r>
            <a:r>
              <a:rPr lang="en-US" u="sng" dirty="0">
                <a:latin typeface="+mn-lt"/>
              </a:rPr>
              <a:t>-54</a:t>
            </a:r>
          </a:p>
          <a:p>
            <a:pPr marL="457200" lvl="1" indent="0">
              <a:buNone/>
            </a:pPr>
            <a:r>
              <a:rPr lang="en-US" dirty="0">
                <a:latin typeface="+mn-lt"/>
              </a:rPr>
              <a:t>			33</a:t>
            </a:r>
          </a:p>
          <a:p>
            <a:pPr marL="457200" lvl="1" indent="0">
              <a:buNone/>
            </a:pPr>
            <a:r>
              <a:rPr lang="en-US" dirty="0">
                <a:latin typeface="+mn-lt"/>
              </a:rPr>
              <a:t>   One possible response is to say no. What are other possible responses?   </a:t>
            </a:r>
          </a:p>
          <a:p>
            <a:pPr marL="457200" lvl="1" indent="0">
              <a:buNone/>
            </a:pPr>
            <a:r>
              <a:rPr lang="en-US" dirty="0">
                <a:latin typeface="+mn-lt"/>
              </a:rPr>
              <a:t>   What are advantages and disadvantages to your different response? </a:t>
            </a:r>
          </a:p>
          <a:p>
            <a:pPr marL="457200" lvl="1" indent="0">
              <a:buNone/>
            </a:pPr>
            <a:r>
              <a:rPr lang="en-US" dirty="0">
                <a:latin typeface="+mn-lt"/>
              </a:rPr>
              <a:t>		</a:t>
            </a:r>
          </a:p>
          <a:p>
            <a:pPr lvl="1"/>
            <a:endParaRPr lang="en-US" dirty="0">
              <a:latin typeface="+mn-lt"/>
            </a:endParaRPr>
          </a:p>
        </p:txBody>
      </p:sp>
    </p:spTree>
    <p:extLst>
      <p:ext uri="{BB962C8B-B14F-4D97-AF65-F5344CB8AC3E}">
        <p14:creationId xmlns:p14="http://schemas.microsoft.com/office/powerpoint/2010/main" val="1717004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9072A01-713C-542C-068F-25962CB03C4E}"/>
              </a:ext>
            </a:extLst>
          </p:cNvPr>
          <p:cNvPicPr>
            <a:picLocks noChangeAspect="1"/>
          </p:cNvPicPr>
          <p:nvPr/>
        </p:nvPicPr>
        <p:blipFill>
          <a:blip r:embed="rId2"/>
          <a:stretch>
            <a:fillRect/>
          </a:stretch>
        </p:blipFill>
        <p:spPr>
          <a:xfrm>
            <a:off x="2369983" y="331366"/>
            <a:ext cx="7201720" cy="6195268"/>
          </a:xfrm>
          <a:prstGeom prst="rect">
            <a:avLst/>
          </a:prstGeom>
        </p:spPr>
      </p:pic>
    </p:spTree>
    <p:extLst>
      <p:ext uri="{BB962C8B-B14F-4D97-AF65-F5344CB8AC3E}">
        <p14:creationId xmlns:p14="http://schemas.microsoft.com/office/powerpoint/2010/main" val="3763252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96AA-397C-423B-B69E-9D55EF5EC48A}"/>
              </a:ext>
            </a:extLst>
          </p:cNvPr>
          <p:cNvSpPr>
            <a:spLocks noGrp="1"/>
          </p:cNvSpPr>
          <p:nvPr>
            <p:ph type="title"/>
          </p:nvPr>
        </p:nvSpPr>
        <p:spPr/>
        <p:txBody>
          <a:bodyPr>
            <a:normAutofit/>
          </a:bodyPr>
          <a:lstStyle/>
          <a:p>
            <a:r>
              <a:rPr lang="en-US" dirty="0"/>
              <a:t>Component 3: Task Implementation </a:t>
            </a:r>
            <a:br>
              <a:rPr lang="en-US" dirty="0"/>
            </a:br>
            <a:r>
              <a:rPr lang="en-US" dirty="0"/>
              <a:t>Standards for Mathematical Practice</a:t>
            </a:r>
          </a:p>
        </p:txBody>
      </p:sp>
      <p:sp>
        <p:nvSpPr>
          <p:cNvPr id="3" name="Content Placeholder 2">
            <a:extLst>
              <a:ext uri="{FF2B5EF4-FFF2-40B4-BE49-F238E27FC236}">
                <a16:creationId xmlns:a16="http://schemas.microsoft.com/office/drawing/2014/main" id="{E8F3F435-8C61-4CBA-9478-97A4859F5D01}"/>
              </a:ext>
            </a:extLst>
          </p:cNvPr>
          <p:cNvSpPr>
            <a:spLocks noGrp="1"/>
          </p:cNvSpPr>
          <p:nvPr>
            <p:ph idx="1"/>
          </p:nvPr>
        </p:nvSpPr>
        <p:spPr/>
        <p:txBody>
          <a:bodyPr>
            <a:normAutofit/>
          </a:bodyPr>
          <a:lstStyle/>
          <a:p>
            <a:r>
              <a:rPr lang="en-US" dirty="0">
                <a:latin typeface="+mn-lt"/>
              </a:rPr>
              <a:t>In your notebook is a handout with the 8 standards for mathematical practice (SMP)</a:t>
            </a:r>
          </a:p>
          <a:p>
            <a:pPr lvl="1"/>
            <a:r>
              <a:rPr lang="en-US" dirty="0">
                <a:latin typeface="+mn-lt"/>
              </a:rPr>
              <a:t>Have you all seen these before?</a:t>
            </a:r>
          </a:p>
          <a:p>
            <a:pPr lvl="1"/>
            <a:r>
              <a:rPr lang="en-US" dirty="0">
                <a:latin typeface="+mn-lt"/>
              </a:rPr>
              <a:t>What role do these play in our classroom?</a:t>
            </a:r>
          </a:p>
          <a:p>
            <a:pPr lvl="1"/>
            <a:r>
              <a:rPr lang="en-US" dirty="0">
                <a:latin typeface="+mn-lt"/>
              </a:rPr>
              <a:t>Which ones do you see more often in your classroom?</a:t>
            </a:r>
          </a:p>
        </p:txBody>
      </p:sp>
    </p:spTree>
    <p:extLst>
      <p:ext uri="{BB962C8B-B14F-4D97-AF65-F5344CB8AC3E}">
        <p14:creationId xmlns:p14="http://schemas.microsoft.com/office/powerpoint/2010/main" val="301937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196AA-397C-423B-B69E-9D55EF5EC48A}"/>
              </a:ext>
            </a:extLst>
          </p:cNvPr>
          <p:cNvSpPr>
            <a:spLocks noGrp="1"/>
          </p:cNvSpPr>
          <p:nvPr>
            <p:ph type="title"/>
          </p:nvPr>
        </p:nvSpPr>
        <p:spPr/>
        <p:txBody>
          <a:bodyPr/>
          <a:lstStyle/>
          <a:p>
            <a:r>
              <a:rPr lang="en-US" dirty="0"/>
              <a:t>More with SMP</a:t>
            </a:r>
          </a:p>
        </p:txBody>
      </p:sp>
      <p:sp>
        <p:nvSpPr>
          <p:cNvPr id="3" name="Content Placeholder 2">
            <a:extLst>
              <a:ext uri="{FF2B5EF4-FFF2-40B4-BE49-F238E27FC236}">
                <a16:creationId xmlns:a16="http://schemas.microsoft.com/office/drawing/2014/main" id="{E8F3F435-8C61-4CBA-9478-97A4859F5D01}"/>
              </a:ext>
            </a:extLst>
          </p:cNvPr>
          <p:cNvSpPr>
            <a:spLocks noGrp="1"/>
          </p:cNvSpPr>
          <p:nvPr>
            <p:ph idx="1"/>
          </p:nvPr>
        </p:nvSpPr>
        <p:spPr/>
        <p:txBody>
          <a:bodyPr>
            <a:normAutofit/>
          </a:bodyPr>
          <a:lstStyle/>
          <a:p>
            <a:r>
              <a:rPr lang="en-US" dirty="0">
                <a:latin typeface="+mn-lt"/>
              </a:rPr>
              <a:t>We are going to watch two videos </a:t>
            </a:r>
            <a:r>
              <a:rPr lang="en-US" dirty="0">
                <a:latin typeface="+mn-lt"/>
                <a:hlinkClick r:id="rId2"/>
              </a:rPr>
              <a:t>https://textbooks.rowman.com/lamberg</a:t>
            </a:r>
            <a:r>
              <a:rPr lang="en-US" dirty="0">
                <a:latin typeface="+mn-lt"/>
              </a:rPr>
              <a:t> </a:t>
            </a:r>
          </a:p>
          <a:p>
            <a:pPr lvl="1"/>
            <a:r>
              <a:rPr lang="en-US" dirty="0">
                <a:latin typeface="+mn-lt"/>
              </a:rPr>
              <a:t>Video 1.1</a:t>
            </a:r>
          </a:p>
          <a:p>
            <a:pPr lvl="1"/>
            <a:r>
              <a:rPr lang="en-US" dirty="0">
                <a:latin typeface="+mn-lt"/>
              </a:rPr>
              <a:t>Video 3.1</a:t>
            </a:r>
          </a:p>
          <a:p>
            <a:r>
              <a:rPr lang="en-US" dirty="0">
                <a:latin typeface="+mn-lt"/>
              </a:rPr>
              <a:t>While watching the videos take notes on:</a:t>
            </a:r>
          </a:p>
          <a:p>
            <a:pPr lvl="1"/>
            <a:r>
              <a:rPr lang="en-US" dirty="0">
                <a:latin typeface="+mn-lt"/>
              </a:rPr>
              <a:t>what SMPs you see or do not see,</a:t>
            </a:r>
          </a:p>
          <a:p>
            <a:pPr lvl="1"/>
            <a:r>
              <a:rPr lang="en-US" dirty="0">
                <a:latin typeface="+mn-lt"/>
              </a:rPr>
              <a:t>what the goals of the lesson were, and</a:t>
            </a:r>
          </a:p>
          <a:p>
            <a:pPr lvl="1"/>
            <a:r>
              <a:rPr lang="en-US" dirty="0">
                <a:latin typeface="+mn-lt"/>
              </a:rPr>
              <a:t>how the teacher accounts for student thinking.</a:t>
            </a:r>
          </a:p>
          <a:p>
            <a:r>
              <a:rPr lang="en-US" dirty="0">
                <a:latin typeface="+mn-lt"/>
              </a:rPr>
              <a:t>Share out what you saw after each video!</a:t>
            </a:r>
          </a:p>
        </p:txBody>
      </p:sp>
    </p:spTree>
    <p:extLst>
      <p:ext uri="{BB962C8B-B14F-4D97-AF65-F5344CB8AC3E}">
        <p14:creationId xmlns:p14="http://schemas.microsoft.com/office/powerpoint/2010/main" val="210240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B393B-87A5-5DCB-3837-5CF909EF009A}"/>
              </a:ext>
            </a:extLst>
          </p:cNvPr>
          <p:cNvSpPr>
            <a:spLocks noGrp="1"/>
          </p:cNvSpPr>
          <p:nvPr>
            <p:ph type="title"/>
          </p:nvPr>
        </p:nvSpPr>
        <p:spPr/>
        <p:txBody>
          <a:bodyPr/>
          <a:lstStyle/>
          <a:p>
            <a:r>
              <a:rPr lang="en-US" dirty="0"/>
              <a:t>Component 3: Task Implementation </a:t>
            </a:r>
          </a:p>
        </p:txBody>
      </p:sp>
      <p:sp>
        <p:nvSpPr>
          <p:cNvPr id="3" name="Content Placeholder 2">
            <a:extLst>
              <a:ext uri="{FF2B5EF4-FFF2-40B4-BE49-F238E27FC236}">
                <a16:creationId xmlns:a16="http://schemas.microsoft.com/office/drawing/2014/main" id="{66C7988C-84F3-869B-5B03-F575374136B5}"/>
              </a:ext>
            </a:extLst>
          </p:cNvPr>
          <p:cNvSpPr>
            <a:spLocks noGrp="1"/>
          </p:cNvSpPr>
          <p:nvPr>
            <p:ph idx="1"/>
          </p:nvPr>
        </p:nvSpPr>
        <p:spPr/>
        <p:txBody>
          <a:bodyPr/>
          <a:lstStyle/>
          <a:p>
            <a:pPr>
              <a:buClr>
                <a:srgbClr val="478BB9"/>
              </a:buClr>
              <a:buSzPct val="120000"/>
            </a:pPr>
            <a:r>
              <a:rPr lang="en-US" dirty="0">
                <a:latin typeface="+mn-lt"/>
              </a:rPr>
              <a:t>Researchers (QUASAR project) found that a majority of the teachers were successful in </a:t>
            </a:r>
            <a:r>
              <a:rPr lang="en-US" b="1" i="1" dirty="0">
                <a:solidFill>
                  <a:srgbClr val="FF0000"/>
                </a:solidFill>
                <a:latin typeface="+mn-lt"/>
              </a:rPr>
              <a:t>identifying and setting up</a:t>
            </a:r>
            <a:r>
              <a:rPr lang="en-US" b="1" i="1" dirty="0">
                <a:latin typeface="+mn-lt"/>
              </a:rPr>
              <a:t> </a:t>
            </a:r>
            <a:r>
              <a:rPr lang="en-US" dirty="0">
                <a:latin typeface="+mn-lt"/>
              </a:rPr>
              <a:t>challenging instructional tasks.</a:t>
            </a:r>
          </a:p>
          <a:p>
            <a:pPr>
              <a:buClr>
                <a:srgbClr val="478BB9"/>
              </a:buClr>
              <a:buSzPct val="120000"/>
            </a:pPr>
            <a:r>
              <a:rPr lang="en-US" dirty="0">
                <a:latin typeface="+mn-lt"/>
              </a:rPr>
              <a:t>However, simply selecting and beginning a lesson with a high-level task did not guarantee that students would actually think and reason in cognitively complex ways.</a:t>
            </a:r>
          </a:p>
          <a:p>
            <a:pPr>
              <a:buClr>
                <a:srgbClr val="478BB9"/>
              </a:buClr>
              <a:buSzPct val="120000"/>
            </a:pPr>
            <a:r>
              <a:rPr lang="en-US" b="1" i="1" dirty="0">
                <a:solidFill>
                  <a:srgbClr val="F5003D"/>
                </a:solidFill>
                <a:latin typeface="+mn-lt"/>
              </a:rPr>
              <a:t>Only 40% of the tasks that started out (set up) at a high-level actually remained there as students engaged in the tasks (implementation).</a:t>
            </a:r>
          </a:p>
          <a:p>
            <a:endParaRPr lang="en-US" dirty="0">
              <a:latin typeface="+mn-lt"/>
            </a:endParaRPr>
          </a:p>
        </p:txBody>
      </p:sp>
    </p:spTree>
    <p:extLst>
      <p:ext uri="{BB962C8B-B14F-4D97-AF65-F5344CB8AC3E}">
        <p14:creationId xmlns:p14="http://schemas.microsoft.com/office/powerpoint/2010/main" val="3323557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CEBAD-CFFD-6163-13E9-47E909CC54DC}"/>
              </a:ext>
            </a:extLst>
          </p:cNvPr>
          <p:cNvSpPr>
            <a:spLocks noGrp="1"/>
          </p:cNvSpPr>
          <p:nvPr>
            <p:ph type="title"/>
          </p:nvPr>
        </p:nvSpPr>
        <p:spPr/>
        <p:txBody>
          <a:bodyPr/>
          <a:lstStyle/>
          <a:p>
            <a:r>
              <a:rPr lang="en-US" dirty="0"/>
              <a:t>Task Level </a:t>
            </a:r>
            <a:r>
              <a:rPr lang="en-US" dirty="0">
                <a:sym typeface="Wingdings" pitchFamily="2" charset="2"/>
              </a:rPr>
              <a:t> </a:t>
            </a:r>
            <a:r>
              <a:rPr lang="en-US" dirty="0"/>
              <a:t>Student Learning </a:t>
            </a:r>
          </a:p>
        </p:txBody>
      </p:sp>
      <p:grpSp>
        <p:nvGrpSpPr>
          <p:cNvPr id="4" name="Group 3">
            <a:extLst>
              <a:ext uri="{FF2B5EF4-FFF2-40B4-BE49-F238E27FC236}">
                <a16:creationId xmlns:a16="http://schemas.microsoft.com/office/drawing/2014/main" id="{9663E3D0-F7BB-4C1E-4CAA-FD6142743B5C}"/>
              </a:ext>
            </a:extLst>
          </p:cNvPr>
          <p:cNvGrpSpPr>
            <a:grpSpLocks/>
          </p:cNvGrpSpPr>
          <p:nvPr/>
        </p:nvGrpSpPr>
        <p:grpSpPr bwMode="auto">
          <a:xfrm>
            <a:off x="1638139" y="1690688"/>
            <a:ext cx="8915721" cy="4552950"/>
            <a:chOff x="624" y="1248"/>
            <a:chExt cx="5079" cy="2558"/>
          </a:xfrm>
        </p:grpSpPr>
        <p:grpSp>
          <p:nvGrpSpPr>
            <p:cNvPr id="5" name="Group 4">
              <a:extLst>
                <a:ext uri="{FF2B5EF4-FFF2-40B4-BE49-F238E27FC236}">
                  <a16:creationId xmlns:a16="http://schemas.microsoft.com/office/drawing/2014/main" id="{CD44F30A-A798-89C9-366F-6BC574D6D33A}"/>
                </a:ext>
              </a:extLst>
            </p:cNvPr>
            <p:cNvGrpSpPr>
              <a:grpSpLocks/>
            </p:cNvGrpSpPr>
            <p:nvPr/>
          </p:nvGrpSpPr>
          <p:grpSpPr bwMode="auto">
            <a:xfrm>
              <a:off x="859" y="1575"/>
              <a:ext cx="4563" cy="2231"/>
              <a:chOff x="720" y="1184"/>
              <a:chExt cx="4512" cy="2622"/>
            </a:xfrm>
          </p:grpSpPr>
          <p:grpSp>
            <p:nvGrpSpPr>
              <p:cNvPr id="9" name="Group 5">
                <a:extLst>
                  <a:ext uri="{FF2B5EF4-FFF2-40B4-BE49-F238E27FC236}">
                    <a16:creationId xmlns:a16="http://schemas.microsoft.com/office/drawing/2014/main" id="{85A55C9D-8506-62A6-E44C-E56314180085}"/>
                  </a:ext>
                </a:extLst>
              </p:cNvPr>
              <p:cNvGrpSpPr>
                <a:grpSpLocks/>
              </p:cNvGrpSpPr>
              <p:nvPr/>
            </p:nvGrpSpPr>
            <p:grpSpPr bwMode="auto">
              <a:xfrm>
                <a:off x="720" y="3008"/>
                <a:ext cx="4512" cy="798"/>
                <a:chOff x="720" y="3008"/>
                <a:chExt cx="4512" cy="798"/>
              </a:xfrm>
            </p:grpSpPr>
            <p:sp>
              <p:nvSpPr>
                <p:cNvPr id="28" name="Rectangle 6">
                  <a:extLst>
                    <a:ext uri="{FF2B5EF4-FFF2-40B4-BE49-F238E27FC236}">
                      <a16:creationId xmlns:a16="http://schemas.microsoft.com/office/drawing/2014/main" id="{72AC8E9F-4CB9-E866-815A-9C81159349A4}"/>
                    </a:ext>
                  </a:extLst>
                </p:cNvPr>
                <p:cNvSpPr>
                  <a:spLocks noChangeArrowheads="1"/>
                </p:cNvSpPr>
                <p:nvPr/>
              </p:nvSpPr>
              <p:spPr bwMode="auto">
                <a:xfrm>
                  <a:off x="720" y="3056"/>
                  <a:ext cx="720" cy="672"/>
                </a:xfrm>
                <a:prstGeom prst="rect">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9" name="Rectangle 7">
                  <a:extLst>
                    <a:ext uri="{FF2B5EF4-FFF2-40B4-BE49-F238E27FC236}">
                      <a16:creationId xmlns:a16="http://schemas.microsoft.com/office/drawing/2014/main" id="{F68ABBCD-48B4-E16C-D663-D166F0005427}"/>
                    </a:ext>
                  </a:extLst>
                </p:cNvPr>
                <p:cNvSpPr>
                  <a:spLocks noChangeArrowheads="1"/>
                </p:cNvSpPr>
                <p:nvPr/>
              </p:nvSpPr>
              <p:spPr bwMode="auto">
                <a:xfrm>
                  <a:off x="2448" y="3056"/>
                  <a:ext cx="720" cy="672"/>
                </a:xfrm>
                <a:prstGeom prst="rect">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0" name="AutoShape 8">
                  <a:extLst>
                    <a:ext uri="{FF2B5EF4-FFF2-40B4-BE49-F238E27FC236}">
                      <a16:creationId xmlns:a16="http://schemas.microsoft.com/office/drawing/2014/main" id="{4361FAD9-C508-C727-87C5-9EE9F6AF68F6}"/>
                    </a:ext>
                  </a:extLst>
                </p:cNvPr>
                <p:cNvSpPr>
                  <a:spLocks noChangeArrowheads="1"/>
                </p:cNvSpPr>
                <p:nvPr/>
              </p:nvSpPr>
              <p:spPr bwMode="auto">
                <a:xfrm>
                  <a:off x="4080" y="3008"/>
                  <a:ext cx="1152" cy="768"/>
                </a:xfrm>
                <a:prstGeom prst="triangle">
                  <a:avLst>
                    <a:gd name="adj" fmla="val 47361"/>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31" name="Line 9">
                  <a:extLst>
                    <a:ext uri="{FF2B5EF4-FFF2-40B4-BE49-F238E27FC236}">
                      <a16:creationId xmlns:a16="http://schemas.microsoft.com/office/drawing/2014/main" id="{61E3808C-53C7-6BFB-7099-DEF64AFF1374}"/>
                    </a:ext>
                  </a:extLst>
                </p:cNvPr>
                <p:cNvSpPr>
                  <a:spLocks noChangeShapeType="1"/>
                </p:cNvSpPr>
                <p:nvPr/>
              </p:nvSpPr>
              <p:spPr bwMode="auto">
                <a:xfrm>
                  <a:off x="1776" y="3392"/>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2" name="Line 10">
                  <a:extLst>
                    <a:ext uri="{FF2B5EF4-FFF2-40B4-BE49-F238E27FC236}">
                      <a16:creationId xmlns:a16="http://schemas.microsoft.com/office/drawing/2014/main" id="{5E89C71C-6651-4E3D-2356-C36308E1AD11}"/>
                    </a:ext>
                  </a:extLst>
                </p:cNvPr>
                <p:cNvSpPr>
                  <a:spLocks noChangeShapeType="1"/>
                </p:cNvSpPr>
                <p:nvPr/>
              </p:nvSpPr>
              <p:spPr bwMode="auto">
                <a:xfrm>
                  <a:off x="3360" y="3392"/>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33" name="Text Box 11">
                  <a:extLst>
                    <a:ext uri="{FF2B5EF4-FFF2-40B4-BE49-F238E27FC236}">
                      <a16:creationId xmlns:a16="http://schemas.microsoft.com/office/drawing/2014/main" id="{D27E451D-7F8D-9D33-0FB0-1EB96920D3AF}"/>
                    </a:ext>
                  </a:extLst>
                </p:cNvPr>
                <p:cNvSpPr txBox="1">
                  <a:spLocks noChangeArrowheads="1"/>
                </p:cNvSpPr>
                <p:nvPr/>
              </p:nvSpPr>
              <p:spPr bwMode="auto">
                <a:xfrm>
                  <a:off x="769" y="3248"/>
                  <a:ext cx="670"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High</a:t>
                  </a:r>
                </a:p>
              </p:txBody>
            </p:sp>
            <p:sp>
              <p:nvSpPr>
                <p:cNvPr id="34" name="Text Box 12">
                  <a:extLst>
                    <a:ext uri="{FF2B5EF4-FFF2-40B4-BE49-F238E27FC236}">
                      <a16:creationId xmlns:a16="http://schemas.microsoft.com/office/drawing/2014/main" id="{180336F7-B95B-C5BD-681B-7E30385E043E}"/>
                    </a:ext>
                  </a:extLst>
                </p:cNvPr>
                <p:cNvSpPr txBox="1">
                  <a:spLocks noChangeArrowheads="1"/>
                </p:cNvSpPr>
                <p:nvPr/>
              </p:nvSpPr>
              <p:spPr bwMode="auto">
                <a:xfrm>
                  <a:off x="2449" y="3248"/>
                  <a:ext cx="670"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Low</a:t>
                  </a:r>
                </a:p>
              </p:txBody>
            </p:sp>
            <p:sp>
              <p:nvSpPr>
                <p:cNvPr id="35" name="Text Box 13">
                  <a:extLst>
                    <a:ext uri="{FF2B5EF4-FFF2-40B4-BE49-F238E27FC236}">
                      <a16:creationId xmlns:a16="http://schemas.microsoft.com/office/drawing/2014/main" id="{376052C9-0A8A-E927-D783-8DD91462D610}"/>
                    </a:ext>
                  </a:extLst>
                </p:cNvPr>
                <p:cNvSpPr txBox="1">
                  <a:spLocks noChangeArrowheads="1"/>
                </p:cNvSpPr>
                <p:nvPr/>
              </p:nvSpPr>
              <p:spPr bwMode="auto">
                <a:xfrm>
                  <a:off x="4129" y="3504"/>
                  <a:ext cx="1054"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Moderate</a:t>
                  </a:r>
                </a:p>
              </p:txBody>
            </p:sp>
          </p:grpSp>
          <p:grpSp>
            <p:nvGrpSpPr>
              <p:cNvPr id="10" name="Group 14">
                <a:extLst>
                  <a:ext uri="{FF2B5EF4-FFF2-40B4-BE49-F238E27FC236}">
                    <a16:creationId xmlns:a16="http://schemas.microsoft.com/office/drawing/2014/main" id="{06E05142-4BB4-103C-83C6-33809A74392E}"/>
                  </a:ext>
                </a:extLst>
              </p:cNvPr>
              <p:cNvGrpSpPr>
                <a:grpSpLocks/>
              </p:cNvGrpSpPr>
              <p:nvPr/>
            </p:nvGrpSpPr>
            <p:grpSpPr bwMode="auto">
              <a:xfrm>
                <a:off x="720" y="1184"/>
                <a:ext cx="4464" cy="768"/>
                <a:chOff x="720" y="1184"/>
                <a:chExt cx="4464" cy="768"/>
              </a:xfrm>
            </p:grpSpPr>
            <p:sp>
              <p:nvSpPr>
                <p:cNvPr id="20" name="Rectangle 15">
                  <a:extLst>
                    <a:ext uri="{FF2B5EF4-FFF2-40B4-BE49-F238E27FC236}">
                      <a16:creationId xmlns:a16="http://schemas.microsoft.com/office/drawing/2014/main" id="{D5EE0FCF-6C41-609E-56F0-992FECCE0838}"/>
                    </a:ext>
                  </a:extLst>
                </p:cNvPr>
                <p:cNvSpPr>
                  <a:spLocks noChangeArrowheads="1"/>
                </p:cNvSpPr>
                <p:nvPr/>
              </p:nvSpPr>
              <p:spPr bwMode="auto">
                <a:xfrm>
                  <a:off x="720" y="1232"/>
                  <a:ext cx="720" cy="672"/>
                </a:xfrm>
                <a:prstGeom prst="rect">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1" name="Rectangle 16">
                  <a:extLst>
                    <a:ext uri="{FF2B5EF4-FFF2-40B4-BE49-F238E27FC236}">
                      <a16:creationId xmlns:a16="http://schemas.microsoft.com/office/drawing/2014/main" id="{65B48B3D-8C24-FB62-E2AC-1D0D2A3BF75C}"/>
                    </a:ext>
                  </a:extLst>
                </p:cNvPr>
                <p:cNvSpPr>
                  <a:spLocks noChangeArrowheads="1"/>
                </p:cNvSpPr>
                <p:nvPr/>
              </p:nvSpPr>
              <p:spPr bwMode="auto">
                <a:xfrm>
                  <a:off x="2448" y="1232"/>
                  <a:ext cx="720" cy="672"/>
                </a:xfrm>
                <a:prstGeom prst="rect">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2" name="Line 17">
                  <a:extLst>
                    <a:ext uri="{FF2B5EF4-FFF2-40B4-BE49-F238E27FC236}">
                      <a16:creationId xmlns:a16="http://schemas.microsoft.com/office/drawing/2014/main" id="{5E392B54-7A63-982F-DF66-E9C516F90651}"/>
                    </a:ext>
                  </a:extLst>
                </p:cNvPr>
                <p:cNvSpPr>
                  <a:spLocks noChangeShapeType="1"/>
                </p:cNvSpPr>
                <p:nvPr/>
              </p:nvSpPr>
              <p:spPr bwMode="auto">
                <a:xfrm>
                  <a:off x="1776" y="1568"/>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3" name="Line 18">
                  <a:extLst>
                    <a:ext uri="{FF2B5EF4-FFF2-40B4-BE49-F238E27FC236}">
                      <a16:creationId xmlns:a16="http://schemas.microsoft.com/office/drawing/2014/main" id="{5D6B66E7-4010-1E82-59FF-DF8C13119D91}"/>
                    </a:ext>
                  </a:extLst>
                </p:cNvPr>
                <p:cNvSpPr>
                  <a:spLocks noChangeShapeType="1"/>
                </p:cNvSpPr>
                <p:nvPr/>
              </p:nvSpPr>
              <p:spPr bwMode="auto">
                <a:xfrm>
                  <a:off x="3360" y="1568"/>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4" name="Text Box 19">
                  <a:extLst>
                    <a:ext uri="{FF2B5EF4-FFF2-40B4-BE49-F238E27FC236}">
                      <a16:creationId xmlns:a16="http://schemas.microsoft.com/office/drawing/2014/main" id="{2BA6286B-E794-3F7E-97D3-841EAC6EA0BD}"/>
                    </a:ext>
                  </a:extLst>
                </p:cNvPr>
                <p:cNvSpPr txBox="1">
                  <a:spLocks noChangeArrowheads="1"/>
                </p:cNvSpPr>
                <p:nvPr/>
              </p:nvSpPr>
              <p:spPr bwMode="auto">
                <a:xfrm>
                  <a:off x="769" y="1422"/>
                  <a:ext cx="670"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High</a:t>
                  </a:r>
                </a:p>
              </p:txBody>
            </p:sp>
            <p:sp>
              <p:nvSpPr>
                <p:cNvPr id="25" name="Text Box 20">
                  <a:extLst>
                    <a:ext uri="{FF2B5EF4-FFF2-40B4-BE49-F238E27FC236}">
                      <a16:creationId xmlns:a16="http://schemas.microsoft.com/office/drawing/2014/main" id="{DA8B2AEA-99DC-A7DF-AB96-E78C3FF282D5}"/>
                    </a:ext>
                  </a:extLst>
                </p:cNvPr>
                <p:cNvSpPr txBox="1">
                  <a:spLocks noChangeArrowheads="1"/>
                </p:cNvSpPr>
                <p:nvPr/>
              </p:nvSpPr>
              <p:spPr bwMode="auto">
                <a:xfrm>
                  <a:off x="2447" y="1422"/>
                  <a:ext cx="672"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High</a:t>
                  </a:r>
                </a:p>
              </p:txBody>
            </p:sp>
            <p:sp>
              <p:nvSpPr>
                <p:cNvPr id="26" name="AutoShape 21">
                  <a:extLst>
                    <a:ext uri="{FF2B5EF4-FFF2-40B4-BE49-F238E27FC236}">
                      <a16:creationId xmlns:a16="http://schemas.microsoft.com/office/drawing/2014/main" id="{F5284309-7D22-5CF8-2285-7C868E339230}"/>
                    </a:ext>
                  </a:extLst>
                </p:cNvPr>
                <p:cNvSpPr>
                  <a:spLocks noChangeArrowheads="1"/>
                </p:cNvSpPr>
                <p:nvPr/>
              </p:nvSpPr>
              <p:spPr bwMode="auto">
                <a:xfrm>
                  <a:off x="4032" y="1184"/>
                  <a:ext cx="1152" cy="768"/>
                </a:xfrm>
                <a:prstGeom prst="triangle">
                  <a:avLst>
                    <a:gd name="adj" fmla="val 47361"/>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7" name="Text Box 22">
                  <a:extLst>
                    <a:ext uri="{FF2B5EF4-FFF2-40B4-BE49-F238E27FC236}">
                      <a16:creationId xmlns:a16="http://schemas.microsoft.com/office/drawing/2014/main" id="{C363C1B9-0496-D701-FA0F-B48695AD2246}"/>
                    </a:ext>
                  </a:extLst>
                </p:cNvPr>
                <p:cNvSpPr txBox="1">
                  <a:spLocks noChangeArrowheads="1"/>
                </p:cNvSpPr>
                <p:nvPr/>
              </p:nvSpPr>
              <p:spPr bwMode="auto">
                <a:xfrm>
                  <a:off x="4271" y="1473"/>
                  <a:ext cx="673"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High</a:t>
                  </a:r>
                </a:p>
              </p:txBody>
            </p:sp>
          </p:grpSp>
          <p:grpSp>
            <p:nvGrpSpPr>
              <p:cNvPr id="11" name="Group 23">
                <a:extLst>
                  <a:ext uri="{FF2B5EF4-FFF2-40B4-BE49-F238E27FC236}">
                    <a16:creationId xmlns:a16="http://schemas.microsoft.com/office/drawing/2014/main" id="{9AC52EF4-AFAB-2CB9-23F9-FB80AE29FD41}"/>
                  </a:ext>
                </a:extLst>
              </p:cNvPr>
              <p:cNvGrpSpPr>
                <a:grpSpLocks/>
              </p:cNvGrpSpPr>
              <p:nvPr/>
            </p:nvGrpSpPr>
            <p:grpSpPr bwMode="auto">
              <a:xfrm>
                <a:off x="720" y="2096"/>
                <a:ext cx="4464" cy="768"/>
                <a:chOff x="720" y="2096"/>
                <a:chExt cx="4464" cy="768"/>
              </a:xfrm>
            </p:grpSpPr>
            <p:sp>
              <p:nvSpPr>
                <p:cNvPr id="12" name="Rectangle 24">
                  <a:extLst>
                    <a:ext uri="{FF2B5EF4-FFF2-40B4-BE49-F238E27FC236}">
                      <a16:creationId xmlns:a16="http://schemas.microsoft.com/office/drawing/2014/main" id="{1A8AC9F1-BDB7-0FDC-E4BA-A6D7DD3C6432}"/>
                    </a:ext>
                  </a:extLst>
                </p:cNvPr>
                <p:cNvSpPr>
                  <a:spLocks noChangeArrowheads="1"/>
                </p:cNvSpPr>
                <p:nvPr/>
              </p:nvSpPr>
              <p:spPr bwMode="auto">
                <a:xfrm>
                  <a:off x="720" y="2144"/>
                  <a:ext cx="720" cy="672"/>
                </a:xfrm>
                <a:prstGeom prst="rect">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3" name="Rectangle 25">
                  <a:extLst>
                    <a:ext uri="{FF2B5EF4-FFF2-40B4-BE49-F238E27FC236}">
                      <a16:creationId xmlns:a16="http://schemas.microsoft.com/office/drawing/2014/main" id="{84C3465C-585D-7B4F-1D77-329ADDA70C1A}"/>
                    </a:ext>
                  </a:extLst>
                </p:cNvPr>
                <p:cNvSpPr>
                  <a:spLocks noChangeArrowheads="1"/>
                </p:cNvSpPr>
                <p:nvPr/>
              </p:nvSpPr>
              <p:spPr bwMode="auto">
                <a:xfrm>
                  <a:off x="2448" y="2144"/>
                  <a:ext cx="720" cy="672"/>
                </a:xfrm>
                <a:prstGeom prst="rect">
                  <a:avLst/>
                </a:prstGeom>
                <a:solidFill>
                  <a:schemeClr val="accent1">
                    <a:lumMod val="40000"/>
                    <a:lumOff val="60000"/>
                  </a:schemeClr>
                </a:solidFill>
                <a:ln w="9525">
                  <a:solidFill>
                    <a:srgbClr val="76D6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4" name="Line 26">
                  <a:extLst>
                    <a:ext uri="{FF2B5EF4-FFF2-40B4-BE49-F238E27FC236}">
                      <a16:creationId xmlns:a16="http://schemas.microsoft.com/office/drawing/2014/main" id="{2482C773-BDB3-B2C7-BF7A-2948566CD52C}"/>
                    </a:ext>
                  </a:extLst>
                </p:cNvPr>
                <p:cNvSpPr>
                  <a:spLocks noChangeShapeType="1"/>
                </p:cNvSpPr>
                <p:nvPr/>
              </p:nvSpPr>
              <p:spPr bwMode="auto">
                <a:xfrm>
                  <a:off x="1776" y="2480"/>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 name="Line 27">
                  <a:extLst>
                    <a:ext uri="{FF2B5EF4-FFF2-40B4-BE49-F238E27FC236}">
                      <a16:creationId xmlns:a16="http://schemas.microsoft.com/office/drawing/2014/main" id="{998D1274-4CAA-1FC5-DE48-1EAE6B410CAA}"/>
                    </a:ext>
                  </a:extLst>
                </p:cNvPr>
                <p:cNvSpPr>
                  <a:spLocks noChangeShapeType="1"/>
                </p:cNvSpPr>
                <p:nvPr/>
              </p:nvSpPr>
              <p:spPr bwMode="auto">
                <a:xfrm>
                  <a:off x="3360" y="2480"/>
                  <a:ext cx="528"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6" name="Text Box 28">
                  <a:extLst>
                    <a:ext uri="{FF2B5EF4-FFF2-40B4-BE49-F238E27FC236}">
                      <a16:creationId xmlns:a16="http://schemas.microsoft.com/office/drawing/2014/main" id="{3924FFFF-411C-1727-34CF-896BA3C84D5D}"/>
                    </a:ext>
                  </a:extLst>
                </p:cNvPr>
                <p:cNvSpPr txBox="1">
                  <a:spLocks noChangeArrowheads="1"/>
                </p:cNvSpPr>
                <p:nvPr/>
              </p:nvSpPr>
              <p:spPr bwMode="auto">
                <a:xfrm>
                  <a:off x="769" y="2336"/>
                  <a:ext cx="670"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Low</a:t>
                  </a:r>
                </a:p>
              </p:txBody>
            </p:sp>
            <p:sp>
              <p:nvSpPr>
                <p:cNvPr id="17" name="Text Box 29">
                  <a:extLst>
                    <a:ext uri="{FF2B5EF4-FFF2-40B4-BE49-F238E27FC236}">
                      <a16:creationId xmlns:a16="http://schemas.microsoft.com/office/drawing/2014/main" id="{6F51B6E0-D334-0A51-1B4F-265AF37CE06A}"/>
                    </a:ext>
                  </a:extLst>
                </p:cNvPr>
                <p:cNvSpPr txBox="1">
                  <a:spLocks noChangeArrowheads="1"/>
                </p:cNvSpPr>
                <p:nvPr/>
              </p:nvSpPr>
              <p:spPr bwMode="auto">
                <a:xfrm>
                  <a:off x="2447" y="2336"/>
                  <a:ext cx="672"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Low</a:t>
                  </a:r>
                </a:p>
              </p:txBody>
            </p:sp>
            <p:sp>
              <p:nvSpPr>
                <p:cNvPr id="18" name="AutoShape 30">
                  <a:extLst>
                    <a:ext uri="{FF2B5EF4-FFF2-40B4-BE49-F238E27FC236}">
                      <a16:creationId xmlns:a16="http://schemas.microsoft.com/office/drawing/2014/main" id="{DE8E50BD-8AA9-47E0-0F5B-133EA88FAA52}"/>
                    </a:ext>
                  </a:extLst>
                </p:cNvPr>
                <p:cNvSpPr>
                  <a:spLocks noChangeArrowheads="1"/>
                </p:cNvSpPr>
                <p:nvPr/>
              </p:nvSpPr>
              <p:spPr bwMode="auto">
                <a:xfrm>
                  <a:off x="4032" y="2096"/>
                  <a:ext cx="1152" cy="768"/>
                </a:xfrm>
                <a:prstGeom prst="triangle">
                  <a:avLst>
                    <a:gd name="adj" fmla="val 47361"/>
                  </a:avLst>
                </a:prstGeom>
                <a:solidFill>
                  <a:schemeClr val="accent1">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9" name="Text Box 31">
                  <a:extLst>
                    <a:ext uri="{FF2B5EF4-FFF2-40B4-BE49-F238E27FC236}">
                      <a16:creationId xmlns:a16="http://schemas.microsoft.com/office/drawing/2014/main" id="{1E2D562D-E54B-A1AF-64B8-18D3449337CC}"/>
                    </a:ext>
                  </a:extLst>
                </p:cNvPr>
                <p:cNvSpPr txBox="1">
                  <a:spLocks noChangeArrowheads="1"/>
                </p:cNvSpPr>
                <p:nvPr/>
              </p:nvSpPr>
              <p:spPr bwMode="auto">
                <a:xfrm>
                  <a:off x="4271" y="2385"/>
                  <a:ext cx="673"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dirty="0">
                      <a:latin typeface="Century Gothic" pitchFamily="34" charset="0"/>
                    </a:rPr>
                    <a:t>Low</a:t>
                  </a:r>
                </a:p>
              </p:txBody>
            </p:sp>
          </p:grpSp>
        </p:grpSp>
        <p:sp>
          <p:nvSpPr>
            <p:cNvPr id="6" name="Text Box 32">
              <a:extLst>
                <a:ext uri="{FF2B5EF4-FFF2-40B4-BE49-F238E27FC236}">
                  <a16:creationId xmlns:a16="http://schemas.microsoft.com/office/drawing/2014/main" id="{5D47F8A9-2C8A-8CC3-8FE8-9939C9D98243}"/>
                </a:ext>
              </a:extLst>
            </p:cNvPr>
            <p:cNvSpPr txBox="1">
              <a:spLocks noChangeArrowheads="1"/>
            </p:cNvSpPr>
            <p:nvPr/>
          </p:nvSpPr>
          <p:spPr bwMode="auto">
            <a:xfrm>
              <a:off x="624" y="1248"/>
              <a:ext cx="1262" cy="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dirty="0">
                  <a:solidFill>
                    <a:schemeClr val="tx2"/>
                  </a:solidFill>
                  <a:latin typeface="Century Gothic" pitchFamily="34" charset="0"/>
                </a:rPr>
                <a:t>Task Set-Up</a:t>
              </a:r>
            </a:p>
          </p:txBody>
        </p:sp>
        <p:sp>
          <p:nvSpPr>
            <p:cNvPr id="7" name="Text Box 33">
              <a:extLst>
                <a:ext uri="{FF2B5EF4-FFF2-40B4-BE49-F238E27FC236}">
                  <a16:creationId xmlns:a16="http://schemas.microsoft.com/office/drawing/2014/main" id="{2245A98B-97E4-8BAE-B03A-E309914BC5CA}"/>
                </a:ext>
              </a:extLst>
            </p:cNvPr>
            <p:cNvSpPr txBox="1">
              <a:spLocks noChangeArrowheads="1"/>
            </p:cNvSpPr>
            <p:nvPr/>
          </p:nvSpPr>
          <p:spPr bwMode="auto">
            <a:xfrm>
              <a:off x="2084" y="1248"/>
              <a:ext cx="1990" cy="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000" b="1" dirty="0">
                  <a:solidFill>
                    <a:schemeClr val="tx2"/>
                  </a:solidFill>
                  <a:latin typeface="Century Gothic" pitchFamily="34" charset="0"/>
                </a:rPr>
                <a:t>Task Implementation</a:t>
              </a:r>
            </a:p>
          </p:txBody>
        </p:sp>
        <p:sp>
          <p:nvSpPr>
            <p:cNvPr id="8" name="Text Box 34">
              <a:extLst>
                <a:ext uri="{FF2B5EF4-FFF2-40B4-BE49-F238E27FC236}">
                  <a16:creationId xmlns:a16="http://schemas.microsoft.com/office/drawing/2014/main" id="{89823BED-3A12-EAB9-42C7-61D2329FDE20}"/>
                </a:ext>
              </a:extLst>
            </p:cNvPr>
            <p:cNvSpPr txBox="1">
              <a:spLocks noChangeArrowheads="1"/>
            </p:cNvSpPr>
            <p:nvPr/>
          </p:nvSpPr>
          <p:spPr bwMode="auto">
            <a:xfrm>
              <a:off x="4101" y="1262"/>
              <a:ext cx="1602" cy="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dirty="0">
                  <a:solidFill>
                    <a:schemeClr val="tx2"/>
                  </a:solidFill>
                  <a:latin typeface="Century Gothic" pitchFamily="34" charset="0"/>
                </a:rPr>
                <a:t>Student Learning</a:t>
              </a:r>
            </a:p>
          </p:txBody>
        </p:sp>
      </p:grpSp>
    </p:spTree>
    <p:extLst>
      <p:ext uri="{BB962C8B-B14F-4D97-AF65-F5344CB8AC3E}">
        <p14:creationId xmlns:p14="http://schemas.microsoft.com/office/powerpoint/2010/main" val="526901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754</TotalTime>
  <Words>1114</Words>
  <Application>Microsoft Macintosh PowerPoint</Application>
  <PresentationFormat>Widescreen</PresentationFormat>
  <Paragraphs>153</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Myriad Pro</vt:lpstr>
      <vt:lpstr>Palatino</vt:lpstr>
      <vt:lpstr>Office Theme</vt:lpstr>
      <vt:lpstr>Teachers of Mathematics as Pedagogical Designers</vt:lpstr>
      <vt:lpstr>Day 2 Agenda</vt:lpstr>
      <vt:lpstr>Warm Up Activity</vt:lpstr>
      <vt:lpstr>What Makes an Engaging Task?</vt:lpstr>
      <vt:lpstr>PowerPoint Presentation</vt:lpstr>
      <vt:lpstr>Component 3: Task Implementation  Standards for Mathematical Practice</vt:lpstr>
      <vt:lpstr>More with SMP</vt:lpstr>
      <vt:lpstr>Component 3: Task Implementation </vt:lpstr>
      <vt:lpstr>Task Level  Student Learning </vt:lpstr>
      <vt:lpstr>Break</vt:lpstr>
      <vt:lpstr>EngageNY / Eureka Math – Spill the Tea</vt:lpstr>
      <vt:lpstr>EngageNY / Eureka Task Analysis</vt:lpstr>
      <vt:lpstr>Lunch Break</vt:lpstr>
      <vt:lpstr>Day 2 Agenda</vt:lpstr>
      <vt:lpstr>EngageNY / Eureka Math Activity</vt:lpstr>
      <vt:lpstr>EngageNY / Eureka Math Activity Tips</vt:lpstr>
      <vt:lpstr>Day 2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Fortune</dc:creator>
  <cp:lastModifiedBy>Sarah Hartman</cp:lastModifiedBy>
  <cp:revision>100</cp:revision>
  <dcterms:created xsi:type="dcterms:W3CDTF">2018-10-27T19:00:13Z</dcterms:created>
  <dcterms:modified xsi:type="dcterms:W3CDTF">2022-07-19T19:32:44Z</dcterms:modified>
</cp:coreProperties>
</file>