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57" r:id="rId3"/>
    <p:sldId id="258" r:id="rId4"/>
    <p:sldId id="259" r:id="rId5"/>
    <p:sldId id="261" r:id="rId6"/>
    <p:sldId id="260" r:id="rId7"/>
    <p:sldId id="263" r:id="rId8"/>
    <p:sldId id="264" r:id="rId9"/>
    <p:sldId id="271" r:id="rId10"/>
    <p:sldId id="312" r:id="rId11"/>
    <p:sldId id="269" r:id="rId12"/>
    <p:sldId id="296" r:id="rId13"/>
    <p:sldId id="297" r:id="rId14"/>
    <p:sldId id="304" r:id="rId15"/>
    <p:sldId id="265" r:id="rId16"/>
    <p:sldId id="295" r:id="rId17"/>
    <p:sldId id="294" r:id="rId18"/>
    <p:sldId id="310" r:id="rId19"/>
    <p:sldId id="298" r:id="rId20"/>
    <p:sldId id="299" r:id="rId21"/>
    <p:sldId id="305" r:id="rId22"/>
    <p:sldId id="306" r:id="rId23"/>
    <p:sldId id="308" r:id="rId24"/>
    <p:sldId id="307" r:id="rId25"/>
    <p:sldId id="309" r:id="rId26"/>
    <p:sldId id="26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F384A52-EF63-27D7-484A-33451246584C}" name="Hope Marchionda" initials="HM" userId="e1c1e17b0f377012" providerId="Windows Live"/>
  <p188:author id="{38A0F775-CB4D-52AD-131A-2E6CCCC0F2C6}" name="Sarah Hartman" initials="SH" userId="700266255e319f4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003D"/>
    <a:srgbClr val="B01E24"/>
    <a:srgbClr val="737373"/>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0"/>
    <p:restoredTop sz="72163" autoAdjust="0"/>
  </p:normalViewPr>
  <p:slideViewPr>
    <p:cSldViewPr snapToGrid="0" snapToObjects="1">
      <p:cViewPr varScale="1">
        <p:scale>
          <a:sx n="70" d="100"/>
          <a:sy n="70" d="100"/>
        </p:scale>
        <p:origin x="192" y="40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12BCF0-931E-1144-B364-378125D856A2}" type="datetimeFigureOut">
              <a:rPr lang="en-US" smtClean="0"/>
              <a:t>7/18/22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09001-B078-E64D-BA4B-35A9B78724BB}" type="slidenum">
              <a:rPr lang="en-US" smtClean="0"/>
              <a:t>‹#›</a:t>
            </a:fld>
            <a:endParaRPr lang="en-US"/>
          </a:p>
        </p:txBody>
      </p:sp>
    </p:spTree>
    <p:extLst>
      <p:ext uri="{BB962C8B-B14F-4D97-AF65-F5344CB8AC3E}">
        <p14:creationId xmlns:p14="http://schemas.microsoft.com/office/powerpoint/2010/main" val="1140983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Participants do not need to differentiate between the four levels – this is a guideline for what you are looking for.  Keep in mind that “easy” and “hard” activities do not mean “low” or “high”.  You will differentiate the four levels in a few slides.</a:t>
            </a:r>
          </a:p>
          <a:p>
            <a:endParaRPr lang="en-US" sz="900" dirty="0"/>
          </a:p>
          <a:p>
            <a:r>
              <a:rPr lang="en-US" sz="900" b="1" dirty="0"/>
              <a:t>Memorization –	</a:t>
            </a:r>
            <a:r>
              <a:rPr lang="en-US" sz="900" dirty="0"/>
              <a:t>		</a:t>
            </a:r>
            <a:r>
              <a:rPr lang="en-US" sz="900" b="1" dirty="0"/>
              <a:t>Procedures without connections –</a:t>
            </a:r>
          </a:p>
          <a:p>
            <a:pPr>
              <a:buFontTx/>
              <a:buChar char="•"/>
            </a:pPr>
            <a:r>
              <a:rPr lang="en-US" sz="900" dirty="0"/>
              <a:t>Definitions to memorize		Algorithmic </a:t>
            </a:r>
          </a:p>
          <a:p>
            <a:pPr>
              <a:buFontTx/>
              <a:buChar char="•"/>
            </a:pPr>
            <a:r>
              <a:rPr lang="en-US" sz="900" dirty="0"/>
              <a:t>Not ambiguous			Limited cognitive demand</a:t>
            </a:r>
          </a:p>
          <a:p>
            <a:pPr>
              <a:buFontTx/>
              <a:buChar char="•"/>
            </a:pPr>
            <a:r>
              <a:rPr lang="en-US" sz="900" dirty="0"/>
              <a:t>No connection to concept or meaning		Little ambiguity</a:t>
            </a:r>
          </a:p>
          <a:p>
            <a:pPr marL="2746375" lvl="4" indent="-1728788"/>
            <a:r>
              <a:rPr lang="en-US" sz="900" dirty="0"/>
              <a:t>	No connection to concept or meaning</a:t>
            </a:r>
          </a:p>
          <a:p>
            <a:pPr marL="2746375" lvl="4" indent="-1728788"/>
            <a:r>
              <a:rPr lang="en-US" sz="900" dirty="0"/>
              <a:t>	Focused on what and not why – no explanations or explanations that just describe procedures</a:t>
            </a:r>
          </a:p>
          <a:p>
            <a:pPr>
              <a:buFontTx/>
              <a:buChar char="•"/>
            </a:pPr>
            <a:endParaRPr lang="en-US" sz="900" dirty="0"/>
          </a:p>
          <a:p>
            <a:r>
              <a:rPr lang="en-US" sz="900" b="1" dirty="0"/>
              <a:t>Procedures With Connections –</a:t>
            </a:r>
          </a:p>
          <a:p>
            <a:pPr>
              <a:buFontTx/>
              <a:buChar char="•"/>
            </a:pPr>
            <a:r>
              <a:rPr lang="en-US" sz="900" dirty="0"/>
              <a:t>Suggest pathways that are broad – explicitly or implicitly</a:t>
            </a:r>
          </a:p>
          <a:p>
            <a:pPr>
              <a:buFontTx/>
              <a:buChar char="•"/>
            </a:pPr>
            <a:r>
              <a:rPr lang="en-US" sz="900" dirty="0"/>
              <a:t>Represented in multiple ways</a:t>
            </a:r>
          </a:p>
          <a:p>
            <a:pPr>
              <a:buFontTx/>
              <a:buChar char="•"/>
            </a:pPr>
            <a:r>
              <a:rPr lang="en-US" sz="900" dirty="0"/>
              <a:t>Procedures can not be followed mindlessly</a:t>
            </a:r>
          </a:p>
          <a:p>
            <a:pPr>
              <a:buFontTx/>
              <a:buChar char="•"/>
            </a:pPr>
            <a:r>
              <a:rPr lang="en-US" sz="900" dirty="0"/>
              <a:t>Requires the engagement of the conceptual ideas – connections!</a:t>
            </a:r>
          </a:p>
          <a:p>
            <a:pPr>
              <a:buFontTx/>
              <a:buChar char="•"/>
            </a:pPr>
            <a:r>
              <a:rPr lang="en-US" sz="900" dirty="0"/>
              <a:t>Focus students’ attention on the use of procedures for the purpose of developing deeper levels of understanding of mathematical concepts and ideas</a:t>
            </a:r>
          </a:p>
          <a:p>
            <a:pPr>
              <a:buFontTx/>
              <a:buChar char="•"/>
            </a:pPr>
            <a:endParaRPr lang="en-US" sz="900" dirty="0"/>
          </a:p>
          <a:p>
            <a:r>
              <a:rPr lang="en-US" sz="900" b="1" dirty="0"/>
              <a:t>Doing Mathematics</a:t>
            </a:r>
          </a:p>
          <a:p>
            <a:pPr>
              <a:buFontTx/>
              <a:buChar char="•"/>
            </a:pPr>
            <a:r>
              <a:rPr lang="en-US" sz="900" dirty="0"/>
              <a:t>Not predictable pathway</a:t>
            </a:r>
          </a:p>
          <a:p>
            <a:pPr>
              <a:buFontTx/>
              <a:buChar char="•"/>
            </a:pPr>
            <a:r>
              <a:rPr lang="en-US" sz="900" dirty="0"/>
              <a:t>Requires students to explore and understand the nature of concepts</a:t>
            </a:r>
          </a:p>
          <a:p>
            <a:pPr>
              <a:buFontTx/>
              <a:buChar char="•"/>
            </a:pPr>
            <a:r>
              <a:rPr lang="en-US" sz="900" dirty="0"/>
              <a:t>Requires students to access knowledge and experiences</a:t>
            </a:r>
          </a:p>
          <a:p>
            <a:pPr>
              <a:buFontTx/>
              <a:buChar char="•"/>
            </a:pPr>
            <a:r>
              <a:rPr lang="en-US" sz="900" dirty="0"/>
              <a:t>Analyze, justify, </a:t>
            </a:r>
          </a:p>
          <a:p>
            <a:pPr>
              <a:buFontTx/>
              <a:buChar char="•"/>
            </a:pPr>
            <a:r>
              <a:rPr lang="en-US" sz="900" dirty="0"/>
              <a:t>Requires considerable cognitive effort</a:t>
            </a:r>
          </a:p>
          <a:p>
            <a:endParaRPr lang="en-US" dirty="0"/>
          </a:p>
        </p:txBody>
      </p:sp>
      <p:sp>
        <p:nvSpPr>
          <p:cNvPr id="4" name="Slide Number Placeholder 3"/>
          <p:cNvSpPr>
            <a:spLocks noGrp="1"/>
          </p:cNvSpPr>
          <p:nvPr>
            <p:ph type="sldNum" sz="quarter" idx="5"/>
          </p:nvPr>
        </p:nvSpPr>
        <p:spPr/>
        <p:txBody>
          <a:bodyPr/>
          <a:lstStyle/>
          <a:p>
            <a:fld id="{C5109001-B078-E64D-BA4B-35A9B78724BB}" type="slidenum">
              <a:rPr lang="en-US" smtClean="0"/>
              <a:t>18</a:t>
            </a:fld>
            <a:endParaRPr lang="en-US"/>
          </a:p>
        </p:txBody>
      </p:sp>
    </p:spTree>
    <p:extLst>
      <p:ext uri="{BB962C8B-B14F-4D97-AF65-F5344CB8AC3E}">
        <p14:creationId xmlns:p14="http://schemas.microsoft.com/office/powerpoint/2010/main" val="2469783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Begin by asking teachers, “Would the Task Sort have been easier if you</a:t>
            </a:r>
            <a:r>
              <a:rPr lang="en-US" baseline="0" dirty="0"/>
              <a:t> had more categories?”  If teachers had a lot of “on the line” tasks, they will be glad to know that there are actually more options for sorting tasks.</a:t>
            </a:r>
            <a:endParaRPr lang="en-US" dirty="0"/>
          </a:p>
          <a:p>
            <a:endParaRPr lang="en-US" dirty="0"/>
          </a:p>
          <a:p>
            <a:r>
              <a:rPr lang="en-US" dirty="0"/>
              <a:t>Page 269 Stein and Smith -- example of task at each of the four levels.</a:t>
            </a:r>
          </a:p>
          <a:p>
            <a:endParaRPr lang="en-US" dirty="0"/>
          </a:p>
          <a:p>
            <a:r>
              <a:rPr lang="en-US" dirty="0"/>
              <a:t>May also want teachers to review the tasks they sorted and identify a task that fits in each category.  </a:t>
            </a:r>
          </a:p>
          <a:p>
            <a:endParaRPr lang="en-US" dirty="0"/>
          </a:p>
        </p:txBody>
      </p:sp>
      <p:sp>
        <p:nvSpPr>
          <p:cNvPr id="4" name="Slide Number Placeholder 3"/>
          <p:cNvSpPr>
            <a:spLocks noGrp="1"/>
          </p:cNvSpPr>
          <p:nvPr>
            <p:ph type="sldNum" sz="quarter" idx="5"/>
          </p:nvPr>
        </p:nvSpPr>
        <p:spPr/>
        <p:txBody>
          <a:bodyPr/>
          <a:lstStyle/>
          <a:p>
            <a:fld id="{C5109001-B078-E64D-BA4B-35A9B78724BB}" type="slidenum">
              <a:rPr lang="en-US" smtClean="0"/>
              <a:t>19</a:t>
            </a:fld>
            <a:endParaRPr lang="en-US"/>
          </a:p>
        </p:txBody>
      </p:sp>
    </p:spTree>
    <p:extLst>
      <p:ext uri="{BB962C8B-B14F-4D97-AF65-F5344CB8AC3E}">
        <p14:creationId xmlns:p14="http://schemas.microsoft.com/office/powerpoint/2010/main" val="3627191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Tasks</a:t>
            </a:r>
            <a:r>
              <a:rPr lang="en-US" baseline="0" dirty="0"/>
              <a:t> alone aren’t enough to impact student achievement.  The entire implementation of a task impacts the cognitive demand – from the task in the curricular materials to set up by the teacher to implementation by the students.  At any point, the demand of a task can be maintained or lowered.</a:t>
            </a:r>
            <a:endParaRPr lang="en-US" dirty="0"/>
          </a:p>
          <a:p>
            <a:endParaRPr lang="en-US" dirty="0"/>
          </a:p>
        </p:txBody>
      </p:sp>
      <p:sp>
        <p:nvSpPr>
          <p:cNvPr id="4" name="Slide Number Placeholder 3"/>
          <p:cNvSpPr>
            <a:spLocks noGrp="1"/>
          </p:cNvSpPr>
          <p:nvPr>
            <p:ph type="sldNum" sz="quarter" idx="5"/>
          </p:nvPr>
        </p:nvSpPr>
        <p:spPr/>
        <p:txBody>
          <a:bodyPr/>
          <a:lstStyle/>
          <a:p>
            <a:fld id="{C5109001-B078-E64D-BA4B-35A9B78724BB}" type="slidenum">
              <a:rPr lang="en-US" smtClean="0"/>
              <a:t>20</a:t>
            </a:fld>
            <a:endParaRPr lang="en-US"/>
          </a:p>
        </p:txBody>
      </p:sp>
    </p:spTree>
    <p:extLst>
      <p:ext uri="{BB962C8B-B14F-4D97-AF65-F5344CB8AC3E}">
        <p14:creationId xmlns:p14="http://schemas.microsoft.com/office/powerpoint/2010/main" val="2923720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first important</a:t>
            </a:r>
            <a:r>
              <a:rPr lang="en-US" baseline="0" dirty="0"/>
              <a:t> step is identifying tasks that have a high-level of cognitive demand.  </a:t>
            </a:r>
            <a:r>
              <a:rPr lang="en-US" dirty="0"/>
              <a:t>This is what we’ve discussed all morning.  </a:t>
            </a:r>
          </a:p>
          <a:p>
            <a:endParaRPr lang="en-US" dirty="0"/>
          </a:p>
        </p:txBody>
      </p:sp>
      <p:sp>
        <p:nvSpPr>
          <p:cNvPr id="4" name="Slide Number Placeholder 3"/>
          <p:cNvSpPr>
            <a:spLocks noGrp="1"/>
          </p:cNvSpPr>
          <p:nvPr>
            <p:ph type="sldNum" sz="quarter" idx="5"/>
          </p:nvPr>
        </p:nvSpPr>
        <p:spPr/>
        <p:txBody>
          <a:bodyPr/>
          <a:lstStyle/>
          <a:p>
            <a:fld id="{C5109001-B078-E64D-BA4B-35A9B78724BB}" type="slidenum">
              <a:rPr lang="en-US" smtClean="0"/>
              <a:t>21</a:t>
            </a:fld>
            <a:endParaRPr lang="en-US"/>
          </a:p>
        </p:txBody>
      </p:sp>
    </p:spTree>
    <p:extLst>
      <p:ext uri="{BB962C8B-B14F-4D97-AF65-F5344CB8AC3E}">
        <p14:creationId xmlns:p14="http://schemas.microsoft.com/office/powerpoint/2010/main" val="409870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level addresses the set up by the teacher.  What kind of information does the teacher share about the task with the students before letting them work on it?</a:t>
            </a:r>
            <a:endParaRPr lang="en-US" dirty="0"/>
          </a:p>
          <a:p>
            <a:r>
              <a:rPr lang="en-US" dirty="0"/>
              <a:t>Back to the Fencing Task –- if I would have started that task by saying “remember that squares are rectangles”  or “everyone draw a picture of each rectangle”  or any statement of this kind leads the learner down the pathway without allowing them to struggle and work on their own first,</a:t>
            </a:r>
            <a:r>
              <a:rPr lang="en-US" baseline="0" dirty="0"/>
              <a:t> I would have lowered the cognitive demand of the task.</a:t>
            </a:r>
            <a:endParaRPr lang="en-US" dirty="0"/>
          </a:p>
          <a:p>
            <a:endParaRPr lang="en-US" dirty="0"/>
          </a:p>
        </p:txBody>
      </p:sp>
      <p:sp>
        <p:nvSpPr>
          <p:cNvPr id="4" name="Slide Number Placeholder 3"/>
          <p:cNvSpPr>
            <a:spLocks noGrp="1"/>
          </p:cNvSpPr>
          <p:nvPr>
            <p:ph type="sldNum" sz="quarter" idx="5"/>
          </p:nvPr>
        </p:nvSpPr>
        <p:spPr/>
        <p:txBody>
          <a:bodyPr/>
          <a:lstStyle/>
          <a:p>
            <a:fld id="{C5109001-B078-E64D-BA4B-35A9B78724BB}" type="slidenum">
              <a:rPr lang="en-US" smtClean="0"/>
              <a:t>22</a:t>
            </a:fld>
            <a:endParaRPr lang="en-US"/>
          </a:p>
        </p:txBody>
      </p:sp>
    </p:spTree>
    <p:extLst>
      <p:ext uri="{BB962C8B-B14F-4D97-AF65-F5344CB8AC3E}">
        <p14:creationId xmlns:p14="http://schemas.microsoft.com/office/powerpoint/2010/main" val="2432333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students start working</a:t>
            </a:r>
            <a:r>
              <a:rPr lang="en-US" baseline="0" dirty="0"/>
              <a:t> on the task, there’s an opportunity for the cognitive demand to be maintained or lowered.  </a:t>
            </a:r>
            <a:r>
              <a:rPr lang="en-US" dirty="0"/>
              <a:t>The important point here is that it is the teacher that lowers the demand at this level by how he/she responds to the </a:t>
            </a:r>
            <a:r>
              <a:rPr lang="en-US" u="sng" dirty="0"/>
              <a:t>students working on the task</a:t>
            </a:r>
            <a:r>
              <a:rPr lang="en-US" dirty="0"/>
              <a:t>.  </a:t>
            </a:r>
          </a:p>
          <a:p>
            <a:endParaRPr lang="en-US" dirty="0"/>
          </a:p>
          <a:p>
            <a:r>
              <a:rPr lang="en-US" dirty="0"/>
              <a:t>One example of a teacher move that lowers the demand at this stage would be – Facilitator says, “alright guys, no one knows how to do number 5!  Let me set it up for you and see if you can do the calculations and get an answer.”  Do we respond to student questions</a:t>
            </a:r>
            <a:r>
              <a:rPr lang="en-US" baseline="0" dirty="0"/>
              <a:t> by providing answers or do we respond by providing more thoughtful questions?</a:t>
            </a:r>
            <a:endParaRPr lang="en-US" dirty="0"/>
          </a:p>
          <a:p>
            <a:endParaRPr lang="en-US" dirty="0"/>
          </a:p>
        </p:txBody>
      </p:sp>
      <p:sp>
        <p:nvSpPr>
          <p:cNvPr id="4" name="Slide Number Placeholder 3"/>
          <p:cNvSpPr>
            <a:spLocks noGrp="1"/>
          </p:cNvSpPr>
          <p:nvPr>
            <p:ph type="sldNum" sz="quarter" idx="5"/>
          </p:nvPr>
        </p:nvSpPr>
        <p:spPr/>
        <p:txBody>
          <a:bodyPr/>
          <a:lstStyle/>
          <a:p>
            <a:fld id="{C5109001-B078-E64D-BA4B-35A9B78724BB}" type="slidenum">
              <a:rPr lang="en-US" smtClean="0"/>
              <a:t>23</a:t>
            </a:fld>
            <a:endParaRPr lang="en-US"/>
          </a:p>
        </p:txBody>
      </p:sp>
    </p:spTree>
    <p:extLst>
      <p:ext uri="{BB962C8B-B14F-4D97-AF65-F5344CB8AC3E}">
        <p14:creationId xmlns:p14="http://schemas.microsoft.com/office/powerpoint/2010/main" val="2936381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All three stages of the Mathematical Tasks Framework</a:t>
            </a:r>
            <a:r>
              <a:rPr lang="en-US" baseline="0" dirty="0"/>
              <a:t> impact student learning.</a:t>
            </a:r>
            <a:endParaRPr lang="en-US" dirty="0"/>
          </a:p>
          <a:p>
            <a:endParaRPr lang="en-US" dirty="0"/>
          </a:p>
        </p:txBody>
      </p:sp>
      <p:sp>
        <p:nvSpPr>
          <p:cNvPr id="4" name="Slide Number Placeholder 3"/>
          <p:cNvSpPr>
            <a:spLocks noGrp="1"/>
          </p:cNvSpPr>
          <p:nvPr>
            <p:ph type="sldNum" sz="quarter" idx="5"/>
          </p:nvPr>
        </p:nvSpPr>
        <p:spPr/>
        <p:txBody>
          <a:bodyPr/>
          <a:lstStyle/>
          <a:p>
            <a:fld id="{C5109001-B078-E64D-BA4B-35A9B78724BB}" type="slidenum">
              <a:rPr lang="en-US" smtClean="0"/>
              <a:t>24</a:t>
            </a:fld>
            <a:endParaRPr lang="en-US"/>
          </a:p>
        </p:txBody>
      </p:sp>
    </p:spTree>
    <p:extLst>
      <p:ext uri="{BB962C8B-B14F-4D97-AF65-F5344CB8AC3E}">
        <p14:creationId xmlns:p14="http://schemas.microsoft.com/office/powerpoint/2010/main" val="8248903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D6EC1-1317-104B-91C4-A86B807D3368}"/>
              </a:ext>
            </a:extLst>
          </p:cNvPr>
          <p:cNvSpPr>
            <a:spLocks noGrp="1"/>
          </p:cNvSpPr>
          <p:nvPr>
            <p:ph type="ctrTitle"/>
          </p:nvPr>
        </p:nvSpPr>
        <p:spPr>
          <a:xfrm>
            <a:off x="1524000" y="1122363"/>
            <a:ext cx="9144000" cy="2387600"/>
          </a:xfrm>
        </p:spPr>
        <p:txBody>
          <a:bodyPr anchor="b"/>
          <a:lstStyle>
            <a:lvl1pPr algn="ctr">
              <a:defRPr sz="6000">
                <a:solidFill>
                  <a:srgbClr val="F5003D"/>
                </a:solidFill>
              </a:defRPr>
            </a:lvl1pPr>
          </a:lstStyle>
          <a:p>
            <a:r>
              <a:rPr lang="en-US" dirty="0"/>
              <a:t>Click to edit Master title style</a:t>
            </a:r>
          </a:p>
        </p:txBody>
      </p:sp>
      <p:sp>
        <p:nvSpPr>
          <p:cNvPr id="3" name="Subtitle 2">
            <a:extLst>
              <a:ext uri="{FF2B5EF4-FFF2-40B4-BE49-F238E27FC236}">
                <a16:creationId xmlns:a16="http://schemas.microsoft.com/office/drawing/2014/main" id="{03C9898B-7CA1-6247-B455-3480AF62A0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4F3F30FE-5832-4A42-954B-2F8A158195B2}"/>
              </a:ext>
            </a:extLst>
          </p:cNvPr>
          <p:cNvPicPr>
            <a:picLocks noChangeAspect="1"/>
          </p:cNvPicPr>
          <p:nvPr userDrawn="1"/>
        </p:nvPicPr>
        <p:blipFill>
          <a:blip r:embed="rId2"/>
          <a:stretch>
            <a:fillRect/>
          </a:stretch>
        </p:blipFill>
        <p:spPr>
          <a:xfrm>
            <a:off x="10079421" y="5052959"/>
            <a:ext cx="1968061" cy="1686909"/>
          </a:xfrm>
          <a:prstGeom prst="rect">
            <a:avLst/>
          </a:prstGeom>
        </p:spPr>
      </p:pic>
      <p:pic>
        <p:nvPicPr>
          <p:cNvPr id="5" name="Picture 4" descr="A picture containing text, clipart&#10;&#10;Description automatically generated">
            <a:extLst>
              <a:ext uri="{FF2B5EF4-FFF2-40B4-BE49-F238E27FC236}">
                <a16:creationId xmlns:a16="http://schemas.microsoft.com/office/drawing/2014/main" id="{FC72EA53-B254-8A97-A5E5-85684167C8C4}"/>
              </a:ext>
            </a:extLst>
          </p:cNvPr>
          <p:cNvPicPr>
            <a:picLocks noChangeAspect="1"/>
          </p:cNvPicPr>
          <p:nvPr userDrawn="1"/>
        </p:nvPicPr>
        <p:blipFill>
          <a:blip r:embed="rId3"/>
          <a:stretch>
            <a:fillRect/>
          </a:stretch>
        </p:blipFill>
        <p:spPr>
          <a:xfrm>
            <a:off x="144517" y="5543401"/>
            <a:ext cx="2314903" cy="1196467"/>
          </a:xfrm>
          <a:prstGeom prst="rect">
            <a:avLst/>
          </a:prstGeom>
        </p:spPr>
      </p:pic>
    </p:spTree>
    <p:extLst>
      <p:ext uri="{BB962C8B-B14F-4D97-AF65-F5344CB8AC3E}">
        <p14:creationId xmlns:p14="http://schemas.microsoft.com/office/powerpoint/2010/main" val="1083332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0727B-8BFA-F04A-9BD4-19888A6832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3C90FA-D8A9-584B-82AC-E87435A0074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DFB024-D818-5343-8FDB-21A30A4ACF9F}"/>
              </a:ext>
            </a:extLst>
          </p:cNvPr>
          <p:cNvSpPr>
            <a:spLocks noGrp="1"/>
          </p:cNvSpPr>
          <p:nvPr>
            <p:ph type="dt" sz="half" idx="10"/>
          </p:nvPr>
        </p:nvSpPr>
        <p:spPr/>
        <p:txBody>
          <a:bodyPr/>
          <a:lstStyle/>
          <a:p>
            <a:fld id="{24932434-5785-E247-9B1E-2CE330BA680D}" type="datetimeFigureOut">
              <a:rPr lang="en-US" smtClean="0"/>
              <a:t>7/18/22</a:t>
            </a:fld>
            <a:endParaRPr lang="en-US"/>
          </a:p>
        </p:txBody>
      </p:sp>
      <p:sp>
        <p:nvSpPr>
          <p:cNvPr id="5" name="Footer Placeholder 4">
            <a:extLst>
              <a:ext uri="{FF2B5EF4-FFF2-40B4-BE49-F238E27FC236}">
                <a16:creationId xmlns:a16="http://schemas.microsoft.com/office/drawing/2014/main" id="{2631A84A-1CC1-2344-A75A-F8D4E3F996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317F49-27D5-454C-977E-702CA0E0A0F0}"/>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233947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355E35-FD2F-4342-B552-C8D745F907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7A579E0-22D7-3B40-A15E-34A9D3ECFB5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6778DB-A041-D740-917D-856473117057}"/>
              </a:ext>
            </a:extLst>
          </p:cNvPr>
          <p:cNvSpPr>
            <a:spLocks noGrp="1"/>
          </p:cNvSpPr>
          <p:nvPr>
            <p:ph type="dt" sz="half" idx="10"/>
          </p:nvPr>
        </p:nvSpPr>
        <p:spPr/>
        <p:txBody>
          <a:bodyPr/>
          <a:lstStyle/>
          <a:p>
            <a:fld id="{24932434-5785-E247-9B1E-2CE330BA680D}" type="datetimeFigureOut">
              <a:rPr lang="en-US" smtClean="0"/>
              <a:t>7/18/22</a:t>
            </a:fld>
            <a:endParaRPr lang="en-US"/>
          </a:p>
        </p:txBody>
      </p:sp>
      <p:sp>
        <p:nvSpPr>
          <p:cNvPr id="5" name="Footer Placeholder 4">
            <a:extLst>
              <a:ext uri="{FF2B5EF4-FFF2-40B4-BE49-F238E27FC236}">
                <a16:creationId xmlns:a16="http://schemas.microsoft.com/office/drawing/2014/main" id="{98A9006E-0E8D-694E-8B90-E188CADE2D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0C3695-500B-CF4F-B2D8-36791E8E64E7}"/>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15740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717C7-4E1E-DB4C-BE15-AFB13CC4293B}"/>
              </a:ext>
            </a:extLst>
          </p:cNvPr>
          <p:cNvSpPr>
            <a:spLocks noGrp="1"/>
          </p:cNvSpPr>
          <p:nvPr>
            <p:ph type="title"/>
          </p:nvPr>
        </p:nvSpPr>
        <p:spPr/>
        <p:txBody>
          <a:bodyPr/>
          <a:lstStyle>
            <a:lvl1pPr>
              <a:defRPr>
                <a:solidFill>
                  <a:srgbClr val="F5003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D431F1-B23C-6C4B-990F-1AE1A329F35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a:extLst>
              <a:ext uri="{FF2B5EF4-FFF2-40B4-BE49-F238E27FC236}">
                <a16:creationId xmlns:a16="http://schemas.microsoft.com/office/drawing/2014/main" id="{11301735-C2D4-F847-A1FF-F06B87C7D835}"/>
              </a:ext>
            </a:extLst>
          </p:cNvPr>
          <p:cNvPicPr>
            <a:picLocks noChangeAspect="1"/>
          </p:cNvPicPr>
          <p:nvPr userDrawn="1"/>
        </p:nvPicPr>
        <p:blipFill>
          <a:blip r:embed="rId2"/>
          <a:stretch>
            <a:fillRect/>
          </a:stretch>
        </p:blipFill>
        <p:spPr>
          <a:xfrm>
            <a:off x="10962290" y="5809704"/>
            <a:ext cx="1085192" cy="930164"/>
          </a:xfrm>
          <a:prstGeom prst="rect">
            <a:avLst/>
          </a:prstGeom>
        </p:spPr>
      </p:pic>
      <p:pic>
        <p:nvPicPr>
          <p:cNvPr id="5" name="Picture 4" descr="A picture containing text, clipart&#10;&#10;Description automatically generated">
            <a:extLst>
              <a:ext uri="{FF2B5EF4-FFF2-40B4-BE49-F238E27FC236}">
                <a16:creationId xmlns:a16="http://schemas.microsoft.com/office/drawing/2014/main" id="{EEAB9E64-EE5C-3560-35F2-DF82F76C5848}"/>
              </a:ext>
            </a:extLst>
          </p:cNvPr>
          <p:cNvPicPr>
            <a:picLocks noChangeAspect="1"/>
          </p:cNvPicPr>
          <p:nvPr userDrawn="1"/>
        </p:nvPicPr>
        <p:blipFill>
          <a:blip r:embed="rId3"/>
          <a:stretch>
            <a:fillRect/>
          </a:stretch>
        </p:blipFill>
        <p:spPr>
          <a:xfrm>
            <a:off x="144518" y="6223794"/>
            <a:ext cx="1130300" cy="584200"/>
          </a:xfrm>
          <a:prstGeom prst="rect">
            <a:avLst/>
          </a:prstGeom>
        </p:spPr>
      </p:pic>
    </p:spTree>
    <p:extLst>
      <p:ext uri="{BB962C8B-B14F-4D97-AF65-F5344CB8AC3E}">
        <p14:creationId xmlns:p14="http://schemas.microsoft.com/office/powerpoint/2010/main" val="3699596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B021D-1249-CA45-BCE2-8EA78C4A39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E3A486-05B3-E84F-9A7C-441B3BE00A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B5D687-C2E5-4641-9925-2C55291479F0}"/>
              </a:ext>
            </a:extLst>
          </p:cNvPr>
          <p:cNvSpPr>
            <a:spLocks noGrp="1"/>
          </p:cNvSpPr>
          <p:nvPr>
            <p:ph type="dt" sz="half" idx="10"/>
          </p:nvPr>
        </p:nvSpPr>
        <p:spPr/>
        <p:txBody>
          <a:bodyPr/>
          <a:lstStyle/>
          <a:p>
            <a:fld id="{24932434-5785-E247-9B1E-2CE330BA680D}" type="datetimeFigureOut">
              <a:rPr lang="en-US" smtClean="0"/>
              <a:t>7/18/22</a:t>
            </a:fld>
            <a:endParaRPr lang="en-US"/>
          </a:p>
        </p:txBody>
      </p:sp>
      <p:sp>
        <p:nvSpPr>
          <p:cNvPr id="5" name="Footer Placeholder 4">
            <a:extLst>
              <a:ext uri="{FF2B5EF4-FFF2-40B4-BE49-F238E27FC236}">
                <a16:creationId xmlns:a16="http://schemas.microsoft.com/office/drawing/2014/main" id="{E72DADE2-6465-3E40-81EE-45A22941FA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500523-C426-5947-9D48-21B2E6E92B6D}"/>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3243102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B741F-8FFA-7540-9F5C-8B6BC42021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1748AF-3070-0644-AE17-AFC00EE2259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39DA29-E579-F243-8EAE-5139798262F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06D0A7-EF8E-1A49-B2D1-23D33658288E}"/>
              </a:ext>
            </a:extLst>
          </p:cNvPr>
          <p:cNvSpPr>
            <a:spLocks noGrp="1"/>
          </p:cNvSpPr>
          <p:nvPr>
            <p:ph type="dt" sz="half" idx="10"/>
          </p:nvPr>
        </p:nvSpPr>
        <p:spPr/>
        <p:txBody>
          <a:bodyPr/>
          <a:lstStyle/>
          <a:p>
            <a:fld id="{24932434-5785-E247-9B1E-2CE330BA680D}" type="datetimeFigureOut">
              <a:rPr lang="en-US" smtClean="0"/>
              <a:t>7/18/22</a:t>
            </a:fld>
            <a:endParaRPr lang="en-US"/>
          </a:p>
        </p:txBody>
      </p:sp>
      <p:sp>
        <p:nvSpPr>
          <p:cNvPr id="6" name="Footer Placeholder 5">
            <a:extLst>
              <a:ext uri="{FF2B5EF4-FFF2-40B4-BE49-F238E27FC236}">
                <a16:creationId xmlns:a16="http://schemas.microsoft.com/office/drawing/2014/main" id="{AD7F7719-189B-0343-9237-C9D3CA7FC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CB08EA-4047-6D4E-81C6-2F1A8E10F606}"/>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063657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8558E-874C-0548-9B61-CFC625BB56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8FD7B8-9C19-A249-BF25-F691DB45D1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E6FE5C8-1D11-3E47-8367-8BC2A1FD7F4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59CE85-E5DA-3F44-A9FE-CC59591BE9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D5DFF7F-640C-7142-8505-3144B39F99D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A35827-0B26-3842-90A3-E82CA4B1C46C}"/>
              </a:ext>
            </a:extLst>
          </p:cNvPr>
          <p:cNvSpPr>
            <a:spLocks noGrp="1"/>
          </p:cNvSpPr>
          <p:nvPr>
            <p:ph type="dt" sz="half" idx="10"/>
          </p:nvPr>
        </p:nvSpPr>
        <p:spPr/>
        <p:txBody>
          <a:bodyPr/>
          <a:lstStyle/>
          <a:p>
            <a:fld id="{24932434-5785-E247-9B1E-2CE330BA680D}" type="datetimeFigureOut">
              <a:rPr lang="en-US" smtClean="0"/>
              <a:t>7/18/22</a:t>
            </a:fld>
            <a:endParaRPr lang="en-US"/>
          </a:p>
        </p:txBody>
      </p:sp>
      <p:sp>
        <p:nvSpPr>
          <p:cNvPr id="8" name="Footer Placeholder 7">
            <a:extLst>
              <a:ext uri="{FF2B5EF4-FFF2-40B4-BE49-F238E27FC236}">
                <a16:creationId xmlns:a16="http://schemas.microsoft.com/office/drawing/2014/main" id="{4F435069-A5F9-B34F-ABC1-497A543312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865E13-BD9E-0944-9864-3D6078D32851}"/>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2803089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9194C-3735-E747-98F0-8BD5A92947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CEE391-ED17-3A46-9818-FC3BE092E2B4}"/>
              </a:ext>
            </a:extLst>
          </p:cNvPr>
          <p:cNvSpPr>
            <a:spLocks noGrp="1"/>
          </p:cNvSpPr>
          <p:nvPr>
            <p:ph type="dt" sz="half" idx="10"/>
          </p:nvPr>
        </p:nvSpPr>
        <p:spPr/>
        <p:txBody>
          <a:bodyPr/>
          <a:lstStyle/>
          <a:p>
            <a:fld id="{24932434-5785-E247-9B1E-2CE330BA680D}" type="datetimeFigureOut">
              <a:rPr lang="en-US" smtClean="0"/>
              <a:t>7/18/22</a:t>
            </a:fld>
            <a:endParaRPr lang="en-US"/>
          </a:p>
        </p:txBody>
      </p:sp>
      <p:sp>
        <p:nvSpPr>
          <p:cNvPr id="4" name="Footer Placeholder 3">
            <a:extLst>
              <a:ext uri="{FF2B5EF4-FFF2-40B4-BE49-F238E27FC236}">
                <a16:creationId xmlns:a16="http://schemas.microsoft.com/office/drawing/2014/main" id="{72227408-AA77-AD44-8245-C3AD7DEC09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E981AA-429C-BB41-AEEB-25DC48E0A9E6}"/>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8756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6BC88C-8248-3E46-8C09-A92B8D42926F}"/>
              </a:ext>
            </a:extLst>
          </p:cNvPr>
          <p:cNvSpPr>
            <a:spLocks noGrp="1"/>
          </p:cNvSpPr>
          <p:nvPr>
            <p:ph type="dt" sz="half" idx="10"/>
          </p:nvPr>
        </p:nvSpPr>
        <p:spPr/>
        <p:txBody>
          <a:bodyPr/>
          <a:lstStyle/>
          <a:p>
            <a:fld id="{24932434-5785-E247-9B1E-2CE330BA680D}" type="datetimeFigureOut">
              <a:rPr lang="en-US" smtClean="0"/>
              <a:t>7/18/22</a:t>
            </a:fld>
            <a:endParaRPr lang="en-US"/>
          </a:p>
        </p:txBody>
      </p:sp>
      <p:sp>
        <p:nvSpPr>
          <p:cNvPr id="3" name="Footer Placeholder 2">
            <a:extLst>
              <a:ext uri="{FF2B5EF4-FFF2-40B4-BE49-F238E27FC236}">
                <a16:creationId xmlns:a16="http://schemas.microsoft.com/office/drawing/2014/main" id="{978777A0-42AB-6F4F-BAE4-C3F5F73B69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F6D4E1-54B7-6446-8EE8-1487E5DA04DC}"/>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3415383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8A946-9551-084A-B8D9-30D7E8814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8F4542-D479-EE48-81C8-92F9B9733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5A4430-79E2-0643-9825-4F5256FE20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A5D66DB-0235-3D42-8106-0CF59377CF26}"/>
              </a:ext>
            </a:extLst>
          </p:cNvPr>
          <p:cNvSpPr>
            <a:spLocks noGrp="1"/>
          </p:cNvSpPr>
          <p:nvPr>
            <p:ph type="dt" sz="half" idx="10"/>
          </p:nvPr>
        </p:nvSpPr>
        <p:spPr/>
        <p:txBody>
          <a:bodyPr/>
          <a:lstStyle/>
          <a:p>
            <a:fld id="{24932434-5785-E247-9B1E-2CE330BA680D}" type="datetimeFigureOut">
              <a:rPr lang="en-US" smtClean="0"/>
              <a:t>7/18/22</a:t>
            </a:fld>
            <a:endParaRPr lang="en-US"/>
          </a:p>
        </p:txBody>
      </p:sp>
      <p:sp>
        <p:nvSpPr>
          <p:cNvPr id="6" name="Footer Placeholder 5">
            <a:extLst>
              <a:ext uri="{FF2B5EF4-FFF2-40B4-BE49-F238E27FC236}">
                <a16:creationId xmlns:a16="http://schemas.microsoft.com/office/drawing/2014/main" id="{5864BBA8-EB89-6D4E-B3F4-348723BC9B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6458DF-29CA-2346-8463-3D2259236260}"/>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1259045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7659-57CF-9E4C-97B5-C7DB985E87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E7812E-EE4B-AE4A-96F2-6A7AF3CE3A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76174D-D696-6245-9EEB-ABB136DAEB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8C3CE86-DFAE-F048-8788-ECA8960D608C}"/>
              </a:ext>
            </a:extLst>
          </p:cNvPr>
          <p:cNvSpPr>
            <a:spLocks noGrp="1"/>
          </p:cNvSpPr>
          <p:nvPr>
            <p:ph type="dt" sz="half" idx="10"/>
          </p:nvPr>
        </p:nvSpPr>
        <p:spPr/>
        <p:txBody>
          <a:bodyPr/>
          <a:lstStyle/>
          <a:p>
            <a:fld id="{24932434-5785-E247-9B1E-2CE330BA680D}" type="datetimeFigureOut">
              <a:rPr lang="en-US" smtClean="0"/>
              <a:t>7/18/22</a:t>
            </a:fld>
            <a:endParaRPr lang="en-US"/>
          </a:p>
        </p:txBody>
      </p:sp>
      <p:sp>
        <p:nvSpPr>
          <p:cNvPr id="6" name="Footer Placeholder 5">
            <a:extLst>
              <a:ext uri="{FF2B5EF4-FFF2-40B4-BE49-F238E27FC236}">
                <a16:creationId xmlns:a16="http://schemas.microsoft.com/office/drawing/2014/main" id="{E39C7626-1FCA-7D40-878F-2D9EB9A1A8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DA9DE4-8B15-7441-BEEB-653273F4D2A7}"/>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013773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B519BB-9771-AF43-972C-61F01C39F7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EDAA93A-E0E6-EF42-9F48-B9CAAE177E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68967B3-C865-EF41-B482-C5EC9FBC5C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932434-5785-E247-9B1E-2CE330BA680D}" type="datetimeFigureOut">
              <a:rPr lang="en-US" smtClean="0"/>
              <a:t>7/18/22</a:t>
            </a:fld>
            <a:endParaRPr lang="en-US"/>
          </a:p>
        </p:txBody>
      </p:sp>
      <p:sp>
        <p:nvSpPr>
          <p:cNvPr id="5" name="Footer Placeholder 4">
            <a:extLst>
              <a:ext uri="{FF2B5EF4-FFF2-40B4-BE49-F238E27FC236}">
                <a16:creationId xmlns:a16="http://schemas.microsoft.com/office/drawing/2014/main" id="{1AFEF6DE-9EE4-6D40-AB56-25E91AB57F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72E770F-B2DD-5A49-A1A1-7EFA45AB14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25DCDB-59DB-604C-BE66-E06047A18F1B}" type="slidenum">
              <a:rPr lang="en-US" smtClean="0"/>
              <a:t>‹#›</a:t>
            </a:fld>
            <a:endParaRPr lang="en-US"/>
          </a:p>
        </p:txBody>
      </p:sp>
    </p:spTree>
    <p:extLst>
      <p:ext uri="{BB962C8B-B14F-4D97-AF65-F5344CB8AC3E}">
        <p14:creationId xmlns:p14="http://schemas.microsoft.com/office/powerpoint/2010/main" val="74843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B01E24"/>
          </a:solidFill>
          <a:latin typeface="Palatino" pitchFamily="2" charset="77"/>
          <a:ea typeface="Palatino" pitchFamily="2" charset="77"/>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yriad Pro" panose="020B0503030403020204" pitchFamily="34" charset="0"/>
          <a:ea typeface="Palatino" pitchFamily="2" charset="7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yriad Pro" panose="020B0503030403020204" pitchFamily="34" charset="0"/>
          <a:ea typeface="Palatino" pitchFamily="2" charset="7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yriad Pro" panose="020B0503030403020204" pitchFamily="34" charset="0"/>
          <a:ea typeface="Palatino" pitchFamily="2" charset="7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Palatino" pitchFamily="2" charset="7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Palatino"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wku.edu/pdcmath"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textbooks.rowman.com/lamber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tinyurl.com/pdcendofdaysurve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tinyurl.com/pdcconsentfor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tinyurl.com/pdcpresurve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az1.qualtrics.com/apps/harvard-tkas/assessme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CDEBF-6376-6341-BF2C-E3EBF1493C2B}"/>
              </a:ext>
            </a:extLst>
          </p:cNvPr>
          <p:cNvSpPr>
            <a:spLocks noGrp="1"/>
          </p:cNvSpPr>
          <p:nvPr>
            <p:ph type="ctrTitle"/>
          </p:nvPr>
        </p:nvSpPr>
        <p:spPr/>
        <p:txBody>
          <a:bodyPr>
            <a:noAutofit/>
          </a:bodyPr>
          <a:lstStyle/>
          <a:p>
            <a:r>
              <a:rPr lang="en-US" sz="4800" dirty="0"/>
              <a:t>Teachers of Mathematics as Pedagogical Designers</a:t>
            </a:r>
          </a:p>
        </p:txBody>
      </p:sp>
      <p:sp>
        <p:nvSpPr>
          <p:cNvPr id="3" name="Subtitle 2">
            <a:extLst>
              <a:ext uri="{FF2B5EF4-FFF2-40B4-BE49-F238E27FC236}">
                <a16:creationId xmlns:a16="http://schemas.microsoft.com/office/drawing/2014/main" id="{4258EA3A-8611-B540-908C-235E279AD657}"/>
              </a:ext>
            </a:extLst>
          </p:cNvPr>
          <p:cNvSpPr>
            <a:spLocks noGrp="1"/>
          </p:cNvSpPr>
          <p:nvPr>
            <p:ph type="subTitle" idx="1"/>
          </p:nvPr>
        </p:nvSpPr>
        <p:spPr>
          <a:xfrm>
            <a:off x="1524000" y="3602037"/>
            <a:ext cx="9144000" cy="2065115"/>
          </a:xfrm>
        </p:spPr>
        <p:txBody>
          <a:bodyPr>
            <a:normAutofit/>
          </a:bodyPr>
          <a:lstStyle/>
          <a:p>
            <a:r>
              <a:rPr lang="en-US" dirty="0">
                <a:solidFill>
                  <a:srgbClr val="737373"/>
                </a:solidFill>
              </a:rPr>
              <a:t>Day 1</a:t>
            </a:r>
          </a:p>
          <a:p>
            <a:r>
              <a:rPr lang="en-US" dirty="0">
                <a:solidFill>
                  <a:srgbClr val="737373"/>
                </a:solidFill>
              </a:rPr>
              <a:t>July 18, 2022</a:t>
            </a:r>
          </a:p>
          <a:p>
            <a:r>
              <a:rPr lang="en-US" dirty="0">
                <a:solidFill>
                  <a:srgbClr val="737373"/>
                </a:solidFill>
                <a:hlinkClick r:id="rId2"/>
              </a:rPr>
              <a:t>www.wku.edu/pdcmath</a:t>
            </a:r>
            <a:r>
              <a:rPr lang="en-US" dirty="0">
                <a:solidFill>
                  <a:srgbClr val="737373"/>
                </a:solidFill>
              </a:rPr>
              <a:t> </a:t>
            </a:r>
          </a:p>
        </p:txBody>
      </p:sp>
      <p:sp>
        <p:nvSpPr>
          <p:cNvPr id="4" name="TextBox 3">
            <a:extLst>
              <a:ext uri="{FF2B5EF4-FFF2-40B4-BE49-F238E27FC236}">
                <a16:creationId xmlns:a16="http://schemas.microsoft.com/office/drawing/2014/main" id="{04517242-44A6-4D06-8FC2-5CABECAEFD47}"/>
              </a:ext>
            </a:extLst>
          </p:cNvPr>
          <p:cNvSpPr txBox="1"/>
          <p:nvPr/>
        </p:nvSpPr>
        <p:spPr>
          <a:xfrm>
            <a:off x="2917373" y="5934670"/>
            <a:ext cx="6574970" cy="923330"/>
          </a:xfrm>
          <a:prstGeom prst="rect">
            <a:avLst/>
          </a:prstGeom>
          <a:noFill/>
        </p:spPr>
        <p:txBody>
          <a:bodyPr wrap="square" rtlCol="0">
            <a:spAutoFit/>
          </a:bodyPr>
          <a:lstStyle/>
          <a:p>
            <a:pPr algn="ctr"/>
            <a:r>
              <a:rPr lang="en-US" dirty="0"/>
              <a:t>Sponsored by the Research &amp; Creative Activities Program (RCAP) at</a:t>
            </a:r>
          </a:p>
          <a:p>
            <a:pPr algn="ctr"/>
            <a:r>
              <a:rPr lang="en-US" dirty="0"/>
              <a:t>Western Kentucky University </a:t>
            </a:r>
          </a:p>
          <a:p>
            <a:endParaRPr lang="en-US" dirty="0"/>
          </a:p>
        </p:txBody>
      </p:sp>
    </p:spTree>
    <p:extLst>
      <p:ext uri="{BB962C8B-B14F-4D97-AF65-F5344CB8AC3E}">
        <p14:creationId xmlns:p14="http://schemas.microsoft.com/office/powerpoint/2010/main" val="2019125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68ABE-DE81-8645-38F3-4A0AEBAD239B}"/>
              </a:ext>
            </a:extLst>
          </p:cNvPr>
          <p:cNvSpPr>
            <a:spLocks noGrp="1"/>
          </p:cNvSpPr>
          <p:nvPr>
            <p:ph type="title"/>
          </p:nvPr>
        </p:nvSpPr>
        <p:spPr/>
        <p:txBody>
          <a:bodyPr/>
          <a:lstStyle/>
          <a:p>
            <a:r>
              <a:rPr lang="en-US" dirty="0"/>
              <a:t>Component 2: Task Design </a:t>
            </a:r>
          </a:p>
        </p:txBody>
      </p:sp>
      <p:sp>
        <p:nvSpPr>
          <p:cNvPr id="3" name="Content Placeholder 2">
            <a:extLst>
              <a:ext uri="{FF2B5EF4-FFF2-40B4-BE49-F238E27FC236}">
                <a16:creationId xmlns:a16="http://schemas.microsoft.com/office/drawing/2014/main" id="{F90E2B7C-DD26-CC1F-6682-729610E1C455}"/>
              </a:ext>
            </a:extLst>
          </p:cNvPr>
          <p:cNvSpPr>
            <a:spLocks noGrp="1"/>
          </p:cNvSpPr>
          <p:nvPr>
            <p:ph idx="1"/>
          </p:nvPr>
        </p:nvSpPr>
        <p:spPr/>
        <p:txBody>
          <a:bodyPr/>
          <a:lstStyle/>
          <a:p>
            <a:pPr marL="68580" indent="0" algn="ctr">
              <a:buNone/>
            </a:pPr>
            <a:r>
              <a:rPr lang="en-US" dirty="0">
                <a:latin typeface="+mn-lt"/>
              </a:rPr>
              <a:t>There is no perfect set of curricular materials, so what do we do? </a:t>
            </a:r>
          </a:p>
          <a:p>
            <a:endParaRPr lang="en-US" dirty="0">
              <a:latin typeface="+mn-lt"/>
            </a:endParaRPr>
          </a:p>
          <a:p>
            <a:pPr marL="68580" indent="0" algn="ctr">
              <a:buNone/>
            </a:pPr>
            <a:r>
              <a:rPr lang="en-US" dirty="0">
                <a:solidFill>
                  <a:srgbClr val="FF0000"/>
                </a:solidFill>
                <a:latin typeface="+mn-lt"/>
              </a:rPr>
              <a:t>We arm ourselves with knowledge and take what we have access to and adapt it for the goal in mind. </a:t>
            </a:r>
          </a:p>
          <a:p>
            <a:pPr marL="68580" indent="0" algn="ctr">
              <a:buNone/>
            </a:pPr>
            <a:endParaRPr lang="en-US" dirty="0">
              <a:solidFill>
                <a:srgbClr val="FF0000"/>
              </a:solidFill>
              <a:latin typeface="+mn-lt"/>
            </a:endParaRPr>
          </a:p>
          <a:p>
            <a:pPr marL="68580" indent="0" algn="ctr">
              <a:buNone/>
            </a:pPr>
            <a:r>
              <a:rPr lang="en-US" dirty="0">
                <a:latin typeface="+mn-lt"/>
              </a:rPr>
              <a:t>What makes a great task? </a:t>
            </a:r>
          </a:p>
          <a:p>
            <a:endParaRPr lang="en-US" dirty="0">
              <a:latin typeface="+mn-lt"/>
            </a:endParaRPr>
          </a:p>
        </p:txBody>
      </p:sp>
    </p:spTree>
    <p:extLst>
      <p:ext uri="{BB962C8B-B14F-4D97-AF65-F5344CB8AC3E}">
        <p14:creationId xmlns:p14="http://schemas.microsoft.com/office/powerpoint/2010/main" val="789830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Component 2: Mathematical Tasks</a:t>
            </a:r>
          </a:p>
        </p:txBody>
      </p:sp>
      <p:sp>
        <p:nvSpPr>
          <p:cNvPr id="3" name="Content Placeholder 2">
            <a:extLst>
              <a:ext uri="{FF2B5EF4-FFF2-40B4-BE49-F238E27FC236}">
                <a16:creationId xmlns:a16="http://schemas.microsoft.com/office/drawing/2014/main" id="{5698E6AC-17D4-4297-BD3A-65B2841C4D5D}"/>
              </a:ext>
            </a:extLst>
          </p:cNvPr>
          <p:cNvSpPr>
            <a:spLocks noGrp="1"/>
          </p:cNvSpPr>
          <p:nvPr>
            <p:ph idx="1"/>
          </p:nvPr>
        </p:nvSpPr>
        <p:spPr/>
        <p:txBody>
          <a:bodyPr>
            <a:normAutofit/>
          </a:bodyPr>
          <a:lstStyle/>
          <a:p>
            <a:pPr>
              <a:lnSpc>
                <a:spcPct val="110000"/>
              </a:lnSpc>
            </a:pPr>
            <a:r>
              <a:rPr lang="en-US" dirty="0">
                <a:latin typeface="+mn-lt"/>
              </a:rPr>
              <a:t>Let’s consider a topic that we are all familiar with… area. </a:t>
            </a:r>
          </a:p>
          <a:p>
            <a:pPr lvl="1">
              <a:lnSpc>
                <a:spcPct val="110000"/>
              </a:lnSpc>
            </a:pPr>
            <a:r>
              <a:rPr lang="en-US" dirty="0">
                <a:latin typeface="+mn-lt"/>
              </a:rPr>
              <a:t>What is the importance of this topic? </a:t>
            </a:r>
          </a:p>
          <a:p>
            <a:pPr lvl="1">
              <a:lnSpc>
                <a:spcPct val="110000"/>
              </a:lnSpc>
            </a:pPr>
            <a:r>
              <a:rPr lang="en-US" dirty="0">
                <a:latin typeface="+mn-lt"/>
              </a:rPr>
              <a:t>Why do we want students to learn about area? </a:t>
            </a:r>
          </a:p>
          <a:p>
            <a:pPr lvl="1">
              <a:lnSpc>
                <a:spcPct val="110000"/>
              </a:lnSpc>
            </a:pPr>
            <a:r>
              <a:rPr lang="en-US" dirty="0">
                <a:latin typeface="+mn-lt"/>
              </a:rPr>
              <a:t>What do we want to students to learn about area? </a:t>
            </a:r>
          </a:p>
          <a:p>
            <a:pPr lvl="1">
              <a:lnSpc>
                <a:spcPct val="110000"/>
              </a:lnSpc>
            </a:pPr>
            <a:endParaRPr lang="en-US" dirty="0">
              <a:latin typeface="+mn-lt"/>
            </a:endParaRPr>
          </a:p>
          <a:p>
            <a:pPr marL="0" indent="0" algn="ctr">
              <a:buNone/>
            </a:pPr>
            <a:r>
              <a:rPr lang="en-US" dirty="0">
                <a:latin typeface="+mn-lt"/>
              </a:rPr>
              <a:t>Let’s Do Some Math!</a:t>
            </a:r>
          </a:p>
          <a:p>
            <a:pPr marL="0" indent="0" algn="ctr">
              <a:buNone/>
            </a:pPr>
            <a:r>
              <a:rPr lang="en-US" dirty="0">
                <a:latin typeface="+mn-lt"/>
              </a:rPr>
              <a:t>Carpeting task versus Fencing task </a:t>
            </a:r>
          </a:p>
        </p:txBody>
      </p:sp>
    </p:spTree>
    <p:extLst>
      <p:ext uri="{BB962C8B-B14F-4D97-AF65-F5344CB8AC3E}">
        <p14:creationId xmlns:p14="http://schemas.microsoft.com/office/powerpoint/2010/main" val="2661922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Component 2: Mathematical Tasks</a:t>
            </a:r>
          </a:p>
        </p:txBody>
      </p:sp>
      <p:sp>
        <p:nvSpPr>
          <p:cNvPr id="3" name="Content Placeholder 2">
            <a:extLst>
              <a:ext uri="{FF2B5EF4-FFF2-40B4-BE49-F238E27FC236}">
                <a16:creationId xmlns:a16="http://schemas.microsoft.com/office/drawing/2014/main" id="{5698E6AC-17D4-4297-BD3A-65B2841C4D5D}"/>
              </a:ext>
            </a:extLst>
          </p:cNvPr>
          <p:cNvSpPr>
            <a:spLocks noGrp="1"/>
          </p:cNvSpPr>
          <p:nvPr>
            <p:ph idx="1"/>
          </p:nvPr>
        </p:nvSpPr>
        <p:spPr/>
        <p:txBody>
          <a:bodyPr>
            <a:normAutofit/>
          </a:bodyPr>
          <a:lstStyle/>
          <a:p>
            <a:pPr marL="0" indent="0" algn="ctr">
              <a:buNone/>
            </a:pPr>
            <a:endParaRPr lang="en-US" sz="2800" dirty="0">
              <a:latin typeface="+mn-lt"/>
            </a:endParaRPr>
          </a:p>
          <a:p>
            <a:pPr marL="0" indent="0" algn="ctr">
              <a:buNone/>
            </a:pPr>
            <a:endParaRPr lang="en-US" dirty="0">
              <a:latin typeface="+mn-lt"/>
            </a:endParaRPr>
          </a:p>
          <a:p>
            <a:pPr marL="0" indent="0" algn="ctr">
              <a:buNone/>
            </a:pPr>
            <a:r>
              <a:rPr lang="en-US" sz="2800" dirty="0">
                <a:latin typeface="+mn-lt"/>
              </a:rPr>
              <a:t>How are Martha’s Carpeting Task and the Fencing Task </a:t>
            </a:r>
          </a:p>
          <a:p>
            <a:pPr marL="0" indent="0" algn="ctr">
              <a:buNone/>
            </a:pPr>
            <a:r>
              <a:rPr lang="en-US" sz="2800" dirty="0">
                <a:latin typeface="+mn-lt"/>
              </a:rPr>
              <a:t>the same and how are they different?</a:t>
            </a:r>
          </a:p>
          <a:p>
            <a:endParaRPr lang="en-US" dirty="0">
              <a:latin typeface="+mn-lt"/>
            </a:endParaRPr>
          </a:p>
        </p:txBody>
      </p:sp>
    </p:spTree>
    <p:extLst>
      <p:ext uri="{BB962C8B-B14F-4D97-AF65-F5344CB8AC3E}">
        <p14:creationId xmlns:p14="http://schemas.microsoft.com/office/powerpoint/2010/main" val="1230252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Component 2: Mathematical Tasks</a:t>
            </a:r>
          </a:p>
        </p:txBody>
      </p:sp>
      <p:sp>
        <p:nvSpPr>
          <p:cNvPr id="3" name="Content Placeholder 2">
            <a:extLst>
              <a:ext uri="{FF2B5EF4-FFF2-40B4-BE49-F238E27FC236}">
                <a16:creationId xmlns:a16="http://schemas.microsoft.com/office/drawing/2014/main" id="{5698E6AC-17D4-4297-BD3A-65B2841C4D5D}"/>
              </a:ext>
            </a:extLst>
          </p:cNvPr>
          <p:cNvSpPr>
            <a:spLocks noGrp="1"/>
          </p:cNvSpPr>
          <p:nvPr>
            <p:ph idx="1"/>
          </p:nvPr>
        </p:nvSpPr>
        <p:spPr/>
        <p:txBody>
          <a:bodyPr>
            <a:normAutofit/>
          </a:bodyPr>
          <a:lstStyle/>
          <a:p>
            <a:pPr marL="68580" indent="0" algn="ctr">
              <a:buNone/>
            </a:pPr>
            <a:r>
              <a:rPr lang="en-US" dirty="0">
                <a:solidFill>
                  <a:schemeClr val="tx1"/>
                </a:solidFill>
                <a:latin typeface="+mn-lt"/>
              </a:rPr>
              <a:t>“Not all tasks are created equal, and </a:t>
            </a:r>
            <a:r>
              <a:rPr lang="en-US" i="1" dirty="0">
                <a:solidFill>
                  <a:schemeClr val="tx1"/>
                </a:solidFill>
                <a:latin typeface="+mn-lt"/>
              </a:rPr>
              <a:t>different tasks will provoke different levels and kinds of student thinking</a:t>
            </a:r>
            <a:r>
              <a:rPr lang="en-US" dirty="0">
                <a:solidFill>
                  <a:schemeClr val="tx1"/>
                </a:solidFill>
                <a:latin typeface="+mn-lt"/>
              </a:rPr>
              <a:t>.”</a:t>
            </a:r>
          </a:p>
          <a:p>
            <a:pPr marL="68580" indent="0" algn="ctr">
              <a:buNone/>
            </a:pPr>
            <a:r>
              <a:rPr lang="en-US" sz="2000" dirty="0">
                <a:latin typeface="+mn-lt"/>
              </a:rPr>
              <a:t>Stein, Smith, Henningsen, &amp; Silver, 2000</a:t>
            </a:r>
          </a:p>
          <a:p>
            <a:pPr marL="68580" indent="0" algn="ctr">
              <a:buNone/>
            </a:pPr>
            <a:endParaRPr lang="en-US" dirty="0">
              <a:latin typeface="+mn-lt"/>
            </a:endParaRPr>
          </a:p>
          <a:p>
            <a:pPr marL="1588" indent="-1588" algn="ctr">
              <a:lnSpc>
                <a:spcPct val="90000"/>
              </a:lnSpc>
              <a:buFont typeface="Wingdings" pitchFamily="2" charset="2"/>
              <a:buNone/>
            </a:pPr>
            <a:r>
              <a:rPr lang="en-US" dirty="0">
                <a:latin typeface="+mn-lt"/>
              </a:rPr>
              <a:t>	“The level and kind of thinking in which students engage determines what they will learn.” </a:t>
            </a:r>
          </a:p>
          <a:p>
            <a:pPr marL="1588" indent="-1588" algn="ctr">
              <a:lnSpc>
                <a:spcPct val="90000"/>
              </a:lnSpc>
              <a:buFont typeface="Wingdings" pitchFamily="2" charset="2"/>
              <a:buNone/>
            </a:pPr>
            <a:r>
              <a:rPr lang="en-US" dirty="0">
                <a:latin typeface="+mn-lt"/>
              </a:rPr>
              <a:t>	</a:t>
            </a:r>
            <a:r>
              <a:rPr lang="en-US" sz="2000" dirty="0">
                <a:latin typeface="+mn-lt"/>
              </a:rPr>
              <a:t>        </a:t>
            </a:r>
            <a:r>
              <a:rPr lang="en-US" sz="2000" dirty="0" err="1">
                <a:latin typeface="+mn-lt"/>
              </a:rPr>
              <a:t>Hieber</a:t>
            </a:r>
            <a:r>
              <a:rPr lang="en-US" sz="2000" dirty="0">
                <a:latin typeface="+mn-lt"/>
              </a:rPr>
              <a:t> et al., 1997</a:t>
            </a:r>
          </a:p>
          <a:p>
            <a:endParaRPr lang="en-US" dirty="0">
              <a:latin typeface="+mn-lt"/>
            </a:endParaRPr>
          </a:p>
        </p:txBody>
      </p:sp>
    </p:spTree>
    <p:extLst>
      <p:ext uri="{BB962C8B-B14F-4D97-AF65-F5344CB8AC3E}">
        <p14:creationId xmlns:p14="http://schemas.microsoft.com/office/powerpoint/2010/main" val="4287541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Component 2: Mathematical Tasks</a:t>
            </a:r>
          </a:p>
        </p:txBody>
      </p:sp>
      <p:sp>
        <p:nvSpPr>
          <p:cNvPr id="3" name="Content Placeholder 2">
            <a:extLst>
              <a:ext uri="{FF2B5EF4-FFF2-40B4-BE49-F238E27FC236}">
                <a16:creationId xmlns:a16="http://schemas.microsoft.com/office/drawing/2014/main" id="{5698E6AC-17D4-4297-BD3A-65B2841C4D5D}"/>
              </a:ext>
            </a:extLst>
          </p:cNvPr>
          <p:cNvSpPr>
            <a:spLocks noGrp="1"/>
          </p:cNvSpPr>
          <p:nvPr>
            <p:ph idx="1"/>
          </p:nvPr>
        </p:nvSpPr>
        <p:spPr/>
        <p:txBody>
          <a:bodyPr>
            <a:normAutofit/>
          </a:bodyPr>
          <a:lstStyle/>
          <a:p>
            <a:pPr>
              <a:lnSpc>
                <a:spcPct val="110000"/>
              </a:lnSpc>
            </a:pPr>
            <a:r>
              <a:rPr lang="en-US" dirty="0">
                <a:latin typeface="+mn-lt"/>
              </a:rPr>
              <a:t>Mathematical tasks - A set of problems or a single complex problem that are designed to focus students’ attention on a particular mathematical idea. </a:t>
            </a:r>
          </a:p>
          <a:p>
            <a:pPr lvl="1">
              <a:lnSpc>
                <a:spcPct val="110000"/>
              </a:lnSpc>
            </a:pPr>
            <a:r>
              <a:rPr lang="en-US" dirty="0">
                <a:latin typeface="+mn-lt"/>
              </a:rPr>
              <a:t>Tasks form the basis for students’ opportunities to learn what mathematics is and how one does it.</a:t>
            </a:r>
          </a:p>
          <a:p>
            <a:pPr lvl="1">
              <a:lnSpc>
                <a:spcPct val="110000"/>
              </a:lnSpc>
            </a:pPr>
            <a:r>
              <a:rPr lang="en-US" dirty="0">
                <a:latin typeface="+mn-lt"/>
              </a:rPr>
              <a:t>Tasks influence learners by directing their attention to particular aspects of content and by specifying ways to process information.</a:t>
            </a:r>
          </a:p>
          <a:p>
            <a:pPr lvl="1">
              <a:lnSpc>
                <a:spcPct val="110000"/>
              </a:lnSpc>
            </a:pPr>
            <a:r>
              <a:rPr lang="en-US" dirty="0">
                <a:latin typeface="+mn-lt"/>
              </a:rPr>
              <a:t>Tasks influence what and how students learn (level and kind of thinking required)</a:t>
            </a:r>
          </a:p>
          <a:p>
            <a:endParaRPr lang="en-US" dirty="0">
              <a:latin typeface="+mn-lt"/>
            </a:endParaRPr>
          </a:p>
        </p:txBody>
      </p:sp>
    </p:spTree>
    <p:extLst>
      <p:ext uri="{BB962C8B-B14F-4D97-AF65-F5344CB8AC3E}">
        <p14:creationId xmlns:p14="http://schemas.microsoft.com/office/powerpoint/2010/main" val="190109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39EEE-0C78-40EA-B44A-60CE3E25142B}"/>
              </a:ext>
            </a:extLst>
          </p:cNvPr>
          <p:cNvSpPr>
            <a:spLocks noGrp="1"/>
          </p:cNvSpPr>
          <p:nvPr>
            <p:ph type="title"/>
          </p:nvPr>
        </p:nvSpPr>
        <p:spPr/>
        <p:txBody>
          <a:bodyPr/>
          <a:lstStyle/>
          <a:p>
            <a:r>
              <a:rPr lang="en-US" dirty="0"/>
              <a:t>Lunch Break</a:t>
            </a:r>
          </a:p>
        </p:txBody>
      </p:sp>
      <p:sp>
        <p:nvSpPr>
          <p:cNvPr id="3" name="Content Placeholder 2">
            <a:extLst>
              <a:ext uri="{FF2B5EF4-FFF2-40B4-BE49-F238E27FC236}">
                <a16:creationId xmlns:a16="http://schemas.microsoft.com/office/drawing/2014/main" id="{45E20A67-CF25-4A68-AF22-D4B231CC2304}"/>
              </a:ext>
            </a:extLst>
          </p:cNvPr>
          <p:cNvSpPr>
            <a:spLocks noGrp="1"/>
          </p:cNvSpPr>
          <p:nvPr>
            <p:ph idx="1"/>
          </p:nvPr>
        </p:nvSpPr>
        <p:spPr/>
        <p:txBody>
          <a:bodyPr/>
          <a:lstStyle/>
          <a:p>
            <a:r>
              <a:rPr lang="en-US" dirty="0">
                <a:latin typeface="+mn-lt"/>
              </a:rPr>
              <a:t>Be back in 1 hour!</a:t>
            </a:r>
          </a:p>
        </p:txBody>
      </p:sp>
    </p:spTree>
    <p:extLst>
      <p:ext uri="{BB962C8B-B14F-4D97-AF65-F5344CB8AC3E}">
        <p14:creationId xmlns:p14="http://schemas.microsoft.com/office/powerpoint/2010/main" val="2097443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Characterizing Tasks</a:t>
            </a:r>
          </a:p>
        </p:txBody>
      </p:sp>
      <p:sp>
        <p:nvSpPr>
          <p:cNvPr id="3" name="Content Placeholder 2">
            <a:extLst>
              <a:ext uri="{FF2B5EF4-FFF2-40B4-BE49-F238E27FC236}">
                <a16:creationId xmlns:a16="http://schemas.microsoft.com/office/drawing/2014/main" id="{5698E6AC-17D4-4297-BD3A-65B2841C4D5D}"/>
              </a:ext>
            </a:extLst>
          </p:cNvPr>
          <p:cNvSpPr>
            <a:spLocks noGrp="1"/>
          </p:cNvSpPr>
          <p:nvPr>
            <p:ph idx="1"/>
          </p:nvPr>
        </p:nvSpPr>
        <p:spPr/>
        <p:txBody>
          <a:bodyPr>
            <a:normAutofit/>
          </a:bodyPr>
          <a:lstStyle/>
          <a:p>
            <a:pPr>
              <a:buFont typeface="Wingdings" pitchFamily="2" charset="2"/>
              <a:buNone/>
            </a:pPr>
            <a:r>
              <a:rPr lang="en-US" sz="3600" dirty="0">
                <a:solidFill>
                  <a:srgbClr val="FF0000"/>
                </a:solidFill>
                <a:latin typeface="+mn-lt"/>
              </a:rPr>
              <a:t>Goal:</a:t>
            </a:r>
          </a:p>
          <a:p>
            <a:pPr>
              <a:buFont typeface="Wingdings" pitchFamily="2" charset="2"/>
              <a:buNone/>
            </a:pPr>
            <a:r>
              <a:rPr lang="en-US" sz="3200" dirty="0">
                <a:latin typeface="+mn-lt"/>
              </a:rPr>
              <a:t>  Identify characteristics of high and low-level mathematical tasks.</a:t>
            </a:r>
          </a:p>
          <a:p>
            <a:pPr>
              <a:buFont typeface="Wingdings" pitchFamily="2" charset="2"/>
              <a:buNone/>
            </a:pPr>
            <a:endParaRPr lang="en-US" sz="3200" dirty="0">
              <a:latin typeface="+mn-lt"/>
            </a:endParaRPr>
          </a:p>
          <a:p>
            <a:pPr lvl="1"/>
            <a:r>
              <a:rPr lang="en-US" sz="3200" dirty="0">
                <a:latin typeface="+mn-lt"/>
              </a:rPr>
              <a:t>	Martha’s Carpet: Low-level</a:t>
            </a:r>
          </a:p>
          <a:p>
            <a:pPr lvl="1"/>
            <a:r>
              <a:rPr lang="en-US" sz="3200" dirty="0">
                <a:latin typeface="+mn-lt"/>
              </a:rPr>
              <a:t>	The Fencing Task: High-level</a:t>
            </a:r>
          </a:p>
        </p:txBody>
      </p:sp>
    </p:spTree>
    <p:extLst>
      <p:ext uri="{BB962C8B-B14F-4D97-AF65-F5344CB8AC3E}">
        <p14:creationId xmlns:p14="http://schemas.microsoft.com/office/powerpoint/2010/main" val="4065666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Characterizing Tasks</a:t>
            </a:r>
          </a:p>
        </p:txBody>
      </p:sp>
      <p:sp>
        <p:nvSpPr>
          <p:cNvPr id="3" name="Content Placeholder 2">
            <a:extLst>
              <a:ext uri="{FF2B5EF4-FFF2-40B4-BE49-F238E27FC236}">
                <a16:creationId xmlns:a16="http://schemas.microsoft.com/office/drawing/2014/main" id="{5698E6AC-17D4-4297-BD3A-65B2841C4D5D}"/>
              </a:ext>
            </a:extLst>
          </p:cNvPr>
          <p:cNvSpPr>
            <a:spLocks noGrp="1"/>
          </p:cNvSpPr>
          <p:nvPr>
            <p:ph idx="1"/>
          </p:nvPr>
        </p:nvSpPr>
        <p:spPr/>
        <p:txBody>
          <a:bodyPr>
            <a:normAutofit/>
          </a:bodyPr>
          <a:lstStyle/>
          <a:p>
            <a:r>
              <a:rPr lang="en-US" dirty="0">
                <a:latin typeface="+mn-lt"/>
              </a:rPr>
              <a:t>Task Sort </a:t>
            </a:r>
          </a:p>
          <a:p>
            <a:pPr lvl="1">
              <a:lnSpc>
                <a:spcPct val="110000"/>
              </a:lnSpc>
            </a:pPr>
            <a:r>
              <a:rPr lang="en-US" dirty="0">
                <a:latin typeface="+mn-lt"/>
              </a:rPr>
              <a:t>Sort Tasks A – P into two categories: high level and low level.</a:t>
            </a:r>
          </a:p>
          <a:p>
            <a:pPr>
              <a:lnSpc>
                <a:spcPct val="70000"/>
              </a:lnSpc>
              <a:buFont typeface="Wingdings" pitchFamily="2" charset="2"/>
              <a:buNone/>
            </a:pPr>
            <a:endParaRPr lang="en-US" dirty="0">
              <a:latin typeface="+mn-lt"/>
            </a:endParaRPr>
          </a:p>
          <a:p>
            <a:pPr lvl="1">
              <a:lnSpc>
                <a:spcPct val="110000"/>
              </a:lnSpc>
            </a:pPr>
            <a:r>
              <a:rPr lang="en-US" dirty="0">
                <a:latin typeface="+mn-lt"/>
              </a:rPr>
              <a:t>Develop a list of criteria that describe in general the characteristics of low level and high-level tasks. </a:t>
            </a:r>
          </a:p>
          <a:p>
            <a:endParaRPr lang="en-US" dirty="0">
              <a:latin typeface="+mn-lt"/>
            </a:endParaRPr>
          </a:p>
          <a:p>
            <a:endParaRPr lang="en-US" dirty="0">
              <a:latin typeface="+mn-lt"/>
            </a:endParaRPr>
          </a:p>
          <a:p>
            <a:r>
              <a:rPr lang="en-US" dirty="0">
                <a:latin typeface="+mn-lt"/>
              </a:rPr>
              <a:t>Debrief</a:t>
            </a:r>
          </a:p>
        </p:txBody>
      </p:sp>
    </p:spTree>
    <p:extLst>
      <p:ext uri="{BB962C8B-B14F-4D97-AF65-F5344CB8AC3E}">
        <p14:creationId xmlns:p14="http://schemas.microsoft.com/office/powerpoint/2010/main" val="3107134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Characterizing Tasks</a:t>
            </a:r>
          </a:p>
        </p:txBody>
      </p:sp>
      <p:sp>
        <p:nvSpPr>
          <p:cNvPr id="3" name="Content Placeholder 2">
            <a:extLst>
              <a:ext uri="{FF2B5EF4-FFF2-40B4-BE49-F238E27FC236}">
                <a16:creationId xmlns:a16="http://schemas.microsoft.com/office/drawing/2014/main" id="{5698E6AC-17D4-4297-BD3A-65B2841C4D5D}"/>
              </a:ext>
            </a:extLst>
          </p:cNvPr>
          <p:cNvSpPr>
            <a:spLocks noGrp="1"/>
          </p:cNvSpPr>
          <p:nvPr>
            <p:ph idx="1"/>
          </p:nvPr>
        </p:nvSpPr>
        <p:spPr/>
        <p:txBody>
          <a:bodyPr>
            <a:normAutofit/>
          </a:bodyPr>
          <a:lstStyle/>
          <a:p>
            <a:pPr marL="457200" indent="-457200">
              <a:lnSpc>
                <a:spcPct val="90000"/>
              </a:lnSpc>
            </a:pPr>
            <a:r>
              <a:rPr lang="en-US" sz="4000" dirty="0">
                <a:latin typeface="+mn-lt"/>
              </a:rPr>
              <a:t>Are all high-level tasks the same?</a:t>
            </a:r>
            <a:r>
              <a:rPr lang="en-US" dirty="0">
                <a:latin typeface="+mn-lt"/>
              </a:rPr>
              <a:t> </a:t>
            </a:r>
          </a:p>
          <a:p>
            <a:pPr marL="457200" indent="-457200">
              <a:buFont typeface="Wingdings" pitchFamily="2" charset="2"/>
              <a:buNone/>
            </a:pPr>
            <a:r>
              <a:rPr lang="en-US" dirty="0">
                <a:latin typeface="+mn-lt"/>
              </a:rPr>
              <a:t>	[Is there an important difference between Tasks J and K?]</a:t>
            </a:r>
          </a:p>
          <a:p>
            <a:pPr marL="457200" indent="-457200">
              <a:lnSpc>
                <a:spcPct val="60000"/>
              </a:lnSpc>
              <a:buFont typeface="Wingdings" pitchFamily="2" charset="2"/>
              <a:buNone/>
            </a:pPr>
            <a:endParaRPr lang="en-US" dirty="0">
              <a:latin typeface="+mn-lt"/>
            </a:endParaRPr>
          </a:p>
          <a:p>
            <a:pPr marL="457200" indent="-457200">
              <a:lnSpc>
                <a:spcPct val="60000"/>
              </a:lnSpc>
              <a:buFont typeface="Wingdings" pitchFamily="2" charset="2"/>
              <a:buNone/>
            </a:pPr>
            <a:endParaRPr lang="en-US" dirty="0">
              <a:latin typeface="+mn-lt"/>
            </a:endParaRPr>
          </a:p>
          <a:p>
            <a:pPr marL="457200" indent="-457200">
              <a:lnSpc>
                <a:spcPct val="60000"/>
              </a:lnSpc>
              <a:buFont typeface="Wingdings" pitchFamily="2" charset="2"/>
              <a:buNone/>
            </a:pPr>
            <a:endParaRPr lang="en-US" dirty="0">
              <a:latin typeface="+mn-lt"/>
            </a:endParaRPr>
          </a:p>
          <a:p>
            <a:pPr marL="457200" indent="-457200">
              <a:lnSpc>
                <a:spcPct val="90000"/>
              </a:lnSpc>
            </a:pPr>
            <a:r>
              <a:rPr lang="en-US" sz="4000" dirty="0">
                <a:latin typeface="+mn-lt"/>
              </a:rPr>
              <a:t>Are all low-level tasks the same?  </a:t>
            </a:r>
          </a:p>
          <a:p>
            <a:pPr marL="457200" indent="-457200">
              <a:buFont typeface="Wingdings" pitchFamily="2" charset="2"/>
              <a:buNone/>
            </a:pPr>
            <a:r>
              <a:rPr lang="en-US" dirty="0">
                <a:latin typeface="+mn-lt"/>
              </a:rPr>
              <a:t>	[Is there an important difference between Tasks E and O?]</a:t>
            </a:r>
          </a:p>
        </p:txBody>
      </p:sp>
    </p:spTree>
    <p:extLst>
      <p:ext uri="{BB962C8B-B14F-4D97-AF65-F5344CB8AC3E}">
        <p14:creationId xmlns:p14="http://schemas.microsoft.com/office/powerpoint/2010/main" val="4157697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Research says…</a:t>
            </a:r>
          </a:p>
        </p:txBody>
      </p:sp>
      <p:sp>
        <p:nvSpPr>
          <p:cNvPr id="3" name="Content Placeholder 2">
            <a:extLst>
              <a:ext uri="{FF2B5EF4-FFF2-40B4-BE49-F238E27FC236}">
                <a16:creationId xmlns:a16="http://schemas.microsoft.com/office/drawing/2014/main" id="{5698E6AC-17D4-4297-BD3A-65B2841C4D5D}"/>
              </a:ext>
            </a:extLst>
          </p:cNvPr>
          <p:cNvSpPr>
            <a:spLocks noGrp="1"/>
          </p:cNvSpPr>
          <p:nvPr>
            <p:ph idx="1"/>
          </p:nvPr>
        </p:nvSpPr>
        <p:spPr/>
        <p:txBody>
          <a:bodyPr>
            <a:normAutofit/>
          </a:bodyPr>
          <a:lstStyle/>
          <a:p>
            <a:r>
              <a:rPr lang="en-US" sz="3200" b="1" dirty="0">
                <a:latin typeface="+mn-lt"/>
              </a:rPr>
              <a:t>Low-Level Tasks</a:t>
            </a:r>
          </a:p>
          <a:p>
            <a:pPr lvl="1">
              <a:buSzPct val="90000"/>
            </a:pPr>
            <a:r>
              <a:rPr lang="en-US" dirty="0">
                <a:latin typeface="+mn-lt"/>
              </a:rPr>
              <a:t>Memorization</a:t>
            </a:r>
          </a:p>
          <a:p>
            <a:pPr lvl="1">
              <a:buSzPct val="90000"/>
            </a:pPr>
            <a:r>
              <a:rPr lang="en-US" dirty="0">
                <a:latin typeface="+mn-lt"/>
              </a:rPr>
              <a:t>Procedures without Connections </a:t>
            </a:r>
            <a:br>
              <a:rPr lang="en-US" dirty="0">
                <a:latin typeface="+mn-lt"/>
              </a:rPr>
            </a:br>
            <a:r>
              <a:rPr lang="en-US" dirty="0">
                <a:latin typeface="+mn-lt"/>
              </a:rPr>
              <a:t>(e.g., Martha’s Carpeting Task)</a:t>
            </a:r>
          </a:p>
          <a:p>
            <a:pPr lvl="1">
              <a:buSzPct val="90000"/>
            </a:pPr>
            <a:endParaRPr lang="en-US" b="1" dirty="0">
              <a:latin typeface="+mn-lt"/>
            </a:endParaRPr>
          </a:p>
          <a:p>
            <a:r>
              <a:rPr lang="en-US" sz="3200" b="1" dirty="0">
                <a:latin typeface="+mn-lt"/>
              </a:rPr>
              <a:t>High-Level Tasks</a:t>
            </a:r>
          </a:p>
          <a:p>
            <a:pPr lvl="1">
              <a:buSzPct val="90000"/>
            </a:pPr>
            <a:r>
              <a:rPr lang="en-US" dirty="0">
                <a:latin typeface="+mn-lt"/>
              </a:rPr>
              <a:t>Procedures with Connections</a:t>
            </a:r>
          </a:p>
          <a:p>
            <a:pPr lvl="1">
              <a:buSzPct val="90000"/>
            </a:pPr>
            <a:r>
              <a:rPr lang="en-US" dirty="0">
                <a:latin typeface="+mn-lt"/>
              </a:rPr>
              <a:t>Doing Mathematics (e.g., The Fencing Task)</a:t>
            </a:r>
          </a:p>
          <a:p>
            <a:endParaRPr lang="en-US" dirty="0">
              <a:latin typeface="+mn-lt"/>
            </a:endParaRPr>
          </a:p>
        </p:txBody>
      </p:sp>
    </p:spTree>
    <p:extLst>
      <p:ext uri="{BB962C8B-B14F-4D97-AF65-F5344CB8AC3E}">
        <p14:creationId xmlns:p14="http://schemas.microsoft.com/office/powerpoint/2010/main" val="3322460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C1DF-5B73-44AD-9831-629098D0C96A}"/>
              </a:ext>
            </a:extLst>
          </p:cNvPr>
          <p:cNvSpPr>
            <a:spLocks noGrp="1"/>
          </p:cNvSpPr>
          <p:nvPr>
            <p:ph type="title"/>
          </p:nvPr>
        </p:nvSpPr>
        <p:spPr/>
        <p:txBody>
          <a:bodyPr/>
          <a:lstStyle/>
          <a:p>
            <a:r>
              <a:rPr lang="en-US" dirty="0"/>
              <a:t>Day 1 Agenda</a:t>
            </a:r>
          </a:p>
        </p:txBody>
      </p:sp>
      <p:graphicFrame>
        <p:nvGraphicFramePr>
          <p:cNvPr id="4" name="Table 4">
            <a:extLst>
              <a:ext uri="{FF2B5EF4-FFF2-40B4-BE49-F238E27FC236}">
                <a16:creationId xmlns:a16="http://schemas.microsoft.com/office/drawing/2014/main" id="{2F07745C-96DD-477B-94B3-62E85375E148}"/>
              </a:ext>
            </a:extLst>
          </p:cNvPr>
          <p:cNvGraphicFramePr>
            <a:graphicFrameLocks noGrp="1"/>
          </p:cNvGraphicFramePr>
          <p:nvPr>
            <p:ph idx="1"/>
            <p:extLst>
              <p:ext uri="{D42A27DB-BD31-4B8C-83A1-F6EECF244321}">
                <p14:modId xmlns:p14="http://schemas.microsoft.com/office/powerpoint/2010/main" val="4123037386"/>
              </p:ext>
            </p:extLst>
          </p:nvPr>
        </p:nvGraphicFramePr>
        <p:xfrm>
          <a:off x="838200" y="1380542"/>
          <a:ext cx="9960430" cy="4815840"/>
        </p:xfrm>
        <a:graphic>
          <a:graphicData uri="http://schemas.openxmlformats.org/drawingml/2006/table">
            <a:tbl>
              <a:tblPr firstRow="1" bandRow="1">
                <a:tableStyleId>{073A0DAA-6AF3-43AB-8588-CEC1D06C72B9}</a:tableStyleId>
              </a:tblPr>
              <a:tblGrid>
                <a:gridCol w="4980215">
                  <a:extLst>
                    <a:ext uri="{9D8B030D-6E8A-4147-A177-3AD203B41FA5}">
                      <a16:colId xmlns:a16="http://schemas.microsoft.com/office/drawing/2014/main" val="634879646"/>
                    </a:ext>
                  </a:extLst>
                </a:gridCol>
                <a:gridCol w="4980215">
                  <a:extLst>
                    <a:ext uri="{9D8B030D-6E8A-4147-A177-3AD203B41FA5}">
                      <a16:colId xmlns:a16="http://schemas.microsoft.com/office/drawing/2014/main" val="3403701199"/>
                    </a:ext>
                  </a:extLst>
                </a:gridCol>
              </a:tblGrid>
              <a:tr h="370840">
                <a:tc>
                  <a:txBody>
                    <a:bodyPr/>
                    <a:lstStyle/>
                    <a:p>
                      <a:r>
                        <a:rPr lang="en-US" dirty="0"/>
                        <a:t>Activity</a:t>
                      </a:r>
                    </a:p>
                  </a:txBody>
                  <a:tcPr/>
                </a:tc>
                <a:tc>
                  <a:txBody>
                    <a:bodyPr/>
                    <a:lstStyle/>
                    <a:p>
                      <a:r>
                        <a:rPr lang="en-US" dirty="0"/>
                        <a:t>Time</a:t>
                      </a:r>
                    </a:p>
                  </a:txBody>
                  <a:tcPr/>
                </a:tc>
                <a:extLst>
                  <a:ext uri="{0D108BD9-81ED-4DB2-BD59-A6C34878D82A}">
                    <a16:rowId xmlns:a16="http://schemas.microsoft.com/office/drawing/2014/main" val="2022965601"/>
                  </a:ext>
                </a:extLst>
              </a:tr>
              <a:tr h="370840">
                <a:tc>
                  <a:txBody>
                    <a:bodyPr/>
                    <a:lstStyle/>
                    <a:p>
                      <a:r>
                        <a:rPr lang="en-US" dirty="0"/>
                        <a:t>Icebreaker Activity</a:t>
                      </a:r>
                    </a:p>
                  </a:txBody>
                  <a:tcPr/>
                </a:tc>
                <a:tc>
                  <a:txBody>
                    <a:bodyPr/>
                    <a:lstStyle/>
                    <a:p>
                      <a:r>
                        <a:rPr lang="en-US" dirty="0"/>
                        <a:t>8:00-8:30</a:t>
                      </a:r>
                    </a:p>
                  </a:txBody>
                  <a:tcPr/>
                </a:tc>
                <a:extLst>
                  <a:ext uri="{0D108BD9-81ED-4DB2-BD59-A6C34878D82A}">
                    <a16:rowId xmlns:a16="http://schemas.microsoft.com/office/drawing/2014/main" val="731738359"/>
                  </a:ext>
                </a:extLst>
              </a:tr>
              <a:tr h="370840">
                <a:tc>
                  <a:txBody>
                    <a:bodyPr/>
                    <a:lstStyle/>
                    <a:p>
                      <a:r>
                        <a:rPr lang="en-US" dirty="0"/>
                        <a:t>Purpose, Expectations, &amp; Forms</a:t>
                      </a:r>
                    </a:p>
                  </a:txBody>
                  <a:tcPr/>
                </a:tc>
                <a:tc>
                  <a:txBody>
                    <a:bodyPr/>
                    <a:lstStyle/>
                    <a:p>
                      <a:r>
                        <a:rPr lang="en-US" dirty="0"/>
                        <a:t>8:30-9:00</a:t>
                      </a:r>
                    </a:p>
                  </a:txBody>
                  <a:tcPr/>
                </a:tc>
                <a:extLst>
                  <a:ext uri="{0D108BD9-81ED-4DB2-BD59-A6C34878D82A}">
                    <a16:rowId xmlns:a16="http://schemas.microsoft.com/office/drawing/2014/main" val="1650930287"/>
                  </a:ext>
                </a:extLst>
              </a:tr>
              <a:tr h="145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Project Pre-Survey</a:t>
                      </a:r>
                    </a:p>
                  </a:txBody>
                  <a:tcPr/>
                </a:tc>
                <a:tc>
                  <a:txBody>
                    <a:bodyPr/>
                    <a:lstStyle/>
                    <a:p>
                      <a:r>
                        <a:rPr lang="en-US" dirty="0"/>
                        <a:t>9:00-9:15</a:t>
                      </a:r>
                    </a:p>
                  </a:txBody>
                  <a:tcPr/>
                </a:tc>
                <a:extLst>
                  <a:ext uri="{0D108BD9-81ED-4DB2-BD59-A6C34878D82A}">
                    <a16:rowId xmlns:a16="http://schemas.microsoft.com/office/drawing/2014/main" val="4212926447"/>
                  </a:ext>
                </a:extLst>
              </a:tr>
              <a:tr h="370840">
                <a:tc>
                  <a:txBody>
                    <a:bodyPr/>
                    <a:lstStyle/>
                    <a:p>
                      <a:r>
                        <a:rPr lang="en-US" dirty="0"/>
                        <a:t>Learning Mathematics for Teaching Survey</a:t>
                      </a:r>
                    </a:p>
                  </a:txBody>
                  <a:tcPr/>
                </a:tc>
                <a:tc>
                  <a:txBody>
                    <a:bodyPr/>
                    <a:lstStyle/>
                    <a:p>
                      <a:r>
                        <a:rPr lang="en-US" dirty="0"/>
                        <a:t>9:15-10:00</a:t>
                      </a:r>
                    </a:p>
                  </a:txBody>
                  <a:tcPr/>
                </a:tc>
                <a:extLst>
                  <a:ext uri="{0D108BD9-81ED-4DB2-BD59-A6C34878D82A}">
                    <a16:rowId xmlns:a16="http://schemas.microsoft.com/office/drawing/2014/main" val="2713566285"/>
                  </a:ext>
                </a:extLst>
              </a:tr>
              <a:tr h="370840">
                <a:tc>
                  <a:txBody>
                    <a:bodyPr/>
                    <a:lstStyle/>
                    <a:p>
                      <a:r>
                        <a:rPr lang="en-US" dirty="0"/>
                        <a:t>Break</a:t>
                      </a:r>
                    </a:p>
                  </a:txBody>
                  <a:tcPr/>
                </a:tc>
                <a:tc>
                  <a:txBody>
                    <a:bodyPr/>
                    <a:lstStyle/>
                    <a:p>
                      <a:r>
                        <a:rPr lang="en-US" dirty="0"/>
                        <a:t>10:00-10:15</a:t>
                      </a:r>
                    </a:p>
                  </a:txBody>
                  <a:tcPr/>
                </a:tc>
                <a:extLst>
                  <a:ext uri="{0D108BD9-81ED-4DB2-BD59-A6C34878D82A}">
                    <a16:rowId xmlns:a16="http://schemas.microsoft.com/office/drawing/2014/main" val="3964590925"/>
                  </a:ext>
                </a:extLst>
              </a:tr>
              <a:tr h="370840">
                <a:tc>
                  <a:txBody>
                    <a:bodyPr/>
                    <a:lstStyle/>
                    <a:p>
                      <a:r>
                        <a:rPr lang="en-US" dirty="0"/>
                        <a:t>Current Challenges</a:t>
                      </a:r>
                    </a:p>
                  </a:txBody>
                  <a:tcPr/>
                </a:tc>
                <a:tc>
                  <a:txBody>
                    <a:bodyPr/>
                    <a:lstStyle/>
                    <a:p>
                      <a:r>
                        <a:rPr lang="en-US" dirty="0"/>
                        <a:t>10:15-10:45</a:t>
                      </a:r>
                    </a:p>
                  </a:txBody>
                  <a:tcPr/>
                </a:tc>
                <a:extLst>
                  <a:ext uri="{0D108BD9-81ED-4DB2-BD59-A6C34878D82A}">
                    <a16:rowId xmlns:a16="http://schemas.microsoft.com/office/drawing/2014/main" val="4266408619"/>
                  </a:ext>
                </a:extLst>
              </a:tr>
              <a:tr h="370840">
                <a:tc>
                  <a:txBody>
                    <a:bodyPr/>
                    <a:lstStyle/>
                    <a:p>
                      <a:r>
                        <a:rPr lang="en-US" dirty="0"/>
                        <a:t>Components of PDC &amp; Math Activity</a:t>
                      </a:r>
                    </a:p>
                  </a:txBody>
                  <a:tcPr/>
                </a:tc>
                <a:tc>
                  <a:txBody>
                    <a:bodyPr/>
                    <a:lstStyle/>
                    <a:p>
                      <a:r>
                        <a:rPr lang="en-US" dirty="0"/>
                        <a:t>10:45-11:30</a:t>
                      </a:r>
                    </a:p>
                  </a:txBody>
                  <a:tcPr/>
                </a:tc>
                <a:extLst>
                  <a:ext uri="{0D108BD9-81ED-4DB2-BD59-A6C34878D82A}">
                    <a16:rowId xmlns:a16="http://schemas.microsoft.com/office/drawing/2014/main" val="1759867735"/>
                  </a:ext>
                </a:extLst>
              </a:tr>
              <a:tr h="370840">
                <a:tc>
                  <a:txBody>
                    <a:bodyPr/>
                    <a:lstStyle/>
                    <a:p>
                      <a:r>
                        <a:rPr lang="en-US" dirty="0"/>
                        <a:t>Lunch Break</a:t>
                      </a:r>
                    </a:p>
                  </a:txBody>
                  <a:tcPr/>
                </a:tc>
                <a:tc>
                  <a:txBody>
                    <a:bodyPr/>
                    <a:lstStyle/>
                    <a:p>
                      <a:r>
                        <a:rPr lang="en-US" dirty="0"/>
                        <a:t>11:30-12:30</a:t>
                      </a:r>
                    </a:p>
                  </a:txBody>
                  <a:tcPr/>
                </a:tc>
                <a:extLst>
                  <a:ext uri="{0D108BD9-81ED-4DB2-BD59-A6C34878D82A}">
                    <a16:rowId xmlns:a16="http://schemas.microsoft.com/office/drawing/2014/main" val="2116858015"/>
                  </a:ext>
                </a:extLst>
              </a:tr>
              <a:tr h="370840">
                <a:tc>
                  <a:txBody>
                    <a:bodyPr/>
                    <a:lstStyle/>
                    <a:p>
                      <a:r>
                        <a:rPr lang="en-US" dirty="0"/>
                        <a:t>Task Identification</a:t>
                      </a:r>
                    </a:p>
                  </a:txBody>
                  <a:tcPr/>
                </a:tc>
                <a:tc>
                  <a:txBody>
                    <a:bodyPr/>
                    <a:lstStyle/>
                    <a:p>
                      <a:r>
                        <a:rPr lang="en-US" dirty="0"/>
                        <a:t>12:30-1:30</a:t>
                      </a:r>
                    </a:p>
                  </a:txBody>
                  <a:tcPr/>
                </a:tc>
                <a:extLst>
                  <a:ext uri="{0D108BD9-81ED-4DB2-BD59-A6C34878D82A}">
                    <a16:rowId xmlns:a16="http://schemas.microsoft.com/office/drawing/2014/main" val="282584183"/>
                  </a:ext>
                </a:extLst>
              </a:tr>
              <a:tr h="370840">
                <a:tc>
                  <a:txBody>
                    <a:bodyPr/>
                    <a:lstStyle/>
                    <a:p>
                      <a:r>
                        <a:rPr lang="en-US" dirty="0"/>
                        <a:t>Break</a:t>
                      </a:r>
                    </a:p>
                  </a:txBody>
                  <a:tcPr/>
                </a:tc>
                <a:tc>
                  <a:txBody>
                    <a:bodyPr/>
                    <a:lstStyle/>
                    <a:p>
                      <a:r>
                        <a:rPr lang="en-US" dirty="0"/>
                        <a:t>1:30-1:45</a:t>
                      </a:r>
                    </a:p>
                  </a:txBody>
                  <a:tcPr/>
                </a:tc>
                <a:extLst>
                  <a:ext uri="{0D108BD9-81ED-4DB2-BD59-A6C34878D82A}">
                    <a16:rowId xmlns:a16="http://schemas.microsoft.com/office/drawing/2014/main" val="117327676"/>
                  </a:ext>
                </a:extLst>
              </a:tr>
              <a:tr h="370840">
                <a:tc>
                  <a:txBody>
                    <a:bodyPr/>
                    <a:lstStyle/>
                    <a:p>
                      <a:r>
                        <a:rPr lang="en-US" dirty="0"/>
                        <a:t>Pedagogical Design Capacity Video &amp; Discussion</a:t>
                      </a:r>
                    </a:p>
                  </a:txBody>
                  <a:tcPr/>
                </a:tc>
                <a:tc>
                  <a:txBody>
                    <a:bodyPr/>
                    <a:lstStyle/>
                    <a:p>
                      <a:r>
                        <a:rPr lang="en-US" dirty="0"/>
                        <a:t>1:45-2:45</a:t>
                      </a:r>
                    </a:p>
                  </a:txBody>
                  <a:tcPr/>
                </a:tc>
                <a:extLst>
                  <a:ext uri="{0D108BD9-81ED-4DB2-BD59-A6C34878D82A}">
                    <a16:rowId xmlns:a16="http://schemas.microsoft.com/office/drawing/2014/main" val="1736922160"/>
                  </a:ext>
                </a:extLst>
              </a:tr>
              <a:tr h="370840">
                <a:tc>
                  <a:txBody>
                    <a:bodyPr/>
                    <a:lstStyle/>
                    <a:p>
                      <a:r>
                        <a:rPr lang="en-US" dirty="0"/>
                        <a:t>Day 1 Survey</a:t>
                      </a:r>
                    </a:p>
                  </a:txBody>
                  <a:tcPr/>
                </a:tc>
                <a:tc>
                  <a:txBody>
                    <a:bodyPr/>
                    <a:lstStyle/>
                    <a:p>
                      <a:r>
                        <a:rPr lang="en-US" dirty="0"/>
                        <a:t>2:45-3:00</a:t>
                      </a:r>
                    </a:p>
                  </a:txBody>
                  <a:tcPr/>
                </a:tc>
                <a:extLst>
                  <a:ext uri="{0D108BD9-81ED-4DB2-BD59-A6C34878D82A}">
                    <a16:rowId xmlns:a16="http://schemas.microsoft.com/office/drawing/2014/main" val="1584872155"/>
                  </a:ext>
                </a:extLst>
              </a:tr>
            </a:tbl>
          </a:graphicData>
        </a:graphic>
      </p:graphicFrame>
    </p:spTree>
    <p:extLst>
      <p:ext uri="{BB962C8B-B14F-4D97-AF65-F5344CB8AC3E}">
        <p14:creationId xmlns:p14="http://schemas.microsoft.com/office/powerpoint/2010/main" val="2269793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The Mathematical Tasks Framework</a:t>
            </a:r>
          </a:p>
        </p:txBody>
      </p:sp>
      <p:sp>
        <p:nvSpPr>
          <p:cNvPr id="4" name="Right Arrow 4">
            <a:extLst>
              <a:ext uri="{FF2B5EF4-FFF2-40B4-BE49-F238E27FC236}">
                <a16:creationId xmlns:a16="http://schemas.microsoft.com/office/drawing/2014/main" id="{85ACCB9F-CE2C-86FD-2265-C8AA6A4FE949}"/>
              </a:ext>
            </a:extLst>
          </p:cNvPr>
          <p:cNvSpPr/>
          <p:nvPr/>
        </p:nvSpPr>
        <p:spPr>
          <a:xfrm>
            <a:off x="5999493" y="3890863"/>
            <a:ext cx="184936" cy="1965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a:p>
        </p:txBody>
      </p:sp>
      <p:sp>
        <p:nvSpPr>
          <p:cNvPr id="5" name="Rectangle 4">
            <a:extLst>
              <a:ext uri="{FF2B5EF4-FFF2-40B4-BE49-F238E27FC236}">
                <a16:creationId xmlns:a16="http://schemas.microsoft.com/office/drawing/2014/main" id="{58E22970-612D-3B78-CFF5-2057513C6D2B}"/>
              </a:ext>
            </a:extLst>
          </p:cNvPr>
          <p:cNvSpPr>
            <a:spLocks noChangeArrowheads="1"/>
          </p:cNvSpPr>
          <p:nvPr/>
        </p:nvSpPr>
        <p:spPr bwMode="auto">
          <a:xfrm>
            <a:off x="1353176" y="2135188"/>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pPr algn="ctr"/>
            <a:endParaRPr lang="en-US" sz="2400" dirty="0">
              <a:solidFill>
                <a:srgbClr val="FFFFF3"/>
              </a:solidFill>
              <a:latin typeface="Times New Roman" pitchFamily="18" charset="0"/>
            </a:endParaRPr>
          </a:p>
        </p:txBody>
      </p:sp>
      <p:sp>
        <p:nvSpPr>
          <p:cNvPr id="6" name="Rectangle 5">
            <a:extLst>
              <a:ext uri="{FF2B5EF4-FFF2-40B4-BE49-F238E27FC236}">
                <a16:creationId xmlns:a16="http://schemas.microsoft.com/office/drawing/2014/main" id="{EBAB37D8-4A6B-D0DC-BB80-0F317C3CAE95}"/>
              </a:ext>
            </a:extLst>
          </p:cNvPr>
          <p:cNvSpPr>
            <a:spLocks noChangeArrowheads="1"/>
          </p:cNvSpPr>
          <p:nvPr/>
        </p:nvSpPr>
        <p:spPr bwMode="auto">
          <a:xfrm>
            <a:off x="3692087" y="2133600"/>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7" name="Rectangle 6">
            <a:extLst>
              <a:ext uri="{FF2B5EF4-FFF2-40B4-BE49-F238E27FC236}">
                <a16:creationId xmlns:a16="http://schemas.microsoft.com/office/drawing/2014/main" id="{06A3383A-C958-F6E4-117E-E8A1812660DD}"/>
              </a:ext>
            </a:extLst>
          </p:cNvPr>
          <p:cNvSpPr>
            <a:spLocks noChangeArrowheads="1"/>
          </p:cNvSpPr>
          <p:nvPr/>
        </p:nvSpPr>
        <p:spPr bwMode="auto">
          <a:xfrm>
            <a:off x="6105728" y="2135188"/>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8" name="AutoShape 7">
            <a:extLst>
              <a:ext uri="{FF2B5EF4-FFF2-40B4-BE49-F238E27FC236}">
                <a16:creationId xmlns:a16="http://schemas.microsoft.com/office/drawing/2014/main" id="{D0369A95-8390-4F71-EC70-60C71BD5E832}"/>
              </a:ext>
            </a:extLst>
          </p:cNvPr>
          <p:cNvSpPr>
            <a:spLocks noChangeArrowheads="1"/>
          </p:cNvSpPr>
          <p:nvPr/>
        </p:nvSpPr>
        <p:spPr bwMode="auto">
          <a:xfrm>
            <a:off x="8686800" y="1977957"/>
            <a:ext cx="1676400" cy="3276600"/>
          </a:xfrm>
          <a:prstGeom prst="flowChartExtra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9" name="Text Box 8">
            <a:extLst>
              <a:ext uri="{FF2B5EF4-FFF2-40B4-BE49-F238E27FC236}">
                <a16:creationId xmlns:a16="http://schemas.microsoft.com/office/drawing/2014/main" id="{1DF4543A-380C-130B-B712-2C36F380BC64}"/>
              </a:ext>
            </a:extLst>
          </p:cNvPr>
          <p:cNvSpPr txBox="1">
            <a:spLocks noChangeArrowheads="1"/>
          </p:cNvSpPr>
          <p:nvPr/>
        </p:nvSpPr>
        <p:spPr bwMode="auto">
          <a:xfrm>
            <a:off x="1418467" y="2670175"/>
            <a:ext cx="1536379" cy="2108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they appear  in curricular/ instructional materials</a:t>
            </a:r>
          </a:p>
        </p:txBody>
      </p:sp>
      <p:sp>
        <p:nvSpPr>
          <p:cNvPr id="10" name="Text Box 9">
            <a:extLst>
              <a:ext uri="{FF2B5EF4-FFF2-40B4-BE49-F238E27FC236}">
                <a16:creationId xmlns:a16="http://schemas.microsoft.com/office/drawing/2014/main" id="{07339AEF-FD95-9380-F1D1-6676715DEE42}"/>
              </a:ext>
            </a:extLst>
          </p:cNvPr>
          <p:cNvSpPr txBox="1">
            <a:spLocks noChangeArrowheads="1"/>
          </p:cNvSpPr>
          <p:nvPr/>
        </p:nvSpPr>
        <p:spPr bwMode="auto">
          <a:xfrm>
            <a:off x="3774332" y="2670175"/>
            <a:ext cx="1426724" cy="1192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set up by the teachers</a:t>
            </a:r>
            <a:endParaRPr lang="en-US" b="1" dirty="0">
              <a:latin typeface="Trebuchet MS" pitchFamily="34" charset="0"/>
            </a:endParaRPr>
          </a:p>
        </p:txBody>
      </p:sp>
      <p:sp>
        <p:nvSpPr>
          <p:cNvPr id="11" name="Text Box 10">
            <a:extLst>
              <a:ext uri="{FF2B5EF4-FFF2-40B4-BE49-F238E27FC236}">
                <a16:creationId xmlns:a16="http://schemas.microsoft.com/office/drawing/2014/main" id="{5BAADCF8-E680-31AC-6A90-02147C81CABC}"/>
              </a:ext>
            </a:extLst>
          </p:cNvPr>
          <p:cNvSpPr txBox="1">
            <a:spLocks noChangeArrowheads="1"/>
          </p:cNvSpPr>
          <p:nvPr/>
        </p:nvSpPr>
        <p:spPr bwMode="auto">
          <a:xfrm>
            <a:off x="6228944" y="2676486"/>
            <a:ext cx="1905000" cy="1505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t>TASKS       </a:t>
            </a:r>
          </a:p>
          <a:p>
            <a:pPr>
              <a:spcBef>
                <a:spcPct val="50000"/>
              </a:spcBef>
            </a:pPr>
            <a:r>
              <a:rPr lang="en-US" b="1" dirty="0"/>
              <a:t>as </a:t>
            </a:r>
          </a:p>
          <a:p>
            <a:pPr>
              <a:lnSpc>
                <a:spcPct val="40000"/>
              </a:lnSpc>
              <a:spcBef>
                <a:spcPct val="50000"/>
              </a:spcBef>
            </a:pPr>
            <a:r>
              <a:rPr lang="en-US" b="1" dirty="0"/>
              <a:t>implemented </a:t>
            </a:r>
          </a:p>
          <a:p>
            <a:pPr>
              <a:lnSpc>
                <a:spcPct val="70000"/>
              </a:lnSpc>
              <a:spcBef>
                <a:spcPct val="50000"/>
              </a:spcBef>
            </a:pPr>
            <a:r>
              <a:rPr lang="en-US" b="1" dirty="0"/>
              <a:t>by students</a:t>
            </a:r>
          </a:p>
        </p:txBody>
      </p:sp>
      <p:sp>
        <p:nvSpPr>
          <p:cNvPr id="12" name="Line 12">
            <a:extLst>
              <a:ext uri="{FF2B5EF4-FFF2-40B4-BE49-F238E27FC236}">
                <a16:creationId xmlns:a16="http://schemas.microsoft.com/office/drawing/2014/main" id="{5DF44A42-098A-2E56-295A-72A474F8F1D0}"/>
              </a:ext>
            </a:extLst>
          </p:cNvPr>
          <p:cNvSpPr>
            <a:spLocks noChangeShapeType="1"/>
          </p:cNvSpPr>
          <p:nvPr/>
        </p:nvSpPr>
        <p:spPr bwMode="auto">
          <a:xfrm>
            <a:off x="3093396"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3" name="Line 13">
            <a:extLst>
              <a:ext uri="{FF2B5EF4-FFF2-40B4-BE49-F238E27FC236}">
                <a16:creationId xmlns:a16="http://schemas.microsoft.com/office/drawing/2014/main" id="{FC74E47D-BC39-3275-02D7-5F781044E064}"/>
              </a:ext>
            </a:extLst>
          </p:cNvPr>
          <p:cNvSpPr>
            <a:spLocks noChangeShapeType="1"/>
          </p:cNvSpPr>
          <p:nvPr/>
        </p:nvSpPr>
        <p:spPr bwMode="auto">
          <a:xfrm>
            <a:off x="5526932" y="3524456"/>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4" name="Line 14">
            <a:extLst>
              <a:ext uri="{FF2B5EF4-FFF2-40B4-BE49-F238E27FC236}">
                <a16:creationId xmlns:a16="http://schemas.microsoft.com/office/drawing/2014/main" id="{3475BE11-B3D4-DA8C-6F7D-538271C64D46}"/>
              </a:ext>
            </a:extLst>
          </p:cNvPr>
          <p:cNvSpPr>
            <a:spLocks noChangeShapeType="1"/>
          </p:cNvSpPr>
          <p:nvPr/>
        </p:nvSpPr>
        <p:spPr bwMode="auto">
          <a:xfrm>
            <a:off x="8133944"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5" name="Text Box 11">
            <a:extLst>
              <a:ext uri="{FF2B5EF4-FFF2-40B4-BE49-F238E27FC236}">
                <a16:creationId xmlns:a16="http://schemas.microsoft.com/office/drawing/2014/main" id="{95B173DD-6D46-233C-9732-B84D518A63BF}"/>
              </a:ext>
            </a:extLst>
          </p:cNvPr>
          <p:cNvSpPr txBox="1">
            <a:spLocks noChangeArrowheads="1"/>
          </p:cNvSpPr>
          <p:nvPr/>
        </p:nvSpPr>
        <p:spPr bwMode="auto">
          <a:xfrm>
            <a:off x="9038616" y="3428999"/>
            <a:ext cx="1752600" cy="1269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2400" b="1" dirty="0">
              <a:solidFill>
                <a:schemeClr val="bg1"/>
              </a:solidFill>
              <a:latin typeface="Trebuchet MS" pitchFamily="34" charset="0"/>
            </a:endParaRPr>
          </a:p>
          <a:p>
            <a:pPr>
              <a:spcBef>
                <a:spcPct val="50000"/>
              </a:spcBef>
            </a:pPr>
            <a:r>
              <a:rPr lang="en-US" sz="2100" b="1" dirty="0"/>
              <a:t>Student Learning</a:t>
            </a:r>
          </a:p>
        </p:txBody>
      </p:sp>
    </p:spTree>
    <p:extLst>
      <p:ext uri="{BB962C8B-B14F-4D97-AF65-F5344CB8AC3E}">
        <p14:creationId xmlns:p14="http://schemas.microsoft.com/office/powerpoint/2010/main" val="3400911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The Mathematical Tasks Framework</a:t>
            </a:r>
          </a:p>
        </p:txBody>
      </p:sp>
      <p:sp>
        <p:nvSpPr>
          <p:cNvPr id="4" name="Right Arrow 4">
            <a:extLst>
              <a:ext uri="{FF2B5EF4-FFF2-40B4-BE49-F238E27FC236}">
                <a16:creationId xmlns:a16="http://schemas.microsoft.com/office/drawing/2014/main" id="{85ACCB9F-CE2C-86FD-2265-C8AA6A4FE949}"/>
              </a:ext>
            </a:extLst>
          </p:cNvPr>
          <p:cNvSpPr/>
          <p:nvPr/>
        </p:nvSpPr>
        <p:spPr>
          <a:xfrm>
            <a:off x="5999493" y="3890863"/>
            <a:ext cx="184936" cy="1965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a:p>
        </p:txBody>
      </p:sp>
      <p:sp>
        <p:nvSpPr>
          <p:cNvPr id="5" name="Rectangle 4">
            <a:extLst>
              <a:ext uri="{FF2B5EF4-FFF2-40B4-BE49-F238E27FC236}">
                <a16:creationId xmlns:a16="http://schemas.microsoft.com/office/drawing/2014/main" id="{58E22970-612D-3B78-CFF5-2057513C6D2B}"/>
              </a:ext>
            </a:extLst>
          </p:cNvPr>
          <p:cNvSpPr>
            <a:spLocks noChangeArrowheads="1"/>
          </p:cNvSpPr>
          <p:nvPr/>
        </p:nvSpPr>
        <p:spPr bwMode="auto">
          <a:xfrm>
            <a:off x="1353176" y="2135188"/>
            <a:ext cx="1676400" cy="3276600"/>
          </a:xfrm>
          <a:prstGeom prst="rect">
            <a:avLst/>
          </a:prstGeom>
          <a:solidFill>
            <a:schemeClr val="accent1">
              <a:lumMod val="75000"/>
              <a:alpha val="50000"/>
            </a:schemeClr>
          </a:solidFill>
          <a:ln w="9525">
            <a:solidFill>
              <a:schemeClr val="tx1"/>
            </a:solidFill>
            <a:miter lim="800000"/>
            <a:headEnd/>
            <a:tailEnd/>
          </a:ln>
          <a:effectLst/>
        </p:spPr>
        <p:txBody>
          <a:bodyPr wrap="none" anchor="ctr"/>
          <a:lstStyle/>
          <a:p>
            <a:pPr algn="ctr"/>
            <a:endParaRPr lang="en-US" sz="2400" dirty="0">
              <a:solidFill>
                <a:srgbClr val="FFFFF3"/>
              </a:solidFill>
              <a:latin typeface="Times New Roman" pitchFamily="18" charset="0"/>
            </a:endParaRPr>
          </a:p>
        </p:txBody>
      </p:sp>
      <p:sp>
        <p:nvSpPr>
          <p:cNvPr id="6" name="Rectangle 5">
            <a:extLst>
              <a:ext uri="{FF2B5EF4-FFF2-40B4-BE49-F238E27FC236}">
                <a16:creationId xmlns:a16="http://schemas.microsoft.com/office/drawing/2014/main" id="{EBAB37D8-4A6B-D0DC-BB80-0F317C3CAE95}"/>
              </a:ext>
            </a:extLst>
          </p:cNvPr>
          <p:cNvSpPr>
            <a:spLocks noChangeArrowheads="1"/>
          </p:cNvSpPr>
          <p:nvPr/>
        </p:nvSpPr>
        <p:spPr bwMode="auto">
          <a:xfrm>
            <a:off x="3692087" y="2133600"/>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7" name="Rectangle 6">
            <a:extLst>
              <a:ext uri="{FF2B5EF4-FFF2-40B4-BE49-F238E27FC236}">
                <a16:creationId xmlns:a16="http://schemas.microsoft.com/office/drawing/2014/main" id="{06A3383A-C958-F6E4-117E-E8A1812660DD}"/>
              </a:ext>
            </a:extLst>
          </p:cNvPr>
          <p:cNvSpPr>
            <a:spLocks noChangeArrowheads="1"/>
          </p:cNvSpPr>
          <p:nvPr/>
        </p:nvSpPr>
        <p:spPr bwMode="auto">
          <a:xfrm>
            <a:off x="6105728" y="2135188"/>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8" name="AutoShape 7">
            <a:extLst>
              <a:ext uri="{FF2B5EF4-FFF2-40B4-BE49-F238E27FC236}">
                <a16:creationId xmlns:a16="http://schemas.microsoft.com/office/drawing/2014/main" id="{D0369A95-8390-4F71-EC70-60C71BD5E832}"/>
              </a:ext>
            </a:extLst>
          </p:cNvPr>
          <p:cNvSpPr>
            <a:spLocks noChangeArrowheads="1"/>
          </p:cNvSpPr>
          <p:nvPr/>
        </p:nvSpPr>
        <p:spPr bwMode="auto">
          <a:xfrm>
            <a:off x="8686800" y="1977957"/>
            <a:ext cx="1676400" cy="3276600"/>
          </a:xfrm>
          <a:prstGeom prst="flowChartExtra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9" name="Text Box 8">
            <a:extLst>
              <a:ext uri="{FF2B5EF4-FFF2-40B4-BE49-F238E27FC236}">
                <a16:creationId xmlns:a16="http://schemas.microsoft.com/office/drawing/2014/main" id="{1DF4543A-380C-130B-B712-2C36F380BC64}"/>
              </a:ext>
            </a:extLst>
          </p:cNvPr>
          <p:cNvSpPr txBox="1">
            <a:spLocks noChangeArrowheads="1"/>
          </p:cNvSpPr>
          <p:nvPr/>
        </p:nvSpPr>
        <p:spPr bwMode="auto">
          <a:xfrm>
            <a:off x="1418467" y="2670175"/>
            <a:ext cx="1536379" cy="2108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they appear  in curricular/ instructional materials</a:t>
            </a:r>
          </a:p>
        </p:txBody>
      </p:sp>
      <p:sp>
        <p:nvSpPr>
          <p:cNvPr id="10" name="Text Box 9">
            <a:extLst>
              <a:ext uri="{FF2B5EF4-FFF2-40B4-BE49-F238E27FC236}">
                <a16:creationId xmlns:a16="http://schemas.microsoft.com/office/drawing/2014/main" id="{07339AEF-FD95-9380-F1D1-6676715DEE42}"/>
              </a:ext>
            </a:extLst>
          </p:cNvPr>
          <p:cNvSpPr txBox="1">
            <a:spLocks noChangeArrowheads="1"/>
          </p:cNvSpPr>
          <p:nvPr/>
        </p:nvSpPr>
        <p:spPr bwMode="auto">
          <a:xfrm>
            <a:off x="3774332" y="2670175"/>
            <a:ext cx="1426724" cy="1192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set up by the teachers</a:t>
            </a:r>
            <a:endParaRPr lang="en-US" b="1" dirty="0">
              <a:latin typeface="Trebuchet MS" pitchFamily="34" charset="0"/>
            </a:endParaRPr>
          </a:p>
        </p:txBody>
      </p:sp>
      <p:sp>
        <p:nvSpPr>
          <p:cNvPr id="11" name="Text Box 10">
            <a:extLst>
              <a:ext uri="{FF2B5EF4-FFF2-40B4-BE49-F238E27FC236}">
                <a16:creationId xmlns:a16="http://schemas.microsoft.com/office/drawing/2014/main" id="{5BAADCF8-E680-31AC-6A90-02147C81CABC}"/>
              </a:ext>
            </a:extLst>
          </p:cNvPr>
          <p:cNvSpPr txBox="1">
            <a:spLocks noChangeArrowheads="1"/>
          </p:cNvSpPr>
          <p:nvPr/>
        </p:nvSpPr>
        <p:spPr bwMode="auto">
          <a:xfrm>
            <a:off x="6228944" y="2676486"/>
            <a:ext cx="1905000" cy="1505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t>TASKS       </a:t>
            </a:r>
          </a:p>
          <a:p>
            <a:pPr>
              <a:spcBef>
                <a:spcPct val="50000"/>
              </a:spcBef>
            </a:pPr>
            <a:r>
              <a:rPr lang="en-US" b="1" dirty="0"/>
              <a:t>as </a:t>
            </a:r>
          </a:p>
          <a:p>
            <a:pPr>
              <a:lnSpc>
                <a:spcPct val="40000"/>
              </a:lnSpc>
              <a:spcBef>
                <a:spcPct val="50000"/>
              </a:spcBef>
            </a:pPr>
            <a:r>
              <a:rPr lang="en-US" b="1" dirty="0"/>
              <a:t>implemented </a:t>
            </a:r>
          </a:p>
          <a:p>
            <a:pPr>
              <a:lnSpc>
                <a:spcPct val="70000"/>
              </a:lnSpc>
              <a:spcBef>
                <a:spcPct val="50000"/>
              </a:spcBef>
            </a:pPr>
            <a:r>
              <a:rPr lang="en-US" b="1" dirty="0"/>
              <a:t>by students</a:t>
            </a:r>
          </a:p>
        </p:txBody>
      </p:sp>
      <p:sp>
        <p:nvSpPr>
          <p:cNvPr id="12" name="Line 12">
            <a:extLst>
              <a:ext uri="{FF2B5EF4-FFF2-40B4-BE49-F238E27FC236}">
                <a16:creationId xmlns:a16="http://schemas.microsoft.com/office/drawing/2014/main" id="{5DF44A42-098A-2E56-295A-72A474F8F1D0}"/>
              </a:ext>
            </a:extLst>
          </p:cNvPr>
          <p:cNvSpPr>
            <a:spLocks noChangeShapeType="1"/>
          </p:cNvSpPr>
          <p:nvPr/>
        </p:nvSpPr>
        <p:spPr bwMode="auto">
          <a:xfrm>
            <a:off x="3093396"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3" name="Line 13">
            <a:extLst>
              <a:ext uri="{FF2B5EF4-FFF2-40B4-BE49-F238E27FC236}">
                <a16:creationId xmlns:a16="http://schemas.microsoft.com/office/drawing/2014/main" id="{FC74E47D-BC39-3275-02D7-5F781044E064}"/>
              </a:ext>
            </a:extLst>
          </p:cNvPr>
          <p:cNvSpPr>
            <a:spLocks noChangeShapeType="1"/>
          </p:cNvSpPr>
          <p:nvPr/>
        </p:nvSpPr>
        <p:spPr bwMode="auto">
          <a:xfrm>
            <a:off x="5526932" y="3524456"/>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4" name="Line 14">
            <a:extLst>
              <a:ext uri="{FF2B5EF4-FFF2-40B4-BE49-F238E27FC236}">
                <a16:creationId xmlns:a16="http://schemas.microsoft.com/office/drawing/2014/main" id="{3475BE11-B3D4-DA8C-6F7D-538271C64D46}"/>
              </a:ext>
            </a:extLst>
          </p:cNvPr>
          <p:cNvSpPr>
            <a:spLocks noChangeShapeType="1"/>
          </p:cNvSpPr>
          <p:nvPr/>
        </p:nvSpPr>
        <p:spPr bwMode="auto">
          <a:xfrm>
            <a:off x="8133944"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5" name="Text Box 11">
            <a:extLst>
              <a:ext uri="{FF2B5EF4-FFF2-40B4-BE49-F238E27FC236}">
                <a16:creationId xmlns:a16="http://schemas.microsoft.com/office/drawing/2014/main" id="{95B173DD-6D46-233C-9732-B84D518A63BF}"/>
              </a:ext>
            </a:extLst>
          </p:cNvPr>
          <p:cNvSpPr txBox="1">
            <a:spLocks noChangeArrowheads="1"/>
          </p:cNvSpPr>
          <p:nvPr/>
        </p:nvSpPr>
        <p:spPr bwMode="auto">
          <a:xfrm>
            <a:off x="9038616" y="3428999"/>
            <a:ext cx="1752600" cy="1269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2400" b="1" dirty="0">
              <a:solidFill>
                <a:schemeClr val="bg1"/>
              </a:solidFill>
              <a:latin typeface="Trebuchet MS" pitchFamily="34" charset="0"/>
            </a:endParaRPr>
          </a:p>
          <a:p>
            <a:pPr>
              <a:spcBef>
                <a:spcPct val="50000"/>
              </a:spcBef>
            </a:pPr>
            <a:r>
              <a:rPr lang="en-US" sz="2100" b="1" dirty="0"/>
              <a:t>Student Learning</a:t>
            </a:r>
          </a:p>
        </p:txBody>
      </p:sp>
    </p:spTree>
    <p:extLst>
      <p:ext uri="{BB962C8B-B14F-4D97-AF65-F5344CB8AC3E}">
        <p14:creationId xmlns:p14="http://schemas.microsoft.com/office/powerpoint/2010/main" val="1621602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The Mathematical Tasks Framework</a:t>
            </a:r>
          </a:p>
        </p:txBody>
      </p:sp>
      <p:sp>
        <p:nvSpPr>
          <p:cNvPr id="4" name="Right Arrow 4">
            <a:extLst>
              <a:ext uri="{FF2B5EF4-FFF2-40B4-BE49-F238E27FC236}">
                <a16:creationId xmlns:a16="http://schemas.microsoft.com/office/drawing/2014/main" id="{85ACCB9F-CE2C-86FD-2265-C8AA6A4FE949}"/>
              </a:ext>
            </a:extLst>
          </p:cNvPr>
          <p:cNvSpPr/>
          <p:nvPr/>
        </p:nvSpPr>
        <p:spPr>
          <a:xfrm>
            <a:off x="5999493" y="3890863"/>
            <a:ext cx="184936" cy="1965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a:p>
        </p:txBody>
      </p:sp>
      <p:sp>
        <p:nvSpPr>
          <p:cNvPr id="5" name="Rectangle 4">
            <a:extLst>
              <a:ext uri="{FF2B5EF4-FFF2-40B4-BE49-F238E27FC236}">
                <a16:creationId xmlns:a16="http://schemas.microsoft.com/office/drawing/2014/main" id="{58E22970-612D-3B78-CFF5-2057513C6D2B}"/>
              </a:ext>
            </a:extLst>
          </p:cNvPr>
          <p:cNvSpPr>
            <a:spLocks noChangeArrowheads="1"/>
          </p:cNvSpPr>
          <p:nvPr/>
        </p:nvSpPr>
        <p:spPr bwMode="auto">
          <a:xfrm>
            <a:off x="1353176" y="2135188"/>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pPr algn="ctr"/>
            <a:endParaRPr lang="en-US" sz="2400" dirty="0">
              <a:solidFill>
                <a:srgbClr val="FFFFF3"/>
              </a:solidFill>
              <a:latin typeface="Times New Roman" pitchFamily="18" charset="0"/>
            </a:endParaRPr>
          </a:p>
        </p:txBody>
      </p:sp>
      <p:sp>
        <p:nvSpPr>
          <p:cNvPr id="6" name="Rectangle 5">
            <a:extLst>
              <a:ext uri="{FF2B5EF4-FFF2-40B4-BE49-F238E27FC236}">
                <a16:creationId xmlns:a16="http://schemas.microsoft.com/office/drawing/2014/main" id="{EBAB37D8-4A6B-D0DC-BB80-0F317C3CAE95}"/>
              </a:ext>
            </a:extLst>
          </p:cNvPr>
          <p:cNvSpPr>
            <a:spLocks noChangeArrowheads="1"/>
          </p:cNvSpPr>
          <p:nvPr/>
        </p:nvSpPr>
        <p:spPr bwMode="auto">
          <a:xfrm>
            <a:off x="3692087" y="2133600"/>
            <a:ext cx="1676400" cy="3276600"/>
          </a:xfrm>
          <a:prstGeom prst="rect">
            <a:avLst/>
          </a:prstGeom>
          <a:solidFill>
            <a:schemeClr val="accent1">
              <a:lumMod val="75000"/>
              <a:alpha val="50000"/>
            </a:schemeClr>
          </a:solidFill>
          <a:ln w="9525">
            <a:solidFill>
              <a:schemeClr val="tx1"/>
            </a:solidFill>
            <a:miter lim="800000"/>
            <a:headEnd/>
            <a:tailEnd/>
          </a:ln>
          <a:effectLst/>
        </p:spPr>
        <p:txBody>
          <a:bodyPr wrap="none" anchor="ctr"/>
          <a:lstStyle/>
          <a:p>
            <a:endParaRPr lang="en-US" dirty="0"/>
          </a:p>
        </p:txBody>
      </p:sp>
      <p:sp>
        <p:nvSpPr>
          <p:cNvPr id="7" name="Rectangle 6">
            <a:extLst>
              <a:ext uri="{FF2B5EF4-FFF2-40B4-BE49-F238E27FC236}">
                <a16:creationId xmlns:a16="http://schemas.microsoft.com/office/drawing/2014/main" id="{06A3383A-C958-F6E4-117E-E8A1812660DD}"/>
              </a:ext>
            </a:extLst>
          </p:cNvPr>
          <p:cNvSpPr>
            <a:spLocks noChangeArrowheads="1"/>
          </p:cNvSpPr>
          <p:nvPr/>
        </p:nvSpPr>
        <p:spPr bwMode="auto">
          <a:xfrm>
            <a:off x="6105728" y="2135188"/>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8" name="AutoShape 7">
            <a:extLst>
              <a:ext uri="{FF2B5EF4-FFF2-40B4-BE49-F238E27FC236}">
                <a16:creationId xmlns:a16="http://schemas.microsoft.com/office/drawing/2014/main" id="{D0369A95-8390-4F71-EC70-60C71BD5E832}"/>
              </a:ext>
            </a:extLst>
          </p:cNvPr>
          <p:cNvSpPr>
            <a:spLocks noChangeArrowheads="1"/>
          </p:cNvSpPr>
          <p:nvPr/>
        </p:nvSpPr>
        <p:spPr bwMode="auto">
          <a:xfrm>
            <a:off x="8686800" y="1977957"/>
            <a:ext cx="1676400" cy="3276600"/>
          </a:xfrm>
          <a:prstGeom prst="flowChartExtra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9" name="Text Box 8">
            <a:extLst>
              <a:ext uri="{FF2B5EF4-FFF2-40B4-BE49-F238E27FC236}">
                <a16:creationId xmlns:a16="http://schemas.microsoft.com/office/drawing/2014/main" id="{1DF4543A-380C-130B-B712-2C36F380BC64}"/>
              </a:ext>
            </a:extLst>
          </p:cNvPr>
          <p:cNvSpPr txBox="1">
            <a:spLocks noChangeArrowheads="1"/>
          </p:cNvSpPr>
          <p:nvPr/>
        </p:nvSpPr>
        <p:spPr bwMode="auto">
          <a:xfrm>
            <a:off x="1418467" y="2670175"/>
            <a:ext cx="1536379" cy="2108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they appear  in curricular/ instructional materials</a:t>
            </a:r>
          </a:p>
        </p:txBody>
      </p:sp>
      <p:sp>
        <p:nvSpPr>
          <p:cNvPr id="10" name="Text Box 9">
            <a:extLst>
              <a:ext uri="{FF2B5EF4-FFF2-40B4-BE49-F238E27FC236}">
                <a16:creationId xmlns:a16="http://schemas.microsoft.com/office/drawing/2014/main" id="{07339AEF-FD95-9380-F1D1-6676715DEE42}"/>
              </a:ext>
            </a:extLst>
          </p:cNvPr>
          <p:cNvSpPr txBox="1">
            <a:spLocks noChangeArrowheads="1"/>
          </p:cNvSpPr>
          <p:nvPr/>
        </p:nvSpPr>
        <p:spPr bwMode="auto">
          <a:xfrm>
            <a:off x="3774332" y="2670175"/>
            <a:ext cx="1426724" cy="1192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set up by the teachers</a:t>
            </a:r>
            <a:endParaRPr lang="en-US" b="1" dirty="0">
              <a:latin typeface="Trebuchet MS" pitchFamily="34" charset="0"/>
            </a:endParaRPr>
          </a:p>
        </p:txBody>
      </p:sp>
      <p:sp>
        <p:nvSpPr>
          <p:cNvPr id="11" name="Text Box 10">
            <a:extLst>
              <a:ext uri="{FF2B5EF4-FFF2-40B4-BE49-F238E27FC236}">
                <a16:creationId xmlns:a16="http://schemas.microsoft.com/office/drawing/2014/main" id="{5BAADCF8-E680-31AC-6A90-02147C81CABC}"/>
              </a:ext>
            </a:extLst>
          </p:cNvPr>
          <p:cNvSpPr txBox="1">
            <a:spLocks noChangeArrowheads="1"/>
          </p:cNvSpPr>
          <p:nvPr/>
        </p:nvSpPr>
        <p:spPr bwMode="auto">
          <a:xfrm>
            <a:off x="6228944" y="2676486"/>
            <a:ext cx="1905000" cy="1505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t>TASKS       </a:t>
            </a:r>
          </a:p>
          <a:p>
            <a:pPr>
              <a:spcBef>
                <a:spcPct val="50000"/>
              </a:spcBef>
            </a:pPr>
            <a:r>
              <a:rPr lang="en-US" b="1" dirty="0"/>
              <a:t>as </a:t>
            </a:r>
          </a:p>
          <a:p>
            <a:pPr>
              <a:lnSpc>
                <a:spcPct val="40000"/>
              </a:lnSpc>
              <a:spcBef>
                <a:spcPct val="50000"/>
              </a:spcBef>
            </a:pPr>
            <a:r>
              <a:rPr lang="en-US" b="1" dirty="0"/>
              <a:t>implemented </a:t>
            </a:r>
          </a:p>
          <a:p>
            <a:pPr>
              <a:lnSpc>
                <a:spcPct val="70000"/>
              </a:lnSpc>
              <a:spcBef>
                <a:spcPct val="50000"/>
              </a:spcBef>
            </a:pPr>
            <a:r>
              <a:rPr lang="en-US" b="1" dirty="0"/>
              <a:t>by students</a:t>
            </a:r>
          </a:p>
        </p:txBody>
      </p:sp>
      <p:sp>
        <p:nvSpPr>
          <p:cNvPr id="12" name="Line 12">
            <a:extLst>
              <a:ext uri="{FF2B5EF4-FFF2-40B4-BE49-F238E27FC236}">
                <a16:creationId xmlns:a16="http://schemas.microsoft.com/office/drawing/2014/main" id="{5DF44A42-098A-2E56-295A-72A474F8F1D0}"/>
              </a:ext>
            </a:extLst>
          </p:cNvPr>
          <p:cNvSpPr>
            <a:spLocks noChangeShapeType="1"/>
          </p:cNvSpPr>
          <p:nvPr/>
        </p:nvSpPr>
        <p:spPr bwMode="auto">
          <a:xfrm>
            <a:off x="3093396"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3" name="Line 13">
            <a:extLst>
              <a:ext uri="{FF2B5EF4-FFF2-40B4-BE49-F238E27FC236}">
                <a16:creationId xmlns:a16="http://schemas.microsoft.com/office/drawing/2014/main" id="{FC74E47D-BC39-3275-02D7-5F781044E064}"/>
              </a:ext>
            </a:extLst>
          </p:cNvPr>
          <p:cNvSpPr>
            <a:spLocks noChangeShapeType="1"/>
          </p:cNvSpPr>
          <p:nvPr/>
        </p:nvSpPr>
        <p:spPr bwMode="auto">
          <a:xfrm>
            <a:off x="5526932" y="3524456"/>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4" name="Line 14">
            <a:extLst>
              <a:ext uri="{FF2B5EF4-FFF2-40B4-BE49-F238E27FC236}">
                <a16:creationId xmlns:a16="http://schemas.microsoft.com/office/drawing/2014/main" id="{3475BE11-B3D4-DA8C-6F7D-538271C64D46}"/>
              </a:ext>
            </a:extLst>
          </p:cNvPr>
          <p:cNvSpPr>
            <a:spLocks noChangeShapeType="1"/>
          </p:cNvSpPr>
          <p:nvPr/>
        </p:nvSpPr>
        <p:spPr bwMode="auto">
          <a:xfrm>
            <a:off x="8133944"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5" name="Text Box 11">
            <a:extLst>
              <a:ext uri="{FF2B5EF4-FFF2-40B4-BE49-F238E27FC236}">
                <a16:creationId xmlns:a16="http://schemas.microsoft.com/office/drawing/2014/main" id="{95B173DD-6D46-233C-9732-B84D518A63BF}"/>
              </a:ext>
            </a:extLst>
          </p:cNvPr>
          <p:cNvSpPr txBox="1">
            <a:spLocks noChangeArrowheads="1"/>
          </p:cNvSpPr>
          <p:nvPr/>
        </p:nvSpPr>
        <p:spPr bwMode="auto">
          <a:xfrm>
            <a:off x="9038616" y="3428999"/>
            <a:ext cx="1752600" cy="1269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2400" b="1" dirty="0">
              <a:solidFill>
                <a:schemeClr val="bg1"/>
              </a:solidFill>
              <a:latin typeface="Trebuchet MS" pitchFamily="34" charset="0"/>
            </a:endParaRPr>
          </a:p>
          <a:p>
            <a:pPr>
              <a:spcBef>
                <a:spcPct val="50000"/>
              </a:spcBef>
            </a:pPr>
            <a:r>
              <a:rPr lang="en-US" sz="2100" b="1" dirty="0"/>
              <a:t>Student Learning</a:t>
            </a:r>
          </a:p>
        </p:txBody>
      </p:sp>
    </p:spTree>
    <p:extLst>
      <p:ext uri="{BB962C8B-B14F-4D97-AF65-F5344CB8AC3E}">
        <p14:creationId xmlns:p14="http://schemas.microsoft.com/office/powerpoint/2010/main" val="2745043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The Mathematical Tasks Framework</a:t>
            </a:r>
          </a:p>
        </p:txBody>
      </p:sp>
      <p:sp>
        <p:nvSpPr>
          <p:cNvPr id="4" name="Right Arrow 4">
            <a:extLst>
              <a:ext uri="{FF2B5EF4-FFF2-40B4-BE49-F238E27FC236}">
                <a16:creationId xmlns:a16="http://schemas.microsoft.com/office/drawing/2014/main" id="{85ACCB9F-CE2C-86FD-2265-C8AA6A4FE949}"/>
              </a:ext>
            </a:extLst>
          </p:cNvPr>
          <p:cNvSpPr/>
          <p:nvPr/>
        </p:nvSpPr>
        <p:spPr>
          <a:xfrm>
            <a:off x="5999493" y="3890863"/>
            <a:ext cx="184936" cy="1965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a:p>
        </p:txBody>
      </p:sp>
      <p:sp>
        <p:nvSpPr>
          <p:cNvPr id="5" name="Rectangle 4">
            <a:extLst>
              <a:ext uri="{FF2B5EF4-FFF2-40B4-BE49-F238E27FC236}">
                <a16:creationId xmlns:a16="http://schemas.microsoft.com/office/drawing/2014/main" id="{58E22970-612D-3B78-CFF5-2057513C6D2B}"/>
              </a:ext>
            </a:extLst>
          </p:cNvPr>
          <p:cNvSpPr>
            <a:spLocks noChangeArrowheads="1"/>
          </p:cNvSpPr>
          <p:nvPr/>
        </p:nvSpPr>
        <p:spPr bwMode="auto">
          <a:xfrm>
            <a:off x="1353176" y="2135188"/>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pPr algn="ctr"/>
            <a:endParaRPr lang="en-US" sz="2400" dirty="0">
              <a:solidFill>
                <a:srgbClr val="FFFFF3"/>
              </a:solidFill>
              <a:latin typeface="Times New Roman" pitchFamily="18" charset="0"/>
            </a:endParaRPr>
          </a:p>
        </p:txBody>
      </p:sp>
      <p:sp>
        <p:nvSpPr>
          <p:cNvPr id="6" name="Rectangle 5">
            <a:extLst>
              <a:ext uri="{FF2B5EF4-FFF2-40B4-BE49-F238E27FC236}">
                <a16:creationId xmlns:a16="http://schemas.microsoft.com/office/drawing/2014/main" id="{EBAB37D8-4A6B-D0DC-BB80-0F317C3CAE95}"/>
              </a:ext>
            </a:extLst>
          </p:cNvPr>
          <p:cNvSpPr>
            <a:spLocks noChangeArrowheads="1"/>
          </p:cNvSpPr>
          <p:nvPr/>
        </p:nvSpPr>
        <p:spPr bwMode="auto">
          <a:xfrm>
            <a:off x="3692087" y="2133600"/>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7" name="Rectangle 6">
            <a:extLst>
              <a:ext uri="{FF2B5EF4-FFF2-40B4-BE49-F238E27FC236}">
                <a16:creationId xmlns:a16="http://schemas.microsoft.com/office/drawing/2014/main" id="{06A3383A-C958-F6E4-117E-E8A1812660DD}"/>
              </a:ext>
            </a:extLst>
          </p:cNvPr>
          <p:cNvSpPr>
            <a:spLocks noChangeArrowheads="1"/>
          </p:cNvSpPr>
          <p:nvPr/>
        </p:nvSpPr>
        <p:spPr bwMode="auto">
          <a:xfrm>
            <a:off x="6105728" y="2135188"/>
            <a:ext cx="1676400" cy="3276600"/>
          </a:xfrm>
          <a:prstGeom prst="rect">
            <a:avLst/>
          </a:prstGeom>
          <a:solidFill>
            <a:schemeClr val="accent1">
              <a:lumMod val="75000"/>
              <a:alpha val="50000"/>
            </a:schemeClr>
          </a:solidFill>
          <a:ln w="9525">
            <a:solidFill>
              <a:schemeClr val="tx1"/>
            </a:solidFill>
            <a:miter lim="800000"/>
            <a:headEnd/>
            <a:tailEnd/>
          </a:ln>
          <a:effectLst/>
        </p:spPr>
        <p:txBody>
          <a:bodyPr wrap="none" anchor="ctr"/>
          <a:lstStyle/>
          <a:p>
            <a:endParaRPr lang="en-US" dirty="0"/>
          </a:p>
        </p:txBody>
      </p:sp>
      <p:sp>
        <p:nvSpPr>
          <p:cNvPr id="8" name="AutoShape 7">
            <a:extLst>
              <a:ext uri="{FF2B5EF4-FFF2-40B4-BE49-F238E27FC236}">
                <a16:creationId xmlns:a16="http://schemas.microsoft.com/office/drawing/2014/main" id="{D0369A95-8390-4F71-EC70-60C71BD5E832}"/>
              </a:ext>
            </a:extLst>
          </p:cNvPr>
          <p:cNvSpPr>
            <a:spLocks noChangeArrowheads="1"/>
          </p:cNvSpPr>
          <p:nvPr/>
        </p:nvSpPr>
        <p:spPr bwMode="auto">
          <a:xfrm>
            <a:off x="8686800" y="1977957"/>
            <a:ext cx="1676400" cy="3276600"/>
          </a:xfrm>
          <a:prstGeom prst="flowChartExtra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9" name="Text Box 8">
            <a:extLst>
              <a:ext uri="{FF2B5EF4-FFF2-40B4-BE49-F238E27FC236}">
                <a16:creationId xmlns:a16="http://schemas.microsoft.com/office/drawing/2014/main" id="{1DF4543A-380C-130B-B712-2C36F380BC64}"/>
              </a:ext>
            </a:extLst>
          </p:cNvPr>
          <p:cNvSpPr txBox="1">
            <a:spLocks noChangeArrowheads="1"/>
          </p:cNvSpPr>
          <p:nvPr/>
        </p:nvSpPr>
        <p:spPr bwMode="auto">
          <a:xfrm>
            <a:off x="1418467" y="2670175"/>
            <a:ext cx="1536379" cy="2108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they appear  in curricular/ instructional materials</a:t>
            </a:r>
          </a:p>
        </p:txBody>
      </p:sp>
      <p:sp>
        <p:nvSpPr>
          <p:cNvPr id="10" name="Text Box 9">
            <a:extLst>
              <a:ext uri="{FF2B5EF4-FFF2-40B4-BE49-F238E27FC236}">
                <a16:creationId xmlns:a16="http://schemas.microsoft.com/office/drawing/2014/main" id="{07339AEF-FD95-9380-F1D1-6676715DEE42}"/>
              </a:ext>
            </a:extLst>
          </p:cNvPr>
          <p:cNvSpPr txBox="1">
            <a:spLocks noChangeArrowheads="1"/>
          </p:cNvSpPr>
          <p:nvPr/>
        </p:nvSpPr>
        <p:spPr bwMode="auto">
          <a:xfrm>
            <a:off x="3774332" y="2670175"/>
            <a:ext cx="1426724" cy="1192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set up by the teachers</a:t>
            </a:r>
            <a:endParaRPr lang="en-US" b="1" dirty="0">
              <a:latin typeface="Trebuchet MS" pitchFamily="34" charset="0"/>
            </a:endParaRPr>
          </a:p>
        </p:txBody>
      </p:sp>
      <p:sp>
        <p:nvSpPr>
          <p:cNvPr id="11" name="Text Box 10">
            <a:extLst>
              <a:ext uri="{FF2B5EF4-FFF2-40B4-BE49-F238E27FC236}">
                <a16:creationId xmlns:a16="http://schemas.microsoft.com/office/drawing/2014/main" id="{5BAADCF8-E680-31AC-6A90-02147C81CABC}"/>
              </a:ext>
            </a:extLst>
          </p:cNvPr>
          <p:cNvSpPr txBox="1">
            <a:spLocks noChangeArrowheads="1"/>
          </p:cNvSpPr>
          <p:nvPr/>
        </p:nvSpPr>
        <p:spPr bwMode="auto">
          <a:xfrm>
            <a:off x="6228944" y="2676486"/>
            <a:ext cx="1905000" cy="1505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t>TASKS       </a:t>
            </a:r>
          </a:p>
          <a:p>
            <a:pPr>
              <a:spcBef>
                <a:spcPct val="50000"/>
              </a:spcBef>
            </a:pPr>
            <a:r>
              <a:rPr lang="en-US" b="1" dirty="0"/>
              <a:t>as </a:t>
            </a:r>
          </a:p>
          <a:p>
            <a:pPr>
              <a:lnSpc>
                <a:spcPct val="40000"/>
              </a:lnSpc>
              <a:spcBef>
                <a:spcPct val="50000"/>
              </a:spcBef>
            </a:pPr>
            <a:r>
              <a:rPr lang="en-US" b="1" dirty="0"/>
              <a:t>implemented </a:t>
            </a:r>
          </a:p>
          <a:p>
            <a:pPr>
              <a:lnSpc>
                <a:spcPct val="70000"/>
              </a:lnSpc>
              <a:spcBef>
                <a:spcPct val="50000"/>
              </a:spcBef>
            </a:pPr>
            <a:r>
              <a:rPr lang="en-US" b="1" dirty="0"/>
              <a:t>by students</a:t>
            </a:r>
          </a:p>
        </p:txBody>
      </p:sp>
      <p:sp>
        <p:nvSpPr>
          <p:cNvPr id="12" name="Line 12">
            <a:extLst>
              <a:ext uri="{FF2B5EF4-FFF2-40B4-BE49-F238E27FC236}">
                <a16:creationId xmlns:a16="http://schemas.microsoft.com/office/drawing/2014/main" id="{5DF44A42-098A-2E56-295A-72A474F8F1D0}"/>
              </a:ext>
            </a:extLst>
          </p:cNvPr>
          <p:cNvSpPr>
            <a:spLocks noChangeShapeType="1"/>
          </p:cNvSpPr>
          <p:nvPr/>
        </p:nvSpPr>
        <p:spPr bwMode="auto">
          <a:xfrm>
            <a:off x="3093396"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3" name="Line 13">
            <a:extLst>
              <a:ext uri="{FF2B5EF4-FFF2-40B4-BE49-F238E27FC236}">
                <a16:creationId xmlns:a16="http://schemas.microsoft.com/office/drawing/2014/main" id="{FC74E47D-BC39-3275-02D7-5F781044E064}"/>
              </a:ext>
            </a:extLst>
          </p:cNvPr>
          <p:cNvSpPr>
            <a:spLocks noChangeShapeType="1"/>
          </p:cNvSpPr>
          <p:nvPr/>
        </p:nvSpPr>
        <p:spPr bwMode="auto">
          <a:xfrm>
            <a:off x="5526932" y="3524456"/>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4" name="Line 14">
            <a:extLst>
              <a:ext uri="{FF2B5EF4-FFF2-40B4-BE49-F238E27FC236}">
                <a16:creationId xmlns:a16="http://schemas.microsoft.com/office/drawing/2014/main" id="{3475BE11-B3D4-DA8C-6F7D-538271C64D46}"/>
              </a:ext>
            </a:extLst>
          </p:cNvPr>
          <p:cNvSpPr>
            <a:spLocks noChangeShapeType="1"/>
          </p:cNvSpPr>
          <p:nvPr/>
        </p:nvSpPr>
        <p:spPr bwMode="auto">
          <a:xfrm>
            <a:off x="8133944"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5" name="Text Box 11">
            <a:extLst>
              <a:ext uri="{FF2B5EF4-FFF2-40B4-BE49-F238E27FC236}">
                <a16:creationId xmlns:a16="http://schemas.microsoft.com/office/drawing/2014/main" id="{95B173DD-6D46-233C-9732-B84D518A63BF}"/>
              </a:ext>
            </a:extLst>
          </p:cNvPr>
          <p:cNvSpPr txBox="1">
            <a:spLocks noChangeArrowheads="1"/>
          </p:cNvSpPr>
          <p:nvPr/>
        </p:nvSpPr>
        <p:spPr bwMode="auto">
          <a:xfrm>
            <a:off x="9038616" y="3428999"/>
            <a:ext cx="1752600" cy="1269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2400" b="1" dirty="0">
              <a:solidFill>
                <a:schemeClr val="bg1"/>
              </a:solidFill>
              <a:latin typeface="Trebuchet MS" pitchFamily="34" charset="0"/>
            </a:endParaRPr>
          </a:p>
          <a:p>
            <a:pPr>
              <a:spcBef>
                <a:spcPct val="50000"/>
              </a:spcBef>
            </a:pPr>
            <a:r>
              <a:rPr lang="en-US" sz="2100" b="1" dirty="0"/>
              <a:t>Student Learning</a:t>
            </a:r>
          </a:p>
        </p:txBody>
      </p:sp>
    </p:spTree>
    <p:extLst>
      <p:ext uri="{BB962C8B-B14F-4D97-AF65-F5344CB8AC3E}">
        <p14:creationId xmlns:p14="http://schemas.microsoft.com/office/powerpoint/2010/main" val="1303351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1897-C991-4BFD-BCB2-1F2EB1DD69FC}"/>
              </a:ext>
            </a:extLst>
          </p:cNvPr>
          <p:cNvSpPr>
            <a:spLocks noGrp="1"/>
          </p:cNvSpPr>
          <p:nvPr>
            <p:ph type="title"/>
          </p:nvPr>
        </p:nvSpPr>
        <p:spPr/>
        <p:txBody>
          <a:bodyPr/>
          <a:lstStyle/>
          <a:p>
            <a:r>
              <a:rPr lang="en-US" dirty="0"/>
              <a:t>The Mathematical Tasks Framework</a:t>
            </a:r>
          </a:p>
        </p:txBody>
      </p:sp>
      <p:sp>
        <p:nvSpPr>
          <p:cNvPr id="4" name="Right Arrow 4">
            <a:extLst>
              <a:ext uri="{FF2B5EF4-FFF2-40B4-BE49-F238E27FC236}">
                <a16:creationId xmlns:a16="http://schemas.microsoft.com/office/drawing/2014/main" id="{85ACCB9F-CE2C-86FD-2265-C8AA6A4FE949}"/>
              </a:ext>
            </a:extLst>
          </p:cNvPr>
          <p:cNvSpPr/>
          <p:nvPr/>
        </p:nvSpPr>
        <p:spPr>
          <a:xfrm>
            <a:off x="5999493" y="3890863"/>
            <a:ext cx="184936" cy="1965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a:p>
        </p:txBody>
      </p:sp>
      <p:sp>
        <p:nvSpPr>
          <p:cNvPr id="5" name="Rectangle 4">
            <a:extLst>
              <a:ext uri="{FF2B5EF4-FFF2-40B4-BE49-F238E27FC236}">
                <a16:creationId xmlns:a16="http://schemas.microsoft.com/office/drawing/2014/main" id="{58E22970-612D-3B78-CFF5-2057513C6D2B}"/>
              </a:ext>
            </a:extLst>
          </p:cNvPr>
          <p:cNvSpPr>
            <a:spLocks noChangeArrowheads="1"/>
          </p:cNvSpPr>
          <p:nvPr/>
        </p:nvSpPr>
        <p:spPr bwMode="auto">
          <a:xfrm>
            <a:off x="1353176" y="2135188"/>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pPr algn="ctr"/>
            <a:endParaRPr lang="en-US" sz="2400" dirty="0">
              <a:solidFill>
                <a:srgbClr val="FFFFF3"/>
              </a:solidFill>
              <a:latin typeface="Times New Roman" pitchFamily="18" charset="0"/>
            </a:endParaRPr>
          </a:p>
        </p:txBody>
      </p:sp>
      <p:sp>
        <p:nvSpPr>
          <p:cNvPr id="6" name="Rectangle 5">
            <a:extLst>
              <a:ext uri="{FF2B5EF4-FFF2-40B4-BE49-F238E27FC236}">
                <a16:creationId xmlns:a16="http://schemas.microsoft.com/office/drawing/2014/main" id="{EBAB37D8-4A6B-D0DC-BB80-0F317C3CAE95}"/>
              </a:ext>
            </a:extLst>
          </p:cNvPr>
          <p:cNvSpPr>
            <a:spLocks noChangeArrowheads="1"/>
          </p:cNvSpPr>
          <p:nvPr/>
        </p:nvSpPr>
        <p:spPr bwMode="auto">
          <a:xfrm>
            <a:off x="3692087" y="2133600"/>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7" name="Rectangle 6">
            <a:extLst>
              <a:ext uri="{FF2B5EF4-FFF2-40B4-BE49-F238E27FC236}">
                <a16:creationId xmlns:a16="http://schemas.microsoft.com/office/drawing/2014/main" id="{06A3383A-C958-F6E4-117E-E8A1812660DD}"/>
              </a:ext>
            </a:extLst>
          </p:cNvPr>
          <p:cNvSpPr>
            <a:spLocks noChangeArrowheads="1"/>
          </p:cNvSpPr>
          <p:nvPr/>
        </p:nvSpPr>
        <p:spPr bwMode="auto">
          <a:xfrm>
            <a:off x="6105728" y="2135188"/>
            <a:ext cx="1676400" cy="3276600"/>
          </a:xfrm>
          <a:prstGeom prst="rect">
            <a:avLst/>
          </a:prstGeom>
          <a:solidFill>
            <a:schemeClr val="bg2">
              <a:alpha val="50000"/>
            </a:schemeClr>
          </a:solidFill>
          <a:ln w="9525">
            <a:solidFill>
              <a:schemeClr val="tx1"/>
            </a:solidFill>
            <a:miter lim="800000"/>
            <a:headEnd/>
            <a:tailEnd/>
          </a:ln>
          <a:effectLst/>
        </p:spPr>
        <p:txBody>
          <a:bodyPr wrap="none" anchor="ctr"/>
          <a:lstStyle/>
          <a:p>
            <a:endParaRPr lang="en-US" dirty="0"/>
          </a:p>
        </p:txBody>
      </p:sp>
      <p:sp>
        <p:nvSpPr>
          <p:cNvPr id="8" name="AutoShape 7">
            <a:extLst>
              <a:ext uri="{FF2B5EF4-FFF2-40B4-BE49-F238E27FC236}">
                <a16:creationId xmlns:a16="http://schemas.microsoft.com/office/drawing/2014/main" id="{D0369A95-8390-4F71-EC70-60C71BD5E832}"/>
              </a:ext>
            </a:extLst>
          </p:cNvPr>
          <p:cNvSpPr>
            <a:spLocks noChangeArrowheads="1"/>
          </p:cNvSpPr>
          <p:nvPr/>
        </p:nvSpPr>
        <p:spPr bwMode="auto">
          <a:xfrm>
            <a:off x="8686800" y="1977957"/>
            <a:ext cx="1676400" cy="3276600"/>
          </a:xfrm>
          <a:prstGeom prst="flowChartExtract">
            <a:avLst/>
          </a:prstGeom>
          <a:solidFill>
            <a:schemeClr val="accent1">
              <a:lumMod val="50000"/>
              <a:alpha val="50000"/>
            </a:schemeClr>
          </a:solidFill>
          <a:ln w="9525">
            <a:solidFill>
              <a:schemeClr val="tx1"/>
            </a:solidFill>
            <a:miter lim="800000"/>
            <a:headEnd/>
            <a:tailEnd/>
          </a:ln>
          <a:effectLst/>
        </p:spPr>
        <p:txBody>
          <a:bodyPr wrap="none" anchor="ctr"/>
          <a:lstStyle/>
          <a:p>
            <a:endParaRPr lang="en-US" dirty="0"/>
          </a:p>
        </p:txBody>
      </p:sp>
      <p:sp>
        <p:nvSpPr>
          <p:cNvPr id="9" name="Text Box 8">
            <a:extLst>
              <a:ext uri="{FF2B5EF4-FFF2-40B4-BE49-F238E27FC236}">
                <a16:creationId xmlns:a16="http://schemas.microsoft.com/office/drawing/2014/main" id="{1DF4543A-380C-130B-B712-2C36F380BC64}"/>
              </a:ext>
            </a:extLst>
          </p:cNvPr>
          <p:cNvSpPr txBox="1">
            <a:spLocks noChangeArrowheads="1"/>
          </p:cNvSpPr>
          <p:nvPr/>
        </p:nvSpPr>
        <p:spPr bwMode="auto">
          <a:xfrm>
            <a:off x="1418467" y="2670175"/>
            <a:ext cx="1536379" cy="2108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they appear  in curricular/ instructional materials</a:t>
            </a:r>
          </a:p>
        </p:txBody>
      </p:sp>
      <p:sp>
        <p:nvSpPr>
          <p:cNvPr id="10" name="Text Box 9">
            <a:extLst>
              <a:ext uri="{FF2B5EF4-FFF2-40B4-BE49-F238E27FC236}">
                <a16:creationId xmlns:a16="http://schemas.microsoft.com/office/drawing/2014/main" id="{07339AEF-FD95-9380-F1D1-6676715DEE42}"/>
              </a:ext>
            </a:extLst>
          </p:cNvPr>
          <p:cNvSpPr txBox="1">
            <a:spLocks noChangeArrowheads="1"/>
          </p:cNvSpPr>
          <p:nvPr/>
        </p:nvSpPr>
        <p:spPr bwMode="auto">
          <a:xfrm>
            <a:off x="3774332" y="2670175"/>
            <a:ext cx="1426724" cy="1192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400" b="1" dirty="0"/>
              <a:t>TASKS     </a:t>
            </a:r>
          </a:p>
          <a:p>
            <a:pPr>
              <a:lnSpc>
                <a:spcPct val="110000"/>
              </a:lnSpc>
              <a:spcBef>
                <a:spcPct val="50000"/>
              </a:spcBef>
            </a:pPr>
            <a:r>
              <a:rPr lang="en-US" b="1" dirty="0"/>
              <a:t>as set up by the teachers</a:t>
            </a:r>
            <a:endParaRPr lang="en-US" b="1" dirty="0">
              <a:latin typeface="Trebuchet MS" pitchFamily="34" charset="0"/>
            </a:endParaRPr>
          </a:p>
        </p:txBody>
      </p:sp>
      <p:sp>
        <p:nvSpPr>
          <p:cNvPr id="11" name="Text Box 10">
            <a:extLst>
              <a:ext uri="{FF2B5EF4-FFF2-40B4-BE49-F238E27FC236}">
                <a16:creationId xmlns:a16="http://schemas.microsoft.com/office/drawing/2014/main" id="{5BAADCF8-E680-31AC-6A90-02147C81CABC}"/>
              </a:ext>
            </a:extLst>
          </p:cNvPr>
          <p:cNvSpPr txBox="1">
            <a:spLocks noChangeArrowheads="1"/>
          </p:cNvSpPr>
          <p:nvPr/>
        </p:nvSpPr>
        <p:spPr bwMode="auto">
          <a:xfrm>
            <a:off x="6228944" y="2676486"/>
            <a:ext cx="1905000" cy="1505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dirty="0"/>
              <a:t>TASKS       </a:t>
            </a:r>
          </a:p>
          <a:p>
            <a:pPr>
              <a:spcBef>
                <a:spcPct val="50000"/>
              </a:spcBef>
            </a:pPr>
            <a:r>
              <a:rPr lang="en-US" b="1" dirty="0"/>
              <a:t>as </a:t>
            </a:r>
          </a:p>
          <a:p>
            <a:pPr>
              <a:lnSpc>
                <a:spcPct val="40000"/>
              </a:lnSpc>
              <a:spcBef>
                <a:spcPct val="50000"/>
              </a:spcBef>
            </a:pPr>
            <a:r>
              <a:rPr lang="en-US" b="1" dirty="0"/>
              <a:t>implemented </a:t>
            </a:r>
          </a:p>
          <a:p>
            <a:pPr>
              <a:lnSpc>
                <a:spcPct val="70000"/>
              </a:lnSpc>
              <a:spcBef>
                <a:spcPct val="50000"/>
              </a:spcBef>
            </a:pPr>
            <a:r>
              <a:rPr lang="en-US" b="1" dirty="0"/>
              <a:t>by students</a:t>
            </a:r>
          </a:p>
        </p:txBody>
      </p:sp>
      <p:sp>
        <p:nvSpPr>
          <p:cNvPr id="12" name="Line 12">
            <a:extLst>
              <a:ext uri="{FF2B5EF4-FFF2-40B4-BE49-F238E27FC236}">
                <a16:creationId xmlns:a16="http://schemas.microsoft.com/office/drawing/2014/main" id="{5DF44A42-098A-2E56-295A-72A474F8F1D0}"/>
              </a:ext>
            </a:extLst>
          </p:cNvPr>
          <p:cNvSpPr>
            <a:spLocks noChangeShapeType="1"/>
          </p:cNvSpPr>
          <p:nvPr/>
        </p:nvSpPr>
        <p:spPr bwMode="auto">
          <a:xfrm>
            <a:off x="3093396"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3" name="Line 13">
            <a:extLst>
              <a:ext uri="{FF2B5EF4-FFF2-40B4-BE49-F238E27FC236}">
                <a16:creationId xmlns:a16="http://schemas.microsoft.com/office/drawing/2014/main" id="{FC74E47D-BC39-3275-02D7-5F781044E064}"/>
              </a:ext>
            </a:extLst>
          </p:cNvPr>
          <p:cNvSpPr>
            <a:spLocks noChangeShapeType="1"/>
          </p:cNvSpPr>
          <p:nvPr/>
        </p:nvSpPr>
        <p:spPr bwMode="auto">
          <a:xfrm>
            <a:off x="5526932" y="3524456"/>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4" name="Line 14">
            <a:extLst>
              <a:ext uri="{FF2B5EF4-FFF2-40B4-BE49-F238E27FC236}">
                <a16:creationId xmlns:a16="http://schemas.microsoft.com/office/drawing/2014/main" id="{3475BE11-B3D4-DA8C-6F7D-538271C64D46}"/>
              </a:ext>
            </a:extLst>
          </p:cNvPr>
          <p:cNvSpPr>
            <a:spLocks noChangeShapeType="1"/>
          </p:cNvSpPr>
          <p:nvPr/>
        </p:nvSpPr>
        <p:spPr bwMode="auto">
          <a:xfrm>
            <a:off x="8133944" y="3531074"/>
            <a:ext cx="3810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5" name="Text Box 11">
            <a:extLst>
              <a:ext uri="{FF2B5EF4-FFF2-40B4-BE49-F238E27FC236}">
                <a16:creationId xmlns:a16="http://schemas.microsoft.com/office/drawing/2014/main" id="{95B173DD-6D46-233C-9732-B84D518A63BF}"/>
              </a:ext>
            </a:extLst>
          </p:cNvPr>
          <p:cNvSpPr txBox="1">
            <a:spLocks noChangeArrowheads="1"/>
          </p:cNvSpPr>
          <p:nvPr/>
        </p:nvSpPr>
        <p:spPr bwMode="auto">
          <a:xfrm>
            <a:off x="9038616" y="3428999"/>
            <a:ext cx="1752600" cy="1269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2400" b="1" dirty="0">
              <a:solidFill>
                <a:schemeClr val="bg1"/>
              </a:solidFill>
              <a:latin typeface="Trebuchet MS" pitchFamily="34" charset="0"/>
            </a:endParaRPr>
          </a:p>
          <a:p>
            <a:pPr>
              <a:spcBef>
                <a:spcPct val="50000"/>
              </a:spcBef>
            </a:pPr>
            <a:r>
              <a:rPr lang="en-US" sz="2100" b="1" dirty="0"/>
              <a:t>Student Learning</a:t>
            </a:r>
          </a:p>
        </p:txBody>
      </p:sp>
    </p:spTree>
    <p:extLst>
      <p:ext uri="{BB962C8B-B14F-4D97-AF65-F5344CB8AC3E}">
        <p14:creationId xmlns:p14="http://schemas.microsoft.com/office/powerpoint/2010/main" val="92769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25A75-5992-CCC2-2212-CB471B4A784F}"/>
              </a:ext>
            </a:extLst>
          </p:cNvPr>
          <p:cNvSpPr>
            <a:spLocks noGrp="1"/>
          </p:cNvSpPr>
          <p:nvPr>
            <p:ph type="title"/>
          </p:nvPr>
        </p:nvSpPr>
        <p:spPr/>
        <p:txBody>
          <a:bodyPr/>
          <a:lstStyle/>
          <a:p>
            <a:r>
              <a:rPr lang="en-US" dirty="0"/>
              <a:t>Task Potential</a:t>
            </a:r>
          </a:p>
        </p:txBody>
      </p:sp>
      <p:sp>
        <p:nvSpPr>
          <p:cNvPr id="3" name="Content Placeholder 2">
            <a:extLst>
              <a:ext uri="{FF2B5EF4-FFF2-40B4-BE49-F238E27FC236}">
                <a16:creationId xmlns:a16="http://schemas.microsoft.com/office/drawing/2014/main" id="{E27EF0F3-E091-2BBB-6231-B1B1F5CB6BD0}"/>
              </a:ext>
            </a:extLst>
          </p:cNvPr>
          <p:cNvSpPr>
            <a:spLocks noGrp="1"/>
          </p:cNvSpPr>
          <p:nvPr>
            <p:ph idx="1"/>
          </p:nvPr>
        </p:nvSpPr>
        <p:spPr/>
        <p:txBody>
          <a:bodyPr/>
          <a:lstStyle/>
          <a:p>
            <a:r>
              <a:rPr lang="en-US" dirty="0">
                <a:latin typeface="+mn-lt"/>
              </a:rPr>
              <a:t>We are going to watch this video </a:t>
            </a:r>
            <a:r>
              <a:rPr lang="en-US" dirty="0">
                <a:latin typeface="+mn-lt"/>
                <a:hlinkClick r:id="rId2"/>
              </a:rPr>
              <a:t>https://textbooks.rowman.com/lamberg</a:t>
            </a:r>
            <a:r>
              <a:rPr lang="en-US" dirty="0">
                <a:latin typeface="+mn-lt"/>
              </a:rPr>
              <a:t> (Video 7.1)</a:t>
            </a:r>
          </a:p>
          <a:p>
            <a:r>
              <a:rPr lang="en-US" dirty="0">
                <a:latin typeface="+mn-lt"/>
              </a:rPr>
              <a:t>This is a second-grade classroom that was given the following task.</a:t>
            </a:r>
          </a:p>
          <a:p>
            <a:pPr lvl="1"/>
            <a:r>
              <a:rPr lang="en-US" dirty="0">
                <a:latin typeface="+mn-lt"/>
              </a:rPr>
              <a:t>“Solve 28+47=? on your own and then we will discuss as a class.”</a:t>
            </a:r>
          </a:p>
          <a:p>
            <a:r>
              <a:rPr lang="en-US" dirty="0">
                <a:latin typeface="+mn-lt"/>
              </a:rPr>
              <a:t>Before we watch the video, discuss with your group your thoughts on the level of this task.</a:t>
            </a:r>
          </a:p>
          <a:p>
            <a:r>
              <a:rPr lang="en-US" dirty="0">
                <a:latin typeface="+mn-lt"/>
              </a:rPr>
              <a:t>After we watch the video, have your thoughts changed? If so, how?</a:t>
            </a:r>
          </a:p>
          <a:p>
            <a:endParaRPr lang="en-US" dirty="0">
              <a:latin typeface="+mn-lt"/>
            </a:endParaRPr>
          </a:p>
        </p:txBody>
      </p:sp>
    </p:spTree>
    <p:extLst>
      <p:ext uri="{BB962C8B-B14F-4D97-AF65-F5344CB8AC3E}">
        <p14:creationId xmlns:p14="http://schemas.microsoft.com/office/powerpoint/2010/main" val="560658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00469-38B8-4AE9-88AD-962705400E26}"/>
              </a:ext>
            </a:extLst>
          </p:cNvPr>
          <p:cNvSpPr>
            <a:spLocks noGrp="1"/>
          </p:cNvSpPr>
          <p:nvPr>
            <p:ph type="title"/>
          </p:nvPr>
        </p:nvSpPr>
        <p:spPr/>
        <p:txBody>
          <a:bodyPr/>
          <a:lstStyle/>
          <a:p>
            <a:r>
              <a:rPr lang="en-US" dirty="0"/>
              <a:t>Day 1 Survey</a:t>
            </a:r>
          </a:p>
        </p:txBody>
      </p:sp>
      <p:sp>
        <p:nvSpPr>
          <p:cNvPr id="3" name="Content Placeholder 2">
            <a:extLst>
              <a:ext uri="{FF2B5EF4-FFF2-40B4-BE49-F238E27FC236}">
                <a16:creationId xmlns:a16="http://schemas.microsoft.com/office/drawing/2014/main" id="{5618A4F2-1A95-4BBF-BDB7-4DCC9C7F1B25}"/>
              </a:ext>
            </a:extLst>
          </p:cNvPr>
          <p:cNvSpPr>
            <a:spLocks noGrp="1"/>
          </p:cNvSpPr>
          <p:nvPr>
            <p:ph idx="1"/>
          </p:nvPr>
        </p:nvSpPr>
        <p:spPr/>
        <p:txBody>
          <a:bodyPr/>
          <a:lstStyle/>
          <a:p>
            <a:r>
              <a:rPr lang="en-US" dirty="0">
                <a:latin typeface="+mn-lt"/>
              </a:rPr>
              <a:t>Please fill out the end of day survey (this will be the same survey each day).</a:t>
            </a:r>
          </a:p>
          <a:p>
            <a:pPr lvl="1"/>
            <a:r>
              <a:rPr lang="en-US" dirty="0">
                <a:latin typeface="+mn-lt"/>
              </a:rPr>
              <a:t>Q1: Identification Code</a:t>
            </a:r>
          </a:p>
          <a:p>
            <a:pPr lvl="1"/>
            <a:r>
              <a:rPr lang="en-US" dirty="0">
                <a:latin typeface="+mn-lt"/>
              </a:rPr>
              <a:t>Q2: Select “Day 1 (Monday)”</a:t>
            </a:r>
          </a:p>
          <a:p>
            <a:r>
              <a:rPr lang="en-US" dirty="0">
                <a:latin typeface="+mn-lt"/>
              </a:rPr>
              <a:t>Use this QR code </a:t>
            </a:r>
            <a:r>
              <a:rPr lang="en-US" dirty="0">
                <a:latin typeface="+mn-lt"/>
                <a:sym typeface="Wingdings" pitchFamily="2" charset="2"/>
              </a:rPr>
              <a:t></a:t>
            </a:r>
            <a:br>
              <a:rPr lang="en-US" dirty="0">
                <a:latin typeface="+mn-lt"/>
              </a:rPr>
            </a:br>
            <a:r>
              <a:rPr lang="en-US" dirty="0">
                <a:latin typeface="+mn-lt"/>
              </a:rPr>
              <a:t>or this link: </a:t>
            </a:r>
            <a:br>
              <a:rPr lang="en-US" dirty="0">
                <a:latin typeface="+mn-lt"/>
              </a:rPr>
            </a:br>
            <a:r>
              <a:rPr lang="en-US" dirty="0">
                <a:latin typeface="+mn-lt"/>
                <a:hlinkClick r:id="rId2"/>
              </a:rPr>
              <a:t>https://tinyurl.com/pdcendofdaysurvey</a:t>
            </a:r>
            <a:r>
              <a:rPr lang="en-US" dirty="0">
                <a:latin typeface="+mn-lt"/>
              </a:rPr>
              <a:t> </a:t>
            </a:r>
          </a:p>
          <a:p>
            <a:pPr marL="0" indent="0">
              <a:buNone/>
            </a:pPr>
            <a:endParaRPr lang="en-US" dirty="0">
              <a:latin typeface="+mn-lt"/>
            </a:endParaRPr>
          </a:p>
        </p:txBody>
      </p:sp>
      <p:pic>
        <p:nvPicPr>
          <p:cNvPr id="5" name="Picture 4">
            <a:extLst>
              <a:ext uri="{FF2B5EF4-FFF2-40B4-BE49-F238E27FC236}">
                <a16:creationId xmlns:a16="http://schemas.microsoft.com/office/drawing/2014/main" id="{04E70507-A0E0-31A6-F33B-9AF59CCE9EFF}"/>
              </a:ext>
            </a:extLst>
          </p:cNvPr>
          <p:cNvPicPr>
            <a:picLocks noChangeAspect="1"/>
          </p:cNvPicPr>
          <p:nvPr/>
        </p:nvPicPr>
        <p:blipFill>
          <a:blip r:embed="rId3"/>
          <a:stretch>
            <a:fillRect/>
          </a:stretch>
        </p:blipFill>
        <p:spPr>
          <a:xfrm>
            <a:off x="7391711" y="3254829"/>
            <a:ext cx="2498448" cy="2542590"/>
          </a:xfrm>
          <a:prstGeom prst="rect">
            <a:avLst/>
          </a:prstGeom>
        </p:spPr>
      </p:pic>
    </p:spTree>
    <p:extLst>
      <p:ext uri="{BB962C8B-B14F-4D97-AF65-F5344CB8AC3E}">
        <p14:creationId xmlns:p14="http://schemas.microsoft.com/office/powerpoint/2010/main" val="3382309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C7DCC-E9DB-4F57-B96E-76C2472329ED}"/>
              </a:ext>
            </a:extLst>
          </p:cNvPr>
          <p:cNvSpPr>
            <a:spLocks noGrp="1"/>
          </p:cNvSpPr>
          <p:nvPr>
            <p:ph type="title"/>
          </p:nvPr>
        </p:nvSpPr>
        <p:spPr/>
        <p:txBody>
          <a:bodyPr/>
          <a:lstStyle/>
          <a:p>
            <a:r>
              <a:rPr lang="en-US" dirty="0"/>
              <a:t>Icebreaker Axes Activity</a:t>
            </a:r>
          </a:p>
        </p:txBody>
      </p:sp>
      <p:sp>
        <p:nvSpPr>
          <p:cNvPr id="3" name="Content Placeholder 2">
            <a:extLst>
              <a:ext uri="{FF2B5EF4-FFF2-40B4-BE49-F238E27FC236}">
                <a16:creationId xmlns:a16="http://schemas.microsoft.com/office/drawing/2014/main" id="{74C2F14E-613A-496C-B4C6-F78B278E01C7}"/>
              </a:ext>
            </a:extLst>
          </p:cNvPr>
          <p:cNvSpPr>
            <a:spLocks noGrp="1"/>
          </p:cNvSpPr>
          <p:nvPr>
            <p:ph idx="1"/>
          </p:nvPr>
        </p:nvSpPr>
        <p:spPr/>
        <p:txBody>
          <a:bodyPr>
            <a:normAutofit/>
          </a:bodyPr>
          <a:lstStyle/>
          <a:p>
            <a:r>
              <a:rPr lang="en-US" dirty="0">
                <a:latin typeface="+mn-lt"/>
              </a:rPr>
              <a:t>The Axes Activity</a:t>
            </a:r>
          </a:p>
          <a:p>
            <a:pPr lvl="1"/>
            <a:r>
              <a:rPr lang="en-US" dirty="0">
                <a:latin typeface="+mn-lt"/>
              </a:rPr>
              <a:t>Groups of 4 (we will join a group if necessary). </a:t>
            </a:r>
            <a:r>
              <a:rPr lang="en-US" i="1" dirty="0">
                <a:latin typeface="+mn-lt"/>
              </a:rPr>
              <a:t>Make sure you don’t know at least one person in your group.</a:t>
            </a:r>
          </a:p>
          <a:p>
            <a:pPr lvl="1"/>
            <a:r>
              <a:rPr lang="en-US" dirty="0">
                <a:latin typeface="+mn-lt"/>
              </a:rPr>
              <a:t>Determine two axes such that each person fits into one of the quadrants.</a:t>
            </a:r>
          </a:p>
          <a:p>
            <a:pPr lvl="2"/>
            <a:r>
              <a:rPr lang="en-US" dirty="0">
                <a:latin typeface="+mn-lt"/>
              </a:rPr>
              <a:t>Example: One axis could be ‘Traveled Internationally’ and the other could be ‘Likes Seafood.’  But this only works if each person can uniquely fit into a quadrant.</a:t>
            </a:r>
          </a:p>
          <a:p>
            <a:pPr lvl="1"/>
            <a:r>
              <a:rPr lang="en-US" dirty="0">
                <a:latin typeface="+mn-lt"/>
              </a:rPr>
              <a:t>Do two versions: One with personal characteristics and one with professional characteristics.</a:t>
            </a:r>
          </a:p>
          <a:p>
            <a:pPr lvl="1"/>
            <a:r>
              <a:rPr lang="en-US" dirty="0">
                <a:latin typeface="+mn-lt"/>
              </a:rPr>
              <a:t>SHARE OUT via Chart Paper</a:t>
            </a:r>
          </a:p>
        </p:txBody>
      </p:sp>
    </p:spTree>
    <p:extLst>
      <p:ext uri="{BB962C8B-B14F-4D97-AF65-F5344CB8AC3E}">
        <p14:creationId xmlns:p14="http://schemas.microsoft.com/office/powerpoint/2010/main" val="1717004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92510-630D-4356-8BCF-E5E46BFAFBE8}"/>
              </a:ext>
            </a:extLst>
          </p:cNvPr>
          <p:cNvSpPr>
            <a:spLocks noGrp="1"/>
          </p:cNvSpPr>
          <p:nvPr>
            <p:ph type="title"/>
          </p:nvPr>
        </p:nvSpPr>
        <p:spPr/>
        <p:txBody>
          <a:bodyPr/>
          <a:lstStyle/>
          <a:p>
            <a:r>
              <a:rPr lang="en-US" dirty="0"/>
              <a:t>Purpose of Grant, Expectations, W9, &amp; Consent Form</a:t>
            </a:r>
          </a:p>
        </p:txBody>
      </p:sp>
      <p:sp>
        <p:nvSpPr>
          <p:cNvPr id="3" name="Content Placeholder 2">
            <a:extLst>
              <a:ext uri="{FF2B5EF4-FFF2-40B4-BE49-F238E27FC236}">
                <a16:creationId xmlns:a16="http://schemas.microsoft.com/office/drawing/2014/main" id="{3AB1C9B2-AE52-4085-A11D-BB3993582B30}"/>
              </a:ext>
            </a:extLst>
          </p:cNvPr>
          <p:cNvSpPr>
            <a:spLocks noGrp="1"/>
          </p:cNvSpPr>
          <p:nvPr>
            <p:ph idx="1"/>
          </p:nvPr>
        </p:nvSpPr>
        <p:spPr/>
        <p:txBody>
          <a:bodyPr>
            <a:normAutofit lnSpcReduction="10000"/>
          </a:bodyPr>
          <a:lstStyle/>
          <a:p>
            <a:r>
              <a:rPr lang="en-US" dirty="0">
                <a:latin typeface="+mn-lt"/>
              </a:rPr>
              <a:t>Purpose and overview of the grant</a:t>
            </a:r>
          </a:p>
          <a:p>
            <a:r>
              <a:rPr lang="en-US" dirty="0">
                <a:latin typeface="+mn-lt"/>
              </a:rPr>
              <a:t>Fill out the </a:t>
            </a:r>
            <a:r>
              <a:rPr lang="en-US" b="1" dirty="0">
                <a:latin typeface="+mn-lt"/>
              </a:rPr>
              <a:t>Consent Form </a:t>
            </a:r>
            <a:r>
              <a:rPr lang="en-US" dirty="0">
                <a:latin typeface="+mn-lt"/>
                <a:hlinkClick r:id="rId2"/>
              </a:rPr>
              <a:t>https://tinyurl.com/pdcconsentform</a:t>
            </a:r>
            <a:r>
              <a:rPr lang="en-US" dirty="0">
                <a:latin typeface="+mn-lt"/>
              </a:rPr>
              <a:t> </a:t>
            </a:r>
            <a:endParaRPr lang="en-US" dirty="0">
              <a:highlight>
                <a:srgbClr val="FFFF00"/>
              </a:highlight>
              <a:latin typeface="+mn-lt"/>
            </a:endParaRPr>
          </a:p>
          <a:p>
            <a:pPr lvl="1"/>
            <a:r>
              <a:rPr lang="en-US" dirty="0">
                <a:latin typeface="+mn-lt"/>
              </a:rPr>
              <a:t>You will create a 6-character identifier to maintain anonymity</a:t>
            </a:r>
          </a:p>
          <a:p>
            <a:pPr lvl="1"/>
            <a:r>
              <a:rPr lang="en-US" dirty="0">
                <a:latin typeface="+mn-lt"/>
              </a:rPr>
              <a:t>Everyone participates in the PD</a:t>
            </a:r>
          </a:p>
          <a:p>
            <a:pPr lvl="1"/>
            <a:r>
              <a:rPr lang="en-US" dirty="0">
                <a:latin typeface="+mn-lt"/>
              </a:rPr>
              <a:t>Voluntary participation in the research</a:t>
            </a:r>
          </a:p>
          <a:p>
            <a:pPr lvl="1"/>
            <a:r>
              <a:rPr lang="en-US" dirty="0">
                <a:latin typeface="+mn-lt"/>
              </a:rPr>
              <a:t>Everyone must fill out consent form</a:t>
            </a:r>
          </a:p>
          <a:p>
            <a:r>
              <a:rPr lang="en-US" u="sng" dirty="0">
                <a:latin typeface="+mn-lt"/>
              </a:rPr>
              <a:t>Only if getting stipend</a:t>
            </a:r>
            <a:r>
              <a:rPr lang="en-US" dirty="0">
                <a:latin typeface="+mn-lt"/>
              </a:rPr>
              <a:t>: Fill out </a:t>
            </a:r>
            <a:r>
              <a:rPr lang="en-US" b="1" dirty="0">
                <a:latin typeface="+mn-lt"/>
              </a:rPr>
              <a:t>W9</a:t>
            </a:r>
            <a:r>
              <a:rPr lang="en-US" dirty="0">
                <a:latin typeface="+mn-lt"/>
              </a:rPr>
              <a:t> to be able to get paid.</a:t>
            </a:r>
          </a:p>
          <a:p>
            <a:pPr lvl="1"/>
            <a:r>
              <a:rPr lang="en-US" dirty="0">
                <a:latin typeface="+mn-lt"/>
              </a:rPr>
              <a:t>$500 for summer PD</a:t>
            </a:r>
          </a:p>
          <a:p>
            <a:pPr lvl="1"/>
            <a:r>
              <a:rPr lang="en-US" dirty="0">
                <a:latin typeface="+mn-lt"/>
              </a:rPr>
              <a:t>$200 for academic year PD</a:t>
            </a:r>
          </a:p>
          <a:p>
            <a:r>
              <a:rPr lang="en-US" dirty="0">
                <a:latin typeface="+mn-lt"/>
              </a:rPr>
              <a:t>Participation expectation, engagement, and norms</a:t>
            </a:r>
          </a:p>
        </p:txBody>
      </p:sp>
      <p:pic>
        <p:nvPicPr>
          <p:cNvPr id="5" name="Picture 4" descr="Qr code&#10;&#10;Description automatically generated">
            <a:extLst>
              <a:ext uri="{FF2B5EF4-FFF2-40B4-BE49-F238E27FC236}">
                <a16:creationId xmlns:a16="http://schemas.microsoft.com/office/drawing/2014/main" id="{01C079A7-621B-180A-30AC-35DAFFF30D58}"/>
              </a:ext>
            </a:extLst>
          </p:cNvPr>
          <p:cNvPicPr>
            <a:picLocks noChangeAspect="1"/>
          </p:cNvPicPr>
          <p:nvPr/>
        </p:nvPicPr>
        <p:blipFill rotWithShape="1">
          <a:blip r:embed="rId3"/>
          <a:srcRect l="8039" t="8180" r="10285" b="6002"/>
          <a:stretch/>
        </p:blipFill>
        <p:spPr>
          <a:xfrm>
            <a:off x="10247544" y="2718076"/>
            <a:ext cx="1549667" cy="1628275"/>
          </a:xfrm>
          <a:prstGeom prst="rect">
            <a:avLst/>
          </a:prstGeom>
        </p:spPr>
      </p:pic>
    </p:spTree>
    <p:extLst>
      <p:ext uri="{BB962C8B-B14F-4D97-AF65-F5344CB8AC3E}">
        <p14:creationId xmlns:p14="http://schemas.microsoft.com/office/powerpoint/2010/main" val="3451318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A7651-6DE9-4F07-B6D7-D13371F8D463}"/>
              </a:ext>
            </a:extLst>
          </p:cNvPr>
          <p:cNvSpPr>
            <a:spLocks noGrp="1"/>
          </p:cNvSpPr>
          <p:nvPr>
            <p:ph type="title"/>
          </p:nvPr>
        </p:nvSpPr>
        <p:spPr/>
        <p:txBody>
          <a:bodyPr/>
          <a:lstStyle/>
          <a:p>
            <a:r>
              <a:rPr lang="en-US" dirty="0"/>
              <a:t>Project Pre-Survey</a:t>
            </a:r>
          </a:p>
        </p:txBody>
      </p:sp>
      <p:sp>
        <p:nvSpPr>
          <p:cNvPr id="3" name="Content Placeholder 2">
            <a:extLst>
              <a:ext uri="{FF2B5EF4-FFF2-40B4-BE49-F238E27FC236}">
                <a16:creationId xmlns:a16="http://schemas.microsoft.com/office/drawing/2014/main" id="{8EE5767E-C383-4980-9868-DC0C6B2D1AEB}"/>
              </a:ext>
            </a:extLst>
          </p:cNvPr>
          <p:cNvSpPr>
            <a:spLocks noGrp="1"/>
          </p:cNvSpPr>
          <p:nvPr>
            <p:ph idx="1"/>
          </p:nvPr>
        </p:nvSpPr>
        <p:spPr/>
        <p:txBody>
          <a:bodyPr/>
          <a:lstStyle/>
          <a:p>
            <a:r>
              <a:rPr lang="en-US" dirty="0">
                <a:latin typeface="+mn-lt"/>
              </a:rPr>
              <a:t>Please spend 10 minutes taking the project pre-survey.</a:t>
            </a:r>
          </a:p>
          <a:p>
            <a:r>
              <a:rPr lang="en-US" dirty="0">
                <a:latin typeface="+mn-lt"/>
              </a:rPr>
              <a:t>You will be asked to write the identification code that you just created (details in survey).</a:t>
            </a:r>
          </a:p>
          <a:p>
            <a:r>
              <a:rPr lang="en-US" dirty="0">
                <a:latin typeface="+mn-lt"/>
              </a:rPr>
              <a:t>QR Code </a:t>
            </a:r>
            <a:r>
              <a:rPr lang="en-US" dirty="0">
                <a:latin typeface="+mn-lt"/>
                <a:sym typeface="Wingdings" pitchFamily="2" charset="2"/>
              </a:rPr>
              <a:t></a:t>
            </a:r>
            <a:endParaRPr lang="en-US" dirty="0">
              <a:latin typeface="+mn-lt"/>
            </a:endParaRPr>
          </a:p>
          <a:p>
            <a:r>
              <a:rPr lang="en-US" dirty="0">
                <a:latin typeface="+mn-lt"/>
              </a:rPr>
              <a:t>Link: </a:t>
            </a:r>
            <a:r>
              <a:rPr lang="en-US" dirty="0">
                <a:latin typeface="+mn-lt"/>
                <a:hlinkClick r:id="rId2"/>
              </a:rPr>
              <a:t>https://tinyurl.com/pdcpresurvey</a:t>
            </a:r>
            <a:r>
              <a:rPr lang="en-US" dirty="0">
                <a:latin typeface="+mn-lt"/>
              </a:rPr>
              <a:t> </a:t>
            </a:r>
          </a:p>
          <a:p>
            <a:pPr lvl="1"/>
            <a:r>
              <a:rPr lang="en-US" dirty="0">
                <a:latin typeface="+mn-lt"/>
              </a:rPr>
              <a:t>We recommend a laptop or tablet</a:t>
            </a:r>
            <a:br>
              <a:rPr lang="en-US" dirty="0">
                <a:latin typeface="+mn-lt"/>
              </a:rPr>
            </a:br>
            <a:r>
              <a:rPr lang="en-US" dirty="0">
                <a:latin typeface="+mn-lt"/>
              </a:rPr>
              <a:t>for this survey.</a:t>
            </a:r>
          </a:p>
        </p:txBody>
      </p:sp>
      <p:pic>
        <p:nvPicPr>
          <p:cNvPr id="5" name="Picture 4">
            <a:extLst>
              <a:ext uri="{FF2B5EF4-FFF2-40B4-BE49-F238E27FC236}">
                <a16:creationId xmlns:a16="http://schemas.microsoft.com/office/drawing/2014/main" id="{1ACC8041-9867-86E6-574D-9DBFE6BA10C0}"/>
              </a:ext>
            </a:extLst>
          </p:cNvPr>
          <p:cNvPicPr>
            <a:picLocks noChangeAspect="1"/>
          </p:cNvPicPr>
          <p:nvPr/>
        </p:nvPicPr>
        <p:blipFill>
          <a:blip r:embed="rId3"/>
          <a:stretch>
            <a:fillRect/>
          </a:stretch>
        </p:blipFill>
        <p:spPr>
          <a:xfrm>
            <a:off x="7387266" y="3021466"/>
            <a:ext cx="2318951" cy="2327031"/>
          </a:xfrm>
          <a:prstGeom prst="rect">
            <a:avLst/>
          </a:prstGeom>
        </p:spPr>
      </p:pic>
    </p:spTree>
    <p:extLst>
      <p:ext uri="{BB962C8B-B14F-4D97-AF65-F5344CB8AC3E}">
        <p14:creationId xmlns:p14="http://schemas.microsoft.com/office/powerpoint/2010/main" val="12080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E0ED2-D70D-4D22-B158-93DB59794017}"/>
              </a:ext>
            </a:extLst>
          </p:cNvPr>
          <p:cNvSpPr>
            <a:spLocks noGrp="1"/>
          </p:cNvSpPr>
          <p:nvPr>
            <p:ph type="title"/>
          </p:nvPr>
        </p:nvSpPr>
        <p:spPr/>
        <p:txBody>
          <a:bodyPr/>
          <a:lstStyle/>
          <a:p>
            <a:r>
              <a:rPr lang="en-US" dirty="0"/>
              <a:t>Learning Mathematics for Teaching</a:t>
            </a:r>
          </a:p>
        </p:txBody>
      </p:sp>
      <p:sp>
        <p:nvSpPr>
          <p:cNvPr id="3" name="Content Placeholder 2">
            <a:extLst>
              <a:ext uri="{FF2B5EF4-FFF2-40B4-BE49-F238E27FC236}">
                <a16:creationId xmlns:a16="http://schemas.microsoft.com/office/drawing/2014/main" id="{28404F85-EDA9-430B-B7CE-22144D6F4F01}"/>
              </a:ext>
            </a:extLst>
          </p:cNvPr>
          <p:cNvSpPr>
            <a:spLocks noGrp="1"/>
          </p:cNvSpPr>
          <p:nvPr>
            <p:ph idx="1"/>
          </p:nvPr>
        </p:nvSpPr>
        <p:spPr/>
        <p:txBody>
          <a:bodyPr>
            <a:normAutofit fontScale="92500" lnSpcReduction="20000"/>
          </a:bodyPr>
          <a:lstStyle/>
          <a:p>
            <a:r>
              <a:rPr lang="en-US" dirty="0">
                <a:latin typeface="+mn-lt"/>
              </a:rPr>
              <a:t>LMT investigates the mathematical knowledge needed for teaching. These measures include items that reflect the real mathematics tasks teachers face in classrooms - for instance, assessing student work, representing numbers and operations, and explaining common mathematical rules or procedures.</a:t>
            </a:r>
          </a:p>
          <a:p>
            <a:r>
              <a:rPr lang="en-US" dirty="0">
                <a:latin typeface="+mn-lt"/>
              </a:rPr>
              <a:t>Spend 1-2 minutes on each question (roughly 30 minutes in total)</a:t>
            </a:r>
          </a:p>
          <a:p>
            <a:pPr marL="0" indent="0">
              <a:buNone/>
            </a:pPr>
            <a:r>
              <a:rPr lang="en-US" u="sng" dirty="0">
                <a:latin typeface="+mn-lt"/>
              </a:rPr>
              <a:t>Login Information</a:t>
            </a:r>
          </a:p>
          <a:p>
            <a:pPr>
              <a:lnSpc>
                <a:spcPct val="110000"/>
              </a:lnSpc>
            </a:pPr>
            <a:r>
              <a:rPr lang="en-US" dirty="0">
                <a:latin typeface="+mn-lt"/>
                <a:hlinkClick r:id="rId2" tooltip="https://az1.qualtrics.com/apps/harvard-tkas/assessment"/>
              </a:rPr>
              <a:t>https://az1.qualtrics.com/apps/harvard-tkas/assessment </a:t>
            </a:r>
            <a:endParaRPr lang="en-US" dirty="0">
              <a:latin typeface="+mn-lt"/>
            </a:endParaRPr>
          </a:p>
          <a:p>
            <a:pPr>
              <a:lnSpc>
                <a:spcPct val="110000"/>
              </a:lnSpc>
            </a:pPr>
            <a:r>
              <a:rPr lang="en-US" dirty="0">
                <a:latin typeface="+mn-lt"/>
              </a:rPr>
              <a:t>Program Code: 10000001307</a:t>
            </a:r>
          </a:p>
          <a:p>
            <a:pPr>
              <a:lnSpc>
                <a:spcPct val="110000"/>
              </a:lnSpc>
            </a:pPr>
            <a:r>
              <a:rPr lang="en-US" dirty="0">
                <a:latin typeface="+mn-lt"/>
              </a:rPr>
              <a:t>Set up an account</a:t>
            </a:r>
          </a:p>
          <a:p>
            <a:pPr>
              <a:lnSpc>
                <a:spcPct val="110000"/>
              </a:lnSpc>
            </a:pPr>
            <a:r>
              <a:rPr lang="en-US" dirty="0">
                <a:latin typeface="+mn-lt"/>
              </a:rPr>
              <a:t>Project Code: Use your 6-character identification code</a:t>
            </a:r>
          </a:p>
        </p:txBody>
      </p:sp>
    </p:spTree>
    <p:extLst>
      <p:ext uri="{BB962C8B-B14F-4D97-AF65-F5344CB8AC3E}">
        <p14:creationId xmlns:p14="http://schemas.microsoft.com/office/powerpoint/2010/main" val="2086258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05958-AF1C-40EC-8FCE-1BECAC906B4A}"/>
              </a:ext>
            </a:extLst>
          </p:cNvPr>
          <p:cNvSpPr>
            <a:spLocks noGrp="1"/>
          </p:cNvSpPr>
          <p:nvPr>
            <p:ph type="title"/>
          </p:nvPr>
        </p:nvSpPr>
        <p:spPr/>
        <p:txBody>
          <a:bodyPr/>
          <a:lstStyle/>
          <a:p>
            <a:r>
              <a:rPr lang="en-US" dirty="0"/>
              <a:t>Break</a:t>
            </a:r>
          </a:p>
        </p:txBody>
      </p:sp>
      <p:sp>
        <p:nvSpPr>
          <p:cNvPr id="3" name="Content Placeholder 2">
            <a:extLst>
              <a:ext uri="{FF2B5EF4-FFF2-40B4-BE49-F238E27FC236}">
                <a16:creationId xmlns:a16="http://schemas.microsoft.com/office/drawing/2014/main" id="{055685AE-B7CA-48F8-9019-2E62243837F7}"/>
              </a:ext>
            </a:extLst>
          </p:cNvPr>
          <p:cNvSpPr>
            <a:spLocks noGrp="1"/>
          </p:cNvSpPr>
          <p:nvPr>
            <p:ph idx="1"/>
          </p:nvPr>
        </p:nvSpPr>
        <p:spPr/>
        <p:txBody>
          <a:bodyPr/>
          <a:lstStyle/>
          <a:p>
            <a:r>
              <a:rPr lang="en-US" dirty="0">
                <a:latin typeface="+mn-lt"/>
              </a:rPr>
              <a:t>Be back in 15 minutes!</a:t>
            </a:r>
          </a:p>
        </p:txBody>
      </p:sp>
    </p:spTree>
    <p:extLst>
      <p:ext uri="{BB962C8B-B14F-4D97-AF65-F5344CB8AC3E}">
        <p14:creationId xmlns:p14="http://schemas.microsoft.com/office/powerpoint/2010/main" val="507785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3C0A8-3251-439B-813D-8BF2E1BC3E15}"/>
              </a:ext>
            </a:extLst>
          </p:cNvPr>
          <p:cNvSpPr>
            <a:spLocks noGrp="1"/>
          </p:cNvSpPr>
          <p:nvPr>
            <p:ph type="title"/>
          </p:nvPr>
        </p:nvSpPr>
        <p:spPr/>
        <p:txBody>
          <a:bodyPr/>
          <a:lstStyle/>
          <a:p>
            <a:r>
              <a:rPr lang="en-US" dirty="0"/>
              <a:t>Current Challenges</a:t>
            </a:r>
          </a:p>
        </p:txBody>
      </p:sp>
      <p:sp>
        <p:nvSpPr>
          <p:cNvPr id="3" name="Content Placeholder 2">
            <a:extLst>
              <a:ext uri="{FF2B5EF4-FFF2-40B4-BE49-F238E27FC236}">
                <a16:creationId xmlns:a16="http://schemas.microsoft.com/office/drawing/2014/main" id="{4689739D-FF9D-48A6-A363-AF3758E2D8E9}"/>
              </a:ext>
            </a:extLst>
          </p:cNvPr>
          <p:cNvSpPr>
            <a:spLocks noGrp="1"/>
          </p:cNvSpPr>
          <p:nvPr>
            <p:ph idx="1"/>
          </p:nvPr>
        </p:nvSpPr>
        <p:spPr/>
        <p:txBody>
          <a:bodyPr>
            <a:normAutofit/>
          </a:bodyPr>
          <a:lstStyle/>
          <a:p>
            <a:r>
              <a:rPr lang="en-US" dirty="0">
                <a:latin typeface="+mn-lt"/>
              </a:rPr>
              <a:t>Group up with other teachers from your school.</a:t>
            </a:r>
          </a:p>
          <a:p>
            <a:r>
              <a:rPr lang="en-US" dirty="0">
                <a:latin typeface="+mn-lt"/>
              </a:rPr>
              <a:t>On poster paper respond to the following prompts before we share out.</a:t>
            </a:r>
          </a:p>
          <a:p>
            <a:pPr lvl="1"/>
            <a:r>
              <a:rPr lang="en-US" dirty="0">
                <a:latin typeface="+mn-lt"/>
              </a:rPr>
              <a:t>What is your biggest challenge in designing a mathematics lesson?</a:t>
            </a:r>
          </a:p>
          <a:p>
            <a:pPr lvl="2"/>
            <a:r>
              <a:rPr lang="en-US" dirty="0">
                <a:latin typeface="+mn-lt"/>
              </a:rPr>
              <a:t>Do you feel confident in your ability to find and/or create a high-level mathematics task? Why or why not?</a:t>
            </a:r>
          </a:p>
          <a:p>
            <a:pPr lvl="1"/>
            <a:r>
              <a:rPr lang="en-US" dirty="0">
                <a:latin typeface="+mn-lt"/>
              </a:rPr>
              <a:t>What is your biggest challenge with implementing a mathematics lesson?</a:t>
            </a:r>
          </a:p>
          <a:p>
            <a:pPr lvl="2"/>
            <a:r>
              <a:rPr lang="en-US" dirty="0">
                <a:latin typeface="+mn-lt"/>
              </a:rPr>
              <a:t>Do you feel confident in responding to your students’ mathematical thinking? Why or why not?</a:t>
            </a:r>
          </a:p>
          <a:p>
            <a:pPr lvl="1"/>
            <a:r>
              <a:rPr lang="en-US" dirty="0">
                <a:latin typeface="+mn-lt"/>
              </a:rPr>
              <a:t>What other current teaching challenges do you have?</a:t>
            </a:r>
          </a:p>
        </p:txBody>
      </p:sp>
    </p:spTree>
    <p:extLst>
      <p:ext uri="{BB962C8B-B14F-4D97-AF65-F5344CB8AC3E}">
        <p14:creationId xmlns:p14="http://schemas.microsoft.com/office/powerpoint/2010/main" val="1849503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3C0A8-3251-439B-813D-8BF2E1BC3E15}"/>
              </a:ext>
            </a:extLst>
          </p:cNvPr>
          <p:cNvSpPr>
            <a:spLocks noGrp="1"/>
          </p:cNvSpPr>
          <p:nvPr>
            <p:ph type="title"/>
          </p:nvPr>
        </p:nvSpPr>
        <p:spPr/>
        <p:txBody>
          <a:bodyPr/>
          <a:lstStyle/>
          <a:p>
            <a:r>
              <a:rPr lang="en-US" dirty="0"/>
              <a:t>Components of Pedagogical </a:t>
            </a:r>
            <a:r>
              <a:rPr lang="en-US"/>
              <a:t>Design Capacity (PDC)</a:t>
            </a:r>
            <a:endParaRPr lang="en-US" dirty="0"/>
          </a:p>
        </p:txBody>
      </p:sp>
      <p:sp>
        <p:nvSpPr>
          <p:cNvPr id="3" name="Content Placeholder 2">
            <a:extLst>
              <a:ext uri="{FF2B5EF4-FFF2-40B4-BE49-F238E27FC236}">
                <a16:creationId xmlns:a16="http://schemas.microsoft.com/office/drawing/2014/main" id="{4689739D-FF9D-48A6-A363-AF3758E2D8E9}"/>
              </a:ext>
            </a:extLst>
          </p:cNvPr>
          <p:cNvSpPr>
            <a:spLocks noGrp="1"/>
          </p:cNvSpPr>
          <p:nvPr>
            <p:ph idx="1"/>
          </p:nvPr>
        </p:nvSpPr>
        <p:spPr/>
        <p:txBody>
          <a:bodyPr>
            <a:normAutofit/>
          </a:bodyPr>
          <a:lstStyle/>
          <a:p>
            <a:r>
              <a:rPr lang="en-US" dirty="0">
                <a:latin typeface="+mn-lt"/>
              </a:rPr>
              <a:t>Knowledge</a:t>
            </a:r>
          </a:p>
          <a:p>
            <a:pPr lvl="1"/>
            <a:r>
              <a:rPr lang="en-US" dirty="0">
                <a:latin typeface="+mn-lt"/>
              </a:rPr>
              <a:t>Content – Pedagogy – Curricular </a:t>
            </a:r>
          </a:p>
          <a:p>
            <a:pPr lvl="1"/>
            <a:r>
              <a:rPr lang="en-US" dirty="0">
                <a:latin typeface="+mn-lt"/>
              </a:rPr>
              <a:t>Pedagogical Content Knowledge (PCK)</a:t>
            </a:r>
          </a:p>
          <a:p>
            <a:pPr marL="457200" lvl="1" indent="0">
              <a:buNone/>
            </a:pPr>
            <a:r>
              <a:rPr lang="en-US" dirty="0">
                <a:latin typeface="+mn-lt"/>
              </a:rPr>
              <a:t>   Technological Pedagogical Content Knowledge (TPCK)</a:t>
            </a:r>
          </a:p>
          <a:p>
            <a:pPr marL="457200" lvl="1" indent="0">
              <a:buNone/>
            </a:pPr>
            <a:r>
              <a:rPr lang="en-US" dirty="0">
                <a:latin typeface="+mn-lt"/>
              </a:rPr>
              <a:t>   Technology, Pedagogy, and Content Knowledge (TPACK)</a:t>
            </a:r>
          </a:p>
          <a:p>
            <a:pPr marL="457200" lvl="1" indent="0">
              <a:buNone/>
            </a:pPr>
            <a:endParaRPr lang="en-US" dirty="0">
              <a:latin typeface="+mn-lt"/>
            </a:endParaRPr>
          </a:p>
          <a:p>
            <a:r>
              <a:rPr lang="en-US" dirty="0">
                <a:latin typeface="+mn-lt"/>
              </a:rPr>
              <a:t>Task Design</a:t>
            </a:r>
          </a:p>
          <a:p>
            <a:endParaRPr lang="en-US" dirty="0">
              <a:latin typeface="+mn-lt"/>
            </a:endParaRPr>
          </a:p>
          <a:p>
            <a:r>
              <a:rPr lang="en-US" dirty="0">
                <a:latin typeface="+mn-lt"/>
              </a:rPr>
              <a:t>Task Implementation </a:t>
            </a:r>
          </a:p>
        </p:txBody>
      </p:sp>
    </p:spTree>
    <p:extLst>
      <p:ext uri="{BB962C8B-B14F-4D97-AF65-F5344CB8AC3E}">
        <p14:creationId xmlns:p14="http://schemas.microsoft.com/office/powerpoint/2010/main" val="3258826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2189</TotalTime>
  <Words>1853</Words>
  <Application>Microsoft Macintosh PowerPoint</Application>
  <PresentationFormat>Widescreen</PresentationFormat>
  <Paragraphs>255</Paragraphs>
  <Slides>26</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Myriad Pro</vt:lpstr>
      <vt:lpstr>Palatino</vt:lpstr>
      <vt:lpstr>Times New Roman</vt:lpstr>
      <vt:lpstr>Trebuchet MS</vt:lpstr>
      <vt:lpstr>Wingdings</vt:lpstr>
      <vt:lpstr>Office Theme</vt:lpstr>
      <vt:lpstr>Teachers of Mathematics as Pedagogical Designers</vt:lpstr>
      <vt:lpstr>Day 1 Agenda</vt:lpstr>
      <vt:lpstr>Icebreaker Axes Activity</vt:lpstr>
      <vt:lpstr>Purpose of Grant, Expectations, W9, &amp; Consent Form</vt:lpstr>
      <vt:lpstr>Project Pre-Survey</vt:lpstr>
      <vt:lpstr>Learning Mathematics for Teaching</vt:lpstr>
      <vt:lpstr>Break</vt:lpstr>
      <vt:lpstr>Current Challenges</vt:lpstr>
      <vt:lpstr>Components of Pedagogical Design Capacity (PDC)</vt:lpstr>
      <vt:lpstr>Component 2: Task Design </vt:lpstr>
      <vt:lpstr>Component 2: Mathematical Tasks</vt:lpstr>
      <vt:lpstr>Component 2: Mathematical Tasks</vt:lpstr>
      <vt:lpstr>Component 2: Mathematical Tasks</vt:lpstr>
      <vt:lpstr>Component 2: Mathematical Tasks</vt:lpstr>
      <vt:lpstr>Lunch Break</vt:lpstr>
      <vt:lpstr>Characterizing Tasks</vt:lpstr>
      <vt:lpstr>Characterizing Tasks</vt:lpstr>
      <vt:lpstr>Characterizing Tasks</vt:lpstr>
      <vt:lpstr>Research says…</vt:lpstr>
      <vt:lpstr>The Mathematical Tasks Framework</vt:lpstr>
      <vt:lpstr>The Mathematical Tasks Framework</vt:lpstr>
      <vt:lpstr>The Mathematical Tasks Framework</vt:lpstr>
      <vt:lpstr>The Mathematical Tasks Framework</vt:lpstr>
      <vt:lpstr>The Mathematical Tasks Framework</vt:lpstr>
      <vt:lpstr>Task Potential</vt:lpstr>
      <vt:lpstr>Day 1 Survey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Fortune</dc:creator>
  <cp:lastModifiedBy>Sarah Hartman</cp:lastModifiedBy>
  <cp:revision>108</cp:revision>
  <dcterms:created xsi:type="dcterms:W3CDTF">2018-10-27T19:00:13Z</dcterms:created>
  <dcterms:modified xsi:type="dcterms:W3CDTF">2022-07-18T13:25:55Z</dcterms:modified>
</cp:coreProperties>
</file>