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57" r:id="rId2"/>
    <p:sldId id="260" r:id="rId3"/>
    <p:sldId id="259" r:id="rId4"/>
    <p:sldId id="258" r:id="rId5"/>
    <p:sldId id="261" r:id="rId6"/>
    <p:sldId id="262" r:id="rId7"/>
    <p:sldId id="263" r:id="rId8"/>
    <p:sldId id="264" r:id="rId9"/>
    <p:sldId id="265" r:id="rId10"/>
    <p:sldId id="270" r:id="rId11"/>
    <p:sldId id="268" r:id="rId12"/>
    <p:sldId id="269" r:id="rId13"/>
    <p:sldId id="271" r:id="rId14"/>
    <p:sldId id="272" r:id="rId15"/>
  </p:sldIdLst>
  <p:sldSz cx="9144000" cy="6858000" type="screen4x3"/>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513" autoAdjust="0"/>
  </p:normalViewPr>
  <p:slideViewPr>
    <p:cSldViewPr snapToGrid="0" snapToObjects="1">
      <p:cViewPr varScale="1">
        <p:scale>
          <a:sx n="85" d="100"/>
          <a:sy n="85" d="100"/>
        </p:scale>
        <p:origin x="-172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050" y="0"/>
            <a:ext cx="3027363" cy="463550"/>
          </a:xfrm>
          <a:prstGeom prst="rect">
            <a:avLst/>
          </a:prstGeom>
        </p:spPr>
        <p:txBody>
          <a:bodyPr vert="horz" lIns="91440" tIns="45720" rIns="91440" bIns="45720" rtlCol="0"/>
          <a:lstStyle>
            <a:lvl1pPr algn="r">
              <a:defRPr sz="1200"/>
            </a:lvl1pPr>
          </a:lstStyle>
          <a:p>
            <a:fld id="{2CEA6019-CD2E-45F8-AD94-05B15A5CE3B9}" type="datetimeFigureOut">
              <a:rPr lang="en-US" smtClean="0"/>
              <a:t>8/7/2013</a:t>
            </a:fld>
            <a:endParaRPr lang="en-US"/>
          </a:p>
        </p:txBody>
      </p:sp>
      <p:sp>
        <p:nvSpPr>
          <p:cNvPr id="4" name="Footer Placeholder 3"/>
          <p:cNvSpPr>
            <a:spLocks noGrp="1"/>
          </p:cNvSpPr>
          <p:nvPr>
            <p:ph type="ftr" sz="quarter" idx="2"/>
          </p:nvPr>
        </p:nvSpPr>
        <p:spPr>
          <a:xfrm>
            <a:off x="0" y="8818563"/>
            <a:ext cx="3027363"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lIns="91440" tIns="45720" rIns="91440" bIns="45720" rtlCol="0" anchor="b"/>
          <a:lstStyle>
            <a:lvl1pPr algn="r">
              <a:defRPr sz="1200"/>
            </a:lvl1pPr>
          </a:lstStyle>
          <a:p>
            <a:fld id="{2E31DD99-DB01-4D01-A8F0-7EF369C18233}" type="slidenum">
              <a:rPr lang="en-US" smtClean="0"/>
              <a:t>‹#›</a:t>
            </a:fld>
            <a:endParaRPr lang="en-US"/>
          </a:p>
        </p:txBody>
      </p:sp>
    </p:spTree>
    <p:extLst>
      <p:ext uri="{BB962C8B-B14F-4D97-AF65-F5344CB8AC3E}">
        <p14:creationId xmlns:p14="http://schemas.microsoft.com/office/powerpoint/2010/main" val="763504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75E446F7-3CD8-3E4D-952E-6069E81AEE47}" type="datetimeFigureOut">
              <a:rPr lang="en-US" smtClean="0"/>
              <a:t>8/7/2013</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F58C84DE-715C-EF40-9FDB-0628E396AC7D}" type="slidenum">
              <a:rPr lang="en-US" smtClean="0"/>
              <a:t>‹#›</a:t>
            </a:fld>
            <a:endParaRPr lang="en-US"/>
          </a:p>
        </p:txBody>
      </p:sp>
    </p:spTree>
    <p:extLst>
      <p:ext uri="{BB962C8B-B14F-4D97-AF65-F5344CB8AC3E}">
        <p14:creationId xmlns:p14="http://schemas.microsoft.com/office/powerpoint/2010/main" val="37608540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8C84DE-715C-EF40-9FDB-0628E396AC7D}" type="slidenum">
              <a:rPr lang="en-US" smtClean="0"/>
              <a:t>1</a:t>
            </a:fld>
            <a:endParaRPr lang="en-US"/>
          </a:p>
        </p:txBody>
      </p:sp>
    </p:spTree>
    <p:extLst>
      <p:ext uri="{BB962C8B-B14F-4D97-AF65-F5344CB8AC3E}">
        <p14:creationId xmlns:p14="http://schemas.microsoft.com/office/powerpoint/2010/main" val="317864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7"/>
          <p:cNvSpPr>
            <a:spLocks noGrp="1" noChangeArrowheads="1"/>
          </p:cNvSpPr>
          <p:nvPr>
            <p:ph type="sldNum" sz="quarter" idx="5"/>
          </p:nvPr>
        </p:nvSpPr>
        <p:spPr>
          <a:xfrm>
            <a:off x="3955751" y="8819199"/>
            <a:ext cx="3027638" cy="462917"/>
          </a:xfrm>
          <a:prstGeom prst="rect">
            <a:avLst/>
          </a:prstGeom>
          <a:noFill/>
        </p:spPr>
        <p:txBody>
          <a:bodyPr/>
          <a:lstStyle/>
          <a:p>
            <a:fld id="{636E0BEC-0968-4331-AF09-9EB7FDFD6BAF}" type="slidenum">
              <a:rPr lang="en-US" smtClean="0">
                <a:solidFill>
                  <a:prstClr val="black"/>
                </a:solidFill>
              </a:rPr>
              <a:pPr/>
              <a:t>10</a:t>
            </a:fld>
            <a:endParaRPr lang="en-US" smtClean="0">
              <a:solidFill>
                <a:prstClr val="black"/>
              </a:solidFill>
            </a:endParaRPr>
          </a:p>
        </p:txBody>
      </p:sp>
      <p:sp>
        <p:nvSpPr>
          <p:cNvPr id="31748" name="Rectangle 2"/>
          <p:cNvSpPr>
            <a:spLocks noGrp="1" noRot="1" noChangeAspect="1" noChangeArrowheads="1" noTextEdit="1"/>
          </p:cNvSpPr>
          <p:nvPr>
            <p:ph type="sldImg"/>
          </p:nvPr>
        </p:nvSpPr>
        <p:spPr>
          <a:xfrm>
            <a:off x="601663" y="773113"/>
            <a:ext cx="5765800" cy="4324350"/>
          </a:xfrm>
          <a:ln/>
        </p:spPr>
      </p:sp>
      <p:sp>
        <p:nvSpPr>
          <p:cNvPr id="31749" name="Rectangle 3"/>
          <p:cNvSpPr>
            <a:spLocks noGrp="1" noChangeArrowheads="1"/>
          </p:cNvSpPr>
          <p:nvPr>
            <p:ph type="body" idx="1"/>
          </p:nvPr>
        </p:nvSpPr>
        <p:spPr>
          <a:xfrm>
            <a:off x="699310" y="5478905"/>
            <a:ext cx="5586389" cy="3107255"/>
          </a:xfrm>
          <a:prstGeom prst="rect">
            <a:avLst/>
          </a:prstGeom>
          <a:noFill/>
          <a:ln/>
        </p:spPr>
        <p:txBody>
          <a:bodyPr/>
          <a:lstStyle/>
          <a:p>
            <a:pPr eaLnBrk="1" hangingPunct="1"/>
            <a:endParaRPr lang="en-US" sz="1400" b="1"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7"/>
          <p:cNvSpPr>
            <a:spLocks noGrp="1" noChangeArrowheads="1"/>
          </p:cNvSpPr>
          <p:nvPr>
            <p:ph type="sldNum" sz="quarter" idx="5"/>
          </p:nvPr>
        </p:nvSpPr>
        <p:spPr>
          <a:xfrm>
            <a:off x="3955751" y="8819199"/>
            <a:ext cx="3027638" cy="462917"/>
          </a:xfrm>
          <a:prstGeom prst="rect">
            <a:avLst/>
          </a:prstGeom>
          <a:noFill/>
        </p:spPr>
        <p:txBody>
          <a:bodyPr/>
          <a:lstStyle/>
          <a:p>
            <a:fld id="{636E0BEC-0968-4331-AF09-9EB7FDFD6BAF}" type="slidenum">
              <a:rPr lang="en-US" smtClean="0">
                <a:solidFill>
                  <a:prstClr val="black"/>
                </a:solidFill>
              </a:rPr>
              <a:pPr/>
              <a:t>11</a:t>
            </a:fld>
            <a:endParaRPr lang="en-US" smtClean="0">
              <a:solidFill>
                <a:prstClr val="black"/>
              </a:solidFill>
            </a:endParaRPr>
          </a:p>
        </p:txBody>
      </p:sp>
      <p:sp>
        <p:nvSpPr>
          <p:cNvPr id="31748" name="Rectangle 2"/>
          <p:cNvSpPr>
            <a:spLocks noGrp="1" noRot="1" noChangeAspect="1" noChangeArrowheads="1" noTextEdit="1"/>
          </p:cNvSpPr>
          <p:nvPr>
            <p:ph type="sldImg"/>
          </p:nvPr>
        </p:nvSpPr>
        <p:spPr>
          <a:xfrm>
            <a:off x="601663" y="773113"/>
            <a:ext cx="5765800" cy="4324350"/>
          </a:xfrm>
          <a:ln/>
        </p:spPr>
      </p:sp>
      <p:sp>
        <p:nvSpPr>
          <p:cNvPr id="31749" name="Rectangle 3"/>
          <p:cNvSpPr>
            <a:spLocks noGrp="1" noChangeArrowheads="1"/>
          </p:cNvSpPr>
          <p:nvPr>
            <p:ph type="body" idx="1"/>
          </p:nvPr>
        </p:nvSpPr>
        <p:spPr>
          <a:xfrm>
            <a:off x="699310" y="5478905"/>
            <a:ext cx="5586389" cy="3107255"/>
          </a:xfrm>
          <a:prstGeom prst="rect">
            <a:avLst/>
          </a:prstGeom>
          <a:noFill/>
          <a:ln/>
        </p:spPr>
        <p:txBody>
          <a:bodyPr/>
          <a:lstStyle/>
          <a:p>
            <a:pPr eaLnBrk="1" hangingPunct="1"/>
            <a:endParaRPr lang="en-US" sz="14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7"/>
          <p:cNvSpPr>
            <a:spLocks noGrp="1" noChangeArrowheads="1"/>
          </p:cNvSpPr>
          <p:nvPr>
            <p:ph type="sldNum" sz="quarter" idx="5"/>
          </p:nvPr>
        </p:nvSpPr>
        <p:spPr>
          <a:xfrm>
            <a:off x="3955751" y="8819199"/>
            <a:ext cx="3027638" cy="462917"/>
          </a:xfrm>
          <a:prstGeom prst="rect">
            <a:avLst/>
          </a:prstGeom>
          <a:noFill/>
        </p:spPr>
        <p:txBody>
          <a:bodyPr/>
          <a:lstStyle/>
          <a:p>
            <a:fld id="{636E0BEC-0968-4331-AF09-9EB7FDFD6BAF}" type="slidenum">
              <a:rPr lang="en-US" smtClean="0">
                <a:solidFill>
                  <a:prstClr val="black"/>
                </a:solidFill>
              </a:rPr>
              <a:pPr/>
              <a:t>12</a:t>
            </a:fld>
            <a:endParaRPr lang="en-US" smtClean="0">
              <a:solidFill>
                <a:prstClr val="black"/>
              </a:solidFill>
            </a:endParaRPr>
          </a:p>
        </p:txBody>
      </p:sp>
      <p:sp>
        <p:nvSpPr>
          <p:cNvPr id="31748" name="Rectangle 2"/>
          <p:cNvSpPr>
            <a:spLocks noGrp="1" noRot="1" noChangeAspect="1" noChangeArrowheads="1" noTextEdit="1"/>
          </p:cNvSpPr>
          <p:nvPr>
            <p:ph type="sldImg"/>
          </p:nvPr>
        </p:nvSpPr>
        <p:spPr>
          <a:xfrm>
            <a:off x="601663" y="773113"/>
            <a:ext cx="5765800" cy="4324350"/>
          </a:xfrm>
          <a:ln/>
        </p:spPr>
      </p:sp>
      <p:sp>
        <p:nvSpPr>
          <p:cNvPr id="31749" name="Rectangle 3"/>
          <p:cNvSpPr>
            <a:spLocks noGrp="1" noChangeArrowheads="1"/>
          </p:cNvSpPr>
          <p:nvPr>
            <p:ph type="body" idx="1"/>
          </p:nvPr>
        </p:nvSpPr>
        <p:spPr>
          <a:xfrm>
            <a:off x="699310" y="5478905"/>
            <a:ext cx="5586389" cy="3107255"/>
          </a:xfrm>
          <a:prstGeom prst="rect">
            <a:avLst/>
          </a:prstGeom>
          <a:noFill/>
          <a:ln/>
        </p:spPr>
        <p:txBody>
          <a:bodyPr/>
          <a:lstStyle/>
          <a:p>
            <a:pPr eaLnBrk="1" hangingPunct="1"/>
            <a:endParaRPr lang="en-US" sz="1400" b="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7"/>
          <p:cNvSpPr>
            <a:spLocks noGrp="1" noChangeArrowheads="1"/>
          </p:cNvSpPr>
          <p:nvPr>
            <p:ph type="sldNum" sz="quarter" idx="5"/>
          </p:nvPr>
        </p:nvSpPr>
        <p:spPr>
          <a:xfrm>
            <a:off x="3955751" y="8819199"/>
            <a:ext cx="3027638" cy="462917"/>
          </a:xfrm>
          <a:prstGeom prst="rect">
            <a:avLst/>
          </a:prstGeom>
          <a:noFill/>
        </p:spPr>
        <p:txBody>
          <a:bodyPr/>
          <a:lstStyle/>
          <a:p>
            <a:fld id="{636E0BEC-0968-4331-AF09-9EB7FDFD6BAF}" type="slidenum">
              <a:rPr lang="en-US" smtClean="0">
                <a:solidFill>
                  <a:prstClr val="black"/>
                </a:solidFill>
              </a:rPr>
              <a:pPr/>
              <a:t>13</a:t>
            </a:fld>
            <a:endParaRPr lang="en-US" smtClean="0">
              <a:solidFill>
                <a:prstClr val="black"/>
              </a:solidFill>
            </a:endParaRPr>
          </a:p>
        </p:txBody>
      </p:sp>
      <p:sp>
        <p:nvSpPr>
          <p:cNvPr id="31748" name="Rectangle 2"/>
          <p:cNvSpPr>
            <a:spLocks noGrp="1" noRot="1" noChangeAspect="1" noChangeArrowheads="1" noTextEdit="1"/>
          </p:cNvSpPr>
          <p:nvPr>
            <p:ph type="sldImg"/>
          </p:nvPr>
        </p:nvSpPr>
        <p:spPr>
          <a:xfrm>
            <a:off x="601663" y="773113"/>
            <a:ext cx="5765800" cy="4324350"/>
          </a:xfrm>
          <a:ln/>
        </p:spPr>
      </p:sp>
      <p:sp>
        <p:nvSpPr>
          <p:cNvPr id="31749" name="Rectangle 3"/>
          <p:cNvSpPr>
            <a:spLocks noGrp="1" noChangeArrowheads="1"/>
          </p:cNvSpPr>
          <p:nvPr>
            <p:ph type="body" idx="1"/>
          </p:nvPr>
        </p:nvSpPr>
        <p:spPr>
          <a:xfrm>
            <a:off x="699310" y="5478905"/>
            <a:ext cx="5586389" cy="3107255"/>
          </a:xfrm>
          <a:prstGeom prst="rect">
            <a:avLst/>
          </a:prstGeom>
          <a:noFill/>
          <a:ln/>
        </p:spPr>
        <p:txBody>
          <a:bodyPr/>
          <a:lstStyle/>
          <a:p>
            <a:pPr eaLnBrk="1" hangingPunct="1"/>
            <a:endParaRPr lang="en-US" sz="1400" b="1"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7"/>
          <p:cNvSpPr>
            <a:spLocks noGrp="1" noChangeArrowheads="1"/>
          </p:cNvSpPr>
          <p:nvPr>
            <p:ph type="sldNum" sz="quarter" idx="5"/>
          </p:nvPr>
        </p:nvSpPr>
        <p:spPr>
          <a:xfrm>
            <a:off x="3955751" y="8819199"/>
            <a:ext cx="3027638" cy="462917"/>
          </a:xfrm>
          <a:prstGeom prst="rect">
            <a:avLst/>
          </a:prstGeom>
          <a:noFill/>
        </p:spPr>
        <p:txBody>
          <a:bodyPr/>
          <a:lstStyle/>
          <a:p>
            <a:fld id="{636E0BEC-0968-4331-AF09-9EB7FDFD6BAF}" type="slidenum">
              <a:rPr lang="en-US" smtClean="0">
                <a:solidFill>
                  <a:prstClr val="black"/>
                </a:solidFill>
              </a:rPr>
              <a:pPr/>
              <a:t>14</a:t>
            </a:fld>
            <a:endParaRPr lang="en-US" smtClean="0">
              <a:solidFill>
                <a:prstClr val="black"/>
              </a:solidFill>
            </a:endParaRPr>
          </a:p>
        </p:txBody>
      </p:sp>
      <p:sp>
        <p:nvSpPr>
          <p:cNvPr id="31748" name="Rectangle 2"/>
          <p:cNvSpPr>
            <a:spLocks noGrp="1" noRot="1" noChangeAspect="1" noChangeArrowheads="1" noTextEdit="1"/>
          </p:cNvSpPr>
          <p:nvPr>
            <p:ph type="sldImg"/>
          </p:nvPr>
        </p:nvSpPr>
        <p:spPr>
          <a:xfrm>
            <a:off x="601663" y="773113"/>
            <a:ext cx="5765800" cy="4324350"/>
          </a:xfrm>
          <a:ln/>
        </p:spPr>
      </p:sp>
      <p:sp>
        <p:nvSpPr>
          <p:cNvPr id="31749" name="Rectangle 3"/>
          <p:cNvSpPr>
            <a:spLocks noGrp="1" noChangeArrowheads="1"/>
          </p:cNvSpPr>
          <p:nvPr>
            <p:ph type="body" idx="1"/>
          </p:nvPr>
        </p:nvSpPr>
        <p:spPr>
          <a:xfrm>
            <a:off x="699310" y="5478905"/>
            <a:ext cx="5586389" cy="3107255"/>
          </a:xfrm>
          <a:prstGeom prst="rect">
            <a:avLst/>
          </a:prstGeom>
          <a:noFill/>
          <a:ln/>
        </p:spPr>
        <p:txBody>
          <a:bodyPr/>
          <a:lstStyle/>
          <a:p>
            <a:pPr eaLnBrk="1" hangingPunct="1"/>
            <a:endParaRPr lang="en-US" sz="1400" b="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7"/>
          <p:cNvSpPr>
            <a:spLocks noGrp="1" noChangeArrowheads="1"/>
          </p:cNvSpPr>
          <p:nvPr>
            <p:ph type="sldNum" sz="quarter" idx="5"/>
          </p:nvPr>
        </p:nvSpPr>
        <p:spPr>
          <a:xfrm>
            <a:off x="3955751" y="8819199"/>
            <a:ext cx="3027638" cy="462917"/>
          </a:xfrm>
          <a:prstGeom prst="rect">
            <a:avLst/>
          </a:prstGeom>
          <a:noFill/>
        </p:spPr>
        <p:txBody>
          <a:bodyPr/>
          <a:lstStyle/>
          <a:p>
            <a:fld id="{636E0BEC-0968-4331-AF09-9EB7FDFD6BAF}" type="slidenum">
              <a:rPr lang="en-US" smtClean="0">
                <a:solidFill>
                  <a:prstClr val="black"/>
                </a:solidFill>
              </a:rPr>
              <a:pPr/>
              <a:t>2</a:t>
            </a:fld>
            <a:endParaRPr lang="en-US" smtClean="0">
              <a:solidFill>
                <a:prstClr val="black"/>
              </a:solidFill>
            </a:endParaRPr>
          </a:p>
        </p:txBody>
      </p:sp>
      <p:sp>
        <p:nvSpPr>
          <p:cNvPr id="31748" name="Rectangle 2"/>
          <p:cNvSpPr>
            <a:spLocks noGrp="1" noRot="1" noChangeAspect="1" noChangeArrowheads="1" noTextEdit="1"/>
          </p:cNvSpPr>
          <p:nvPr>
            <p:ph type="sldImg"/>
          </p:nvPr>
        </p:nvSpPr>
        <p:spPr>
          <a:xfrm>
            <a:off x="601663" y="773113"/>
            <a:ext cx="5765800" cy="4324350"/>
          </a:xfrm>
          <a:ln/>
        </p:spPr>
      </p:sp>
      <p:sp>
        <p:nvSpPr>
          <p:cNvPr id="31749" name="Rectangle 3"/>
          <p:cNvSpPr>
            <a:spLocks noGrp="1" noChangeArrowheads="1"/>
          </p:cNvSpPr>
          <p:nvPr>
            <p:ph type="body" idx="1"/>
          </p:nvPr>
        </p:nvSpPr>
        <p:spPr>
          <a:xfrm>
            <a:off x="699310" y="5478905"/>
            <a:ext cx="5586389" cy="3107255"/>
          </a:xfrm>
          <a:prstGeom prst="rect">
            <a:avLst/>
          </a:prstGeom>
          <a:noFill/>
          <a:ln/>
        </p:spPr>
        <p:txBody>
          <a:bodyPr/>
          <a:lstStyle/>
          <a:p>
            <a:pPr eaLnBrk="1" hangingPunct="1"/>
            <a:endParaRPr lang="en-US" sz="1400"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7"/>
          <p:cNvSpPr>
            <a:spLocks noGrp="1" noChangeArrowheads="1"/>
          </p:cNvSpPr>
          <p:nvPr>
            <p:ph type="sldNum" sz="quarter" idx="5"/>
          </p:nvPr>
        </p:nvSpPr>
        <p:spPr>
          <a:xfrm>
            <a:off x="3955751" y="8819199"/>
            <a:ext cx="3027638" cy="462917"/>
          </a:xfrm>
          <a:prstGeom prst="rect">
            <a:avLst/>
          </a:prstGeom>
          <a:noFill/>
        </p:spPr>
        <p:txBody>
          <a:bodyPr/>
          <a:lstStyle/>
          <a:p>
            <a:fld id="{636E0BEC-0968-4331-AF09-9EB7FDFD6BAF}" type="slidenum">
              <a:rPr lang="en-US" smtClean="0">
                <a:solidFill>
                  <a:prstClr val="black"/>
                </a:solidFill>
              </a:rPr>
              <a:pPr/>
              <a:t>3</a:t>
            </a:fld>
            <a:endParaRPr lang="en-US" smtClean="0">
              <a:solidFill>
                <a:prstClr val="black"/>
              </a:solidFill>
            </a:endParaRPr>
          </a:p>
        </p:txBody>
      </p:sp>
      <p:sp>
        <p:nvSpPr>
          <p:cNvPr id="31748" name="Rectangle 2"/>
          <p:cNvSpPr>
            <a:spLocks noGrp="1" noRot="1" noChangeAspect="1" noChangeArrowheads="1" noTextEdit="1"/>
          </p:cNvSpPr>
          <p:nvPr>
            <p:ph type="sldImg"/>
          </p:nvPr>
        </p:nvSpPr>
        <p:spPr>
          <a:xfrm>
            <a:off x="601663" y="773113"/>
            <a:ext cx="5765800" cy="4324350"/>
          </a:xfrm>
          <a:ln/>
        </p:spPr>
      </p:sp>
      <p:sp>
        <p:nvSpPr>
          <p:cNvPr id="31749" name="Rectangle 3"/>
          <p:cNvSpPr>
            <a:spLocks noGrp="1" noChangeArrowheads="1"/>
          </p:cNvSpPr>
          <p:nvPr>
            <p:ph type="body" idx="1"/>
          </p:nvPr>
        </p:nvSpPr>
        <p:spPr>
          <a:xfrm>
            <a:off x="699310" y="5478905"/>
            <a:ext cx="5586389" cy="3107255"/>
          </a:xfrm>
          <a:prstGeom prst="rect">
            <a:avLst/>
          </a:prstGeom>
          <a:noFill/>
          <a:ln/>
        </p:spPr>
        <p:txBody>
          <a:bodyPr>
            <a:normAutofit lnSpcReduction="10000"/>
          </a:bodyPr>
          <a:lstStyle/>
          <a:p>
            <a:pPr eaLnBrk="1" hangingPunct="1"/>
            <a:endParaRPr lang="en-US" sz="1400" b="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7"/>
          <p:cNvSpPr>
            <a:spLocks noGrp="1" noChangeArrowheads="1"/>
          </p:cNvSpPr>
          <p:nvPr>
            <p:ph type="sldNum" sz="quarter" idx="5"/>
          </p:nvPr>
        </p:nvSpPr>
        <p:spPr>
          <a:xfrm>
            <a:off x="3955751" y="8819199"/>
            <a:ext cx="3027638" cy="462917"/>
          </a:xfrm>
          <a:prstGeom prst="rect">
            <a:avLst/>
          </a:prstGeom>
          <a:noFill/>
        </p:spPr>
        <p:txBody>
          <a:bodyPr/>
          <a:lstStyle/>
          <a:p>
            <a:fld id="{636E0BEC-0968-4331-AF09-9EB7FDFD6BAF}" type="slidenum">
              <a:rPr lang="en-US" smtClean="0">
                <a:solidFill>
                  <a:prstClr val="black"/>
                </a:solidFill>
              </a:rPr>
              <a:pPr/>
              <a:t>4</a:t>
            </a:fld>
            <a:endParaRPr lang="en-US" smtClean="0">
              <a:solidFill>
                <a:prstClr val="black"/>
              </a:solidFill>
            </a:endParaRPr>
          </a:p>
        </p:txBody>
      </p:sp>
      <p:sp>
        <p:nvSpPr>
          <p:cNvPr id="31748" name="Rectangle 2"/>
          <p:cNvSpPr>
            <a:spLocks noGrp="1" noRot="1" noChangeAspect="1" noChangeArrowheads="1" noTextEdit="1"/>
          </p:cNvSpPr>
          <p:nvPr>
            <p:ph type="sldImg"/>
          </p:nvPr>
        </p:nvSpPr>
        <p:spPr>
          <a:xfrm>
            <a:off x="601663" y="773113"/>
            <a:ext cx="5765800" cy="4324350"/>
          </a:xfrm>
          <a:ln/>
        </p:spPr>
      </p:sp>
      <p:sp>
        <p:nvSpPr>
          <p:cNvPr id="31749" name="Rectangle 3"/>
          <p:cNvSpPr>
            <a:spLocks noGrp="1" noChangeArrowheads="1"/>
          </p:cNvSpPr>
          <p:nvPr>
            <p:ph type="body" idx="1"/>
          </p:nvPr>
        </p:nvSpPr>
        <p:spPr>
          <a:xfrm>
            <a:off x="699310" y="5478905"/>
            <a:ext cx="5586389" cy="3107255"/>
          </a:xfrm>
          <a:prstGeom prst="rect">
            <a:avLst/>
          </a:prstGeom>
          <a:noFill/>
          <a:ln/>
        </p:spPr>
        <p:txBody>
          <a:bodyPr/>
          <a:lstStyle/>
          <a:p>
            <a:pPr eaLnBrk="1" hangingPunct="1"/>
            <a:endParaRPr lang="en-US" sz="1400" b="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7"/>
          <p:cNvSpPr>
            <a:spLocks noGrp="1" noChangeArrowheads="1"/>
          </p:cNvSpPr>
          <p:nvPr>
            <p:ph type="sldNum" sz="quarter" idx="5"/>
          </p:nvPr>
        </p:nvSpPr>
        <p:spPr>
          <a:xfrm>
            <a:off x="3955751" y="8819199"/>
            <a:ext cx="3027638" cy="462917"/>
          </a:xfrm>
          <a:prstGeom prst="rect">
            <a:avLst/>
          </a:prstGeom>
          <a:noFill/>
        </p:spPr>
        <p:txBody>
          <a:bodyPr/>
          <a:lstStyle/>
          <a:p>
            <a:fld id="{636E0BEC-0968-4331-AF09-9EB7FDFD6BAF}" type="slidenum">
              <a:rPr lang="en-US" smtClean="0">
                <a:solidFill>
                  <a:prstClr val="black"/>
                </a:solidFill>
              </a:rPr>
              <a:pPr/>
              <a:t>5</a:t>
            </a:fld>
            <a:endParaRPr lang="en-US" smtClean="0">
              <a:solidFill>
                <a:prstClr val="black"/>
              </a:solidFill>
            </a:endParaRPr>
          </a:p>
        </p:txBody>
      </p:sp>
      <p:sp>
        <p:nvSpPr>
          <p:cNvPr id="31748" name="Rectangle 2"/>
          <p:cNvSpPr>
            <a:spLocks noGrp="1" noRot="1" noChangeAspect="1" noChangeArrowheads="1" noTextEdit="1"/>
          </p:cNvSpPr>
          <p:nvPr>
            <p:ph type="sldImg"/>
          </p:nvPr>
        </p:nvSpPr>
        <p:spPr>
          <a:xfrm>
            <a:off x="601663" y="773113"/>
            <a:ext cx="5765800" cy="4324350"/>
          </a:xfrm>
          <a:ln/>
        </p:spPr>
      </p:sp>
      <p:sp>
        <p:nvSpPr>
          <p:cNvPr id="31749" name="Rectangle 3"/>
          <p:cNvSpPr>
            <a:spLocks noGrp="1" noChangeArrowheads="1"/>
          </p:cNvSpPr>
          <p:nvPr>
            <p:ph type="body" idx="1"/>
          </p:nvPr>
        </p:nvSpPr>
        <p:spPr>
          <a:xfrm>
            <a:off x="699310" y="5478905"/>
            <a:ext cx="5586389" cy="3107255"/>
          </a:xfrm>
          <a:prstGeom prst="rect">
            <a:avLst/>
          </a:prstGeom>
          <a:noFill/>
          <a:ln/>
        </p:spPr>
        <p:txBody>
          <a:bodyPr/>
          <a:lstStyle/>
          <a:p>
            <a:pPr eaLnBrk="1" hangingPunct="1"/>
            <a:endParaRPr lang="en-US" sz="1400" b="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7"/>
          <p:cNvSpPr>
            <a:spLocks noGrp="1" noChangeArrowheads="1"/>
          </p:cNvSpPr>
          <p:nvPr>
            <p:ph type="sldNum" sz="quarter" idx="5"/>
          </p:nvPr>
        </p:nvSpPr>
        <p:spPr>
          <a:xfrm>
            <a:off x="3955751" y="8819199"/>
            <a:ext cx="3027638" cy="462917"/>
          </a:xfrm>
          <a:prstGeom prst="rect">
            <a:avLst/>
          </a:prstGeom>
          <a:noFill/>
        </p:spPr>
        <p:txBody>
          <a:bodyPr/>
          <a:lstStyle/>
          <a:p>
            <a:fld id="{636E0BEC-0968-4331-AF09-9EB7FDFD6BAF}" type="slidenum">
              <a:rPr lang="en-US" smtClean="0">
                <a:solidFill>
                  <a:prstClr val="black"/>
                </a:solidFill>
              </a:rPr>
              <a:pPr/>
              <a:t>6</a:t>
            </a:fld>
            <a:endParaRPr lang="en-US" smtClean="0">
              <a:solidFill>
                <a:prstClr val="black"/>
              </a:solidFill>
            </a:endParaRPr>
          </a:p>
        </p:txBody>
      </p:sp>
      <p:sp>
        <p:nvSpPr>
          <p:cNvPr id="31748" name="Rectangle 2"/>
          <p:cNvSpPr>
            <a:spLocks noGrp="1" noRot="1" noChangeAspect="1" noChangeArrowheads="1" noTextEdit="1"/>
          </p:cNvSpPr>
          <p:nvPr>
            <p:ph type="sldImg"/>
          </p:nvPr>
        </p:nvSpPr>
        <p:spPr>
          <a:xfrm>
            <a:off x="601663" y="773113"/>
            <a:ext cx="5765800" cy="4324350"/>
          </a:xfrm>
          <a:ln/>
        </p:spPr>
      </p:sp>
      <p:sp>
        <p:nvSpPr>
          <p:cNvPr id="31749" name="Rectangle 3"/>
          <p:cNvSpPr>
            <a:spLocks noGrp="1" noChangeArrowheads="1"/>
          </p:cNvSpPr>
          <p:nvPr>
            <p:ph type="body" idx="1"/>
          </p:nvPr>
        </p:nvSpPr>
        <p:spPr>
          <a:xfrm>
            <a:off x="699310" y="5478905"/>
            <a:ext cx="5586389" cy="3107255"/>
          </a:xfrm>
          <a:prstGeom prst="rect">
            <a:avLst/>
          </a:prstGeom>
          <a:noFill/>
          <a:ln/>
        </p:spPr>
        <p:txBody>
          <a:bodyPr>
            <a:normAutofit fontScale="70000" lnSpcReduction="20000"/>
          </a:bodyPr>
          <a:lstStyle/>
          <a:p>
            <a:pPr eaLnBrk="1" hangingPunct="1"/>
            <a:endParaRPr lang="en-US" sz="1400" b="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7"/>
          <p:cNvSpPr>
            <a:spLocks noGrp="1" noChangeArrowheads="1"/>
          </p:cNvSpPr>
          <p:nvPr>
            <p:ph type="sldNum" sz="quarter" idx="5"/>
          </p:nvPr>
        </p:nvSpPr>
        <p:spPr>
          <a:xfrm>
            <a:off x="3955751" y="8819199"/>
            <a:ext cx="3027638" cy="462917"/>
          </a:xfrm>
          <a:prstGeom prst="rect">
            <a:avLst/>
          </a:prstGeom>
          <a:noFill/>
        </p:spPr>
        <p:txBody>
          <a:bodyPr/>
          <a:lstStyle/>
          <a:p>
            <a:fld id="{636E0BEC-0968-4331-AF09-9EB7FDFD6BAF}" type="slidenum">
              <a:rPr lang="en-US" smtClean="0">
                <a:solidFill>
                  <a:prstClr val="black"/>
                </a:solidFill>
              </a:rPr>
              <a:pPr/>
              <a:t>7</a:t>
            </a:fld>
            <a:endParaRPr lang="en-US" smtClean="0">
              <a:solidFill>
                <a:prstClr val="black"/>
              </a:solidFill>
            </a:endParaRPr>
          </a:p>
        </p:txBody>
      </p:sp>
      <p:sp>
        <p:nvSpPr>
          <p:cNvPr id="31748" name="Rectangle 2"/>
          <p:cNvSpPr>
            <a:spLocks noGrp="1" noRot="1" noChangeAspect="1" noChangeArrowheads="1" noTextEdit="1"/>
          </p:cNvSpPr>
          <p:nvPr>
            <p:ph type="sldImg"/>
          </p:nvPr>
        </p:nvSpPr>
        <p:spPr>
          <a:xfrm>
            <a:off x="601663" y="773113"/>
            <a:ext cx="5765800" cy="4324350"/>
          </a:xfrm>
          <a:ln/>
        </p:spPr>
      </p:sp>
      <p:sp>
        <p:nvSpPr>
          <p:cNvPr id="31749" name="Rectangle 3"/>
          <p:cNvSpPr>
            <a:spLocks noGrp="1" noChangeArrowheads="1"/>
          </p:cNvSpPr>
          <p:nvPr>
            <p:ph type="body" idx="1"/>
          </p:nvPr>
        </p:nvSpPr>
        <p:spPr>
          <a:xfrm>
            <a:off x="699310" y="5478905"/>
            <a:ext cx="5586389" cy="3107255"/>
          </a:xfrm>
          <a:prstGeom prst="rect">
            <a:avLst/>
          </a:prstGeom>
          <a:noFill/>
          <a:ln/>
        </p:spPr>
        <p:txBody>
          <a:bodyPr>
            <a:normAutofit fontScale="92500" lnSpcReduction="20000"/>
          </a:bodyPr>
          <a:lstStyle/>
          <a:p>
            <a:pPr eaLnBrk="1" hangingPunct="1"/>
            <a:endParaRPr lang="en-US" sz="1400" b="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7"/>
          <p:cNvSpPr>
            <a:spLocks noGrp="1" noChangeArrowheads="1"/>
          </p:cNvSpPr>
          <p:nvPr>
            <p:ph type="sldNum" sz="quarter" idx="5"/>
          </p:nvPr>
        </p:nvSpPr>
        <p:spPr>
          <a:xfrm>
            <a:off x="3955751" y="8819199"/>
            <a:ext cx="3027638" cy="462917"/>
          </a:xfrm>
          <a:prstGeom prst="rect">
            <a:avLst/>
          </a:prstGeom>
          <a:noFill/>
        </p:spPr>
        <p:txBody>
          <a:bodyPr/>
          <a:lstStyle/>
          <a:p>
            <a:fld id="{636E0BEC-0968-4331-AF09-9EB7FDFD6BAF}" type="slidenum">
              <a:rPr lang="en-US" smtClean="0">
                <a:solidFill>
                  <a:prstClr val="black"/>
                </a:solidFill>
              </a:rPr>
              <a:pPr/>
              <a:t>8</a:t>
            </a:fld>
            <a:endParaRPr lang="en-US" smtClean="0">
              <a:solidFill>
                <a:prstClr val="black"/>
              </a:solidFill>
            </a:endParaRPr>
          </a:p>
        </p:txBody>
      </p:sp>
      <p:sp>
        <p:nvSpPr>
          <p:cNvPr id="31748" name="Rectangle 2"/>
          <p:cNvSpPr>
            <a:spLocks noGrp="1" noRot="1" noChangeAspect="1" noChangeArrowheads="1" noTextEdit="1"/>
          </p:cNvSpPr>
          <p:nvPr>
            <p:ph type="sldImg"/>
          </p:nvPr>
        </p:nvSpPr>
        <p:spPr>
          <a:xfrm>
            <a:off x="601663" y="773113"/>
            <a:ext cx="5765800" cy="4324350"/>
          </a:xfrm>
          <a:ln/>
        </p:spPr>
      </p:sp>
      <p:sp>
        <p:nvSpPr>
          <p:cNvPr id="31749" name="Rectangle 3"/>
          <p:cNvSpPr>
            <a:spLocks noGrp="1" noChangeArrowheads="1"/>
          </p:cNvSpPr>
          <p:nvPr>
            <p:ph type="body" idx="1"/>
          </p:nvPr>
        </p:nvSpPr>
        <p:spPr>
          <a:xfrm>
            <a:off x="699310" y="5478905"/>
            <a:ext cx="5586389" cy="3107255"/>
          </a:xfrm>
          <a:prstGeom prst="rect">
            <a:avLst/>
          </a:prstGeom>
          <a:noFill/>
          <a:ln/>
        </p:spPr>
        <p:txBody>
          <a:bodyPr/>
          <a:lstStyle/>
          <a:p>
            <a:pPr eaLnBrk="1" hangingPunct="1"/>
            <a:endParaRPr lang="en-US" sz="1400" b="1"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7"/>
          <p:cNvSpPr>
            <a:spLocks noGrp="1" noChangeArrowheads="1"/>
          </p:cNvSpPr>
          <p:nvPr>
            <p:ph type="sldNum" sz="quarter" idx="5"/>
          </p:nvPr>
        </p:nvSpPr>
        <p:spPr>
          <a:xfrm>
            <a:off x="3955751" y="8819199"/>
            <a:ext cx="3027638" cy="462917"/>
          </a:xfrm>
          <a:prstGeom prst="rect">
            <a:avLst/>
          </a:prstGeom>
          <a:noFill/>
        </p:spPr>
        <p:txBody>
          <a:bodyPr/>
          <a:lstStyle/>
          <a:p>
            <a:fld id="{636E0BEC-0968-4331-AF09-9EB7FDFD6BAF}" type="slidenum">
              <a:rPr lang="en-US" smtClean="0">
                <a:solidFill>
                  <a:prstClr val="black"/>
                </a:solidFill>
              </a:rPr>
              <a:pPr/>
              <a:t>9</a:t>
            </a:fld>
            <a:endParaRPr lang="en-US" smtClean="0">
              <a:solidFill>
                <a:prstClr val="black"/>
              </a:solidFill>
            </a:endParaRPr>
          </a:p>
        </p:txBody>
      </p:sp>
      <p:sp>
        <p:nvSpPr>
          <p:cNvPr id="31748" name="Rectangle 2"/>
          <p:cNvSpPr>
            <a:spLocks noGrp="1" noRot="1" noChangeAspect="1" noChangeArrowheads="1" noTextEdit="1"/>
          </p:cNvSpPr>
          <p:nvPr>
            <p:ph type="sldImg"/>
          </p:nvPr>
        </p:nvSpPr>
        <p:spPr>
          <a:xfrm>
            <a:off x="601663" y="773113"/>
            <a:ext cx="5765800" cy="4324350"/>
          </a:xfrm>
          <a:ln/>
        </p:spPr>
      </p:sp>
      <p:sp>
        <p:nvSpPr>
          <p:cNvPr id="31749" name="Rectangle 3"/>
          <p:cNvSpPr>
            <a:spLocks noGrp="1" noChangeArrowheads="1"/>
          </p:cNvSpPr>
          <p:nvPr>
            <p:ph type="body" idx="1"/>
          </p:nvPr>
        </p:nvSpPr>
        <p:spPr>
          <a:xfrm>
            <a:off x="699310" y="5478905"/>
            <a:ext cx="5586389" cy="3107255"/>
          </a:xfrm>
          <a:prstGeom prst="rect">
            <a:avLst/>
          </a:prstGeom>
          <a:noFill/>
          <a:ln/>
        </p:spPr>
        <p:txBody>
          <a:bodyPr>
            <a:normAutofit fontScale="62500" lnSpcReduction="20000"/>
          </a:bodyPr>
          <a:lstStyle/>
          <a:p>
            <a:pPr eaLnBrk="1" hangingPunct="1"/>
            <a:endParaRPr lang="en-US" sz="14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7E19F1-6965-4E41-85ED-D91575838FFF}" type="datetimeFigureOut">
              <a:rPr lang="en-US" smtClean="0"/>
              <a:t>8/7/2013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50EDA6-055E-0E49-84C9-76C1FA89ACF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7E19F1-6965-4E41-85ED-D91575838FFF}" type="datetimeFigureOut">
              <a:rPr lang="en-US" smtClean="0"/>
              <a:t>8/7/2013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50EDA6-055E-0E49-84C9-76C1FA89ACF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7E19F1-6965-4E41-85ED-D91575838FFF}" type="datetimeFigureOut">
              <a:rPr lang="en-US" smtClean="0"/>
              <a:t>8/7/2013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50EDA6-055E-0E49-84C9-76C1FA89ACF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7E19F1-6965-4E41-85ED-D91575838FFF}" type="datetimeFigureOut">
              <a:rPr lang="en-US" smtClean="0"/>
              <a:t>8/7/2013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50EDA6-055E-0E49-84C9-76C1FA89ACF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7E19F1-6965-4E41-85ED-D91575838FFF}" type="datetimeFigureOut">
              <a:rPr lang="en-US" smtClean="0"/>
              <a:t>8/7/2013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50EDA6-055E-0E49-84C9-76C1FA89ACF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7E19F1-6965-4E41-85ED-D91575838FFF}" type="datetimeFigureOut">
              <a:rPr lang="en-US" smtClean="0"/>
              <a:t>8/7/2013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50EDA6-055E-0E49-84C9-76C1FA89ACF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7E19F1-6965-4E41-85ED-D91575838FFF}" type="datetimeFigureOut">
              <a:rPr lang="en-US" smtClean="0"/>
              <a:t>8/7/2013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50EDA6-055E-0E49-84C9-76C1FA89ACF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7E19F1-6965-4E41-85ED-D91575838FFF}" type="datetimeFigureOut">
              <a:rPr lang="en-US" smtClean="0"/>
              <a:t>8/7/2013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50EDA6-055E-0E49-84C9-76C1FA89ACF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7E19F1-6965-4E41-85ED-D91575838FFF}" type="datetimeFigureOut">
              <a:rPr lang="en-US" smtClean="0"/>
              <a:t>8/7/2013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50EDA6-055E-0E49-84C9-76C1FA89ACF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7E19F1-6965-4E41-85ED-D91575838FFF}" type="datetimeFigureOut">
              <a:rPr lang="en-US" smtClean="0"/>
              <a:t>8/7/2013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50EDA6-055E-0E49-84C9-76C1FA89ACF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7E19F1-6965-4E41-85ED-D91575838FFF}" type="datetimeFigureOut">
              <a:rPr lang="en-US" smtClean="0"/>
              <a:t>8/7/2013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50EDA6-055E-0E49-84C9-76C1FA89ACF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7E19F1-6965-4E41-85ED-D91575838FFF}" type="datetimeFigureOut">
              <a:rPr lang="en-US" smtClean="0"/>
              <a:t>8/7/2013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50EDA6-055E-0E49-84C9-76C1FA89ACF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hyperlink" Target="http://www.wku.edu/library/archive/recdestform.php"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mailto:archives@wku.edu" TargetMode="Externa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digitalcommons.wku.edu/dlsc_ua/" TargetMode="External"/><Relationship Id="rId5" Type="http://schemas.openxmlformats.org/officeDocument/2006/relationships/hyperlink" Target="http://wku.pastperfect-online.com/35749cgi/mweb.exe?request=ks" TargetMode="Externa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hyperlink" Target="http://www.wku.edu/library/archive/rm.php" TargetMode="External"/><Relationship Id="rId4" Type="http://schemas.openxmlformats.org/officeDocument/2006/relationships/hyperlink" Target="mailto:archives@wku.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WKUbg4.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a:xfrm>
            <a:off x="1066160" y="1752600"/>
            <a:ext cx="4596760" cy="918866"/>
          </a:xfrm>
        </p:spPr>
        <p:txBody>
          <a:bodyPr wrap="none" anchor="t" anchorCtr="0">
            <a:noAutofit/>
          </a:bodyPr>
          <a:lstStyle/>
          <a:p>
            <a:pPr lvl="0" algn="l"/>
            <a:r>
              <a:rPr lang="en-US" sz="2400" b="1" dirty="0" smtClean="0">
                <a:solidFill>
                  <a:schemeClr val="bg1"/>
                </a:solidFill>
                <a:latin typeface="Gill Sans MT"/>
                <a:cs typeface="Gill Sans MT"/>
              </a:rPr>
              <a:t>Records Management Program</a:t>
            </a:r>
            <a:endParaRPr lang="en-US" sz="2400" b="1" dirty="0">
              <a:solidFill>
                <a:schemeClr val="bg1"/>
              </a:solidFill>
              <a:latin typeface="Gill Sans MT"/>
              <a:cs typeface="Gill Sans MT"/>
            </a:endParaRPr>
          </a:p>
        </p:txBody>
      </p:sp>
      <p:sp>
        <p:nvSpPr>
          <p:cNvPr id="4" name="Title 1"/>
          <p:cNvSpPr txBox="1">
            <a:spLocks/>
          </p:cNvSpPr>
          <p:nvPr/>
        </p:nvSpPr>
        <p:spPr>
          <a:xfrm>
            <a:off x="592993" y="4114800"/>
            <a:ext cx="7416800" cy="1219200"/>
          </a:xfrm>
          <a:prstGeom prst="rect">
            <a:avLst/>
          </a:prstGeom>
        </p:spPr>
        <p:txBody>
          <a:bodyPr vert="horz" lIns="91440" tIns="45720" rIns="91440" bIns="45720" rtlCol="0" anchor="ctr">
            <a:normAutofit fontScale="97500"/>
          </a:bodyPr>
          <a:lstStyle/>
          <a:p>
            <a:pPr lvl="0">
              <a:spcBef>
                <a:spcPct val="0"/>
              </a:spcBef>
              <a:defRPr/>
            </a:pPr>
            <a:r>
              <a:rPr lang="en-US" sz="4400" b="1" dirty="0" smtClean="0">
                <a:solidFill>
                  <a:schemeClr val="tx1">
                    <a:lumMod val="95000"/>
                    <a:lumOff val="5000"/>
                  </a:schemeClr>
                </a:solidFill>
                <a:latin typeface="Gill Sans MT"/>
                <a:cs typeface="Gill Sans MT"/>
              </a:rPr>
              <a:t>Records Management 101</a:t>
            </a:r>
            <a:endParaRPr kumimoji="0" lang="en-US" sz="4300" b="1" u="none" strike="noStrike" kern="1200" cap="none" spc="0" normalizeH="0" baseline="0" noProof="0" dirty="0">
              <a:ln>
                <a:noFill/>
              </a:ln>
              <a:solidFill>
                <a:schemeClr val="tx1">
                  <a:lumMod val="95000"/>
                  <a:lumOff val="5000"/>
                </a:schemeClr>
              </a:solidFill>
              <a:uLnTx/>
              <a:uFillTx/>
              <a:latin typeface="Gill Sans MT"/>
              <a:ea typeface="+mj-ea"/>
              <a:cs typeface="Gill Sans MT"/>
            </a:endParaRPr>
          </a:p>
        </p:txBody>
      </p:sp>
      <p:pic>
        <p:nvPicPr>
          <p:cNvPr id="7" name="Picture 6" descr="WKU-Cup-Long-RB.ai"/>
          <p:cNvPicPr>
            <a:picLocks noChangeAspect="1"/>
          </p:cNvPicPr>
          <p:nvPr/>
        </p:nvPicPr>
        <p:blipFill>
          <a:blip r:embed="rId4"/>
          <a:stretch>
            <a:fillRect/>
          </a:stretch>
        </p:blipFill>
        <p:spPr>
          <a:xfrm>
            <a:off x="1156099" y="1143000"/>
            <a:ext cx="1911458" cy="6096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0-01-BOR-header-Oboro2.gif"/>
          <p:cNvPicPr>
            <a:picLocks noChangeAspect="1"/>
          </p:cNvPicPr>
          <p:nvPr/>
        </p:nvPicPr>
        <p:blipFill>
          <a:blip r:embed="rId3"/>
          <a:stretch>
            <a:fillRect/>
          </a:stretch>
        </p:blipFill>
        <p:spPr>
          <a:xfrm>
            <a:off x="0" y="0"/>
            <a:ext cx="9144000" cy="2528801"/>
          </a:xfrm>
          <a:prstGeom prst="rect">
            <a:avLst/>
          </a:prstGeom>
          <a:ln>
            <a:noFill/>
          </a:ln>
          <a:effectLst>
            <a:outerShdw blurRad="50800" dist="88900" dir="5400000" algn="t" rotWithShape="0">
              <a:prstClr val="black">
                <a:alpha val="40000"/>
              </a:prstClr>
            </a:outerShdw>
          </a:effectLst>
        </p:spPr>
      </p:pic>
      <p:sp>
        <p:nvSpPr>
          <p:cNvPr id="6" name="Title 1"/>
          <p:cNvSpPr txBox="1">
            <a:spLocks/>
          </p:cNvSpPr>
          <p:nvPr/>
        </p:nvSpPr>
        <p:spPr>
          <a:xfrm>
            <a:off x="457200" y="457200"/>
            <a:ext cx="6629400" cy="575966"/>
          </a:xfrm>
          <a:prstGeom prst="rect">
            <a:avLst/>
          </a:prstGeom>
        </p:spPr>
        <p:txBody>
          <a:bodyPr vert="horz" wrap="none" lIns="91440" tIns="45720" rIns="91440" bIns="45720" rtlCol="0" anchor="t" anchorCtr="0">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bg1"/>
                </a:solidFill>
                <a:effectLst>
                  <a:glow rad="63500">
                    <a:schemeClr val="accent2"/>
                  </a:glow>
                </a:effectLst>
                <a:uLnTx/>
                <a:uFillTx/>
                <a:latin typeface="Gill Sans MT"/>
                <a:ea typeface="+mj-ea"/>
                <a:cs typeface="Gill Sans MT"/>
              </a:rPr>
              <a:t>Records Destruction Reporting Form</a:t>
            </a:r>
            <a:endParaRPr kumimoji="0" lang="en-US" sz="2400" b="1" i="0" u="none" strike="noStrike" kern="1200" cap="none" spc="0" normalizeH="0" baseline="0" noProof="0" dirty="0">
              <a:ln>
                <a:noFill/>
              </a:ln>
              <a:solidFill>
                <a:schemeClr val="bg1"/>
              </a:solidFill>
              <a:effectLst>
                <a:glow rad="63500">
                  <a:schemeClr val="accent2"/>
                </a:glow>
              </a:effectLst>
              <a:uLnTx/>
              <a:uFillTx/>
              <a:latin typeface="Gill Sans MT"/>
              <a:ea typeface="+mj-ea"/>
              <a:cs typeface="Gill Sans MT"/>
            </a:endParaRPr>
          </a:p>
        </p:txBody>
      </p:sp>
      <p:sp>
        <p:nvSpPr>
          <p:cNvPr id="9" name="Title 1"/>
          <p:cNvSpPr txBox="1">
            <a:spLocks/>
          </p:cNvSpPr>
          <p:nvPr/>
        </p:nvSpPr>
        <p:spPr>
          <a:xfrm>
            <a:off x="7372350" y="1033166"/>
            <a:ext cx="1562100" cy="685800"/>
          </a:xfrm>
          <a:prstGeom prst="rect">
            <a:avLst/>
          </a:prstGeom>
        </p:spPr>
        <p:txBody>
          <a:bodyPr vert="horz" wrap="none" lIns="91440" tIns="45720" rIns="91440" bIns="45720" rtlCol="0" anchor="t" anchorCtr="0">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bg1">
                    <a:lumMod val="75000"/>
                  </a:schemeClr>
                </a:solidFill>
                <a:effectLst/>
                <a:uLnTx/>
                <a:uFillTx/>
                <a:latin typeface="Gill Sans MT"/>
                <a:ea typeface="+mj-ea"/>
                <a:cs typeface="Gill Sans MT"/>
              </a:rPr>
              <a:t>Records</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bg1">
                    <a:lumMod val="75000"/>
                  </a:schemeClr>
                </a:solidFill>
                <a:effectLst/>
                <a:uLnTx/>
                <a:uFillTx/>
                <a:latin typeface="Gill Sans MT"/>
                <a:ea typeface="+mj-ea"/>
                <a:cs typeface="Gill Sans MT"/>
              </a:rPr>
              <a:t>Management</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bg1">
                    <a:lumMod val="75000"/>
                  </a:schemeClr>
                </a:solidFill>
                <a:effectLst/>
                <a:uLnTx/>
                <a:uFillTx/>
                <a:latin typeface="Gill Sans MT"/>
                <a:ea typeface="+mj-ea"/>
                <a:cs typeface="Gill Sans MT"/>
              </a:rPr>
              <a:t>Program</a:t>
            </a:r>
            <a:endParaRPr kumimoji="0" lang="en-US" sz="1200" b="1" i="0" u="none" strike="noStrike" kern="1200" cap="none" spc="0" normalizeH="0" baseline="0" noProof="0" dirty="0">
              <a:ln>
                <a:noFill/>
              </a:ln>
              <a:solidFill>
                <a:schemeClr val="tx1">
                  <a:lumMod val="95000"/>
                  <a:lumOff val="5000"/>
                </a:schemeClr>
              </a:solidFill>
              <a:effectLst/>
              <a:uLnTx/>
              <a:uFillTx/>
              <a:latin typeface="Gill Sans MT"/>
              <a:ea typeface="+mj-ea"/>
              <a:cs typeface="Gill Sans MT"/>
            </a:endParaRPr>
          </a:p>
        </p:txBody>
      </p:sp>
      <p:sp>
        <p:nvSpPr>
          <p:cNvPr id="2" name="TextBox 1"/>
          <p:cNvSpPr txBox="1"/>
          <p:nvPr/>
        </p:nvSpPr>
        <p:spPr>
          <a:xfrm>
            <a:off x="163775" y="2172353"/>
            <a:ext cx="5540990" cy="3724096"/>
          </a:xfrm>
          <a:prstGeom prst="rect">
            <a:avLst/>
          </a:prstGeom>
          <a:noFill/>
        </p:spPr>
        <p:txBody>
          <a:bodyPr wrap="square" rtlCol="0">
            <a:spAutoFit/>
          </a:bodyPr>
          <a:lstStyle/>
          <a:p>
            <a:r>
              <a:rPr lang="en-US" sz="2000" dirty="0" smtClean="0"/>
              <a:t>Report </a:t>
            </a:r>
            <a:r>
              <a:rPr lang="en-US" sz="2000" b="1" i="1" dirty="0" smtClean="0"/>
              <a:t>before</a:t>
            </a:r>
            <a:r>
              <a:rPr lang="en-US" sz="2000" dirty="0" smtClean="0"/>
              <a:t> you destroy</a:t>
            </a:r>
          </a:p>
          <a:p>
            <a:endParaRPr lang="en-US" dirty="0"/>
          </a:p>
          <a:p>
            <a:pPr marL="742950" lvl="1" indent="-285750">
              <a:buFont typeface="Arial" pitchFamily="34" charset="0"/>
              <a:buChar char="•"/>
            </a:pPr>
            <a:r>
              <a:rPr lang="en-US" dirty="0" smtClean="0"/>
              <a:t>Easy</a:t>
            </a:r>
          </a:p>
          <a:p>
            <a:pPr marL="742950" lvl="1" indent="-285750">
              <a:buFont typeface="Arial" pitchFamily="34" charset="0"/>
              <a:buChar char="•"/>
            </a:pPr>
            <a:r>
              <a:rPr lang="en-US" dirty="0" smtClean="0"/>
              <a:t>Fast </a:t>
            </a:r>
          </a:p>
          <a:p>
            <a:pPr marL="742950" lvl="1" indent="-285750">
              <a:buFont typeface="Arial" pitchFamily="34" charset="0"/>
              <a:buChar char="•"/>
            </a:pPr>
            <a:r>
              <a:rPr lang="en-US" dirty="0" smtClean="0"/>
              <a:t>Eliminates fear factor</a:t>
            </a:r>
          </a:p>
          <a:p>
            <a:pPr marL="742950" lvl="1" indent="-285750">
              <a:buFont typeface="Arial" pitchFamily="34" charset="0"/>
              <a:buChar char="•"/>
            </a:pPr>
            <a:r>
              <a:rPr lang="en-US" dirty="0" smtClean="0"/>
              <a:t>Collects statistics</a:t>
            </a:r>
          </a:p>
          <a:p>
            <a:pPr marL="742950" lvl="1" indent="-285750">
              <a:buFont typeface="Arial" pitchFamily="34" charset="0"/>
              <a:buChar char="•"/>
            </a:pPr>
            <a:r>
              <a:rPr lang="en-US" dirty="0" smtClean="0"/>
              <a:t>Paper trail for auditors and administrators</a:t>
            </a:r>
          </a:p>
          <a:p>
            <a:pPr marL="742950" lvl="1" indent="-285750">
              <a:buFont typeface="Arial" pitchFamily="34" charset="0"/>
              <a:buChar char="•"/>
            </a:pPr>
            <a:r>
              <a:rPr lang="en-US" dirty="0" smtClean="0"/>
              <a:t>Demonstrates routine compliance with records schedule</a:t>
            </a:r>
          </a:p>
          <a:p>
            <a:pPr marL="742950" lvl="1" indent="-285750">
              <a:buFont typeface="Arial" pitchFamily="34" charset="0"/>
              <a:buChar char="•"/>
            </a:pPr>
            <a:endParaRPr lang="en-US" dirty="0"/>
          </a:p>
          <a:p>
            <a:r>
              <a:rPr lang="en-US" dirty="0">
                <a:hlinkClick r:id="rId4"/>
              </a:rPr>
              <a:t>http://www.wku.edu/library/archive/recdestform.php</a:t>
            </a:r>
            <a:endParaRPr lang="en-US" dirty="0"/>
          </a:p>
          <a:p>
            <a:pPr marL="742950" lvl="1" indent="-285750">
              <a:buFont typeface="Arial" pitchFamily="34" charset="0"/>
              <a:buChar char="•"/>
            </a:pPr>
            <a:endParaRPr lang="en-US" dirty="0"/>
          </a:p>
          <a:p>
            <a:endParaRPr lang="en-US"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5537" y="2919589"/>
            <a:ext cx="2333625" cy="1952625"/>
          </a:xfrm>
          <a:prstGeom prst="rect">
            <a:avLst/>
          </a:prstGeom>
        </p:spPr>
      </p:pic>
    </p:spTree>
    <p:extLst>
      <p:ext uri="{BB962C8B-B14F-4D97-AF65-F5344CB8AC3E}">
        <p14:creationId xmlns:p14="http://schemas.microsoft.com/office/powerpoint/2010/main" val="1937744022"/>
      </p:ext>
    </p:extLst>
  </p:cSld>
  <p:clrMapOvr>
    <a:masterClrMapping/>
  </p:clrMapOvr>
  <p:transition spd="slow">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0-01-BOR-header-Oboro2.gif"/>
          <p:cNvPicPr>
            <a:picLocks noChangeAspect="1"/>
          </p:cNvPicPr>
          <p:nvPr/>
        </p:nvPicPr>
        <p:blipFill>
          <a:blip r:embed="rId3"/>
          <a:stretch>
            <a:fillRect/>
          </a:stretch>
        </p:blipFill>
        <p:spPr>
          <a:xfrm>
            <a:off x="0" y="0"/>
            <a:ext cx="9144000" cy="2528801"/>
          </a:xfrm>
          <a:prstGeom prst="rect">
            <a:avLst/>
          </a:prstGeom>
          <a:ln>
            <a:noFill/>
          </a:ln>
          <a:effectLst>
            <a:outerShdw blurRad="50800" dist="88900" dir="5400000" algn="t" rotWithShape="0">
              <a:prstClr val="black">
                <a:alpha val="40000"/>
              </a:prstClr>
            </a:outerShdw>
          </a:effectLst>
        </p:spPr>
      </p:pic>
      <p:sp>
        <p:nvSpPr>
          <p:cNvPr id="6" name="Title 1"/>
          <p:cNvSpPr txBox="1">
            <a:spLocks/>
          </p:cNvSpPr>
          <p:nvPr/>
        </p:nvSpPr>
        <p:spPr>
          <a:xfrm>
            <a:off x="457200" y="457200"/>
            <a:ext cx="6629400" cy="575966"/>
          </a:xfrm>
          <a:prstGeom prst="rect">
            <a:avLst/>
          </a:prstGeom>
        </p:spPr>
        <p:txBody>
          <a:bodyPr vert="horz" wrap="none" lIns="91440" tIns="45720" rIns="91440" bIns="45720" rtlCol="0" anchor="t" anchorCtr="0">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bg1"/>
                </a:solidFill>
                <a:effectLst>
                  <a:glow rad="63500">
                    <a:schemeClr val="accent2"/>
                  </a:glow>
                </a:effectLst>
                <a:uLnTx/>
                <a:uFillTx/>
                <a:latin typeface="Gill Sans MT"/>
                <a:ea typeface="+mj-ea"/>
                <a:cs typeface="Gill Sans MT"/>
              </a:rPr>
              <a:t>Destruction – When &amp; How</a:t>
            </a:r>
            <a:endParaRPr kumimoji="0" lang="en-US" sz="2400" b="1" i="0" u="none" strike="noStrike" kern="1200" cap="none" spc="0" normalizeH="0" baseline="0" noProof="0" dirty="0">
              <a:ln>
                <a:noFill/>
              </a:ln>
              <a:solidFill>
                <a:schemeClr val="bg1"/>
              </a:solidFill>
              <a:effectLst>
                <a:glow rad="63500">
                  <a:schemeClr val="accent2"/>
                </a:glow>
              </a:effectLst>
              <a:uLnTx/>
              <a:uFillTx/>
              <a:latin typeface="Gill Sans MT"/>
              <a:ea typeface="+mj-ea"/>
              <a:cs typeface="Gill Sans MT"/>
            </a:endParaRPr>
          </a:p>
        </p:txBody>
      </p:sp>
      <p:sp>
        <p:nvSpPr>
          <p:cNvPr id="7" name="Title 1"/>
          <p:cNvSpPr txBox="1">
            <a:spLocks/>
          </p:cNvSpPr>
          <p:nvPr/>
        </p:nvSpPr>
        <p:spPr>
          <a:xfrm>
            <a:off x="457200" y="2069368"/>
            <a:ext cx="7696200" cy="4331432"/>
          </a:xfrm>
          <a:prstGeom prst="rect">
            <a:avLst/>
          </a:prstGeom>
        </p:spPr>
        <p:txBody>
          <a:bodyPr vert="horz" wrap="none" lIns="91440" tIns="45720" rIns="91440" bIns="45720" rtlCol="0" anchor="t" anchorCtr="0">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chemeClr val="bg1"/>
              </a:solidFill>
              <a:effectLst>
                <a:outerShdw blurRad="50800" dist="25400" dir="2700000" algn="tl" rotWithShape="0">
                  <a:srgbClr val="000000"/>
                </a:outerShdw>
              </a:effectLst>
              <a:uLnTx/>
              <a:uFillTx/>
              <a:latin typeface="Gill Sans MT"/>
              <a:ea typeface="+mj-ea"/>
              <a:cs typeface="Gill Sans MT"/>
            </a:endParaRPr>
          </a:p>
        </p:txBody>
      </p:sp>
      <p:sp>
        <p:nvSpPr>
          <p:cNvPr id="9" name="Title 1"/>
          <p:cNvSpPr txBox="1">
            <a:spLocks/>
          </p:cNvSpPr>
          <p:nvPr/>
        </p:nvSpPr>
        <p:spPr>
          <a:xfrm>
            <a:off x="7372350" y="1033166"/>
            <a:ext cx="1562100" cy="685800"/>
          </a:xfrm>
          <a:prstGeom prst="rect">
            <a:avLst/>
          </a:prstGeom>
        </p:spPr>
        <p:txBody>
          <a:bodyPr vert="horz" wrap="none" lIns="91440" tIns="45720" rIns="91440" bIns="45720" rtlCol="0" anchor="t" anchorCtr="0">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bg1">
                    <a:lumMod val="75000"/>
                  </a:schemeClr>
                </a:solidFill>
                <a:effectLst/>
                <a:uLnTx/>
                <a:uFillTx/>
                <a:latin typeface="Gill Sans MT"/>
                <a:ea typeface="+mj-ea"/>
                <a:cs typeface="Gill Sans MT"/>
              </a:rPr>
              <a:t>Records</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bg1">
                    <a:lumMod val="75000"/>
                  </a:schemeClr>
                </a:solidFill>
                <a:effectLst/>
                <a:uLnTx/>
                <a:uFillTx/>
                <a:latin typeface="Gill Sans MT"/>
                <a:ea typeface="+mj-ea"/>
                <a:cs typeface="Gill Sans MT"/>
              </a:rPr>
              <a:t>Management</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bg1">
                    <a:lumMod val="75000"/>
                  </a:schemeClr>
                </a:solidFill>
                <a:effectLst/>
                <a:uLnTx/>
                <a:uFillTx/>
                <a:latin typeface="Gill Sans MT"/>
                <a:ea typeface="+mj-ea"/>
                <a:cs typeface="Gill Sans MT"/>
              </a:rPr>
              <a:t>Program</a:t>
            </a:r>
            <a:endParaRPr kumimoji="0" lang="en-US" sz="1200" b="1" i="0" u="none" strike="noStrike" kern="1200" cap="none" spc="0" normalizeH="0" baseline="0" noProof="0" dirty="0">
              <a:ln>
                <a:noFill/>
              </a:ln>
              <a:solidFill>
                <a:schemeClr val="tx1">
                  <a:lumMod val="95000"/>
                  <a:lumOff val="5000"/>
                </a:schemeClr>
              </a:solidFill>
              <a:effectLst/>
              <a:uLnTx/>
              <a:uFillTx/>
              <a:latin typeface="Gill Sans MT"/>
              <a:ea typeface="+mj-ea"/>
              <a:cs typeface="Gill Sans MT"/>
            </a:endParaRPr>
          </a:p>
        </p:txBody>
      </p:sp>
      <p:sp>
        <p:nvSpPr>
          <p:cNvPr id="2" name="TextBox 1"/>
          <p:cNvSpPr txBox="1"/>
          <p:nvPr/>
        </p:nvSpPr>
        <p:spPr>
          <a:xfrm>
            <a:off x="197891" y="1672931"/>
            <a:ext cx="5534169" cy="5078313"/>
          </a:xfrm>
          <a:prstGeom prst="rect">
            <a:avLst/>
          </a:prstGeom>
          <a:noFill/>
        </p:spPr>
        <p:txBody>
          <a:bodyPr wrap="square" rtlCol="0">
            <a:spAutoFit/>
          </a:bodyPr>
          <a:lstStyle/>
          <a:p>
            <a:r>
              <a:rPr lang="en-US" b="1" i="1" dirty="0" smtClean="0"/>
              <a:t>When</a:t>
            </a:r>
            <a:r>
              <a:rPr lang="en-US" dirty="0" smtClean="0"/>
              <a:t> – WKU runs on a fiscal year, so most of the records are destroyed at the end of the fiscal year.  There are some departmental student records  that are destroyed at the end of the next semester.  </a:t>
            </a:r>
          </a:p>
          <a:p>
            <a:endParaRPr lang="en-US" b="1" i="1" dirty="0"/>
          </a:p>
          <a:p>
            <a:r>
              <a:rPr lang="en-US" b="1" i="1" dirty="0" smtClean="0"/>
              <a:t>Exceptions</a:t>
            </a:r>
            <a:r>
              <a:rPr lang="en-US" dirty="0" smtClean="0"/>
              <a:t> – do not destroy records </a:t>
            </a:r>
          </a:p>
          <a:p>
            <a:pPr marL="742950" lvl="1" indent="-285750">
              <a:buFont typeface="Arial" pitchFamily="34" charset="0"/>
              <a:buChar char="•"/>
            </a:pPr>
            <a:r>
              <a:rPr lang="en-US" dirty="0" smtClean="0"/>
              <a:t>during an audit - wait until the audit is complete </a:t>
            </a:r>
          </a:p>
          <a:p>
            <a:pPr marL="742950" lvl="1" indent="-285750">
              <a:buFont typeface="Arial" pitchFamily="34" charset="0"/>
              <a:buChar char="•"/>
            </a:pPr>
            <a:r>
              <a:rPr lang="en-US" dirty="0" smtClean="0"/>
              <a:t>during litigation</a:t>
            </a:r>
          </a:p>
          <a:p>
            <a:pPr marL="742950" lvl="1" indent="-285750">
              <a:buFont typeface="Arial" pitchFamily="34" charset="0"/>
              <a:buChar char="•"/>
            </a:pPr>
            <a:r>
              <a:rPr lang="en-US" dirty="0" smtClean="0"/>
              <a:t>early</a:t>
            </a:r>
          </a:p>
          <a:p>
            <a:endParaRPr lang="en-US" b="1" i="1" dirty="0" smtClean="0"/>
          </a:p>
          <a:p>
            <a:r>
              <a:rPr lang="en-US" b="1" i="1" dirty="0" smtClean="0"/>
              <a:t>Recycle</a:t>
            </a:r>
            <a:r>
              <a:rPr lang="en-US" dirty="0" smtClean="0"/>
              <a:t> – non-permanent records that have no restrictions </a:t>
            </a:r>
          </a:p>
          <a:p>
            <a:endParaRPr lang="en-US" dirty="0"/>
          </a:p>
          <a:p>
            <a:r>
              <a:rPr lang="en-US" b="1" i="1" dirty="0" smtClean="0"/>
              <a:t>Shred</a:t>
            </a:r>
            <a:r>
              <a:rPr lang="en-US" i="1" dirty="0" smtClean="0"/>
              <a:t> </a:t>
            </a:r>
            <a:r>
              <a:rPr lang="en-US" dirty="0" smtClean="0"/>
              <a:t>– non-permanent records that have restrictions, confidential information</a:t>
            </a:r>
          </a:p>
          <a:p>
            <a:endParaRPr lang="en-US" dirty="0"/>
          </a:p>
          <a:p>
            <a:r>
              <a:rPr lang="en-US" b="1" i="1" dirty="0" smtClean="0"/>
              <a:t>Delete </a:t>
            </a:r>
            <a:r>
              <a:rPr lang="en-US" dirty="0" smtClean="0"/>
              <a:t>– don’t forget the electronic records on your computer and shared drives!</a:t>
            </a:r>
            <a:endParaRPr lang="en-US" b="1" i="1" dirty="0" smtClean="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7564" y="2992023"/>
            <a:ext cx="3609572" cy="2402006"/>
          </a:xfrm>
          <a:prstGeom prst="rect">
            <a:avLst/>
          </a:prstGeom>
        </p:spPr>
      </p:pic>
    </p:spTree>
    <p:extLst>
      <p:ext uri="{BB962C8B-B14F-4D97-AF65-F5344CB8AC3E}">
        <p14:creationId xmlns:p14="http://schemas.microsoft.com/office/powerpoint/2010/main" val="1937744022"/>
      </p:ext>
    </p:extLst>
  </p:cSld>
  <p:clrMapOvr>
    <a:masterClrMapping/>
  </p:clrMapOvr>
  <p:transition spd="slow">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0-01-BOR-header-Oboro2.gif"/>
          <p:cNvPicPr>
            <a:picLocks noChangeAspect="1"/>
          </p:cNvPicPr>
          <p:nvPr/>
        </p:nvPicPr>
        <p:blipFill>
          <a:blip r:embed="rId3"/>
          <a:stretch>
            <a:fillRect/>
          </a:stretch>
        </p:blipFill>
        <p:spPr>
          <a:xfrm>
            <a:off x="0" y="0"/>
            <a:ext cx="9144000" cy="2528801"/>
          </a:xfrm>
          <a:prstGeom prst="rect">
            <a:avLst/>
          </a:prstGeom>
          <a:ln>
            <a:noFill/>
          </a:ln>
          <a:effectLst>
            <a:outerShdw blurRad="50800" dist="88900" dir="5400000" algn="t" rotWithShape="0">
              <a:prstClr val="black">
                <a:alpha val="40000"/>
              </a:prstClr>
            </a:outerShdw>
          </a:effectLst>
        </p:spPr>
      </p:pic>
      <p:sp>
        <p:nvSpPr>
          <p:cNvPr id="6" name="Title 1"/>
          <p:cNvSpPr txBox="1">
            <a:spLocks/>
          </p:cNvSpPr>
          <p:nvPr/>
        </p:nvSpPr>
        <p:spPr>
          <a:xfrm>
            <a:off x="457200" y="457200"/>
            <a:ext cx="6629400" cy="575966"/>
          </a:xfrm>
          <a:prstGeom prst="rect">
            <a:avLst/>
          </a:prstGeom>
        </p:spPr>
        <p:txBody>
          <a:bodyPr vert="horz" wrap="none" lIns="91440" tIns="45720" rIns="91440" bIns="45720" rtlCol="0" anchor="t" anchorCtr="0">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bg1"/>
                </a:solidFill>
                <a:effectLst>
                  <a:glow rad="63500">
                    <a:schemeClr val="accent2"/>
                  </a:glow>
                </a:effectLst>
                <a:uLnTx/>
                <a:uFillTx/>
                <a:latin typeface="Gill Sans MT"/>
                <a:ea typeface="+mj-ea"/>
                <a:cs typeface="Gill Sans MT"/>
              </a:rPr>
              <a:t>Transferring Records</a:t>
            </a:r>
            <a:r>
              <a:rPr kumimoji="0" lang="en-US" sz="2400" b="1" i="0" u="none" strike="noStrike" kern="1200" cap="none" spc="0" normalizeH="0" noProof="0" dirty="0" smtClean="0">
                <a:ln>
                  <a:noFill/>
                </a:ln>
                <a:solidFill>
                  <a:schemeClr val="bg1"/>
                </a:solidFill>
                <a:effectLst>
                  <a:glow rad="63500">
                    <a:schemeClr val="accent2"/>
                  </a:glow>
                </a:effectLst>
                <a:uLnTx/>
                <a:uFillTx/>
                <a:latin typeface="Gill Sans MT"/>
                <a:ea typeface="+mj-ea"/>
                <a:cs typeface="Gill Sans MT"/>
              </a:rPr>
              <a:t> to WKU Archives</a:t>
            </a:r>
            <a:endParaRPr kumimoji="0" lang="en-US" sz="2400" b="1" i="0" u="none" strike="noStrike" kern="1200" cap="none" spc="0" normalizeH="0" baseline="0" noProof="0" dirty="0">
              <a:ln>
                <a:noFill/>
              </a:ln>
              <a:solidFill>
                <a:schemeClr val="bg1"/>
              </a:solidFill>
              <a:effectLst>
                <a:glow rad="63500">
                  <a:schemeClr val="accent2"/>
                </a:glow>
              </a:effectLst>
              <a:uLnTx/>
              <a:uFillTx/>
              <a:latin typeface="Gill Sans MT"/>
              <a:ea typeface="+mj-ea"/>
              <a:cs typeface="Gill Sans MT"/>
            </a:endParaRPr>
          </a:p>
        </p:txBody>
      </p:sp>
      <p:sp>
        <p:nvSpPr>
          <p:cNvPr id="7" name="Title 1"/>
          <p:cNvSpPr txBox="1">
            <a:spLocks/>
          </p:cNvSpPr>
          <p:nvPr/>
        </p:nvSpPr>
        <p:spPr>
          <a:xfrm>
            <a:off x="457200" y="2069368"/>
            <a:ext cx="7696200" cy="4331432"/>
          </a:xfrm>
          <a:prstGeom prst="rect">
            <a:avLst/>
          </a:prstGeom>
        </p:spPr>
        <p:txBody>
          <a:bodyPr vert="horz" wrap="none" lIns="91440" tIns="45720" rIns="91440" bIns="45720" rtlCol="0" anchor="t" anchorCtr="0">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chemeClr val="bg1"/>
              </a:solidFill>
              <a:effectLst>
                <a:outerShdw blurRad="50800" dist="25400" dir="2700000" algn="tl" rotWithShape="0">
                  <a:srgbClr val="000000"/>
                </a:outerShdw>
              </a:effectLst>
              <a:uLnTx/>
              <a:uFillTx/>
              <a:latin typeface="Gill Sans MT"/>
              <a:ea typeface="+mj-ea"/>
              <a:cs typeface="Gill Sans MT"/>
            </a:endParaRPr>
          </a:p>
        </p:txBody>
      </p:sp>
      <p:sp>
        <p:nvSpPr>
          <p:cNvPr id="9" name="Title 1"/>
          <p:cNvSpPr txBox="1">
            <a:spLocks/>
          </p:cNvSpPr>
          <p:nvPr/>
        </p:nvSpPr>
        <p:spPr>
          <a:xfrm>
            <a:off x="7372350" y="1033166"/>
            <a:ext cx="1562100" cy="685800"/>
          </a:xfrm>
          <a:prstGeom prst="rect">
            <a:avLst/>
          </a:prstGeom>
        </p:spPr>
        <p:txBody>
          <a:bodyPr vert="horz" wrap="none" lIns="91440" tIns="45720" rIns="91440" bIns="45720" rtlCol="0" anchor="t" anchorCtr="0">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bg1">
                    <a:lumMod val="75000"/>
                  </a:schemeClr>
                </a:solidFill>
                <a:effectLst/>
                <a:uLnTx/>
                <a:uFillTx/>
                <a:latin typeface="Gill Sans MT"/>
                <a:ea typeface="+mj-ea"/>
                <a:cs typeface="Gill Sans MT"/>
              </a:rPr>
              <a:t>Records</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bg1">
                    <a:lumMod val="75000"/>
                  </a:schemeClr>
                </a:solidFill>
                <a:effectLst/>
                <a:uLnTx/>
                <a:uFillTx/>
                <a:latin typeface="Gill Sans MT"/>
                <a:ea typeface="+mj-ea"/>
                <a:cs typeface="Gill Sans MT"/>
              </a:rPr>
              <a:t>Management</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bg1">
                    <a:lumMod val="75000"/>
                  </a:schemeClr>
                </a:solidFill>
                <a:effectLst/>
                <a:uLnTx/>
                <a:uFillTx/>
                <a:latin typeface="Gill Sans MT"/>
                <a:ea typeface="+mj-ea"/>
                <a:cs typeface="Gill Sans MT"/>
              </a:rPr>
              <a:t>Program</a:t>
            </a:r>
            <a:endParaRPr kumimoji="0" lang="en-US" sz="1200" b="1" i="0" u="none" strike="noStrike" kern="1200" cap="none" spc="0" normalizeH="0" baseline="0" noProof="0" dirty="0">
              <a:ln>
                <a:noFill/>
              </a:ln>
              <a:solidFill>
                <a:schemeClr val="tx1">
                  <a:lumMod val="95000"/>
                  <a:lumOff val="5000"/>
                </a:schemeClr>
              </a:solidFill>
              <a:effectLst/>
              <a:uLnTx/>
              <a:uFillTx/>
              <a:latin typeface="Gill Sans MT"/>
              <a:ea typeface="+mj-ea"/>
              <a:cs typeface="Gill Sans MT"/>
            </a:endParaRPr>
          </a:p>
        </p:txBody>
      </p:sp>
      <p:pic>
        <p:nvPicPr>
          <p:cNvPr id="4098" name="Picture 2" descr="Records Center Bo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1078" y="3173104"/>
            <a:ext cx="238125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2955" y="1718966"/>
            <a:ext cx="5716308" cy="5078313"/>
          </a:xfrm>
          <a:prstGeom prst="rect">
            <a:avLst/>
          </a:prstGeom>
          <a:noFill/>
        </p:spPr>
        <p:txBody>
          <a:bodyPr wrap="none" rtlCol="0">
            <a:spAutoFit/>
          </a:bodyPr>
          <a:lstStyle/>
          <a:p>
            <a:r>
              <a:rPr lang="en-US" b="1" i="1" dirty="0" smtClean="0"/>
              <a:t>Check schedule</a:t>
            </a:r>
            <a:r>
              <a:rPr lang="en-US" i="1" dirty="0" smtClean="0"/>
              <a:t> – </a:t>
            </a:r>
            <a:r>
              <a:rPr lang="en-US" dirty="0" smtClean="0"/>
              <a:t>permanent records with a disposition</a:t>
            </a:r>
          </a:p>
          <a:p>
            <a:r>
              <a:rPr lang="en-US" dirty="0" smtClean="0"/>
              <a:t> “transfer to university archives.”</a:t>
            </a:r>
            <a:endParaRPr lang="en-US" b="1" i="1" dirty="0" smtClean="0"/>
          </a:p>
          <a:p>
            <a:endParaRPr lang="en-US" b="1" i="1" dirty="0"/>
          </a:p>
          <a:p>
            <a:r>
              <a:rPr lang="en-US" b="1" i="1" dirty="0" smtClean="0"/>
              <a:t>Box up records </a:t>
            </a:r>
          </a:p>
          <a:p>
            <a:pPr marL="742950" lvl="1" indent="-285750">
              <a:buFont typeface="Arial" pitchFamily="34" charset="0"/>
              <a:buChar char="•"/>
            </a:pPr>
            <a:r>
              <a:rPr lang="en-US" dirty="0" smtClean="0"/>
              <a:t>no oversized bankers boxes, please</a:t>
            </a:r>
          </a:p>
          <a:p>
            <a:pPr marL="742950" lvl="1" indent="-285750">
              <a:buFont typeface="Arial" pitchFamily="34" charset="0"/>
              <a:buChar char="•"/>
            </a:pPr>
            <a:r>
              <a:rPr lang="en-US" dirty="0" smtClean="0"/>
              <a:t>no hanging folders, please – reuse them!</a:t>
            </a:r>
          </a:p>
          <a:p>
            <a:pPr marL="742950" lvl="1" indent="-285750">
              <a:buFont typeface="Arial" pitchFamily="34" charset="0"/>
              <a:buChar char="•"/>
            </a:pPr>
            <a:r>
              <a:rPr lang="en-US" dirty="0" smtClean="0"/>
              <a:t>label boxes please – office, records series, </a:t>
            </a:r>
          </a:p>
          <a:p>
            <a:pPr lvl="1"/>
            <a:r>
              <a:rPr lang="en-US" dirty="0" smtClean="0"/>
              <a:t>dates of records</a:t>
            </a:r>
          </a:p>
          <a:p>
            <a:pPr marL="742950" lvl="1" indent="-285750">
              <a:buFont typeface="Arial" pitchFamily="34" charset="0"/>
              <a:buChar char="•"/>
            </a:pPr>
            <a:r>
              <a:rPr lang="en-US" dirty="0" smtClean="0"/>
              <a:t>your contact information</a:t>
            </a:r>
          </a:p>
          <a:p>
            <a:pPr lvl="1"/>
            <a:endParaRPr lang="en-US" dirty="0"/>
          </a:p>
          <a:p>
            <a:r>
              <a:rPr lang="en-US" b="1" i="1" dirty="0"/>
              <a:t>Make an </a:t>
            </a:r>
            <a:r>
              <a:rPr lang="en-US" b="1" i="1" dirty="0" smtClean="0"/>
              <a:t>appointment</a:t>
            </a:r>
            <a:r>
              <a:rPr lang="en-US" i="1" dirty="0" smtClean="0"/>
              <a:t> </a:t>
            </a:r>
            <a:endParaRPr lang="en-US" b="1" i="1" dirty="0"/>
          </a:p>
          <a:p>
            <a:pPr marL="742950" lvl="1" indent="-285750">
              <a:buFont typeface="Arial" pitchFamily="34" charset="0"/>
              <a:buChar char="•"/>
            </a:pPr>
            <a:r>
              <a:rPr lang="en-US" b="1" dirty="0"/>
              <a:t>	</a:t>
            </a:r>
            <a:r>
              <a:rPr lang="en-US" dirty="0"/>
              <a:t>5-4793 </a:t>
            </a:r>
          </a:p>
          <a:p>
            <a:pPr marL="742950" lvl="1" indent="-285750">
              <a:buFont typeface="Arial" pitchFamily="34" charset="0"/>
              <a:buChar char="•"/>
            </a:pPr>
            <a:r>
              <a:rPr lang="en-US" dirty="0" smtClean="0">
                <a:hlinkClick r:id="rId5"/>
              </a:rPr>
              <a:t>archives@wku.edu</a:t>
            </a:r>
            <a:endParaRPr lang="en-US" dirty="0"/>
          </a:p>
          <a:p>
            <a:pPr marL="742950" lvl="1" indent="-285750">
              <a:buFont typeface="Arial" pitchFamily="34" charset="0"/>
              <a:buChar char="•"/>
            </a:pPr>
            <a:endParaRPr lang="en-US" dirty="0" smtClean="0"/>
          </a:p>
          <a:p>
            <a:r>
              <a:rPr lang="en-US" b="1" i="1" dirty="0" smtClean="0"/>
              <a:t>Deliver records </a:t>
            </a:r>
            <a:r>
              <a:rPr lang="en-US" dirty="0" smtClean="0"/>
              <a:t>– to WKU Archives in the Kentucky Building</a:t>
            </a:r>
          </a:p>
          <a:p>
            <a:endParaRPr lang="en-US" dirty="0"/>
          </a:p>
          <a:p>
            <a:r>
              <a:rPr lang="en-US" b="1" i="1" dirty="0" smtClean="0"/>
              <a:t>E-records</a:t>
            </a:r>
            <a:r>
              <a:rPr lang="en-US" dirty="0" smtClean="0"/>
              <a:t> – post on shared drive and we will copy onto the</a:t>
            </a:r>
          </a:p>
          <a:p>
            <a:r>
              <a:rPr lang="en-US" dirty="0" smtClean="0"/>
              <a:t>WKU Archives server</a:t>
            </a:r>
          </a:p>
        </p:txBody>
      </p:sp>
    </p:spTree>
    <p:extLst>
      <p:ext uri="{BB962C8B-B14F-4D97-AF65-F5344CB8AC3E}">
        <p14:creationId xmlns:p14="http://schemas.microsoft.com/office/powerpoint/2010/main" val="1937744022"/>
      </p:ext>
    </p:extLst>
  </p:cSld>
  <p:clrMapOvr>
    <a:masterClrMapping/>
  </p:clrMapOvr>
  <p:transition spd="slow">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0-01-BOR-header-Oboro2.gif"/>
          <p:cNvPicPr>
            <a:picLocks noChangeAspect="1"/>
          </p:cNvPicPr>
          <p:nvPr/>
        </p:nvPicPr>
        <p:blipFill>
          <a:blip r:embed="rId3"/>
          <a:stretch>
            <a:fillRect/>
          </a:stretch>
        </p:blipFill>
        <p:spPr>
          <a:xfrm>
            <a:off x="0" y="0"/>
            <a:ext cx="9144000" cy="2528801"/>
          </a:xfrm>
          <a:prstGeom prst="rect">
            <a:avLst/>
          </a:prstGeom>
          <a:ln>
            <a:noFill/>
          </a:ln>
          <a:effectLst>
            <a:outerShdw blurRad="50800" dist="88900" dir="5400000" algn="t" rotWithShape="0">
              <a:prstClr val="black">
                <a:alpha val="40000"/>
              </a:prstClr>
            </a:outerShdw>
          </a:effectLst>
        </p:spPr>
      </p:pic>
      <p:sp>
        <p:nvSpPr>
          <p:cNvPr id="6" name="Title 1"/>
          <p:cNvSpPr txBox="1">
            <a:spLocks/>
          </p:cNvSpPr>
          <p:nvPr/>
        </p:nvSpPr>
        <p:spPr>
          <a:xfrm>
            <a:off x="457200" y="457200"/>
            <a:ext cx="6629400" cy="575966"/>
          </a:xfrm>
          <a:prstGeom prst="rect">
            <a:avLst/>
          </a:prstGeom>
        </p:spPr>
        <p:txBody>
          <a:bodyPr vert="horz" wrap="none" lIns="91440" tIns="45720" rIns="91440" bIns="45720" rtlCol="0" anchor="t" anchorCtr="0">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bg1"/>
                </a:solidFill>
                <a:effectLst>
                  <a:glow rad="63500">
                    <a:schemeClr val="accent2"/>
                  </a:glow>
                </a:effectLst>
                <a:uLnTx/>
                <a:uFillTx/>
                <a:latin typeface="Gill Sans MT"/>
                <a:ea typeface="+mj-ea"/>
                <a:cs typeface="Gill Sans MT"/>
              </a:rPr>
              <a:t>WKU Archives</a:t>
            </a:r>
            <a:endParaRPr kumimoji="0" lang="en-US" sz="2400" b="1" i="0" u="none" strike="noStrike" kern="1200" cap="none" spc="0" normalizeH="0" baseline="0" noProof="0" dirty="0">
              <a:ln>
                <a:noFill/>
              </a:ln>
              <a:solidFill>
                <a:schemeClr val="bg1"/>
              </a:solidFill>
              <a:effectLst>
                <a:glow rad="63500">
                  <a:schemeClr val="accent2"/>
                </a:glow>
              </a:effectLst>
              <a:uLnTx/>
              <a:uFillTx/>
              <a:latin typeface="Gill Sans MT"/>
              <a:ea typeface="+mj-ea"/>
              <a:cs typeface="Gill Sans MT"/>
            </a:endParaRPr>
          </a:p>
        </p:txBody>
      </p:sp>
      <p:sp>
        <p:nvSpPr>
          <p:cNvPr id="9" name="Title 1"/>
          <p:cNvSpPr txBox="1">
            <a:spLocks/>
          </p:cNvSpPr>
          <p:nvPr/>
        </p:nvSpPr>
        <p:spPr>
          <a:xfrm>
            <a:off x="7372350" y="1033166"/>
            <a:ext cx="1562100" cy="685800"/>
          </a:xfrm>
          <a:prstGeom prst="rect">
            <a:avLst/>
          </a:prstGeom>
        </p:spPr>
        <p:txBody>
          <a:bodyPr vert="horz" wrap="none" lIns="91440" tIns="45720" rIns="91440" bIns="45720" rtlCol="0" anchor="t" anchorCtr="0">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bg1">
                    <a:lumMod val="75000"/>
                  </a:schemeClr>
                </a:solidFill>
                <a:effectLst/>
                <a:uLnTx/>
                <a:uFillTx/>
                <a:latin typeface="Gill Sans MT"/>
                <a:ea typeface="+mj-ea"/>
                <a:cs typeface="Gill Sans MT"/>
              </a:rPr>
              <a:t>Records</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bg1">
                    <a:lumMod val="75000"/>
                  </a:schemeClr>
                </a:solidFill>
                <a:effectLst/>
                <a:uLnTx/>
                <a:uFillTx/>
                <a:latin typeface="Gill Sans MT"/>
                <a:ea typeface="+mj-ea"/>
                <a:cs typeface="Gill Sans MT"/>
              </a:rPr>
              <a:t>Management</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bg1">
                    <a:lumMod val="75000"/>
                  </a:schemeClr>
                </a:solidFill>
                <a:effectLst/>
                <a:uLnTx/>
                <a:uFillTx/>
                <a:latin typeface="Gill Sans MT"/>
                <a:ea typeface="+mj-ea"/>
                <a:cs typeface="Gill Sans MT"/>
              </a:rPr>
              <a:t>Program</a:t>
            </a:r>
            <a:endParaRPr kumimoji="0" lang="en-US" sz="1200" b="1" i="0" u="none" strike="noStrike" kern="1200" cap="none" spc="0" normalizeH="0" baseline="0" noProof="0" dirty="0">
              <a:ln>
                <a:noFill/>
              </a:ln>
              <a:solidFill>
                <a:schemeClr val="tx1">
                  <a:lumMod val="95000"/>
                  <a:lumOff val="5000"/>
                </a:schemeClr>
              </a:solidFill>
              <a:effectLst/>
              <a:uLnTx/>
              <a:uFillTx/>
              <a:latin typeface="Gill Sans MT"/>
              <a:ea typeface="+mj-ea"/>
              <a:cs typeface="Gill Sans MT"/>
            </a:endParaRPr>
          </a:p>
        </p:txBody>
      </p:sp>
      <p:pic>
        <p:nvPicPr>
          <p:cNvPr id="5122" name="Picture 2" descr="C:\Users\WKUUSER\Documents\webfiles\1ua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060517"/>
            <a:ext cx="3939369" cy="472724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1718966"/>
            <a:ext cx="3439236" cy="4801314"/>
          </a:xfrm>
          <a:prstGeom prst="rect">
            <a:avLst/>
          </a:prstGeom>
          <a:noFill/>
        </p:spPr>
        <p:txBody>
          <a:bodyPr wrap="square" rtlCol="0">
            <a:spAutoFit/>
          </a:bodyPr>
          <a:lstStyle/>
          <a:p>
            <a:r>
              <a:rPr lang="en-US" b="1" i="1" dirty="0" smtClean="0"/>
              <a:t>Historical WKU documents </a:t>
            </a:r>
          </a:p>
          <a:p>
            <a:pPr marL="742950" lvl="1" indent="-285750">
              <a:buFont typeface="Arial" pitchFamily="34" charset="0"/>
              <a:buChar char="•"/>
            </a:pPr>
            <a:r>
              <a:rPr lang="en-US" dirty="0" smtClean="0"/>
              <a:t>Departmental records</a:t>
            </a:r>
          </a:p>
          <a:p>
            <a:pPr marL="742950" lvl="1" indent="-285750">
              <a:buFont typeface="Arial" pitchFamily="34" charset="0"/>
              <a:buChar char="•"/>
            </a:pPr>
            <a:r>
              <a:rPr lang="en-US" dirty="0" smtClean="0"/>
              <a:t>Photographs</a:t>
            </a:r>
          </a:p>
          <a:p>
            <a:pPr marL="742950" lvl="1" indent="-285750">
              <a:buFont typeface="Arial" pitchFamily="34" charset="0"/>
              <a:buChar char="•"/>
            </a:pPr>
            <a:r>
              <a:rPr lang="en-US" dirty="0" smtClean="0"/>
              <a:t>Scrapbooks</a:t>
            </a:r>
          </a:p>
          <a:p>
            <a:pPr marL="742950" lvl="1" indent="-285750">
              <a:buFont typeface="Arial" pitchFamily="34" charset="0"/>
              <a:buChar char="•"/>
            </a:pPr>
            <a:r>
              <a:rPr lang="en-US" dirty="0" smtClean="0"/>
              <a:t>Maps</a:t>
            </a:r>
          </a:p>
          <a:p>
            <a:pPr marL="742950" lvl="1" indent="-285750">
              <a:buFont typeface="Arial" pitchFamily="34" charset="0"/>
              <a:buChar char="•"/>
            </a:pPr>
            <a:r>
              <a:rPr lang="en-US" dirty="0" smtClean="0"/>
              <a:t>Publications</a:t>
            </a:r>
          </a:p>
          <a:p>
            <a:pPr marL="742950" lvl="1" indent="-285750">
              <a:buFont typeface="Arial" pitchFamily="34" charset="0"/>
              <a:buChar char="•"/>
            </a:pPr>
            <a:r>
              <a:rPr lang="en-US" dirty="0" smtClean="0"/>
              <a:t>Film, Video, Audio</a:t>
            </a:r>
          </a:p>
          <a:p>
            <a:pPr marL="742950" lvl="1" indent="-285750">
              <a:buFont typeface="Arial" pitchFamily="34" charset="0"/>
              <a:buChar char="•"/>
            </a:pPr>
            <a:r>
              <a:rPr lang="en-US" dirty="0" smtClean="0"/>
              <a:t>Student organizations</a:t>
            </a:r>
          </a:p>
          <a:p>
            <a:pPr marL="742950" lvl="1" indent="-285750">
              <a:buFont typeface="Arial" pitchFamily="34" charset="0"/>
              <a:buChar char="•"/>
            </a:pPr>
            <a:r>
              <a:rPr lang="en-US" dirty="0" smtClean="0"/>
              <a:t>E-records</a:t>
            </a:r>
          </a:p>
          <a:p>
            <a:r>
              <a:rPr lang="en-US" b="1" i="1" dirty="0" smtClean="0"/>
              <a:t>Inventories</a:t>
            </a:r>
          </a:p>
          <a:p>
            <a:pPr marL="742950" lvl="1" indent="-285750">
              <a:buFont typeface="Arial" pitchFamily="34" charset="0"/>
              <a:buChar char="•"/>
            </a:pPr>
            <a:r>
              <a:rPr lang="en-US" dirty="0" err="1" smtClean="0">
                <a:hlinkClick r:id="rId5"/>
              </a:rPr>
              <a:t>KenCat</a:t>
            </a:r>
            <a:endParaRPr lang="en-US" dirty="0"/>
          </a:p>
          <a:p>
            <a:pPr marL="742950" lvl="1" indent="-285750">
              <a:buFont typeface="Arial" pitchFamily="34" charset="0"/>
              <a:buChar char="•"/>
            </a:pPr>
            <a:r>
              <a:rPr lang="en-US" dirty="0" err="1" smtClean="0">
                <a:hlinkClick r:id="rId6"/>
              </a:rPr>
              <a:t>TopScholar</a:t>
            </a:r>
            <a:endParaRPr lang="en-US" dirty="0" smtClean="0"/>
          </a:p>
          <a:p>
            <a:r>
              <a:rPr lang="en-US" b="1" i="1" dirty="0" smtClean="0"/>
              <a:t>Available for Research by</a:t>
            </a:r>
          </a:p>
          <a:p>
            <a:pPr marL="742950" lvl="1" indent="-285750">
              <a:buFont typeface="Arial" pitchFamily="34" charset="0"/>
              <a:buChar char="•"/>
            </a:pPr>
            <a:r>
              <a:rPr lang="en-US" dirty="0" smtClean="0"/>
              <a:t>Students</a:t>
            </a:r>
          </a:p>
          <a:p>
            <a:pPr marL="742950" lvl="1" indent="-285750">
              <a:buFont typeface="Arial" pitchFamily="34" charset="0"/>
              <a:buChar char="•"/>
            </a:pPr>
            <a:r>
              <a:rPr lang="en-US" dirty="0" smtClean="0"/>
              <a:t>Faculty</a:t>
            </a:r>
          </a:p>
          <a:p>
            <a:pPr marL="742950" lvl="1" indent="-285750">
              <a:buFont typeface="Arial" pitchFamily="34" charset="0"/>
              <a:buChar char="•"/>
            </a:pPr>
            <a:r>
              <a:rPr lang="en-US" dirty="0" smtClean="0"/>
              <a:t>Staff</a:t>
            </a:r>
          </a:p>
          <a:p>
            <a:pPr marL="742950" lvl="1" indent="-285750">
              <a:buFont typeface="Arial" pitchFamily="34" charset="0"/>
              <a:buChar char="•"/>
            </a:pPr>
            <a:r>
              <a:rPr lang="en-US" dirty="0" smtClean="0"/>
              <a:t>General public</a:t>
            </a:r>
          </a:p>
        </p:txBody>
      </p:sp>
    </p:spTree>
    <p:extLst>
      <p:ext uri="{BB962C8B-B14F-4D97-AF65-F5344CB8AC3E}">
        <p14:creationId xmlns:p14="http://schemas.microsoft.com/office/powerpoint/2010/main" val="1937744022"/>
      </p:ext>
    </p:extLst>
  </p:cSld>
  <p:clrMapOvr>
    <a:masterClrMapping/>
  </p:clrMapOvr>
  <p:transition spd="slow">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0-01-BOR-header-Oboro2.gif"/>
          <p:cNvPicPr>
            <a:picLocks noChangeAspect="1"/>
          </p:cNvPicPr>
          <p:nvPr/>
        </p:nvPicPr>
        <p:blipFill>
          <a:blip r:embed="rId3"/>
          <a:stretch>
            <a:fillRect/>
          </a:stretch>
        </p:blipFill>
        <p:spPr>
          <a:xfrm>
            <a:off x="0" y="0"/>
            <a:ext cx="9144000" cy="2528801"/>
          </a:xfrm>
          <a:prstGeom prst="rect">
            <a:avLst/>
          </a:prstGeom>
          <a:ln>
            <a:noFill/>
          </a:ln>
          <a:effectLst>
            <a:outerShdw blurRad="50800" dist="88900" dir="5400000" algn="t" rotWithShape="0">
              <a:prstClr val="black">
                <a:alpha val="40000"/>
              </a:prstClr>
            </a:outerShdw>
          </a:effectLst>
        </p:spPr>
      </p:pic>
      <p:sp>
        <p:nvSpPr>
          <p:cNvPr id="6" name="Title 1"/>
          <p:cNvSpPr txBox="1">
            <a:spLocks/>
          </p:cNvSpPr>
          <p:nvPr/>
        </p:nvSpPr>
        <p:spPr>
          <a:xfrm>
            <a:off x="457200" y="457200"/>
            <a:ext cx="6629400" cy="575966"/>
          </a:xfrm>
          <a:prstGeom prst="rect">
            <a:avLst/>
          </a:prstGeom>
        </p:spPr>
        <p:txBody>
          <a:bodyPr vert="horz" wrap="none" lIns="91440" tIns="45720" rIns="91440" bIns="45720" rtlCol="0" anchor="t" anchorCtr="0">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bg1"/>
                </a:solidFill>
                <a:effectLst>
                  <a:glow rad="63500">
                    <a:schemeClr val="accent2"/>
                  </a:glow>
                </a:effectLst>
                <a:uLnTx/>
                <a:uFillTx/>
                <a:latin typeface="Gill Sans MT"/>
                <a:ea typeface="+mj-ea"/>
                <a:cs typeface="Gill Sans MT"/>
              </a:rPr>
              <a:t>Questions? / Contact Information</a:t>
            </a:r>
            <a:endParaRPr kumimoji="0" lang="en-US" sz="2400" b="1" i="0" u="none" strike="noStrike" kern="1200" cap="none" spc="0" normalizeH="0" baseline="0" noProof="0" dirty="0">
              <a:ln>
                <a:noFill/>
              </a:ln>
              <a:solidFill>
                <a:schemeClr val="bg1"/>
              </a:solidFill>
              <a:effectLst>
                <a:glow rad="63500">
                  <a:schemeClr val="accent2"/>
                </a:glow>
              </a:effectLst>
              <a:uLnTx/>
              <a:uFillTx/>
              <a:latin typeface="Gill Sans MT"/>
              <a:ea typeface="+mj-ea"/>
              <a:cs typeface="Gill Sans MT"/>
            </a:endParaRPr>
          </a:p>
        </p:txBody>
      </p:sp>
      <p:sp>
        <p:nvSpPr>
          <p:cNvPr id="7" name="Title 1"/>
          <p:cNvSpPr txBox="1">
            <a:spLocks/>
          </p:cNvSpPr>
          <p:nvPr/>
        </p:nvSpPr>
        <p:spPr>
          <a:xfrm>
            <a:off x="457200" y="2069368"/>
            <a:ext cx="7696200" cy="4331432"/>
          </a:xfrm>
          <a:prstGeom prst="rect">
            <a:avLst/>
          </a:prstGeom>
        </p:spPr>
        <p:txBody>
          <a:bodyPr vert="horz" wrap="none" lIns="91440" tIns="45720" rIns="91440" bIns="45720" rtlCol="0" anchor="t" anchorCtr="0">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chemeClr val="bg1"/>
              </a:solidFill>
              <a:effectLst>
                <a:outerShdw blurRad="50800" dist="25400" dir="2700000" algn="tl" rotWithShape="0">
                  <a:srgbClr val="000000"/>
                </a:outerShdw>
              </a:effectLst>
              <a:uLnTx/>
              <a:uFillTx/>
              <a:latin typeface="Gill Sans MT"/>
              <a:ea typeface="+mj-ea"/>
              <a:cs typeface="Gill Sans MT"/>
            </a:endParaRPr>
          </a:p>
        </p:txBody>
      </p:sp>
      <p:sp>
        <p:nvSpPr>
          <p:cNvPr id="9" name="Title 1"/>
          <p:cNvSpPr txBox="1">
            <a:spLocks/>
          </p:cNvSpPr>
          <p:nvPr/>
        </p:nvSpPr>
        <p:spPr>
          <a:xfrm>
            <a:off x="7372350" y="1033166"/>
            <a:ext cx="1562100" cy="685800"/>
          </a:xfrm>
          <a:prstGeom prst="rect">
            <a:avLst/>
          </a:prstGeom>
        </p:spPr>
        <p:txBody>
          <a:bodyPr vert="horz" wrap="none" lIns="91440" tIns="45720" rIns="91440" bIns="45720" rtlCol="0" anchor="t" anchorCtr="0">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bg1">
                    <a:lumMod val="75000"/>
                  </a:schemeClr>
                </a:solidFill>
                <a:effectLst/>
                <a:uLnTx/>
                <a:uFillTx/>
                <a:latin typeface="Gill Sans MT"/>
                <a:ea typeface="+mj-ea"/>
                <a:cs typeface="Gill Sans MT"/>
              </a:rPr>
              <a:t>Records</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bg1">
                    <a:lumMod val="75000"/>
                  </a:schemeClr>
                </a:solidFill>
                <a:effectLst/>
                <a:uLnTx/>
                <a:uFillTx/>
                <a:latin typeface="Gill Sans MT"/>
                <a:ea typeface="+mj-ea"/>
                <a:cs typeface="Gill Sans MT"/>
              </a:rPr>
              <a:t>Management</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bg1">
                    <a:lumMod val="75000"/>
                  </a:schemeClr>
                </a:solidFill>
                <a:effectLst/>
                <a:uLnTx/>
                <a:uFillTx/>
                <a:latin typeface="Gill Sans MT"/>
                <a:ea typeface="+mj-ea"/>
                <a:cs typeface="Gill Sans MT"/>
              </a:rPr>
              <a:t>Program</a:t>
            </a:r>
            <a:endParaRPr kumimoji="0" lang="en-US" sz="1200" b="1" i="0" u="none" strike="noStrike" kern="1200" cap="none" spc="0" normalizeH="0" baseline="0" noProof="0" dirty="0">
              <a:ln>
                <a:noFill/>
              </a:ln>
              <a:solidFill>
                <a:schemeClr val="tx1">
                  <a:lumMod val="95000"/>
                  <a:lumOff val="5000"/>
                </a:schemeClr>
              </a:solidFill>
              <a:effectLst/>
              <a:uLnTx/>
              <a:uFillTx/>
              <a:latin typeface="Gill Sans MT"/>
              <a:ea typeface="+mj-ea"/>
              <a:cs typeface="Gill Sans MT"/>
            </a:endParaRPr>
          </a:p>
        </p:txBody>
      </p:sp>
      <p:sp>
        <p:nvSpPr>
          <p:cNvPr id="2" name="TextBox 1"/>
          <p:cNvSpPr txBox="1"/>
          <p:nvPr/>
        </p:nvSpPr>
        <p:spPr>
          <a:xfrm>
            <a:off x="443552" y="2205635"/>
            <a:ext cx="4899996" cy="2308324"/>
          </a:xfrm>
          <a:prstGeom prst="rect">
            <a:avLst/>
          </a:prstGeom>
          <a:noFill/>
        </p:spPr>
        <p:txBody>
          <a:bodyPr wrap="none" rtlCol="0">
            <a:spAutoFit/>
          </a:bodyPr>
          <a:lstStyle/>
          <a:p>
            <a:r>
              <a:rPr lang="en-US" b="1" i="1" dirty="0" smtClean="0"/>
              <a:t>WKU Records Management Program </a:t>
            </a:r>
            <a:endParaRPr lang="en-US" dirty="0" smtClean="0"/>
          </a:p>
          <a:p>
            <a:endParaRPr lang="en-US" dirty="0" smtClean="0"/>
          </a:p>
          <a:p>
            <a:r>
              <a:rPr lang="en-US" dirty="0" smtClean="0"/>
              <a:t>	Suellyn Lathrop</a:t>
            </a:r>
          </a:p>
          <a:p>
            <a:r>
              <a:rPr lang="en-US" dirty="0" smtClean="0"/>
              <a:t>	Kentucky Building</a:t>
            </a:r>
          </a:p>
          <a:p>
            <a:r>
              <a:rPr lang="en-US" dirty="0" smtClean="0"/>
              <a:t>	Monday – Friday, 8-4:30</a:t>
            </a:r>
          </a:p>
          <a:p>
            <a:r>
              <a:rPr lang="en-US" dirty="0" smtClean="0"/>
              <a:t>	745-4793</a:t>
            </a:r>
          </a:p>
          <a:p>
            <a:r>
              <a:rPr lang="en-US" dirty="0"/>
              <a:t>	</a:t>
            </a:r>
            <a:r>
              <a:rPr lang="en-US" dirty="0" smtClean="0">
                <a:hlinkClick r:id="rId4"/>
              </a:rPr>
              <a:t>archives@wku.edu</a:t>
            </a:r>
            <a:r>
              <a:rPr lang="en-US" dirty="0" smtClean="0"/>
              <a:t> </a:t>
            </a:r>
          </a:p>
          <a:p>
            <a:pPr lvl="1"/>
            <a:r>
              <a:rPr lang="en-US" dirty="0" smtClean="0">
                <a:hlinkClick r:id="rId5"/>
              </a:rPr>
              <a:t>http</a:t>
            </a:r>
            <a:r>
              <a:rPr lang="en-US" dirty="0">
                <a:hlinkClick r:id="rId5"/>
              </a:rPr>
              <a:t>://www.wku.edu/library/archive/rm.php</a:t>
            </a:r>
            <a:r>
              <a:rPr lang="en-US" dirty="0"/>
              <a:t> </a:t>
            </a:r>
            <a:endParaRPr lang="en-US" dirty="0" smtClean="0"/>
          </a:p>
        </p:txBody>
      </p:sp>
      <p:pic>
        <p:nvPicPr>
          <p:cNvPr id="6146" name="Picture 2" descr="Pap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3548" y="2528801"/>
            <a:ext cx="3457600" cy="4149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440313"/>
      </p:ext>
    </p:extLst>
  </p:cSld>
  <p:clrMapOvr>
    <a:masterClrMapping/>
  </p:clrMapOvr>
  <p:transition spd="slow">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0-01-BOR-header-Oboro2.gif"/>
          <p:cNvPicPr>
            <a:picLocks noChangeAspect="1"/>
          </p:cNvPicPr>
          <p:nvPr/>
        </p:nvPicPr>
        <p:blipFill>
          <a:blip r:embed="rId3"/>
          <a:stretch>
            <a:fillRect/>
          </a:stretch>
        </p:blipFill>
        <p:spPr>
          <a:xfrm>
            <a:off x="0" y="0"/>
            <a:ext cx="9144000" cy="2528801"/>
          </a:xfrm>
          <a:prstGeom prst="rect">
            <a:avLst/>
          </a:prstGeom>
          <a:ln>
            <a:noFill/>
          </a:ln>
          <a:effectLst>
            <a:outerShdw blurRad="50800" dist="88900" dir="5400000" algn="t" rotWithShape="0">
              <a:prstClr val="black">
                <a:alpha val="40000"/>
              </a:prstClr>
            </a:outerShdw>
          </a:effectLst>
        </p:spPr>
      </p:pic>
      <p:sp>
        <p:nvSpPr>
          <p:cNvPr id="6" name="Title 1"/>
          <p:cNvSpPr txBox="1">
            <a:spLocks/>
          </p:cNvSpPr>
          <p:nvPr/>
        </p:nvSpPr>
        <p:spPr>
          <a:xfrm>
            <a:off x="457200" y="457200"/>
            <a:ext cx="6629400" cy="575966"/>
          </a:xfrm>
          <a:prstGeom prst="rect">
            <a:avLst/>
          </a:prstGeom>
        </p:spPr>
        <p:txBody>
          <a:bodyPr vert="horz" wrap="none" lIns="91440" tIns="45720" rIns="91440" bIns="45720" rtlCol="0" anchor="t" anchorCtr="0">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bg1"/>
                </a:solidFill>
                <a:effectLst>
                  <a:glow rad="63500">
                    <a:schemeClr val="accent2"/>
                  </a:glow>
                </a:effectLst>
                <a:uLnTx/>
                <a:uFillTx/>
                <a:latin typeface="Gill Sans MT"/>
                <a:ea typeface="+mj-ea"/>
                <a:cs typeface="Gill Sans MT"/>
              </a:rPr>
              <a:t>Today’s Agenda</a:t>
            </a:r>
            <a:endParaRPr kumimoji="0" lang="en-US" sz="2400" b="1" i="0" u="none" strike="noStrike" kern="1200" cap="none" spc="0" normalizeH="0" baseline="0" noProof="0" dirty="0">
              <a:ln>
                <a:noFill/>
              </a:ln>
              <a:solidFill>
                <a:schemeClr val="bg1"/>
              </a:solidFill>
              <a:effectLst>
                <a:glow rad="63500">
                  <a:schemeClr val="accent2"/>
                </a:glow>
              </a:effectLst>
              <a:uLnTx/>
              <a:uFillTx/>
              <a:latin typeface="Gill Sans MT"/>
              <a:ea typeface="+mj-ea"/>
              <a:cs typeface="Gill Sans MT"/>
            </a:endParaRPr>
          </a:p>
        </p:txBody>
      </p:sp>
      <p:sp>
        <p:nvSpPr>
          <p:cNvPr id="9" name="Title 1"/>
          <p:cNvSpPr txBox="1">
            <a:spLocks/>
          </p:cNvSpPr>
          <p:nvPr/>
        </p:nvSpPr>
        <p:spPr>
          <a:xfrm>
            <a:off x="7372350" y="1033166"/>
            <a:ext cx="1562100" cy="685800"/>
          </a:xfrm>
          <a:prstGeom prst="rect">
            <a:avLst/>
          </a:prstGeom>
        </p:spPr>
        <p:txBody>
          <a:bodyPr vert="horz" wrap="none" lIns="91440" tIns="45720" rIns="91440" bIns="45720" rtlCol="0" anchor="t" anchorCtr="0">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bg1">
                    <a:lumMod val="75000"/>
                  </a:schemeClr>
                </a:solidFill>
                <a:effectLst/>
                <a:uLnTx/>
                <a:uFillTx/>
                <a:latin typeface="Gill Sans MT"/>
                <a:ea typeface="+mj-ea"/>
                <a:cs typeface="Gill Sans MT"/>
              </a:rPr>
              <a:t>Records</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bg1">
                    <a:lumMod val="75000"/>
                  </a:schemeClr>
                </a:solidFill>
                <a:effectLst/>
                <a:uLnTx/>
                <a:uFillTx/>
                <a:latin typeface="Gill Sans MT"/>
                <a:ea typeface="+mj-ea"/>
                <a:cs typeface="Gill Sans MT"/>
              </a:rPr>
              <a:t>Management</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bg1">
                    <a:lumMod val="75000"/>
                  </a:schemeClr>
                </a:solidFill>
                <a:effectLst/>
                <a:uLnTx/>
                <a:uFillTx/>
                <a:latin typeface="Gill Sans MT"/>
                <a:ea typeface="+mj-ea"/>
                <a:cs typeface="Gill Sans MT"/>
              </a:rPr>
              <a:t>Program</a:t>
            </a:r>
            <a:endParaRPr kumimoji="0" lang="en-US" sz="1200" b="1" i="0" u="none" strike="noStrike" kern="1200" cap="none" spc="0" normalizeH="0" baseline="0" noProof="0" dirty="0">
              <a:ln>
                <a:noFill/>
              </a:ln>
              <a:solidFill>
                <a:schemeClr val="tx1">
                  <a:lumMod val="95000"/>
                  <a:lumOff val="5000"/>
                </a:schemeClr>
              </a:solidFill>
              <a:effectLst/>
              <a:uLnTx/>
              <a:uFillTx/>
              <a:latin typeface="Gill Sans MT"/>
              <a:ea typeface="+mj-ea"/>
              <a:cs typeface="Gill Sans MT"/>
            </a:endParaRPr>
          </a:p>
        </p:txBody>
      </p:sp>
      <p:sp>
        <p:nvSpPr>
          <p:cNvPr id="2" name="TextBox 1"/>
          <p:cNvSpPr txBox="1"/>
          <p:nvPr/>
        </p:nvSpPr>
        <p:spPr>
          <a:xfrm>
            <a:off x="457200" y="1862253"/>
            <a:ext cx="5439823" cy="4062651"/>
          </a:xfrm>
          <a:prstGeom prst="rect">
            <a:avLst/>
          </a:prstGeom>
          <a:noFill/>
        </p:spPr>
        <p:txBody>
          <a:bodyPr wrap="none" rtlCol="0">
            <a:spAutoFit/>
          </a:bodyPr>
          <a:lstStyle/>
          <a:p>
            <a:r>
              <a:rPr lang="en-US" sz="2400" dirty="0" smtClean="0"/>
              <a:t>Introductions</a:t>
            </a:r>
          </a:p>
          <a:p>
            <a:r>
              <a:rPr lang="en-US" sz="2400" dirty="0" smtClean="0"/>
              <a:t>Public Records</a:t>
            </a:r>
          </a:p>
          <a:p>
            <a:r>
              <a:rPr lang="en-US" sz="2400" dirty="0" smtClean="0"/>
              <a:t>Records Management</a:t>
            </a:r>
          </a:p>
          <a:p>
            <a:r>
              <a:rPr lang="en-US" sz="2400" dirty="0" smtClean="0"/>
              <a:t>Retention</a:t>
            </a:r>
          </a:p>
          <a:p>
            <a:r>
              <a:rPr lang="en-US" sz="2400" dirty="0" smtClean="0"/>
              <a:t>Kentucky State University Model Schedule</a:t>
            </a:r>
          </a:p>
          <a:p>
            <a:pPr lvl="1"/>
            <a:r>
              <a:rPr lang="en-US" sz="2400" dirty="0" smtClean="0"/>
              <a:t>Interpretation</a:t>
            </a:r>
          </a:p>
          <a:p>
            <a:pPr lvl="1"/>
            <a:r>
              <a:rPr lang="en-US" sz="2400" dirty="0" smtClean="0"/>
              <a:t>Implementation</a:t>
            </a:r>
          </a:p>
          <a:p>
            <a:r>
              <a:rPr lang="en-US" sz="2400" dirty="0" smtClean="0"/>
              <a:t>Destruction of Records</a:t>
            </a:r>
          </a:p>
          <a:p>
            <a:r>
              <a:rPr lang="en-US" sz="2400" dirty="0" smtClean="0"/>
              <a:t>Transferring Records to WKU Archives</a:t>
            </a:r>
          </a:p>
          <a:p>
            <a:r>
              <a:rPr lang="en-US" sz="2400" dirty="0" smtClean="0"/>
              <a:t>WKU Archives</a:t>
            </a:r>
          </a:p>
          <a:p>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4932" y="2661313"/>
            <a:ext cx="3229068" cy="3545938"/>
          </a:xfrm>
          <a:prstGeom prst="rect">
            <a:avLst/>
          </a:prstGeom>
        </p:spPr>
      </p:pic>
    </p:spTree>
    <p:extLst>
      <p:ext uri="{BB962C8B-B14F-4D97-AF65-F5344CB8AC3E}">
        <p14:creationId xmlns:p14="http://schemas.microsoft.com/office/powerpoint/2010/main" val="1937744022"/>
      </p:ext>
    </p:extLst>
  </p:cSld>
  <p:clrMapOvr>
    <a:masterClrMapping/>
  </p:clrMapOvr>
  <p:transition spd="slow">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0-01-BOR-header-Oboro2.gif"/>
          <p:cNvPicPr>
            <a:picLocks noChangeAspect="1"/>
          </p:cNvPicPr>
          <p:nvPr/>
        </p:nvPicPr>
        <p:blipFill>
          <a:blip r:embed="rId3"/>
          <a:stretch>
            <a:fillRect/>
          </a:stretch>
        </p:blipFill>
        <p:spPr>
          <a:xfrm>
            <a:off x="0" y="0"/>
            <a:ext cx="9144000" cy="2528801"/>
          </a:xfrm>
          <a:prstGeom prst="rect">
            <a:avLst/>
          </a:prstGeom>
          <a:ln>
            <a:noFill/>
          </a:ln>
          <a:effectLst>
            <a:outerShdw blurRad="50800" dist="88900" dir="5400000" algn="t" rotWithShape="0">
              <a:prstClr val="black">
                <a:alpha val="40000"/>
              </a:prstClr>
            </a:outerShdw>
          </a:effectLst>
        </p:spPr>
      </p:pic>
      <p:sp>
        <p:nvSpPr>
          <p:cNvPr id="6" name="Title 1"/>
          <p:cNvSpPr txBox="1">
            <a:spLocks/>
          </p:cNvSpPr>
          <p:nvPr/>
        </p:nvSpPr>
        <p:spPr>
          <a:xfrm>
            <a:off x="457200" y="457200"/>
            <a:ext cx="6629400" cy="575966"/>
          </a:xfrm>
          <a:prstGeom prst="rect">
            <a:avLst/>
          </a:prstGeom>
        </p:spPr>
        <p:txBody>
          <a:bodyPr vert="horz" wrap="none" lIns="91440" tIns="45720" rIns="91440" bIns="45720" rtlCol="0" anchor="t" anchorCtr="0">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smtClean="0">
                <a:ln>
                  <a:noFill/>
                </a:ln>
                <a:solidFill>
                  <a:schemeClr val="bg1"/>
                </a:solidFill>
                <a:effectLst>
                  <a:glow rad="63500">
                    <a:schemeClr val="accent2"/>
                  </a:glow>
                </a:effectLst>
                <a:uLnTx/>
                <a:uFillTx/>
                <a:latin typeface="Gill Sans MT"/>
                <a:ea typeface="+mj-ea"/>
                <a:cs typeface="Gill Sans MT"/>
              </a:rPr>
              <a:t>Publi</a:t>
            </a:r>
            <a:r>
              <a:rPr lang="en-US" sz="2400" b="1" dirty="0" smtClean="0">
                <a:solidFill>
                  <a:schemeClr val="bg1"/>
                </a:solidFill>
                <a:effectLst>
                  <a:glow rad="63500">
                    <a:schemeClr val="accent2"/>
                  </a:glow>
                </a:effectLst>
                <a:latin typeface="Gill Sans MT"/>
                <a:ea typeface="+mj-ea"/>
                <a:cs typeface="Gill Sans MT"/>
              </a:rPr>
              <a:t>c </a:t>
            </a:r>
            <a:r>
              <a:rPr kumimoji="0" lang="en-US" sz="2400" b="1" i="0" u="none" strike="noStrike" kern="1200" cap="none" spc="0" normalizeH="0" baseline="0" noProof="0" dirty="0" smtClean="0">
                <a:ln>
                  <a:noFill/>
                </a:ln>
                <a:solidFill>
                  <a:schemeClr val="bg1"/>
                </a:solidFill>
                <a:effectLst>
                  <a:glow rad="63500">
                    <a:schemeClr val="accent2"/>
                  </a:glow>
                </a:effectLst>
                <a:uLnTx/>
                <a:uFillTx/>
                <a:latin typeface="Gill Sans MT"/>
                <a:ea typeface="+mj-ea"/>
                <a:cs typeface="Gill Sans MT"/>
              </a:rPr>
              <a:t>Records</a:t>
            </a:r>
            <a:endParaRPr kumimoji="0" lang="en-US" sz="2400" b="1" i="0" u="none" strike="noStrike" kern="1200" cap="none" spc="0" normalizeH="0" baseline="0" noProof="0" dirty="0">
              <a:ln>
                <a:noFill/>
              </a:ln>
              <a:solidFill>
                <a:schemeClr val="bg1"/>
              </a:solidFill>
              <a:effectLst>
                <a:glow rad="63500">
                  <a:schemeClr val="accent2"/>
                </a:glow>
              </a:effectLst>
              <a:uLnTx/>
              <a:uFillTx/>
              <a:latin typeface="Gill Sans MT"/>
              <a:ea typeface="+mj-ea"/>
              <a:cs typeface="Gill Sans MT"/>
            </a:endParaRPr>
          </a:p>
        </p:txBody>
      </p:sp>
      <p:sp>
        <p:nvSpPr>
          <p:cNvPr id="7" name="Title 1"/>
          <p:cNvSpPr txBox="1">
            <a:spLocks/>
          </p:cNvSpPr>
          <p:nvPr/>
        </p:nvSpPr>
        <p:spPr>
          <a:xfrm>
            <a:off x="457200" y="2069368"/>
            <a:ext cx="7696200" cy="4331432"/>
          </a:xfrm>
          <a:prstGeom prst="rect">
            <a:avLst/>
          </a:prstGeom>
        </p:spPr>
        <p:txBody>
          <a:bodyPr vert="horz" wrap="none" lIns="91440" tIns="45720" rIns="91440" bIns="45720" rtlCol="0" anchor="t" anchorCtr="0">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chemeClr val="bg1"/>
              </a:solidFill>
              <a:effectLst>
                <a:outerShdw blurRad="50800" dist="25400" dir="2700000" algn="tl" rotWithShape="0">
                  <a:srgbClr val="000000"/>
                </a:outerShdw>
              </a:effectLst>
              <a:uLnTx/>
              <a:uFillTx/>
              <a:latin typeface="Gill Sans MT"/>
              <a:ea typeface="+mj-ea"/>
              <a:cs typeface="Gill Sans MT"/>
            </a:endParaRPr>
          </a:p>
        </p:txBody>
      </p:sp>
      <p:sp>
        <p:nvSpPr>
          <p:cNvPr id="9" name="Title 1"/>
          <p:cNvSpPr txBox="1">
            <a:spLocks/>
          </p:cNvSpPr>
          <p:nvPr/>
        </p:nvSpPr>
        <p:spPr>
          <a:xfrm>
            <a:off x="7372350" y="1033166"/>
            <a:ext cx="1562100" cy="685800"/>
          </a:xfrm>
          <a:prstGeom prst="rect">
            <a:avLst/>
          </a:prstGeom>
        </p:spPr>
        <p:txBody>
          <a:bodyPr vert="horz" wrap="none" lIns="91440" tIns="45720" rIns="91440" bIns="45720" rtlCol="0" anchor="t" anchorCtr="0">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bg1">
                    <a:lumMod val="75000"/>
                  </a:schemeClr>
                </a:solidFill>
                <a:effectLst/>
                <a:uLnTx/>
                <a:uFillTx/>
                <a:latin typeface="Gill Sans MT"/>
                <a:ea typeface="+mj-ea"/>
                <a:cs typeface="Gill Sans MT"/>
              </a:rPr>
              <a:t>Records</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bg1">
                    <a:lumMod val="75000"/>
                  </a:schemeClr>
                </a:solidFill>
                <a:effectLst/>
                <a:uLnTx/>
                <a:uFillTx/>
                <a:latin typeface="Gill Sans MT"/>
                <a:ea typeface="+mj-ea"/>
                <a:cs typeface="Gill Sans MT"/>
              </a:rPr>
              <a:t>Management</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bg1">
                    <a:lumMod val="75000"/>
                  </a:schemeClr>
                </a:solidFill>
                <a:effectLst/>
                <a:uLnTx/>
                <a:uFillTx/>
                <a:latin typeface="Gill Sans MT"/>
                <a:ea typeface="+mj-ea"/>
                <a:cs typeface="Gill Sans MT"/>
              </a:rPr>
              <a:t>Program</a:t>
            </a:r>
            <a:endParaRPr kumimoji="0" lang="en-US" sz="1200" b="1" i="0" u="none" strike="noStrike" kern="1200" cap="none" spc="0" normalizeH="0" baseline="0" noProof="0" dirty="0">
              <a:ln>
                <a:noFill/>
              </a:ln>
              <a:solidFill>
                <a:schemeClr val="tx1">
                  <a:lumMod val="95000"/>
                  <a:lumOff val="5000"/>
                </a:schemeClr>
              </a:solidFill>
              <a:effectLst/>
              <a:uLnTx/>
              <a:uFillTx/>
              <a:latin typeface="Gill Sans MT"/>
              <a:ea typeface="+mj-ea"/>
              <a:cs typeface="Gill Sans MT"/>
            </a:endParaRPr>
          </a:p>
        </p:txBody>
      </p:sp>
      <p:sp>
        <p:nvSpPr>
          <p:cNvPr id="2" name="TextBox 1"/>
          <p:cNvSpPr txBox="1"/>
          <p:nvPr/>
        </p:nvSpPr>
        <p:spPr>
          <a:xfrm>
            <a:off x="278780" y="2528801"/>
            <a:ext cx="8463776" cy="3416320"/>
          </a:xfrm>
          <a:prstGeom prst="rect">
            <a:avLst/>
          </a:prstGeom>
          <a:noFill/>
        </p:spPr>
        <p:txBody>
          <a:bodyPr wrap="square" rtlCol="0">
            <a:spAutoFit/>
          </a:bodyPr>
          <a:lstStyle/>
          <a:p>
            <a:r>
              <a:rPr lang="en-US" b="1" i="1" dirty="0" smtClean="0"/>
              <a:t>Public Records </a:t>
            </a:r>
            <a:r>
              <a:rPr lang="en-US" dirty="0" smtClean="0"/>
              <a:t>- defined </a:t>
            </a:r>
            <a:r>
              <a:rPr lang="en-US" dirty="0"/>
              <a:t>in KRS 61.870 as all books, papers, tapes, disks, software or other documentation regardless of physical form, which are </a:t>
            </a:r>
            <a:r>
              <a:rPr lang="en-US" dirty="0" smtClean="0"/>
              <a:t>“prepared</a:t>
            </a:r>
            <a:r>
              <a:rPr lang="en-US" dirty="0"/>
              <a:t>, owned, used, in the possession of or retained by a public </a:t>
            </a:r>
            <a:r>
              <a:rPr lang="en-US" dirty="0" smtClean="0"/>
              <a:t>agency.”</a:t>
            </a:r>
          </a:p>
          <a:p>
            <a:endParaRPr lang="en-US" dirty="0"/>
          </a:p>
          <a:p>
            <a:r>
              <a:rPr lang="en-US" b="1" i="1" dirty="0" smtClean="0"/>
              <a:t>When is a public record not an open record? </a:t>
            </a:r>
            <a:r>
              <a:rPr lang="en-US" dirty="0" smtClean="0"/>
              <a:t>- KRS 17.150(2); KRS 61.878 (1)(a), (c)1, 1(f); KRS 160.705(1), KRS 164.283; KRS 422.330; FERPA; HIPAA; KRS 61.991; </a:t>
            </a:r>
          </a:p>
          <a:p>
            <a:r>
              <a:rPr lang="en-US" dirty="0" smtClean="0"/>
              <a:t>KRS 171.720</a:t>
            </a:r>
          </a:p>
          <a:p>
            <a:endParaRPr lang="en-US" dirty="0"/>
          </a:p>
          <a:p>
            <a:r>
              <a:rPr lang="en-US" dirty="0" smtClean="0"/>
              <a:t>	Confidential information – social security numbers, grades, medical information, 	personnel records</a:t>
            </a:r>
          </a:p>
          <a:p>
            <a:endParaRPr lang="en-US" dirty="0" smtClean="0"/>
          </a:p>
          <a:p>
            <a:endParaRPr lang="en-US" dirty="0"/>
          </a:p>
        </p:txBody>
      </p:sp>
    </p:spTree>
    <p:extLst>
      <p:ext uri="{BB962C8B-B14F-4D97-AF65-F5344CB8AC3E}">
        <p14:creationId xmlns:p14="http://schemas.microsoft.com/office/powerpoint/2010/main" val="1937744022"/>
      </p:ext>
    </p:extLst>
  </p:cSld>
  <p:clrMapOvr>
    <a:masterClrMapping/>
  </p:clrMapOvr>
  <p:transition spd="slow">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0-01-BOR-header-Oboro2.gif"/>
          <p:cNvPicPr>
            <a:picLocks noChangeAspect="1"/>
          </p:cNvPicPr>
          <p:nvPr/>
        </p:nvPicPr>
        <p:blipFill>
          <a:blip r:embed="rId3"/>
          <a:stretch>
            <a:fillRect/>
          </a:stretch>
        </p:blipFill>
        <p:spPr>
          <a:xfrm>
            <a:off x="0" y="0"/>
            <a:ext cx="9144000" cy="2528801"/>
          </a:xfrm>
          <a:prstGeom prst="rect">
            <a:avLst/>
          </a:prstGeom>
          <a:ln>
            <a:noFill/>
          </a:ln>
          <a:effectLst>
            <a:outerShdw blurRad="50800" dist="88900" dir="5400000" algn="t" rotWithShape="0">
              <a:prstClr val="black">
                <a:alpha val="40000"/>
              </a:prstClr>
            </a:outerShdw>
          </a:effectLst>
        </p:spPr>
      </p:pic>
      <p:sp>
        <p:nvSpPr>
          <p:cNvPr id="6" name="Title 1"/>
          <p:cNvSpPr txBox="1">
            <a:spLocks/>
          </p:cNvSpPr>
          <p:nvPr/>
        </p:nvSpPr>
        <p:spPr>
          <a:xfrm>
            <a:off x="457200" y="457200"/>
            <a:ext cx="6629400" cy="575966"/>
          </a:xfrm>
          <a:prstGeom prst="rect">
            <a:avLst/>
          </a:prstGeom>
        </p:spPr>
        <p:txBody>
          <a:bodyPr vert="horz" wrap="none" lIns="91440" tIns="45720" rIns="91440" bIns="45720" rtlCol="0" anchor="t" anchorCtr="0">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bg1"/>
                </a:solidFill>
                <a:effectLst>
                  <a:glow rad="63500">
                    <a:schemeClr val="accent2"/>
                  </a:glow>
                </a:effectLst>
                <a:uLnTx/>
                <a:uFillTx/>
                <a:latin typeface="Gill Sans MT"/>
                <a:ea typeface="+mj-ea"/>
                <a:cs typeface="Gill Sans MT"/>
              </a:rPr>
              <a:t>Records Management </a:t>
            </a:r>
            <a:endParaRPr kumimoji="0" lang="en-US" sz="2400" b="1" i="0" u="none" strike="noStrike" kern="1200" cap="none" spc="0" normalizeH="0" baseline="0" noProof="0" dirty="0">
              <a:ln>
                <a:noFill/>
              </a:ln>
              <a:solidFill>
                <a:schemeClr val="bg1"/>
              </a:solidFill>
              <a:effectLst>
                <a:glow rad="63500">
                  <a:schemeClr val="accent2"/>
                </a:glow>
              </a:effectLst>
              <a:uLnTx/>
              <a:uFillTx/>
              <a:latin typeface="Gill Sans MT"/>
              <a:ea typeface="+mj-ea"/>
              <a:cs typeface="Gill Sans MT"/>
            </a:endParaRPr>
          </a:p>
        </p:txBody>
      </p:sp>
      <p:sp>
        <p:nvSpPr>
          <p:cNvPr id="7" name="Title 1"/>
          <p:cNvSpPr txBox="1">
            <a:spLocks/>
          </p:cNvSpPr>
          <p:nvPr/>
        </p:nvSpPr>
        <p:spPr>
          <a:xfrm>
            <a:off x="457200" y="2069368"/>
            <a:ext cx="7696200" cy="4331432"/>
          </a:xfrm>
          <a:prstGeom prst="rect">
            <a:avLst/>
          </a:prstGeom>
        </p:spPr>
        <p:txBody>
          <a:bodyPr vert="horz" wrap="none" lIns="91440" tIns="45720" rIns="91440" bIns="45720" rtlCol="0" anchor="t" anchorCtr="0">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chemeClr val="bg1"/>
              </a:solidFill>
              <a:effectLst>
                <a:outerShdw blurRad="50800" dist="25400" dir="2700000" algn="tl" rotWithShape="0">
                  <a:srgbClr val="000000"/>
                </a:outerShdw>
              </a:effectLst>
              <a:uLnTx/>
              <a:uFillTx/>
              <a:latin typeface="Gill Sans MT"/>
              <a:ea typeface="+mj-ea"/>
              <a:cs typeface="Gill Sans MT"/>
            </a:endParaRPr>
          </a:p>
        </p:txBody>
      </p:sp>
      <p:sp>
        <p:nvSpPr>
          <p:cNvPr id="9" name="Title 1"/>
          <p:cNvSpPr txBox="1">
            <a:spLocks/>
          </p:cNvSpPr>
          <p:nvPr/>
        </p:nvSpPr>
        <p:spPr>
          <a:xfrm>
            <a:off x="7372350" y="1033166"/>
            <a:ext cx="1562100" cy="685800"/>
          </a:xfrm>
          <a:prstGeom prst="rect">
            <a:avLst/>
          </a:prstGeom>
        </p:spPr>
        <p:txBody>
          <a:bodyPr vert="horz" wrap="none" lIns="91440" tIns="45720" rIns="91440" bIns="45720" rtlCol="0" anchor="t" anchorCtr="0">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bg1">
                    <a:lumMod val="75000"/>
                  </a:schemeClr>
                </a:solidFill>
                <a:effectLst/>
                <a:uLnTx/>
                <a:uFillTx/>
                <a:latin typeface="Gill Sans MT"/>
                <a:ea typeface="+mj-ea"/>
                <a:cs typeface="Gill Sans MT"/>
              </a:rPr>
              <a:t>Records</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bg1">
                    <a:lumMod val="75000"/>
                  </a:schemeClr>
                </a:solidFill>
                <a:effectLst/>
                <a:uLnTx/>
                <a:uFillTx/>
                <a:latin typeface="Gill Sans MT"/>
                <a:ea typeface="+mj-ea"/>
                <a:cs typeface="Gill Sans MT"/>
              </a:rPr>
              <a:t>Management</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bg1">
                    <a:lumMod val="75000"/>
                  </a:schemeClr>
                </a:solidFill>
                <a:effectLst/>
                <a:uLnTx/>
                <a:uFillTx/>
                <a:latin typeface="Gill Sans MT"/>
                <a:ea typeface="+mj-ea"/>
                <a:cs typeface="Gill Sans MT"/>
              </a:rPr>
              <a:t>Program</a:t>
            </a:r>
            <a:endParaRPr kumimoji="0" lang="en-US" sz="1200" b="1" i="0" u="none" strike="noStrike" kern="1200" cap="none" spc="0" normalizeH="0" baseline="0" noProof="0" dirty="0">
              <a:ln>
                <a:noFill/>
              </a:ln>
              <a:solidFill>
                <a:schemeClr val="tx1">
                  <a:lumMod val="95000"/>
                  <a:lumOff val="5000"/>
                </a:schemeClr>
              </a:solidFill>
              <a:effectLst/>
              <a:uLnTx/>
              <a:uFillTx/>
              <a:latin typeface="Gill Sans MT"/>
              <a:ea typeface="+mj-ea"/>
              <a:cs typeface="Gill Sans MT"/>
            </a:endParaRPr>
          </a:p>
        </p:txBody>
      </p:sp>
      <p:pic>
        <p:nvPicPr>
          <p:cNvPr id="1026" name="Picture 2" descr="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6317" y="2690445"/>
            <a:ext cx="2957683" cy="35492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45123" y="2528801"/>
            <a:ext cx="5899639" cy="3416320"/>
          </a:xfrm>
          <a:prstGeom prst="rect">
            <a:avLst/>
          </a:prstGeom>
          <a:noFill/>
        </p:spPr>
        <p:txBody>
          <a:bodyPr wrap="square" rtlCol="0">
            <a:spAutoFit/>
          </a:bodyPr>
          <a:lstStyle/>
          <a:p>
            <a:r>
              <a:rPr lang="en-US" b="1" i="1" dirty="0" smtClean="0"/>
              <a:t>Creation</a:t>
            </a:r>
            <a:r>
              <a:rPr lang="en-US" i="1" dirty="0" smtClean="0"/>
              <a:t> – </a:t>
            </a:r>
            <a:r>
              <a:rPr lang="en-US" dirty="0" smtClean="0"/>
              <a:t>everyone on campus is creating records daily</a:t>
            </a:r>
            <a:endParaRPr lang="en-US" b="1" i="1" dirty="0" smtClean="0"/>
          </a:p>
          <a:p>
            <a:endParaRPr lang="en-US" b="1" i="1" dirty="0"/>
          </a:p>
          <a:p>
            <a:r>
              <a:rPr lang="en-US" b="1" i="1" dirty="0" smtClean="0"/>
              <a:t>Maintenance </a:t>
            </a:r>
            <a:r>
              <a:rPr lang="en-US" dirty="0" smtClean="0"/>
              <a:t>- being able to find what you need when you need it; varying levels of secure storage based on content of records; and</a:t>
            </a:r>
          </a:p>
          <a:p>
            <a:endParaRPr lang="en-US" b="1" i="1" dirty="0"/>
          </a:p>
          <a:p>
            <a:r>
              <a:rPr lang="en-US" b="1" i="1" dirty="0" smtClean="0"/>
              <a:t>	Preservation</a:t>
            </a:r>
            <a:r>
              <a:rPr lang="en-US" i="1" dirty="0" smtClean="0"/>
              <a:t> </a:t>
            </a:r>
            <a:r>
              <a:rPr lang="en-US" dirty="0" smtClean="0"/>
              <a:t>– identifying and transferring records with 	permanent value to WKU Archives in accordance with 	the records schedule</a:t>
            </a:r>
            <a:endParaRPr lang="en-US" b="1" i="1" dirty="0" smtClean="0"/>
          </a:p>
          <a:p>
            <a:endParaRPr lang="en-US" dirty="0"/>
          </a:p>
          <a:p>
            <a:r>
              <a:rPr lang="en-US" b="1" i="1" dirty="0" smtClean="0"/>
              <a:t>	Destruction</a:t>
            </a:r>
            <a:r>
              <a:rPr lang="en-US" i="1" dirty="0" smtClean="0"/>
              <a:t> </a:t>
            </a:r>
            <a:r>
              <a:rPr lang="en-US" dirty="0" smtClean="0"/>
              <a:t>– destroying non-permanent records in 	accordance with the records schedule</a:t>
            </a:r>
            <a:endParaRPr lang="en-US" b="1" i="1" dirty="0"/>
          </a:p>
        </p:txBody>
      </p:sp>
    </p:spTree>
  </p:cSld>
  <p:clrMapOvr>
    <a:masterClrMapping/>
  </p:clrMapOvr>
  <p:transition spd="slow">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0-01-BOR-header-Oboro2.gif"/>
          <p:cNvPicPr>
            <a:picLocks noChangeAspect="1"/>
          </p:cNvPicPr>
          <p:nvPr/>
        </p:nvPicPr>
        <p:blipFill>
          <a:blip r:embed="rId3"/>
          <a:stretch>
            <a:fillRect/>
          </a:stretch>
        </p:blipFill>
        <p:spPr>
          <a:xfrm>
            <a:off x="0" y="0"/>
            <a:ext cx="9144000" cy="2528801"/>
          </a:xfrm>
          <a:prstGeom prst="rect">
            <a:avLst/>
          </a:prstGeom>
          <a:ln>
            <a:noFill/>
          </a:ln>
          <a:effectLst>
            <a:outerShdw blurRad="50800" dist="88900" dir="5400000" algn="t" rotWithShape="0">
              <a:prstClr val="black">
                <a:alpha val="40000"/>
              </a:prstClr>
            </a:outerShdw>
          </a:effectLst>
        </p:spPr>
      </p:pic>
      <p:sp>
        <p:nvSpPr>
          <p:cNvPr id="6" name="Title 1"/>
          <p:cNvSpPr txBox="1">
            <a:spLocks/>
          </p:cNvSpPr>
          <p:nvPr/>
        </p:nvSpPr>
        <p:spPr>
          <a:xfrm>
            <a:off x="457200" y="457200"/>
            <a:ext cx="6629400" cy="575966"/>
          </a:xfrm>
          <a:prstGeom prst="rect">
            <a:avLst/>
          </a:prstGeom>
        </p:spPr>
        <p:txBody>
          <a:bodyPr vert="horz" wrap="none" lIns="91440" tIns="45720" rIns="91440" bIns="45720" rtlCol="0" anchor="t" anchorCtr="0">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bg1"/>
                </a:solidFill>
                <a:effectLst>
                  <a:glow rad="63500">
                    <a:schemeClr val="accent2"/>
                  </a:glow>
                </a:effectLst>
                <a:uLnTx/>
                <a:uFillTx/>
                <a:latin typeface="Gill Sans MT"/>
                <a:ea typeface="+mj-ea"/>
                <a:cs typeface="Gill Sans MT"/>
              </a:rPr>
              <a:t>Retention</a:t>
            </a:r>
            <a:endParaRPr kumimoji="0" lang="en-US" sz="2400" b="1" i="0" u="none" strike="noStrike" kern="1200" cap="none" spc="0" normalizeH="0" baseline="0" noProof="0" dirty="0">
              <a:ln>
                <a:noFill/>
              </a:ln>
              <a:solidFill>
                <a:schemeClr val="bg1"/>
              </a:solidFill>
              <a:effectLst>
                <a:glow rad="63500">
                  <a:schemeClr val="accent2"/>
                </a:glow>
              </a:effectLst>
              <a:uLnTx/>
              <a:uFillTx/>
              <a:latin typeface="Gill Sans MT"/>
              <a:ea typeface="+mj-ea"/>
              <a:cs typeface="Gill Sans MT"/>
            </a:endParaRPr>
          </a:p>
        </p:txBody>
      </p:sp>
      <p:sp>
        <p:nvSpPr>
          <p:cNvPr id="7" name="Title 1"/>
          <p:cNvSpPr txBox="1">
            <a:spLocks/>
          </p:cNvSpPr>
          <p:nvPr/>
        </p:nvSpPr>
        <p:spPr>
          <a:xfrm>
            <a:off x="457200" y="2069368"/>
            <a:ext cx="7696200" cy="4331432"/>
          </a:xfrm>
          <a:prstGeom prst="rect">
            <a:avLst/>
          </a:prstGeom>
        </p:spPr>
        <p:txBody>
          <a:bodyPr vert="horz" wrap="none" lIns="91440" tIns="45720" rIns="91440" bIns="45720" rtlCol="0" anchor="t" anchorCtr="0">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chemeClr val="bg1"/>
              </a:solidFill>
              <a:effectLst>
                <a:outerShdw blurRad="50800" dist="25400" dir="2700000" algn="tl" rotWithShape="0">
                  <a:srgbClr val="000000"/>
                </a:outerShdw>
              </a:effectLst>
              <a:uLnTx/>
              <a:uFillTx/>
              <a:latin typeface="Gill Sans MT"/>
              <a:ea typeface="+mj-ea"/>
              <a:cs typeface="Gill Sans MT"/>
            </a:endParaRPr>
          </a:p>
        </p:txBody>
      </p:sp>
      <p:sp>
        <p:nvSpPr>
          <p:cNvPr id="9" name="Title 1"/>
          <p:cNvSpPr txBox="1">
            <a:spLocks/>
          </p:cNvSpPr>
          <p:nvPr/>
        </p:nvSpPr>
        <p:spPr>
          <a:xfrm>
            <a:off x="7372350" y="1033166"/>
            <a:ext cx="1562100" cy="685800"/>
          </a:xfrm>
          <a:prstGeom prst="rect">
            <a:avLst/>
          </a:prstGeom>
        </p:spPr>
        <p:txBody>
          <a:bodyPr vert="horz" wrap="none" lIns="91440" tIns="45720" rIns="91440" bIns="45720" rtlCol="0" anchor="t" anchorCtr="0">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bg1">
                    <a:lumMod val="75000"/>
                  </a:schemeClr>
                </a:solidFill>
                <a:effectLst/>
                <a:uLnTx/>
                <a:uFillTx/>
                <a:latin typeface="Gill Sans MT"/>
                <a:ea typeface="+mj-ea"/>
                <a:cs typeface="Gill Sans MT"/>
              </a:rPr>
              <a:t>Records</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bg1">
                    <a:lumMod val="75000"/>
                  </a:schemeClr>
                </a:solidFill>
                <a:effectLst/>
                <a:uLnTx/>
                <a:uFillTx/>
                <a:latin typeface="Gill Sans MT"/>
                <a:ea typeface="+mj-ea"/>
                <a:cs typeface="Gill Sans MT"/>
              </a:rPr>
              <a:t>Management</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bg1">
                    <a:lumMod val="75000"/>
                  </a:schemeClr>
                </a:solidFill>
                <a:effectLst/>
                <a:uLnTx/>
                <a:uFillTx/>
                <a:latin typeface="Gill Sans MT"/>
                <a:ea typeface="+mj-ea"/>
                <a:cs typeface="Gill Sans MT"/>
              </a:rPr>
              <a:t>Program</a:t>
            </a:r>
            <a:endParaRPr kumimoji="0" lang="en-US" sz="1200" b="1" i="0" u="none" strike="noStrike" kern="1200" cap="none" spc="0" normalizeH="0" baseline="0" noProof="0" dirty="0">
              <a:ln>
                <a:noFill/>
              </a:ln>
              <a:solidFill>
                <a:schemeClr val="tx1">
                  <a:lumMod val="95000"/>
                  <a:lumOff val="5000"/>
                </a:schemeClr>
              </a:solidFill>
              <a:effectLst/>
              <a:uLnTx/>
              <a:uFillTx/>
              <a:latin typeface="Gill Sans MT"/>
              <a:ea typeface="+mj-ea"/>
              <a:cs typeface="Gill Sans MT"/>
            </a:endParaRPr>
          </a:p>
        </p:txBody>
      </p:sp>
      <p:sp>
        <p:nvSpPr>
          <p:cNvPr id="3" name="TextBox 2"/>
          <p:cNvSpPr txBox="1"/>
          <p:nvPr/>
        </p:nvSpPr>
        <p:spPr>
          <a:xfrm>
            <a:off x="367991" y="2653990"/>
            <a:ext cx="5118409" cy="3416320"/>
          </a:xfrm>
          <a:prstGeom prst="rect">
            <a:avLst/>
          </a:prstGeom>
          <a:noFill/>
        </p:spPr>
        <p:txBody>
          <a:bodyPr wrap="square" rtlCol="0">
            <a:spAutoFit/>
          </a:bodyPr>
          <a:lstStyle/>
          <a:p>
            <a:r>
              <a:rPr lang="en-US" dirty="0" smtClean="0"/>
              <a:t>About 3% of the paper / e-records produced each year by WKU is worthy of permanent retention.</a:t>
            </a:r>
          </a:p>
          <a:p>
            <a:endParaRPr lang="en-US" dirty="0"/>
          </a:p>
          <a:p>
            <a:r>
              <a:rPr lang="en-US" dirty="0" smtClean="0"/>
              <a:t>Much more than that is being kept in offices </a:t>
            </a:r>
          </a:p>
          <a:p>
            <a:endParaRPr lang="en-US" dirty="0" smtClean="0"/>
          </a:p>
          <a:p>
            <a:pPr marL="742950" lvl="1" indent="-285750">
              <a:buFont typeface="Arial" pitchFamily="34" charset="0"/>
              <a:buChar char="•"/>
            </a:pPr>
            <a:r>
              <a:rPr lang="en-US" dirty="0" smtClean="0"/>
              <a:t>duplicates, triplicates, etc.</a:t>
            </a:r>
          </a:p>
          <a:p>
            <a:pPr marL="742950" lvl="1" indent="-285750">
              <a:buFont typeface="Arial" pitchFamily="34" charset="0"/>
              <a:buChar char="•"/>
            </a:pPr>
            <a:endParaRPr lang="en-US" dirty="0" smtClean="0"/>
          </a:p>
          <a:p>
            <a:pPr marL="742950" lvl="1" indent="-285750">
              <a:buFont typeface="Arial" pitchFamily="34" charset="0"/>
              <a:buChar char="•"/>
            </a:pPr>
            <a:r>
              <a:rPr lang="en-US" dirty="0" smtClean="0"/>
              <a:t>file cabinets</a:t>
            </a:r>
          </a:p>
          <a:p>
            <a:pPr marL="742950" lvl="1" indent="-285750">
              <a:buFont typeface="Arial" pitchFamily="34" charset="0"/>
              <a:buChar char="•"/>
            </a:pPr>
            <a:endParaRPr lang="en-US" dirty="0" smtClean="0"/>
          </a:p>
          <a:p>
            <a:pPr marL="742950" lvl="1" indent="-285750">
              <a:buFont typeface="Arial" pitchFamily="34" charset="0"/>
              <a:buChar char="•"/>
            </a:pPr>
            <a:r>
              <a:rPr lang="en-US" dirty="0" smtClean="0"/>
              <a:t>computer hard drives / shared drives</a:t>
            </a:r>
          </a:p>
          <a:p>
            <a:pPr marL="742950" lvl="1" indent="-285750">
              <a:buFont typeface="Arial" pitchFamily="34" charset="0"/>
              <a:buChar char="•"/>
            </a:pPr>
            <a:endParaRPr lang="en-US" dirty="0" smtClean="0"/>
          </a:p>
          <a:p>
            <a:pPr marL="742950" lvl="1" indent="-285750">
              <a:buFont typeface="Arial" pitchFamily="34" charset="0"/>
              <a:buChar char="•"/>
            </a:pPr>
            <a:r>
              <a:rPr lang="en-US" dirty="0" smtClean="0"/>
              <a:t>fear factor, just in case</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3438" y="2297151"/>
            <a:ext cx="2472639" cy="4306483"/>
          </a:xfrm>
          <a:prstGeom prst="rect">
            <a:avLst/>
          </a:prstGeom>
        </p:spPr>
      </p:pic>
    </p:spTree>
    <p:extLst>
      <p:ext uri="{BB962C8B-B14F-4D97-AF65-F5344CB8AC3E}">
        <p14:creationId xmlns:p14="http://schemas.microsoft.com/office/powerpoint/2010/main" val="1937744022"/>
      </p:ext>
    </p:extLst>
  </p:cSld>
  <p:clrMapOvr>
    <a:masterClrMapping/>
  </p:clrMapOvr>
  <p:transition spd="slow">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0-01-BOR-header-Oboro2.gif"/>
          <p:cNvPicPr>
            <a:picLocks noChangeAspect="1"/>
          </p:cNvPicPr>
          <p:nvPr/>
        </p:nvPicPr>
        <p:blipFill>
          <a:blip r:embed="rId3"/>
          <a:stretch>
            <a:fillRect/>
          </a:stretch>
        </p:blipFill>
        <p:spPr>
          <a:xfrm>
            <a:off x="0" y="0"/>
            <a:ext cx="9144000" cy="2528801"/>
          </a:xfrm>
          <a:prstGeom prst="rect">
            <a:avLst/>
          </a:prstGeom>
          <a:ln>
            <a:noFill/>
          </a:ln>
          <a:effectLst>
            <a:outerShdw blurRad="50800" dist="88900" dir="5400000" algn="t" rotWithShape="0">
              <a:prstClr val="black">
                <a:alpha val="40000"/>
              </a:prstClr>
            </a:outerShdw>
          </a:effectLst>
        </p:spPr>
      </p:pic>
      <p:sp>
        <p:nvSpPr>
          <p:cNvPr id="6" name="Title 1"/>
          <p:cNvSpPr txBox="1">
            <a:spLocks/>
          </p:cNvSpPr>
          <p:nvPr/>
        </p:nvSpPr>
        <p:spPr>
          <a:xfrm>
            <a:off x="223024" y="457200"/>
            <a:ext cx="6629400" cy="575966"/>
          </a:xfrm>
          <a:prstGeom prst="rect">
            <a:avLst/>
          </a:prstGeom>
        </p:spPr>
        <p:txBody>
          <a:bodyPr vert="horz" wrap="none" lIns="91440" tIns="45720" rIns="91440" bIns="45720" rtlCol="0" anchor="t" anchorCtr="0">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bg1"/>
                </a:solidFill>
                <a:effectLst>
                  <a:glow rad="63500">
                    <a:schemeClr val="accent2"/>
                  </a:glow>
                </a:effectLst>
                <a:uLnTx/>
                <a:uFillTx/>
                <a:latin typeface="Gill Sans MT"/>
                <a:ea typeface="+mj-ea"/>
                <a:cs typeface="Gill Sans MT"/>
              </a:rPr>
              <a:t>Kentucky</a:t>
            </a:r>
            <a:r>
              <a:rPr kumimoji="0" lang="en-US" sz="2400" b="1" i="0" u="none" strike="noStrike" kern="1200" cap="none" spc="0" normalizeH="0" noProof="0" dirty="0" smtClean="0">
                <a:ln>
                  <a:noFill/>
                </a:ln>
                <a:solidFill>
                  <a:schemeClr val="bg1"/>
                </a:solidFill>
                <a:effectLst>
                  <a:glow rad="63500">
                    <a:schemeClr val="accent2"/>
                  </a:glow>
                </a:effectLst>
                <a:uLnTx/>
                <a:uFillTx/>
                <a:latin typeface="Gill Sans MT"/>
                <a:ea typeface="+mj-ea"/>
                <a:cs typeface="Gill Sans MT"/>
              </a:rPr>
              <a:t> State University Records Model Schedule</a:t>
            </a:r>
            <a:endParaRPr kumimoji="0" lang="en-US" sz="2400" b="1" i="0" u="none" strike="noStrike" kern="1200" cap="none" spc="0" normalizeH="0" baseline="0" noProof="0" dirty="0">
              <a:ln>
                <a:noFill/>
              </a:ln>
              <a:solidFill>
                <a:schemeClr val="bg1"/>
              </a:solidFill>
              <a:effectLst>
                <a:glow rad="63500">
                  <a:schemeClr val="accent2"/>
                </a:glow>
              </a:effectLst>
              <a:uLnTx/>
              <a:uFillTx/>
              <a:latin typeface="Gill Sans MT"/>
              <a:ea typeface="+mj-ea"/>
              <a:cs typeface="Gill Sans MT"/>
            </a:endParaRPr>
          </a:p>
        </p:txBody>
      </p:sp>
      <p:sp>
        <p:nvSpPr>
          <p:cNvPr id="7" name="Title 1"/>
          <p:cNvSpPr txBox="1">
            <a:spLocks/>
          </p:cNvSpPr>
          <p:nvPr/>
        </p:nvSpPr>
        <p:spPr>
          <a:xfrm>
            <a:off x="457200" y="2069368"/>
            <a:ext cx="7696200" cy="4331432"/>
          </a:xfrm>
          <a:prstGeom prst="rect">
            <a:avLst/>
          </a:prstGeom>
        </p:spPr>
        <p:txBody>
          <a:bodyPr vert="horz" wrap="none" lIns="91440" tIns="45720" rIns="91440" bIns="45720" rtlCol="0" anchor="t" anchorCtr="0">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chemeClr val="bg1"/>
              </a:solidFill>
              <a:effectLst>
                <a:outerShdw blurRad="50800" dist="25400" dir="2700000" algn="tl" rotWithShape="0">
                  <a:srgbClr val="000000"/>
                </a:outerShdw>
              </a:effectLst>
              <a:uLnTx/>
              <a:uFillTx/>
              <a:latin typeface="Gill Sans MT"/>
              <a:ea typeface="+mj-ea"/>
              <a:cs typeface="Gill Sans MT"/>
            </a:endParaRPr>
          </a:p>
        </p:txBody>
      </p:sp>
      <p:sp>
        <p:nvSpPr>
          <p:cNvPr id="9" name="Title 1"/>
          <p:cNvSpPr txBox="1">
            <a:spLocks/>
          </p:cNvSpPr>
          <p:nvPr/>
        </p:nvSpPr>
        <p:spPr>
          <a:xfrm>
            <a:off x="7372350" y="1033166"/>
            <a:ext cx="1562100" cy="685800"/>
          </a:xfrm>
          <a:prstGeom prst="rect">
            <a:avLst/>
          </a:prstGeom>
        </p:spPr>
        <p:txBody>
          <a:bodyPr vert="horz" wrap="none" lIns="91440" tIns="45720" rIns="91440" bIns="45720" rtlCol="0" anchor="t" anchorCtr="0">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bg1">
                    <a:lumMod val="75000"/>
                  </a:schemeClr>
                </a:solidFill>
                <a:effectLst/>
                <a:uLnTx/>
                <a:uFillTx/>
                <a:latin typeface="Gill Sans MT"/>
                <a:ea typeface="+mj-ea"/>
                <a:cs typeface="Gill Sans MT"/>
              </a:rPr>
              <a:t>Records</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bg1">
                    <a:lumMod val="75000"/>
                  </a:schemeClr>
                </a:solidFill>
                <a:effectLst/>
                <a:uLnTx/>
                <a:uFillTx/>
                <a:latin typeface="Gill Sans MT"/>
                <a:ea typeface="+mj-ea"/>
                <a:cs typeface="Gill Sans MT"/>
              </a:rPr>
              <a:t>Management</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bg1">
                    <a:lumMod val="75000"/>
                  </a:schemeClr>
                </a:solidFill>
                <a:effectLst/>
                <a:uLnTx/>
                <a:uFillTx/>
                <a:latin typeface="Gill Sans MT"/>
                <a:ea typeface="+mj-ea"/>
                <a:cs typeface="Gill Sans MT"/>
              </a:rPr>
              <a:t>Program</a:t>
            </a:r>
            <a:endParaRPr kumimoji="0" lang="en-US" sz="1200" b="1" i="0" u="none" strike="noStrike" kern="1200" cap="none" spc="0" normalizeH="0" baseline="0" noProof="0" dirty="0">
              <a:ln>
                <a:noFill/>
              </a:ln>
              <a:solidFill>
                <a:schemeClr val="tx1">
                  <a:lumMod val="95000"/>
                  <a:lumOff val="5000"/>
                </a:schemeClr>
              </a:solidFill>
              <a:effectLst/>
              <a:uLnTx/>
              <a:uFillTx/>
              <a:latin typeface="Gill Sans MT"/>
              <a:ea typeface="+mj-ea"/>
              <a:cs typeface="Gill Sans MT"/>
            </a:endParaRPr>
          </a:p>
        </p:txBody>
      </p:sp>
      <p:sp>
        <p:nvSpPr>
          <p:cNvPr id="2" name="TextBox 1"/>
          <p:cNvSpPr txBox="1"/>
          <p:nvPr/>
        </p:nvSpPr>
        <p:spPr>
          <a:xfrm>
            <a:off x="356841" y="2360564"/>
            <a:ext cx="4761570" cy="3139321"/>
          </a:xfrm>
          <a:prstGeom prst="rect">
            <a:avLst/>
          </a:prstGeom>
          <a:noFill/>
        </p:spPr>
        <p:txBody>
          <a:bodyPr wrap="square" rtlCol="0">
            <a:spAutoFit/>
          </a:bodyPr>
          <a:lstStyle/>
          <a:p>
            <a:r>
              <a:rPr lang="en-US" dirty="0" smtClean="0"/>
              <a:t>Guidelines created for all universities in Kentucky by </a:t>
            </a:r>
            <a:r>
              <a:rPr lang="en-US" dirty="0"/>
              <a:t>Kentucky Department of Library and </a:t>
            </a:r>
            <a:r>
              <a:rPr lang="en-US" dirty="0" smtClean="0"/>
              <a:t>Archives and the university records officers.  </a:t>
            </a:r>
          </a:p>
          <a:p>
            <a:endParaRPr lang="en-US" dirty="0"/>
          </a:p>
          <a:p>
            <a:pPr marL="742950" lvl="1" indent="-285750">
              <a:buFont typeface="Arial" pitchFamily="34" charset="0"/>
              <a:buChar char="•"/>
            </a:pPr>
            <a:r>
              <a:rPr lang="en-US" dirty="0" smtClean="0"/>
              <a:t>Reviewed quarterly </a:t>
            </a:r>
          </a:p>
          <a:p>
            <a:endParaRPr lang="en-US" dirty="0" smtClean="0"/>
          </a:p>
          <a:p>
            <a:pPr marL="742950" lvl="1" indent="-285750">
              <a:buFont typeface="Arial" pitchFamily="34" charset="0"/>
              <a:buChar char="•"/>
            </a:pPr>
            <a:r>
              <a:rPr lang="en-US" dirty="0"/>
              <a:t>Multi-tiered</a:t>
            </a:r>
          </a:p>
          <a:p>
            <a:endParaRPr lang="en-US" dirty="0" smtClean="0"/>
          </a:p>
          <a:p>
            <a:pPr marL="742950" lvl="1" indent="-285750">
              <a:buFont typeface="Arial" pitchFamily="34" charset="0"/>
              <a:buChar char="•"/>
            </a:pPr>
            <a:r>
              <a:rPr lang="en-US" dirty="0" smtClean="0"/>
              <a:t>Written generically</a:t>
            </a:r>
          </a:p>
          <a:p>
            <a:endParaRPr lang="en-US" dirty="0"/>
          </a:p>
          <a:p>
            <a:pPr marL="742950" lvl="1" indent="-285750">
              <a:buFont typeface="Arial" pitchFamily="34" charset="0"/>
              <a:buChar char="•"/>
            </a:pPr>
            <a:r>
              <a:rPr lang="en-US" dirty="0" smtClean="0"/>
              <a:t>More than you will need  </a:t>
            </a:r>
          </a:p>
        </p:txBody>
      </p:sp>
      <p:pic>
        <p:nvPicPr>
          <p:cNvPr id="3074" name="Picture 2" descr="Kentucky State University Model Schedu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702" y="2360564"/>
            <a:ext cx="3425748" cy="4110898"/>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744022"/>
      </p:ext>
    </p:extLst>
  </p:cSld>
  <p:clrMapOvr>
    <a:masterClrMapping/>
  </p:clrMapOvr>
  <p:transition spd="slow">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0-01-BOR-header-Oboro2.gif"/>
          <p:cNvPicPr>
            <a:picLocks noChangeAspect="1"/>
          </p:cNvPicPr>
          <p:nvPr/>
        </p:nvPicPr>
        <p:blipFill>
          <a:blip r:embed="rId3"/>
          <a:stretch>
            <a:fillRect/>
          </a:stretch>
        </p:blipFill>
        <p:spPr>
          <a:xfrm>
            <a:off x="0" y="0"/>
            <a:ext cx="9144000" cy="2528801"/>
          </a:xfrm>
          <a:prstGeom prst="rect">
            <a:avLst/>
          </a:prstGeom>
          <a:ln>
            <a:noFill/>
          </a:ln>
          <a:effectLst>
            <a:outerShdw blurRad="50800" dist="88900" dir="5400000" algn="t" rotWithShape="0">
              <a:prstClr val="black">
                <a:alpha val="40000"/>
              </a:prstClr>
            </a:outerShdw>
          </a:effectLst>
        </p:spPr>
      </p:pic>
      <p:sp>
        <p:nvSpPr>
          <p:cNvPr id="6" name="Title 1"/>
          <p:cNvSpPr txBox="1">
            <a:spLocks/>
          </p:cNvSpPr>
          <p:nvPr/>
        </p:nvSpPr>
        <p:spPr>
          <a:xfrm>
            <a:off x="457200" y="457200"/>
            <a:ext cx="6629400" cy="575966"/>
          </a:xfrm>
          <a:prstGeom prst="rect">
            <a:avLst/>
          </a:prstGeom>
        </p:spPr>
        <p:txBody>
          <a:bodyPr vert="horz" wrap="none" lIns="91440" tIns="45720" rIns="91440" bIns="45720" rtlCol="0" anchor="t" anchorCtr="0">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bg1"/>
                </a:solidFill>
                <a:effectLst>
                  <a:glow rad="63500">
                    <a:schemeClr val="accent2"/>
                  </a:glow>
                </a:effectLst>
                <a:uLnTx/>
                <a:uFillTx/>
                <a:latin typeface="Gill Sans MT"/>
                <a:ea typeface="+mj-ea"/>
                <a:cs typeface="Gill Sans MT"/>
              </a:rPr>
              <a:t>Model Schedule - Sections</a:t>
            </a:r>
            <a:endParaRPr kumimoji="0" lang="en-US" sz="2400" b="1" i="0" u="none" strike="noStrike" kern="1200" cap="none" spc="0" normalizeH="0" baseline="0" noProof="0" dirty="0">
              <a:ln>
                <a:noFill/>
              </a:ln>
              <a:solidFill>
                <a:schemeClr val="bg1"/>
              </a:solidFill>
              <a:effectLst>
                <a:glow rad="63500">
                  <a:schemeClr val="accent2"/>
                </a:glow>
              </a:effectLst>
              <a:uLnTx/>
              <a:uFillTx/>
              <a:latin typeface="Gill Sans MT"/>
              <a:ea typeface="+mj-ea"/>
              <a:cs typeface="Gill Sans MT"/>
            </a:endParaRPr>
          </a:p>
        </p:txBody>
      </p:sp>
      <p:sp>
        <p:nvSpPr>
          <p:cNvPr id="7" name="Title 1"/>
          <p:cNvSpPr txBox="1">
            <a:spLocks/>
          </p:cNvSpPr>
          <p:nvPr/>
        </p:nvSpPr>
        <p:spPr>
          <a:xfrm>
            <a:off x="457200" y="2069368"/>
            <a:ext cx="7696200" cy="4331432"/>
          </a:xfrm>
          <a:prstGeom prst="rect">
            <a:avLst/>
          </a:prstGeom>
        </p:spPr>
        <p:txBody>
          <a:bodyPr vert="horz" wrap="none" lIns="91440" tIns="45720" rIns="91440" bIns="45720" rtlCol="0" anchor="t" anchorCtr="0">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chemeClr val="bg1"/>
              </a:solidFill>
              <a:effectLst>
                <a:outerShdw blurRad="50800" dist="25400" dir="2700000" algn="tl" rotWithShape="0">
                  <a:srgbClr val="000000"/>
                </a:outerShdw>
              </a:effectLst>
              <a:uLnTx/>
              <a:uFillTx/>
              <a:latin typeface="Gill Sans MT"/>
              <a:ea typeface="+mj-ea"/>
              <a:cs typeface="Gill Sans MT"/>
            </a:endParaRPr>
          </a:p>
        </p:txBody>
      </p:sp>
      <p:sp>
        <p:nvSpPr>
          <p:cNvPr id="9" name="Title 1"/>
          <p:cNvSpPr txBox="1">
            <a:spLocks/>
          </p:cNvSpPr>
          <p:nvPr/>
        </p:nvSpPr>
        <p:spPr>
          <a:xfrm>
            <a:off x="7372350" y="1033166"/>
            <a:ext cx="1562100" cy="685800"/>
          </a:xfrm>
          <a:prstGeom prst="rect">
            <a:avLst/>
          </a:prstGeom>
        </p:spPr>
        <p:txBody>
          <a:bodyPr vert="horz" wrap="none" lIns="91440" tIns="45720" rIns="91440" bIns="45720" rtlCol="0" anchor="t" anchorCtr="0">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bg1">
                    <a:lumMod val="75000"/>
                  </a:schemeClr>
                </a:solidFill>
                <a:effectLst/>
                <a:uLnTx/>
                <a:uFillTx/>
                <a:latin typeface="Gill Sans MT"/>
                <a:ea typeface="+mj-ea"/>
                <a:cs typeface="Gill Sans MT"/>
              </a:rPr>
              <a:t>Records</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bg1">
                    <a:lumMod val="75000"/>
                  </a:schemeClr>
                </a:solidFill>
                <a:effectLst/>
                <a:uLnTx/>
                <a:uFillTx/>
                <a:latin typeface="Gill Sans MT"/>
                <a:ea typeface="+mj-ea"/>
                <a:cs typeface="Gill Sans MT"/>
              </a:rPr>
              <a:t>Management</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bg1">
                    <a:lumMod val="75000"/>
                  </a:schemeClr>
                </a:solidFill>
                <a:effectLst/>
                <a:uLnTx/>
                <a:uFillTx/>
                <a:latin typeface="Gill Sans MT"/>
                <a:ea typeface="+mj-ea"/>
                <a:cs typeface="Gill Sans MT"/>
              </a:rPr>
              <a:t>Program</a:t>
            </a:r>
            <a:endParaRPr kumimoji="0" lang="en-US" sz="1200" b="1" i="0" u="none" strike="noStrike" kern="1200" cap="none" spc="0" normalizeH="0" baseline="0" noProof="0" dirty="0">
              <a:ln>
                <a:noFill/>
              </a:ln>
              <a:solidFill>
                <a:schemeClr val="tx1">
                  <a:lumMod val="95000"/>
                  <a:lumOff val="5000"/>
                </a:schemeClr>
              </a:solidFill>
              <a:effectLst/>
              <a:uLnTx/>
              <a:uFillTx/>
              <a:latin typeface="Gill Sans MT"/>
              <a:ea typeface="+mj-ea"/>
              <a:cs typeface="Gill Sans MT"/>
            </a:endParaRPr>
          </a:p>
        </p:txBody>
      </p:sp>
      <p:sp>
        <p:nvSpPr>
          <p:cNvPr id="2" name="TextBox 1"/>
          <p:cNvSpPr txBox="1"/>
          <p:nvPr/>
        </p:nvSpPr>
        <p:spPr>
          <a:xfrm>
            <a:off x="315120" y="2665423"/>
            <a:ext cx="3456780" cy="3139321"/>
          </a:xfrm>
          <a:prstGeom prst="rect">
            <a:avLst/>
          </a:prstGeom>
          <a:noFill/>
        </p:spPr>
        <p:txBody>
          <a:bodyPr wrap="none" rtlCol="0">
            <a:spAutoFit/>
          </a:bodyPr>
          <a:lstStyle/>
          <a:p>
            <a:r>
              <a:rPr lang="en-US" dirty="0" smtClean="0"/>
              <a:t>U0100 – General Records</a:t>
            </a:r>
          </a:p>
          <a:p>
            <a:r>
              <a:rPr lang="en-US" dirty="0" smtClean="0"/>
              <a:t>U0200 – Fiscal</a:t>
            </a:r>
          </a:p>
          <a:p>
            <a:r>
              <a:rPr lang="en-US" dirty="0" smtClean="0"/>
              <a:t>U0300 – Awards</a:t>
            </a:r>
          </a:p>
          <a:p>
            <a:r>
              <a:rPr lang="en-US" dirty="0" smtClean="0"/>
              <a:t>U0400 – Students/Courses</a:t>
            </a:r>
          </a:p>
          <a:p>
            <a:r>
              <a:rPr lang="en-US" dirty="0" smtClean="0"/>
              <a:t>U0500 – Library/Archives/Museum</a:t>
            </a:r>
          </a:p>
          <a:p>
            <a:r>
              <a:rPr lang="en-US" dirty="0" smtClean="0"/>
              <a:t>U0600 – Personnel</a:t>
            </a:r>
          </a:p>
          <a:p>
            <a:r>
              <a:rPr lang="en-US" dirty="0" smtClean="0"/>
              <a:t>U0700 – Physical Plant</a:t>
            </a:r>
          </a:p>
          <a:p>
            <a:r>
              <a:rPr lang="en-US" dirty="0" smtClean="0"/>
              <a:t>U0800 – Student Housing</a:t>
            </a:r>
          </a:p>
          <a:p>
            <a:r>
              <a:rPr lang="en-US" dirty="0" smtClean="0"/>
              <a:t>U0900 – Athletics</a:t>
            </a:r>
          </a:p>
          <a:p>
            <a:r>
              <a:rPr lang="en-US" dirty="0" smtClean="0"/>
              <a:t>U1100 – Food Service</a:t>
            </a:r>
          </a:p>
          <a:p>
            <a:r>
              <a:rPr lang="en-US" dirty="0" smtClean="0"/>
              <a:t>U1200 – Bookstore</a:t>
            </a:r>
          </a:p>
        </p:txBody>
      </p:sp>
      <p:sp>
        <p:nvSpPr>
          <p:cNvPr id="3" name="TextBox 2"/>
          <p:cNvSpPr txBox="1"/>
          <p:nvPr/>
        </p:nvSpPr>
        <p:spPr>
          <a:xfrm>
            <a:off x="4572000" y="2803922"/>
            <a:ext cx="3927229" cy="2862322"/>
          </a:xfrm>
          <a:prstGeom prst="rect">
            <a:avLst/>
          </a:prstGeom>
          <a:noFill/>
        </p:spPr>
        <p:txBody>
          <a:bodyPr wrap="none" rtlCol="0">
            <a:spAutoFit/>
          </a:bodyPr>
          <a:lstStyle/>
          <a:p>
            <a:r>
              <a:rPr lang="en-US" dirty="0"/>
              <a:t>U1300 – Police</a:t>
            </a:r>
          </a:p>
          <a:p>
            <a:r>
              <a:rPr lang="en-US" dirty="0"/>
              <a:t>U1500 – Financial Aid</a:t>
            </a:r>
          </a:p>
          <a:p>
            <a:r>
              <a:rPr lang="en-US" dirty="0"/>
              <a:t>U1600 – Real Property</a:t>
            </a:r>
          </a:p>
          <a:p>
            <a:r>
              <a:rPr lang="en-US" dirty="0"/>
              <a:t>U1700 – Medical</a:t>
            </a:r>
          </a:p>
          <a:p>
            <a:r>
              <a:rPr lang="en-US" dirty="0"/>
              <a:t>U1800 – Sponsored Programs</a:t>
            </a:r>
          </a:p>
          <a:p>
            <a:r>
              <a:rPr lang="en-US" dirty="0" smtClean="0"/>
              <a:t>U2000 – University Attorney</a:t>
            </a:r>
          </a:p>
          <a:p>
            <a:r>
              <a:rPr lang="en-US" dirty="0" smtClean="0"/>
              <a:t>U2100 – Electronic Records</a:t>
            </a:r>
          </a:p>
          <a:p>
            <a:r>
              <a:rPr lang="en-US" dirty="0" smtClean="0"/>
              <a:t>U2200 – Development</a:t>
            </a:r>
          </a:p>
          <a:p>
            <a:r>
              <a:rPr lang="en-US" dirty="0" smtClean="0"/>
              <a:t>U2300 – Animal Diagnostic Laboratories</a:t>
            </a:r>
          </a:p>
          <a:p>
            <a:r>
              <a:rPr lang="en-US" dirty="0" smtClean="0"/>
              <a:t>U2400 – Plant Disease Laboratories</a:t>
            </a:r>
          </a:p>
        </p:txBody>
      </p:sp>
      <p:sp>
        <p:nvSpPr>
          <p:cNvPr id="4" name="TextBox 3"/>
          <p:cNvSpPr txBox="1"/>
          <p:nvPr/>
        </p:nvSpPr>
        <p:spPr>
          <a:xfrm>
            <a:off x="315119" y="1718966"/>
            <a:ext cx="6531729" cy="369332"/>
          </a:xfrm>
          <a:prstGeom prst="rect">
            <a:avLst/>
          </a:prstGeom>
          <a:noFill/>
        </p:spPr>
        <p:txBody>
          <a:bodyPr wrap="square" rtlCol="0">
            <a:spAutoFit/>
          </a:bodyPr>
          <a:lstStyle/>
          <a:p>
            <a:r>
              <a:rPr lang="en-US" dirty="0" smtClean="0"/>
              <a:t>Sections indicate “office of record” for most type of records.</a:t>
            </a:r>
            <a:endParaRPr lang="en-US" dirty="0"/>
          </a:p>
        </p:txBody>
      </p:sp>
    </p:spTree>
    <p:extLst>
      <p:ext uri="{BB962C8B-B14F-4D97-AF65-F5344CB8AC3E}">
        <p14:creationId xmlns:p14="http://schemas.microsoft.com/office/powerpoint/2010/main" val="1937744022"/>
      </p:ext>
    </p:extLst>
  </p:cSld>
  <p:clrMapOvr>
    <a:masterClrMapping/>
  </p:clrMapOvr>
  <p:transition spd="slow">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0-01-BOR-header-Oboro2.gif"/>
          <p:cNvPicPr>
            <a:picLocks noChangeAspect="1"/>
          </p:cNvPicPr>
          <p:nvPr/>
        </p:nvPicPr>
        <p:blipFill>
          <a:blip r:embed="rId3"/>
          <a:stretch>
            <a:fillRect/>
          </a:stretch>
        </p:blipFill>
        <p:spPr>
          <a:xfrm>
            <a:off x="0" y="0"/>
            <a:ext cx="9144000" cy="2528801"/>
          </a:xfrm>
          <a:prstGeom prst="rect">
            <a:avLst/>
          </a:prstGeom>
          <a:ln>
            <a:noFill/>
          </a:ln>
          <a:effectLst>
            <a:outerShdw blurRad="50800" dist="88900" dir="5400000" algn="t" rotWithShape="0">
              <a:prstClr val="black">
                <a:alpha val="40000"/>
              </a:prstClr>
            </a:outerShdw>
          </a:effectLst>
        </p:spPr>
      </p:pic>
      <p:sp>
        <p:nvSpPr>
          <p:cNvPr id="6" name="Title 1"/>
          <p:cNvSpPr txBox="1">
            <a:spLocks/>
          </p:cNvSpPr>
          <p:nvPr/>
        </p:nvSpPr>
        <p:spPr>
          <a:xfrm>
            <a:off x="457200" y="457200"/>
            <a:ext cx="6629400" cy="575966"/>
          </a:xfrm>
          <a:prstGeom prst="rect">
            <a:avLst/>
          </a:prstGeom>
        </p:spPr>
        <p:txBody>
          <a:bodyPr vert="horz" wrap="none" lIns="91440" tIns="45720" rIns="91440" bIns="45720" rtlCol="0" anchor="t" anchorCtr="0">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bg1"/>
                </a:solidFill>
                <a:effectLst>
                  <a:glow rad="63500">
                    <a:schemeClr val="accent2"/>
                  </a:glow>
                </a:effectLst>
                <a:uLnTx/>
                <a:uFillTx/>
                <a:latin typeface="Gill Sans MT"/>
                <a:ea typeface="+mj-ea"/>
                <a:cs typeface="Gill Sans MT"/>
              </a:rPr>
              <a:t>Office of Record</a:t>
            </a:r>
            <a:r>
              <a:rPr kumimoji="0" lang="en-US" sz="2400" b="1" i="0" u="none" strike="noStrike" kern="1200" cap="none" spc="0" normalizeH="0" noProof="0" dirty="0" smtClean="0">
                <a:ln>
                  <a:noFill/>
                </a:ln>
                <a:solidFill>
                  <a:schemeClr val="bg1"/>
                </a:solidFill>
                <a:effectLst>
                  <a:glow rad="63500">
                    <a:schemeClr val="accent2"/>
                  </a:glow>
                </a:effectLst>
                <a:uLnTx/>
                <a:uFillTx/>
                <a:latin typeface="Gill Sans MT"/>
                <a:ea typeface="+mj-ea"/>
                <a:cs typeface="Gill Sans MT"/>
              </a:rPr>
              <a:t> </a:t>
            </a:r>
            <a:endParaRPr kumimoji="0" lang="en-US" sz="2400" b="1" i="0" u="none" strike="noStrike" kern="1200" cap="none" spc="0" normalizeH="0" baseline="0" noProof="0" dirty="0">
              <a:ln>
                <a:noFill/>
              </a:ln>
              <a:solidFill>
                <a:schemeClr val="bg1"/>
              </a:solidFill>
              <a:effectLst>
                <a:glow rad="63500">
                  <a:schemeClr val="accent2"/>
                </a:glow>
              </a:effectLst>
              <a:uLnTx/>
              <a:uFillTx/>
              <a:latin typeface="Gill Sans MT"/>
              <a:ea typeface="+mj-ea"/>
              <a:cs typeface="Gill Sans MT"/>
            </a:endParaRPr>
          </a:p>
        </p:txBody>
      </p:sp>
      <p:sp>
        <p:nvSpPr>
          <p:cNvPr id="9" name="Title 1"/>
          <p:cNvSpPr txBox="1">
            <a:spLocks/>
          </p:cNvSpPr>
          <p:nvPr/>
        </p:nvSpPr>
        <p:spPr>
          <a:xfrm>
            <a:off x="7372350" y="1033166"/>
            <a:ext cx="1562100" cy="685800"/>
          </a:xfrm>
          <a:prstGeom prst="rect">
            <a:avLst/>
          </a:prstGeom>
        </p:spPr>
        <p:txBody>
          <a:bodyPr vert="horz" wrap="none" lIns="91440" tIns="45720" rIns="91440" bIns="45720" rtlCol="0" anchor="t" anchorCtr="0">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bg1">
                    <a:lumMod val="75000"/>
                  </a:schemeClr>
                </a:solidFill>
                <a:effectLst/>
                <a:uLnTx/>
                <a:uFillTx/>
                <a:latin typeface="Gill Sans MT"/>
                <a:ea typeface="+mj-ea"/>
                <a:cs typeface="Gill Sans MT"/>
              </a:rPr>
              <a:t>Records</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bg1">
                    <a:lumMod val="75000"/>
                  </a:schemeClr>
                </a:solidFill>
                <a:effectLst/>
                <a:uLnTx/>
                <a:uFillTx/>
                <a:latin typeface="Gill Sans MT"/>
                <a:ea typeface="+mj-ea"/>
                <a:cs typeface="Gill Sans MT"/>
              </a:rPr>
              <a:t>Management</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bg1">
                    <a:lumMod val="75000"/>
                  </a:schemeClr>
                </a:solidFill>
                <a:effectLst/>
                <a:uLnTx/>
                <a:uFillTx/>
                <a:latin typeface="Gill Sans MT"/>
                <a:ea typeface="+mj-ea"/>
                <a:cs typeface="Gill Sans MT"/>
              </a:rPr>
              <a:t>Program</a:t>
            </a:r>
            <a:endParaRPr kumimoji="0" lang="en-US" sz="1200" b="1" i="0" u="none" strike="noStrike" kern="1200" cap="none" spc="0" normalizeH="0" baseline="0" noProof="0" dirty="0">
              <a:ln>
                <a:noFill/>
              </a:ln>
              <a:solidFill>
                <a:schemeClr val="tx1">
                  <a:lumMod val="95000"/>
                  <a:lumOff val="5000"/>
                </a:schemeClr>
              </a:solidFill>
              <a:effectLst/>
              <a:uLnTx/>
              <a:uFillTx/>
              <a:latin typeface="Gill Sans MT"/>
              <a:ea typeface="+mj-ea"/>
              <a:cs typeface="Gill Sans MT"/>
            </a:endParaRPr>
          </a:p>
        </p:txBody>
      </p:sp>
      <p:sp>
        <p:nvSpPr>
          <p:cNvPr id="2" name="TextBox 1"/>
          <p:cNvSpPr txBox="1"/>
          <p:nvPr/>
        </p:nvSpPr>
        <p:spPr>
          <a:xfrm>
            <a:off x="323385" y="1971240"/>
            <a:ext cx="4884234" cy="3416320"/>
          </a:xfrm>
          <a:prstGeom prst="rect">
            <a:avLst/>
          </a:prstGeom>
          <a:noFill/>
        </p:spPr>
        <p:txBody>
          <a:bodyPr wrap="square" rtlCol="0">
            <a:spAutoFit/>
          </a:bodyPr>
          <a:lstStyle/>
          <a:p>
            <a:r>
              <a:rPr lang="en-US" dirty="0" smtClean="0"/>
              <a:t>The office which has the most authority over a particular records series or type of record that may be found in multiple offices across campus.</a:t>
            </a:r>
          </a:p>
          <a:p>
            <a:r>
              <a:rPr lang="en-US" dirty="0"/>
              <a:t/>
            </a:r>
            <a:br>
              <a:rPr lang="en-US" dirty="0"/>
            </a:br>
            <a:r>
              <a:rPr lang="en-US" dirty="0" smtClean="0"/>
              <a:t>Examples:</a:t>
            </a:r>
          </a:p>
          <a:p>
            <a:endParaRPr lang="en-US" dirty="0" smtClean="0"/>
          </a:p>
          <a:p>
            <a:pPr marL="742950" lvl="1" indent="-285750">
              <a:buFont typeface="Arial" pitchFamily="34" charset="0"/>
              <a:buChar char="•"/>
            </a:pPr>
            <a:r>
              <a:rPr lang="en-US" dirty="0" smtClean="0"/>
              <a:t>Registrar – student records</a:t>
            </a:r>
          </a:p>
          <a:p>
            <a:pPr marL="742950" lvl="1" indent="-285750">
              <a:buFont typeface="Arial" pitchFamily="34" charset="0"/>
              <a:buChar char="•"/>
            </a:pPr>
            <a:r>
              <a:rPr lang="en-US" dirty="0" smtClean="0"/>
              <a:t>Accounts Payable – fiscal records</a:t>
            </a:r>
          </a:p>
          <a:p>
            <a:pPr marL="742950" lvl="1" indent="-285750">
              <a:buFont typeface="Arial" pitchFamily="34" charset="0"/>
              <a:buChar char="•"/>
            </a:pPr>
            <a:r>
              <a:rPr lang="en-US" dirty="0" smtClean="0"/>
              <a:t>Human Resources – personnel records </a:t>
            </a:r>
          </a:p>
          <a:p>
            <a:endParaRPr lang="en-US" dirty="0" smtClean="0"/>
          </a:p>
          <a:p>
            <a:r>
              <a:rPr lang="en-US" dirty="0" smtClean="0"/>
              <a:t>Your department is the office of record for items created nowhere else on campus.</a:t>
            </a: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6924" t="18638" r="3573" b="17311"/>
          <a:stretch/>
        </p:blipFill>
        <p:spPr>
          <a:xfrm>
            <a:off x="5145581" y="2609383"/>
            <a:ext cx="3882038" cy="2778175"/>
          </a:xfrm>
          <a:prstGeom prst="rect">
            <a:avLst/>
          </a:prstGeom>
        </p:spPr>
      </p:pic>
    </p:spTree>
    <p:extLst>
      <p:ext uri="{BB962C8B-B14F-4D97-AF65-F5344CB8AC3E}">
        <p14:creationId xmlns:p14="http://schemas.microsoft.com/office/powerpoint/2010/main" val="1937744022"/>
      </p:ext>
    </p:extLst>
  </p:cSld>
  <p:clrMapOvr>
    <a:masterClrMapping/>
  </p:clrMapOvr>
  <p:transition spd="slow">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0-01-BOR-header-Oboro2.gif"/>
          <p:cNvPicPr>
            <a:picLocks noChangeAspect="1"/>
          </p:cNvPicPr>
          <p:nvPr/>
        </p:nvPicPr>
        <p:blipFill>
          <a:blip r:embed="rId3"/>
          <a:stretch>
            <a:fillRect/>
          </a:stretch>
        </p:blipFill>
        <p:spPr>
          <a:xfrm>
            <a:off x="0" y="0"/>
            <a:ext cx="9144000" cy="2528801"/>
          </a:xfrm>
          <a:prstGeom prst="rect">
            <a:avLst/>
          </a:prstGeom>
          <a:ln>
            <a:noFill/>
          </a:ln>
          <a:effectLst>
            <a:outerShdw blurRad="50800" dist="88900" dir="5400000" algn="t" rotWithShape="0">
              <a:prstClr val="black">
                <a:alpha val="40000"/>
              </a:prstClr>
            </a:outerShdw>
          </a:effectLst>
        </p:spPr>
      </p:pic>
      <p:sp>
        <p:nvSpPr>
          <p:cNvPr id="6" name="Title 1"/>
          <p:cNvSpPr txBox="1">
            <a:spLocks/>
          </p:cNvSpPr>
          <p:nvPr/>
        </p:nvSpPr>
        <p:spPr>
          <a:xfrm>
            <a:off x="457200" y="457200"/>
            <a:ext cx="6629400" cy="575966"/>
          </a:xfrm>
          <a:prstGeom prst="rect">
            <a:avLst/>
          </a:prstGeom>
        </p:spPr>
        <p:txBody>
          <a:bodyPr vert="horz" wrap="none" lIns="91440" tIns="45720" rIns="91440" bIns="45720" rtlCol="0" anchor="t" anchorCtr="0">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bg1"/>
                </a:solidFill>
                <a:effectLst>
                  <a:glow rad="63500">
                    <a:schemeClr val="accent2"/>
                  </a:glow>
                </a:effectLst>
                <a:uLnTx/>
                <a:uFillTx/>
                <a:latin typeface="Gill Sans MT"/>
                <a:ea typeface="+mj-ea"/>
                <a:cs typeface="Gill Sans MT"/>
              </a:rPr>
              <a:t>Anatomy of a Records Series</a:t>
            </a:r>
            <a:endParaRPr kumimoji="0" lang="en-US" sz="2400" b="1" i="0" u="none" strike="noStrike" kern="1200" cap="none" spc="0" normalizeH="0" baseline="0" noProof="0" dirty="0">
              <a:ln>
                <a:noFill/>
              </a:ln>
              <a:solidFill>
                <a:schemeClr val="bg1"/>
              </a:solidFill>
              <a:effectLst>
                <a:glow rad="63500">
                  <a:schemeClr val="accent2"/>
                </a:glow>
              </a:effectLst>
              <a:uLnTx/>
              <a:uFillTx/>
              <a:latin typeface="Gill Sans MT"/>
              <a:ea typeface="+mj-ea"/>
              <a:cs typeface="Gill Sans MT"/>
            </a:endParaRPr>
          </a:p>
        </p:txBody>
      </p:sp>
      <p:sp>
        <p:nvSpPr>
          <p:cNvPr id="7" name="Title 1"/>
          <p:cNvSpPr txBox="1">
            <a:spLocks/>
          </p:cNvSpPr>
          <p:nvPr/>
        </p:nvSpPr>
        <p:spPr>
          <a:xfrm>
            <a:off x="457200" y="2069368"/>
            <a:ext cx="7696200" cy="4331432"/>
          </a:xfrm>
          <a:prstGeom prst="rect">
            <a:avLst/>
          </a:prstGeom>
        </p:spPr>
        <p:txBody>
          <a:bodyPr vert="horz" wrap="none" lIns="91440" tIns="45720" rIns="91440" bIns="45720" rtlCol="0" anchor="t" anchorCtr="0">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chemeClr val="bg1"/>
              </a:solidFill>
              <a:effectLst>
                <a:outerShdw blurRad="50800" dist="25400" dir="2700000" algn="tl" rotWithShape="0">
                  <a:srgbClr val="000000"/>
                </a:outerShdw>
              </a:effectLst>
              <a:uLnTx/>
              <a:uFillTx/>
              <a:latin typeface="Gill Sans MT"/>
              <a:ea typeface="+mj-ea"/>
              <a:cs typeface="Gill Sans MT"/>
            </a:endParaRPr>
          </a:p>
        </p:txBody>
      </p:sp>
      <p:sp>
        <p:nvSpPr>
          <p:cNvPr id="9" name="Title 1"/>
          <p:cNvSpPr txBox="1">
            <a:spLocks/>
          </p:cNvSpPr>
          <p:nvPr/>
        </p:nvSpPr>
        <p:spPr>
          <a:xfrm>
            <a:off x="7372350" y="1033166"/>
            <a:ext cx="1562100" cy="685800"/>
          </a:xfrm>
          <a:prstGeom prst="rect">
            <a:avLst/>
          </a:prstGeom>
        </p:spPr>
        <p:txBody>
          <a:bodyPr vert="horz" wrap="none" lIns="91440" tIns="45720" rIns="91440" bIns="45720" rtlCol="0" anchor="t" anchorCtr="0">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bg1">
                    <a:lumMod val="75000"/>
                  </a:schemeClr>
                </a:solidFill>
                <a:effectLst/>
                <a:uLnTx/>
                <a:uFillTx/>
                <a:latin typeface="Gill Sans MT"/>
                <a:ea typeface="+mj-ea"/>
                <a:cs typeface="Gill Sans MT"/>
              </a:rPr>
              <a:t>Records</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bg1">
                    <a:lumMod val="75000"/>
                  </a:schemeClr>
                </a:solidFill>
                <a:effectLst/>
                <a:uLnTx/>
                <a:uFillTx/>
                <a:latin typeface="Gill Sans MT"/>
                <a:ea typeface="+mj-ea"/>
                <a:cs typeface="Gill Sans MT"/>
              </a:rPr>
              <a:t>Management</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bg1">
                    <a:lumMod val="75000"/>
                  </a:schemeClr>
                </a:solidFill>
                <a:effectLst/>
                <a:uLnTx/>
                <a:uFillTx/>
                <a:latin typeface="Gill Sans MT"/>
                <a:ea typeface="+mj-ea"/>
                <a:cs typeface="Gill Sans MT"/>
              </a:rPr>
              <a:t>Program</a:t>
            </a:r>
            <a:endParaRPr kumimoji="0" lang="en-US" sz="1200" b="1" i="0" u="none" strike="noStrike" kern="1200" cap="none" spc="0" normalizeH="0" baseline="0" noProof="0" dirty="0">
              <a:ln>
                <a:noFill/>
              </a:ln>
              <a:solidFill>
                <a:schemeClr val="tx1">
                  <a:lumMod val="95000"/>
                  <a:lumOff val="5000"/>
                </a:schemeClr>
              </a:solidFill>
              <a:effectLst/>
              <a:uLnTx/>
              <a:uFillTx/>
              <a:latin typeface="Gill Sans MT"/>
              <a:ea typeface="+mj-ea"/>
              <a:cs typeface="Gill Sans MT"/>
            </a:endParaRPr>
          </a:p>
        </p:txBody>
      </p:sp>
      <p:sp>
        <p:nvSpPr>
          <p:cNvPr id="4" name="TextBox 3"/>
          <p:cNvSpPr txBox="1"/>
          <p:nvPr/>
        </p:nvSpPr>
        <p:spPr>
          <a:xfrm>
            <a:off x="457200" y="2069368"/>
            <a:ext cx="8125968" cy="4524315"/>
          </a:xfrm>
          <a:prstGeom prst="rect">
            <a:avLst/>
          </a:prstGeom>
          <a:noFill/>
        </p:spPr>
        <p:txBody>
          <a:bodyPr wrap="square" rtlCol="0">
            <a:spAutoFit/>
          </a:bodyPr>
          <a:lstStyle/>
          <a:p>
            <a:r>
              <a:rPr lang="en-US" b="1" i="1" dirty="0" smtClean="0"/>
              <a:t>Series </a:t>
            </a:r>
            <a:r>
              <a:rPr lang="en-US" dirty="0" smtClean="0"/>
              <a:t>– U# - arbitrary number assigned by KDLA</a:t>
            </a:r>
          </a:p>
          <a:p>
            <a:endParaRPr lang="en-US" dirty="0" smtClean="0"/>
          </a:p>
          <a:p>
            <a:r>
              <a:rPr lang="en-US" b="1" i="1" dirty="0" smtClean="0"/>
              <a:t>Records Title &amp; Description </a:t>
            </a:r>
            <a:r>
              <a:rPr lang="en-US" dirty="0" smtClean="0"/>
              <a:t>– brief descriptive title, may contain notes referring to another records series</a:t>
            </a:r>
          </a:p>
          <a:p>
            <a:endParaRPr lang="en-US" dirty="0" smtClean="0"/>
          </a:p>
          <a:p>
            <a:r>
              <a:rPr lang="en-US" b="1" i="1" dirty="0" smtClean="0"/>
              <a:t>Function &amp; Use </a:t>
            </a:r>
            <a:r>
              <a:rPr lang="en-US" dirty="0" smtClean="0"/>
              <a:t>– brief generic description of why the records are created and how they are used </a:t>
            </a:r>
          </a:p>
          <a:p>
            <a:endParaRPr lang="en-US" dirty="0" smtClean="0"/>
          </a:p>
          <a:p>
            <a:r>
              <a:rPr lang="en-US" b="1" i="1" dirty="0" smtClean="0"/>
              <a:t>Access Restrictions </a:t>
            </a:r>
            <a:r>
              <a:rPr lang="en-US" dirty="0" smtClean="0"/>
              <a:t>– can be none or will list applicable statutes and sometimes notes</a:t>
            </a:r>
          </a:p>
          <a:p>
            <a:endParaRPr lang="en-US" dirty="0" smtClean="0"/>
          </a:p>
          <a:p>
            <a:r>
              <a:rPr lang="en-US" b="1" i="1" dirty="0" smtClean="0"/>
              <a:t>Contents</a:t>
            </a:r>
            <a:r>
              <a:rPr lang="en-US" dirty="0" smtClean="0"/>
              <a:t> – brief generic list of individual document types that may be found in the records series, is not exhaustive</a:t>
            </a:r>
          </a:p>
          <a:p>
            <a:endParaRPr lang="en-US" dirty="0" smtClean="0"/>
          </a:p>
          <a:p>
            <a:r>
              <a:rPr lang="en-US" b="1" i="1" dirty="0" smtClean="0"/>
              <a:t>Retention &amp; Disposition </a:t>
            </a:r>
            <a:r>
              <a:rPr lang="en-US" dirty="0" smtClean="0"/>
              <a:t>– multi-tiered description of how long to keep a record and how to dispose of it; retention / disposition take effect at the end of the fiscal year or calendar year.</a:t>
            </a:r>
            <a:endParaRPr lang="en-US" dirty="0"/>
          </a:p>
        </p:txBody>
      </p:sp>
    </p:spTree>
    <p:extLst>
      <p:ext uri="{BB962C8B-B14F-4D97-AF65-F5344CB8AC3E}">
        <p14:creationId xmlns:p14="http://schemas.microsoft.com/office/powerpoint/2010/main" val="1937744022"/>
      </p:ext>
    </p:extLst>
  </p:cSld>
  <p:clrMapOvr>
    <a:masterClrMapping/>
  </p:clrMapOvr>
  <p:transition spd="slow">
    <p:wipe dir="u"/>
  </p:transition>
  <p:timing>
    <p:tnLst>
      <p:par>
        <p:cTn id="1" dur="indefinite" restart="never" nodeType="tmRoot"/>
      </p:par>
    </p:tnLst>
  </p:timing>
</p:sld>
</file>

<file path=ppt/theme/theme1.xml><?xml version="1.0" encoding="utf-8"?>
<a:theme xmlns:a="http://schemas.openxmlformats.org/drawingml/2006/main" name="wkugr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wkugrid</Template>
  <TotalTime>667</TotalTime>
  <Words>764</Words>
  <Application>Microsoft Office PowerPoint</Application>
  <PresentationFormat>On-screen Show (4:3)</PresentationFormat>
  <Paragraphs>217</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wkugrid</vt:lpstr>
      <vt:lpstr>Records Management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Name</dc:title>
  <dc:creator>Lathrop, Suellyn</dc:creator>
  <cp:lastModifiedBy>Lathrop, Suellyn</cp:lastModifiedBy>
  <cp:revision>31</cp:revision>
  <cp:lastPrinted>2013-05-22T14:10:42Z</cp:lastPrinted>
  <dcterms:created xsi:type="dcterms:W3CDTF">2013-05-20T18:23:07Z</dcterms:created>
  <dcterms:modified xsi:type="dcterms:W3CDTF">2013-08-07T13:21:53Z</dcterms:modified>
</cp:coreProperties>
</file>