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77" r:id="rId3"/>
    <p:sldId id="268" r:id="rId4"/>
    <p:sldId id="270" r:id="rId5"/>
    <p:sldId id="267" r:id="rId6"/>
    <p:sldId id="269" r:id="rId7"/>
    <p:sldId id="282" r:id="rId8"/>
    <p:sldId id="271" r:id="rId9"/>
    <p:sldId id="272" r:id="rId10"/>
    <p:sldId id="273" r:id="rId11"/>
    <p:sldId id="274" r:id="rId12"/>
    <p:sldId id="290" r:id="rId13"/>
    <p:sldId id="275" r:id="rId14"/>
    <p:sldId id="276" r:id="rId15"/>
    <p:sldId id="281" r:id="rId16"/>
    <p:sldId id="289" r:id="rId17"/>
    <p:sldId id="278" r:id="rId18"/>
    <p:sldId id="279" r:id="rId19"/>
    <p:sldId id="280" r:id="rId20"/>
    <p:sldId id="283" r:id="rId21"/>
    <p:sldId id="284" r:id="rId22"/>
    <p:sldId id="285" r:id="rId23"/>
    <p:sldId id="286" r:id="rId24"/>
    <p:sldId id="287"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3" d="100"/>
          <a:sy n="123" d="100"/>
        </p:scale>
        <p:origin x="108" y="31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3/29/2017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322CDD-9D6C-4F63-9EC2-648226624108}" type="slidenum">
              <a:rPr lang="en-US" smtClean="0"/>
              <a:t>4</a:t>
            </a:fld>
            <a:endParaRPr lang="en-US"/>
          </a:p>
        </p:txBody>
      </p:sp>
    </p:spTree>
    <p:extLst>
      <p:ext uri="{BB962C8B-B14F-4D97-AF65-F5344CB8AC3E}">
        <p14:creationId xmlns:p14="http://schemas.microsoft.com/office/powerpoint/2010/main" val="343008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wku.edu/it/chat"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wku.edu/it/chat" TargetMode="Externa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nintendo.com/" TargetMode="Externa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hyperlink" Target="https://play.google.com/store/apps/details?id=com.blackboard.android.central.WKU&amp;hl=en" TargetMode="External"/><Relationship Id="rId2" Type="http://schemas.openxmlformats.org/officeDocument/2006/relationships/hyperlink" Target="http://itunes.apple.com/us/app/iwku/id365191342?mt=8" TargetMode="Externa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i.wku.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wku.edu/it/sms/"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hyperlink" Target="http://www.wku.edu/it/discounts-purchas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www.wku.edu/it/discounts-purchas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www.wku.edu/it/discounts-purchasi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wku.edu/it/sm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wku.edu/it/students"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wku.edu/it/accounts"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wku.edu/it/webmai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mailto:spam@wku.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wku.edu/it/helpdesk" TargetMode="External"/><Relationship Id="rId2" Type="http://schemas.openxmlformats.org/officeDocument/2006/relationships/hyperlink" Target="http://www.wku.edu/it/chat"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www.wku.edu/it/cha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accent1">
                    <a:lumMod val="75000"/>
                  </a:schemeClr>
                </a:solidFill>
              </a:rPr>
              <a:t>Tech Talk 2017</a:t>
            </a:r>
            <a:endParaRPr lang="en-US" dirty="0">
              <a:solidFill>
                <a:schemeClr val="accent1">
                  <a:lumMod val="75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5309673"/>
            <a:ext cx="4572000" cy="3905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827" y="271822"/>
            <a:ext cx="2644346" cy="3966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mc:Choice xmlns:p14="http://schemas.microsoft.com/office/powerpoint/2010/main" Requires="p14">
      <p:transition spd="slow" p14:dur="800" advTm="8000"/>
    </mc:Choice>
    <mc:Fallback>
      <p:transition spd="slow" advTm="8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535" y="222425"/>
            <a:ext cx="11912946" cy="830997"/>
          </a:xfrm>
          <a:prstGeom prst="rect">
            <a:avLst/>
          </a:prstGeom>
          <a:noFill/>
        </p:spPr>
        <p:txBody>
          <a:bodyPr wrap="square" rtlCol="0">
            <a:spAutoFit/>
          </a:bodyPr>
          <a:lstStyle/>
          <a:p>
            <a:pPr algn="ctr"/>
            <a:r>
              <a:rPr lang="en-US" sz="4800" b="1" dirty="0" smtClean="0">
                <a:solidFill>
                  <a:schemeClr val="accent1">
                    <a:lumMod val="75000"/>
                  </a:schemeClr>
                </a:solidFill>
              </a:rPr>
              <a:t>Need Assistance?</a:t>
            </a:r>
            <a:endParaRPr lang="en-US" sz="4800" b="1" dirty="0">
              <a:solidFill>
                <a:schemeClr val="accent1">
                  <a:lumMod val="75000"/>
                </a:schemeClr>
              </a:solidFill>
            </a:endParaRPr>
          </a:p>
        </p:txBody>
      </p:sp>
      <p:sp>
        <p:nvSpPr>
          <p:cNvPr id="8" name="TextBox 7"/>
          <p:cNvSpPr txBox="1"/>
          <p:nvPr/>
        </p:nvSpPr>
        <p:spPr>
          <a:xfrm>
            <a:off x="110179" y="1226866"/>
            <a:ext cx="11925301"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Experiencing Technology Problems?</a:t>
            </a:r>
          </a:p>
          <a:p>
            <a:pPr marL="742950" lvl="1" indent="-285750">
              <a:buFont typeface="Arial" panose="020B0604020202020204" pitchFamily="34" charset="0"/>
              <a:buChar char="•"/>
            </a:pPr>
            <a:r>
              <a:rPr lang="en-US" sz="2400" dirty="0" smtClean="0"/>
              <a:t>Contact the IT Helpdesk at 270-745-7000 or chat in at </a:t>
            </a:r>
            <a:r>
              <a:rPr lang="en-US" sz="2400" dirty="0" smtClean="0">
                <a:hlinkClick r:id="rId2"/>
              </a:rPr>
              <a:t>www.wku.edu/it/chat</a:t>
            </a:r>
            <a:endParaRPr lang="en-US" sz="2400" dirty="0" smtClean="0"/>
          </a:p>
          <a:p>
            <a:pPr marL="742950" lvl="1" indent="-285750">
              <a:buFont typeface="Arial" panose="020B0604020202020204" pitchFamily="34" charset="0"/>
              <a:buChar char="•"/>
            </a:pPr>
            <a:r>
              <a:rPr lang="en-US" sz="2400" dirty="0" smtClean="0"/>
              <a:t>Stop by the </a:t>
            </a:r>
            <a:r>
              <a:rPr lang="en-US" sz="2400" dirty="0" err="1" smtClean="0"/>
              <a:t>TopperTech</a:t>
            </a:r>
            <a:r>
              <a:rPr lang="en-US" sz="2400" dirty="0" smtClean="0"/>
              <a:t> Service Window in MMTH</a:t>
            </a:r>
          </a:p>
        </p:txBody>
      </p:sp>
      <p:sp>
        <p:nvSpPr>
          <p:cNvPr id="9" name="TextBox 8"/>
          <p:cNvSpPr txBox="1"/>
          <p:nvPr/>
        </p:nvSpPr>
        <p:spPr>
          <a:xfrm>
            <a:off x="122535" y="2600639"/>
            <a:ext cx="11912945" cy="646331"/>
          </a:xfrm>
          <a:prstGeom prst="rect">
            <a:avLst/>
          </a:prstGeom>
          <a:noFill/>
        </p:spPr>
        <p:txBody>
          <a:bodyPr wrap="square" rtlCol="0">
            <a:spAutoFit/>
          </a:bodyPr>
          <a:lstStyle/>
          <a:p>
            <a:pPr algn="ctr"/>
            <a:r>
              <a:rPr lang="en-US" sz="3600" b="1" dirty="0" smtClean="0">
                <a:solidFill>
                  <a:schemeClr val="accent1">
                    <a:lumMod val="75000"/>
                  </a:schemeClr>
                </a:solidFill>
              </a:rPr>
              <a:t>Checking In at </a:t>
            </a:r>
            <a:r>
              <a:rPr lang="en-US" sz="3600" b="1" dirty="0" err="1" smtClean="0">
                <a:solidFill>
                  <a:schemeClr val="accent1">
                    <a:lumMod val="75000"/>
                  </a:schemeClr>
                </a:solidFill>
              </a:rPr>
              <a:t>TopperTech</a:t>
            </a:r>
            <a:endParaRPr lang="en-US" sz="3600" b="1" dirty="0">
              <a:solidFill>
                <a:schemeClr val="accent1">
                  <a:lumMod val="75000"/>
                </a:schemeClr>
              </a:solidFill>
            </a:endParaRPr>
          </a:p>
        </p:txBody>
      </p:sp>
      <p:sp>
        <p:nvSpPr>
          <p:cNvPr id="10" name="TextBox 9"/>
          <p:cNvSpPr txBox="1"/>
          <p:nvPr/>
        </p:nvSpPr>
        <p:spPr>
          <a:xfrm>
            <a:off x="110179" y="3420414"/>
            <a:ext cx="11925301"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You must bring the following to check in your device with </a:t>
            </a:r>
            <a:r>
              <a:rPr lang="en-US" sz="2400" dirty="0" err="1" smtClean="0"/>
              <a:t>TopperTech</a:t>
            </a:r>
            <a:r>
              <a:rPr lang="en-US" sz="2400" dirty="0" smtClean="0"/>
              <a:t> for service:</a:t>
            </a:r>
          </a:p>
          <a:p>
            <a:pPr marL="742950" lvl="1" indent="-285750">
              <a:buFont typeface="Arial" panose="020B0604020202020204" pitchFamily="34" charset="0"/>
              <a:buChar char="•"/>
            </a:pPr>
            <a:r>
              <a:rPr lang="en-US" sz="2400" dirty="0" smtClean="0"/>
              <a:t>Your WKU ID</a:t>
            </a:r>
          </a:p>
          <a:p>
            <a:pPr marL="742950" lvl="1" indent="-285750">
              <a:buFont typeface="Arial" panose="020B0604020202020204" pitchFamily="34" charset="0"/>
              <a:buChar char="•"/>
            </a:pPr>
            <a:r>
              <a:rPr lang="en-US" sz="2400" dirty="0" smtClean="0"/>
              <a:t>Your Device </a:t>
            </a:r>
            <a:r>
              <a:rPr lang="en-US" sz="2400" dirty="0"/>
              <a:t>C</a:t>
            </a:r>
            <a:r>
              <a:rPr lang="en-US" sz="2400" dirty="0" smtClean="0"/>
              <a:t>harger</a:t>
            </a:r>
          </a:p>
          <a:p>
            <a:pPr marL="742950" lvl="1" indent="-285750">
              <a:buFont typeface="Arial" panose="020B0604020202020204" pitchFamily="34" charset="0"/>
              <a:buChar char="•"/>
            </a:pPr>
            <a:r>
              <a:rPr lang="en-US" sz="2400" dirty="0" smtClean="0"/>
              <a:t>Your Device</a:t>
            </a: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2535" y="222425"/>
            <a:ext cx="11912946" cy="830997"/>
          </a:xfrm>
          <a:prstGeom prst="rect">
            <a:avLst/>
          </a:prstGeom>
          <a:noFill/>
        </p:spPr>
        <p:txBody>
          <a:bodyPr wrap="square" rtlCol="0">
            <a:spAutoFit/>
          </a:bodyPr>
          <a:lstStyle/>
          <a:p>
            <a:pPr algn="ctr"/>
            <a:r>
              <a:rPr lang="en-US" sz="4800" b="1" dirty="0" smtClean="0">
                <a:solidFill>
                  <a:schemeClr val="accent1">
                    <a:lumMod val="75000"/>
                  </a:schemeClr>
                </a:solidFill>
              </a:rPr>
              <a:t>Service Catalog</a:t>
            </a:r>
            <a:endParaRPr lang="en-US" sz="4800" b="1" dirty="0">
              <a:solidFill>
                <a:schemeClr val="accent1">
                  <a:lumMod val="75000"/>
                </a:schemeClr>
              </a:solidFill>
            </a:endParaRPr>
          </a:p>
        </p:txBody>
      </p:sp>
      <p:sp>
        <p:nvSpPr>
          <p:cNvPr id="8" name="TextBox 7"/>
          <p:cNvSpPr txBox="1"/>
          <p:nvPr/>
        </p:nvSpPr>
        <p:spPr>
          <a:xfrm>
            <a:off x="98856" y="1251578"/>
            <a:ext cx="4683209" cy="488846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Experiencing Technology Problems?</a:t>
            </a:r>
          </a:p>
          <a:p>
            <a:pPr marL="742950" lvl="1" indent="-285750">
              <a:buFont typeface="Arial" panose="020B0604020202020204" pitchFamily="34" charset="0"/>
              <a:buChar char="•"/>
            </a:pPr>
            <a:r>
              <a:rPr lang="en-US" sz="2400" dirty="0" smtClean="0"/>
              <a:t>Visit the IT Service Catalog at td.wku.edu/</a:t>
            </a:r>
            <a:r>
              <a:rPr lang="en-US" sz="2400" dirty="0" err="1" smtClean="0"/>
              <a:t>tdclient</a:t>
            </a:r>
            <a:endParaRPr lang="en-US" sz="2400" dirty="0" smtClean="0"/>
          </a:p>
          <a:p>
            <a:pPr marL="742950" lvl="1" indent="-285750">
              <a:buFont typeface="Arial" panose="020B0604020202020204" pitchFamily="34" charset="0"/>
              <a:buChar char="•"/>
            </a:pPr>
            <a:r>
              <a:rPr lang="en-US" sz="2400" dirty="0" smtClean="0"/>
              <a:t>Log in via your </a:t>
            </a:r>
            <a:r>
              <a:rPr lang="en-US" sz="2400" dirty="0" err="1" smtClean="0"/>
              <a:t>NetID</a:t>
            </a:r>
            <a:r>
              <a:rPr lang="en-US" sz="2400" dirty="0" smtClean="0"/>
              <a:t> and password</a:t>
            </a:r>
          </a:p>
          <a:p>
            <a:pPr marL="742950" lvl="1" indent="-285750">
              <a:buFont typeface="Arial" panose="020B0604020202020204" pitchFamily="34" charset="0"/>
              <a:buChar char="•"/>
            </a:pPr>
            <a:r>
              <a:rPr lang="en-US" sz="2400" dirty="0" smtClean="0"/>
              <a:t>Search for your issue via the search bar</a:t>
            </a:r>
          </a:p>
          <a:p>
            <a:pPr marL="742950" lvl="1" indent="-285750">
              <a:buFont typeface="Arial" panose="020B0604020202020204" pitchFamily="34" charset="0"/>
              <a:buChar char="•"/>
            </a:pPr>
            <a:endParaRPr lang="en-US" sz="2400" dirty="0"/>
          </a:p>
          <a:p>
            <a:pPr marL="285750" lvl="1" indent="-285750">
              <a:buFont typeface="Arial" panose="020B0604020202020204" pitchFamily="34" charset="0"/>
              <a:buChar char="•"/>
            </a:pPr>
            <a:r>
              <a:rPr lang="en-US" sz="2400" dirty="0"/>
              <a:t>Can’t find your issue?  Contact the IT Helpdesk at  </a:t>
            </a:r>
            <a:r>
              <a:rPr lang="en-US" sz="2400" dirty="0" smtClean="0"/>
              <a:t>                 270-745-7000 </a:t>
            </a:r>
            <a:r>
              <a:rPr lang="en-US" sz="2400" dirty="0"/>
              <a:t>or chat in at </a:t>
            </a:r>
            <a:r>
              <a:rPr lang="en-US" sz="2400" dirty="0">
                <a:hlinkClick r:id="rId2"/>
              </a:rPr>
              <a:t>www.wku.edu/it/chat</a:t>
            </a:r>
            <a:r>
              <a:rPr lang="en-US" sz="2400"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1025" y="1778996"/>
            <a:ext cx="3030340" cy="38336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2065" y="1902303"/>
            <a:ext cx="3833596" cy="3587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58430274"/>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535" y="222426"/>
            <a:ext cx="11900589" cy="830997"/>
          </a:xfrm>
          <a:prstGeom prst="rect">
            <a:avLst/>
          </a:prstGeom>
          <a:noFill/>
        </p:spPr>
        <p:txBody>
          <a:bodyPr wrap="square" rtlCol="0">
            <a:spAutoFit/>
          </a:bodyPr>
          <a:lstStyle/>
          <a:p>
            <a:pPr algn="ctr"/>
            <a:r>
              <a:rPr lang="en-US" sz="4800" b="1" dirty="0" smtClean="0">
                <a:solidFill>
                  <a:schemeClr val="accent1">
                    <a:lumMod val="75000"/>
                  </a:schemeClr>
                </a:solidFill>
              </a:rPr>
              <a:t>Gaming Consoles and Streaming Devices</a:t>
            </a:r>
            <a:endParaRPr lang="en-US" sz="4800" b="1" dirty="0">
              <a:solidFill>
                <a:schemeClr val="accent1">
                  <a:lumMod val="75000"/>
                </a:schemeClr>
              </a:solidFill>
            </a:endParaRPr>
          </a:p>
        </p:txBody>
      </p:sp>
      <p:sp>
        <p:nvSpPr>
          <p:cNvPr id="6" name="TextBox 5"/>
          <p:cNvSpPr txBox="1"/>
          <p:nvPr/>
        </p:nvSpPr>
        <p:spPr>
          <a:xfrm>
            <a:off x="110180" y="1226866"/>
            <a:ext cx="11912944" cy="310854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You must register your game console* and/or streaming device for online capabilities.</a:t>
            </a:r>
          </a:p>
          <a:p>
            <a:pPr marL="285750" indent="-285750">
              <a:buFont typeface="Arial" panose="020B0604020202020204" pitchFamily="34" charset="0"/>
              <a:buChar char="•"/>
            </a:pPr>
            <a:r>
              <a:rPr lang="en-US" sz="2400" dirty="0" smtClean="0"/>
              <a:t>Call the IT Helpdesk with the following info:</a:t>
            </a:r>
          </a:p>
          <a:p>
            <a:pPr marL="742950" lvl="1" indent="-285750">
              <a:buFont typeface="Arial" panose="020B0604020202020204" pitchFamily="34" charset="0"/>
              <a:buChar char="•"/>
            </a:pPr>
            <a:r>
              <a:rPr lang="en-US" sz="2400" dirty="0" smtClean="0"/>
              <a:t>Your WKU ID</a:t>
            </a:r>
          </a:p>
          <a:p>
            <a:pPr marL="742950" lvl="1" indent="-285750">
              <a:buFont typeface="Arial" panose="020B0604020202020204" pitchFamily="34" charset="0"/>
              <a:buChar char="•"/>
            </a:pPr>
            <a:r>
              <a:rPr lang="en-US" sz="2400" dirty="0" smtClean="0"/>
              <a:t>Username (ex. </a:t>
            </a:r>
            <a:r>
              <a:rPr lang="en-US" sz="2400" dirty="0" err="1" smtClean="0"/>
              <a:t>James.Smith</a:t>
            </a:r>
            <a:r>
              <a:rPr lang="en-US" sz="2400" dirty="0" smtClean="0"/>
              <a:t> or </a:t>
            </a:r>
            <a:r>
              <a:rPr lang="en-US" sz="2400" dirty="0" err="1" smtClean="0"/>
              <a:t>smithjc</a:t>
            </a:r>
            <a:r>
              <a:rPr lang="en-US" sz="2400" dirty="0" smtClean="0"/>
              <a:t>)</a:t>
            </a:r>
          </a:p>
          <a:p>
            <a:pPr marL="742950" lvl="1" indent="-285750">
              <a:buFont typeface="Arial" panose="020B0604020202020204" pitchFamily="34" charset="0"/>
              <a:buChar char="•"/>
            </a:pPr>
            <a:r>
              <a:rPr lang="en-US" sz="2400" dirty="0" smtClean="0"/>
              <a:t>Residence Hall &amp; Room Number (ex. Barnes Campbell, Rm. 123)</a:t>
            </a:r>
          </a:p>
          <a:p>
            <a:pPr marL="742950" lvl="1" indent="-285750">
              <a:buFont typeface="Arial" panose="020B0604020202020204" pitchFamily="34" charset="0"/>
              <a:buChar char="•"/>
            </a:pPr>
            <a:r>
              <a:rPr lang="en-US" sz="2400" dirty="0" smtClean="0"/>
              <a:t>Contact Phone Number</a:t>
            </a:r>
          </a:p>
          <a:p>
            <a:pPr marL="742950" lvl="1" indent="-285750">
              <a:buFont typeface="Arial" panose="020B0604020202020204" pitchFamily="34" charset="0"/>
              <a:buChar char="•"/>
            </a:pPr>
            <a:r>
              <a:rPr lang="en-US" sz="2400" dirty="0" smtClean="0"/>
              <a:t>Console MAC Address (12 characters in this format: </a:t>
            </a:r>
            <a:r>
              <a:rPr lang="en-US" sz="2400" dirty="0" err="1" smtClean="0"/>
              <a:t>xx:xx:xx:xx:xx:xx</a:t>
            </a:r>
            <a:r>
              <a:rPr lang="en-US" sz="2400" dirty="0" smtClean="0"/>
              <a:t>)</a:t>
            </a:r>
          </a:p>
          <a:p>
            <a:pPr marL="1200150" lvl="2" indent="-285750">
              <a:buFont typeface="Arial" panose="020B0604020202020204" pitchFamily="34" charset="0"/>
              <a:buChar char="•"/>
            </a:pPr>
            <a:r>
              <a:rPr lang="en-US" sz="1400" dirty="0" smtClean="0"/>
              <a:t>*Nintendo Wii systems can only connect to the network with an official Nintendo Wii </a:t>
            </a:r>
            <a:r>
              <a:rPr lang="en-US" sz="1400" dirty="0" err="1" smtClean="0"/>
              <a:t>Lan</a:t>
            </a:r>
            <a:r>
              <a:rPr lang="en-US" sz="1400" dirty="0" smtClean="0"/>
              <a:t> Adapter.  For more information visit </a:t>
            </a:r>
            <a:r>
              <a:rPr lang="en-US" sz="1400" dirty="0" smtClean="0">
                <a:hlinkClick r:id="rId2"/>
              </a:rPr>
              <a:t>www.nintendo.com</a:t>
            </a:r>
            <a:r>
              <a:rPr lang="en-US" sz="1400" dirty="0" smtClean="0"/>
              <a:t> </a:t>
            </a:r>
            <a:endParaRPr lang="en-US" sz="1400" dirty="0"/>
          </a:p>
        </p:txBody>
      </p:sp>
      <p:pic>
        <p:nvPicPr>
          <p:cNvPr id="8" name="Picture 2" descr="http://static2.wikia.nocookie.net/__cb20130428144143/animalcrossing/images/9/90/Wii-U.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58" t="19434" r="4447" b="9137"/>
          <a:stretch/>
        </p:blipFill>
        <p:spPr bwMode="auto">
          <a:xfrm>
            <a:off x="1213023" y="4467528"/>
            <a:ext cx="2827638" cy="1601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9" name="Picture 4" descr="http://b-i.forbesimg.com/patrickmoorhead/files/2013/12/xbox-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5325" y="4467528"/>
            <a:ext cx="2684587" cy="1534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 name="Picture 6" descr="http://g-ecx.images-amazon.com/images/G/01/aplus/detail-page/PS4_l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817" t="3720" r="7992" b="3423"/>
          <a:stretch/>
        </p:blipFill>
        <p:spPr bwMode="auto">
          <a:xfrm>
            <a:off x="7999499" y="4199375"/>
            <a:ext cx="2157756" cy="1870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93453088"/>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536" y="98856"/>
            <a:ext cx="7464514" cy="830997"/>
          </a:xfrm>
          <a:prstGeom prst="rect">
            <a:avLst/>
          </a:prstGeom>
          <a:noFill/>
        </p:spPr>
        <p:txBody>
          <a:bodyPr wrap="square" rtlCol="0">
            <a:spAutoFit/>
          </a:bodyPr>
          <a:lstStyle/>
          <a:p>
            <a:pPr algn="ctr"/>
            <a:r>
              <a:rPr lang="en-US" sz="4800" b="1" dirty="0" err="1" smtClean="0">
                <a:solidFill>
                  <a:schemeClr val="accent1">
                    <a:lumMod val="75000"/>
                  </a:schemeClr>
                </a:solidFill>
              </a:rPr>
              <a:t>iWKU</a:t>
            </a:r>
            <a:endParaRPr lang="en-US" sz="4800" b="1" dirty="0">
              <a:solidFill>
                <a:schemeClr val="accent1">
                  <a:lumMod val="75000"/>
                </a:schemeClr>
              </a:solidFill>
            </a:endParaRPr>
          </a:p>
        </p:txBody>
      </p:sp>
      <p:sp>
        <p:nvSpPr>
          <p:cNvPr id="6" name="TextBox 5"/>
          <p:cNvSpPr txBox="1"/>
          <p:nvPr/>
        </p:nvSpPr>
        <p:spPr>
          <a:xfrm>
            <a:off x="122536" y="929853"/>
            <a:ext cx="7495404" cy="5706177"/>
          </a:xfrm>
          <a:prstGeom prst="rect">
            <a:avLst/>
          </a:prstGeom>
          <a:noFill/>
        </p:spPr>
        <p:txBody>
          <a:bodyPr wrap="square" rtlCol="0">
            <a:spAutoFit/>
          </a:bodyPr>
          <a:lstStyle/>
          <a:p>
            <a:pPr lvl="0">
              <a:spcBef>
                <a:spcPct val="20000"/>
              </a:spcBef>
              <a:defRPr/>
            </a:pPr>
            <a:r>
              <a:rPr lang="en-US" sz="1900" dirty="0" err="1">
                <a:solidFill>
                  <a:srgbClr val="585747"/>
                </a:solidFill>
                <a:latin typeface="Cambria" panose="02040503050406030204" pitchFamily="18" charset="0"/>
              </a:rPr>
              <a:t>iWKU</a:t>
            </a:r>
            <a:r>
              <a:rPr lang="en-US" sz="1900" dirty="0">
                <a:solidFill>
                  <a:srgbClr val="585747"/>
                </a:solidFill>
                <a:latin typeface="Cambria" panose="02040503050406030204" pitchFamily="18" charset="0"/>
              </a:rPr>
              <a:t> is your easy mobile guide to information about </a:t>
            </a:r>
            <a:r>
              <a:rPr lang="en-US" sz="1900" dirty="0" smtClean="0">
                <a:solidFill>
                  <a:srgbClr val="585747"/>
                </a:solidFill>
                <a:latin typeface="Cambria" panose="02040503050406030204" pitchFamily="18" charset="0"/>
              </a:rPr>
              <a:t>WKU. </a:t>
            </a:r>
            <a:r>
              <a:rPr lang="en-US" sz="1900" dirty="0" err="1">
                <a:solidFill>
                  <a:srgbClr val="585747"/>
                </a:solidFill>
                <a:latin typeface="Cambria" panose="02040503050406030204" pitchFamily="18" charset="0"/>
              </a:rPr>
              <a:t>iWKU</a:t>
            </a:r>
            <a:r>
              <a:rPr lang="en-US" sz="1900" dirty="0">
                <a:solidFill>
                  <a:srgbClr val="585747"/>
                </a:solidFill>
                <a:latin typeface="Cambria" panose="02040503050406030204" pitchFamily="18" charset="0"/>
              </a:rPr>
              <a:t> is a suite of apps that gives you instant access to campus maps, contact information, the course catalog, libraries, news, events, </a:t>
            </a:r>
            <a:r>
              <a:rPr lang="en-US" sz="1900" dirty="0" smtClean="0">
                <a:solidFill>
                  <a:srgbClr val="585747"/>
                </a:solidFill>
                <a:latin typeface="Cambria" panose="02040503050406030204" pitchFamily="18" charset="0"/>
              </a:rPr>
              <a:t>grades, and </a:t>
            </a:r>
            <a:r>
              <a:rPr lang="en-US" sz="1900" dirty="0">
                <a:solidFill>
                  <a:srgbClr val="585747"/>
                </a:solidFill>
                <a:latin typeface="Cambria" panose="02040503050406030204" pitchFamily="18" charset="0"/>
              </a:rPr>
              <a:t>more.</a:t>
            </a:r>
          </a:p>
          <a:p>
            <a:pPr marL="342900" indent="-342900">
              <a:spcBef>
                <a:spcPct val="20000"/>
              </a:spcBef>
              <a:buFont typeface="Arial" panose="020B0604020202020204" pitchFamily="34" charset="0"/>
              <a:buChar char="•"/>
              <a:defRPr/>
            </a:pPr>
            <a:r>
              <a:rPr lang="en-US" sz="1900" dirty="0" smtClean="0">
                <a:solidFill>
                  <a:srgbClr val="585747"/>
                </a:solidFill>
                <a:latin typeface="Cambria" panose="02040503050406030204" pitchFamily="18" charset="0"/>
              </a:rPr>
              <a:t>Search the Directory app</a:t>
            </a:r>
            <a:endParaRPr lang="en-US" sz="1900" dirty="0">
              <a:solidFill>
                <a:srgbClr val="585747"/>
              </a:solidFill>
              <a:latin typeface="Cambria" panose="02040503050406030204" pitchFamily="18" charset="0"/>
            </a:endParaRPr>
          </a:p>
          <a:p>
            <a:pPr marL="342900" indent="-342900">
              <a:spcBef>
                <a:spcPct val="20000"/>
              </a:spcBef>
              <a:buFont typeface="Arial" panose="020B0604020202020204" pitchFamily="34" charset="0"/>
              <a:buChar char="•"/>
              <a:defRPr/>
            </a:pPr>
            <a:r>
              <a:rPr lang="en-US" sz="1900" dirty="0" smtClean="0">
                <a:solidFill>
                  <a:srgbClr val="585747"/>
                </a:solidFill>
                <a:latin typeface="Cambria" panose="02040503050406030204" pitchFamily="18" charset="0"/>
              </a:rPr>
              <a:t>Store </a:t>
            </a:r>
            <a:r>
              <a:rPr lang="en-US" sz="1900" dirty="0">
                <a:solidFill>
                  <a:srgbClr val="585747"/>
                </a:solidFill>
                <a:latin typeface="Cambria" panose="02040503050406030204" pitchFamily="18" charset="0"/>
              </a:rPr>
              <a:t>contacts, send email, or call </a:t>
            </a:r>
            <a:r>
              <a:rPr lang="en-US" sz="1900" dirty="0" smtClean="0">
                <a:solidFill>
                  <a:srgbClr val="585747"/>
                </a:solidFill>
                <a:latin typeface="Cambria" panose="02040503050406030204" pitchFamily="18" charset="0"/>
              </a:rPr>
              <a:t>directly</a:t>
            </a:r>
            <a:endParaRPr lang="en-US" sz="1900" dirty="0">
              <a:solidFill>
                <a:srgbClr val="585747"/>
              </a:solidFill>
              <a:latin typeface="Cambria" panose="02040503050406030204" pitchFamily="18" charset="0"/>
            </a:endParaRPr>
          </a:p>
          <a:p>
            <a:pPr marL="342900" indent="-342900">
              <a:spcBef>
                <a:spcPct val="20000"/>
              </a:spcBef>
              <a:buFont typeface="Arial" panose="020B0604020202020204" pitchFamily="34" charset="0"/>
              <a:buChar char="•"/>
              <a:defRPr/>
            </a:pPr>
            <a:r>
              <a:rPr lang="en-US" sz="1900" dirty="0" smtClean="0">
                <a:solidFill>
                  <a:srgbClr val="585747"/>
                </a:solidFill>
                <a:latin typeface="Cambria" panose="02040503050406030204" pitchFamily="18" charset="0"/>
              </a:rPr>
              <a:t>Search </a:t>
            </a:r>
            <a:r>
              <a:rPr lang="en-US" sz="1900" dirty="0">
                <a:solidFill>
                  <a:srgbClr val="585747"/>
                </a:solidFill>
                <a:latin typeface="Cambria" panose="02040503050406030204" pitchFamily="18" charset="0"/>
              </a:rPr>
              <a:t>the course catalog for current </a:t>
            </a:r>
            <a:r>
              <a:rPr lang="en-US" sz="1900" dirty="0" smtClean="0">
                <a:solidFill>
                  <a:srgbClr val="585747"/>
                </a:solidFill>
                <a:latin typeface="Cambria" panose="02040503050406030204" pitchFamily="18" charset="0"/>
              </a:rPr>
              <a:t>and future semesters</a:t>
            </a:r>
            <a:endParaRPr lang="en-US" sz="1900" dirty="0">
              <a:solidFill>
                <a:srgbClr val="585747"/>
              </a:solidFill>
              <a:latin typeface="Cambria" panose="02040503050406030204" pitchFamily="18" charset="0"/>
            </a:endParaRPr>
          </a:p>
          <a:p>
            <a:pPr marL="342900" indent="-342900">
              <a:spcBef>
                <a:spcPct val="20000"/>
              </a:spcBef>
              <a:buFont typeface="Arial" panose="020B0604020202020204" pitchFamily="34" charset="0"/>
              <a:buChar char="•"/>
              <a:defRPr/>
            </a:pPr>
            <a:r>
              <a:rPr lang="en-US" sz="1900" dirty="0" smtClean="0">
                <a:solidFill>
                  <a:srgbClr val="585747"/>
                </a:solidFill>
                <a:latin typeface="Cambria" panose="02040503050406030204" pitchFamily="18" charset="0"/>
              </a:rPr>
              <a:t>Find </a:t>
            </a:r>
            <a:r>
              <a:rPr lang="en-US" sz="1900" dirty="0">
                <a:solidFill>
                  <a:srgbClr val="585747"/>
                </a:solidFill>
                <a:latin typeface="Cambria" panose="02040503050406030204" pitchFamily="18" charset="0"/>
              </a:rPr>
              <a:t>your way </a:t>
            </a:r>
            <a:r>
              <a:rPr lang="en-US" sz="1900" dirty="0" smtClean="0">
                <a:solidFill>
                  <a:srgbClr val="585747"/>
                </a:solidFill>
                <a:latin typeface="Cambria" panose="02040503050406030204" pitchFamily="18" charset="0"/>
              </a:rPr>
              <a:t>with </a:t>
            </a:r>
            <a:r>
              <a:rPr lang="en-US" sz="1900" dirty="0">
                <a:solidFill>
                  <a:srgbClr val="585747"/>
                </a:solidFill>
                <a:latin typeface="Cambria" panose="02040503050406030204" pitchFamily="18" charset="0"/>
              </a:rPr>
              <a:t>the Maps </a:t>
            </a:r>
            <a:r>
              <a:rPr lang="en-US" sz="1900" dirty="0" smtClean="0">
                <a:solidFill>
                  <a:srgbClr val="585747"/>
                </a:solidFill>
                <a:latin typeface="Cambria" panose="02040503050406030204" pitchFamily="18" charset="0"/>
              </a:rPr>
              <a:t>app</a:t>
            </a:r>
          </a:p>
          <a:p>
            <a:pPr marL="342900" indent="-342900">
              <a:spcBef>
                <a:spcPct val="20000"/>
              </a:spcBef>
              <a:buFont typeface="Arial" panose="020B0604020202020204" pitchFamily="34" charset="0"/>
              <a:buChar char="•"/>
              <a:defRPr/>
            </a:pPr>
            <a:r>
              <a:rPr lang="en-US" sz="1900" dirty="0">
                <a:solidFill>
                  <a:srgbClr val="585747"/>
                </a:solidFill>
                <a:latin typeface="Cambria" panose="02040503050406030204" pitchFamily="18" charset="0"/>
              </a:rPr>
              <a:t>S</a:t>
            </a:r>
            <a:r>
              <a:rPr lang="en-US" sz="1900" dirty="0" smtClean="0">
                <a:solidFill>
                  <a:srgbClr val="585747"/>
                </a:solidFill>
                <a:latin typeface="Cambria" panose="02040503050406030204" pitchFamily="18" charset="0"/>
              </a:rPr>
              <a:t>earch </a:t>
            </a:r>
            <a:r>
              <a:rPr lang="en-US" sz="1900" dirty="0">
                <a:solidFill>
                  <a:srgbClr val="585747"/>
                </a:solidFill>
                <a:latin typeface="Cambria" panose="02040503050406030204" pitchFamily="18" charset="0"/>
              </a:rPr>
              <a:t>the WKU </a:t>
            </a:r>
            <a:r>
              <a:rPr lang="en-US" sz="1900" dirty="0" smtClean="0">
                <a:solidFill>
                  <a:srgbClr val="585747"/>
                </a:solidFill>
                <a:latin typeface="Cambria" panose="02040503050406030204" pitchFamily="18" charset="0"/>
              </a:rPr>
              <a:t>Libraries collection catalog</a:t>
            </a:r>
          </a:p>
          <a:p>
            <a:pPr marL="342900" indent="-342900">
              <a:spcBef>
                <a:spcPct val="20000"/>
              </a:spcBef>
              <a:buFont typeface="Arial" panose="020B0604020202020204" pitchFamily="34" charset="0"/>
              <a:buChar char="•"/>
              <a:defRPr/>
            </a:pPr>
            <a:r>
              <a:rPr lang="en-US" sz="1900" dirty="0" smtClean="0">
                <a:solidFill>
                  <a:srgbClr val="585747"/>
                </a:solidFill>
                <a:latin typeface="Cambria" panose="02040503050406030204" pitchFamily="18" charset="0"/>
              </a:rPr>
              <a:t>Get </a:t>
            </a:r>
            <a:r>
              <a:rPr lang="en-US" sz="1900" dirty="0">
                <a:solidFill>
                  <a:srgbClr val="585747"/>
                </a:solidFill>
                <a:latin typeface="Cambria" panose="02040503050406030204" pitchFamily="18" charset="0"/>
              </a:rPr>
              <a:t>up-to-the-minute campus </a:t>
            </a:r>
            <a:r>
              <a:rPr lang="en-US" sz="1900" dirty="0" smtClean="0">
                <a:solidFill>
                  <a:srgbClr val="585747"/>
                </a:solidFill>
                <a:latin typeface="Cambria" panose="02040503050406030204" pitchFamily="18" charset="0"/>
              </a:rPr>
              <a:t>information</a:t>
            </a:r>
          </a:p>
          <a:p>
            <a:pPr marL="342900" indent="-342900">
              <a:spcBef>
                <a:spcPct val="20000"/>
              </a:spcBef>
              <a:buFont typeface="Arial" panose="020B0604020202020204" pitchFamily="34" charset="0"/>
              <a:buChar char="•"/>
              <a:defRPr/>
            </a:pPr>
            <a:r>
              <a:rPr lang="en-US" sz="1900" dirty="0" smtClean="0">
                <a:solidFill>
                  <a:srgbClr val="585747"/>
                </a:solidFill>
                <a:latin typeface="Cambria" panose="02040503050406030204" pitchFamily="18" charset="0"/>
              </a:rPr>
              <a:t>Check </a:t>
            </a:r>
            <a:r>
              <a:rPr lang="en-US" sz="1900" dirty="0">
                <a:solidFill>
                  <a:srgbClr val="585747"/>
                </a:solidFill>
                <a:latin typeface="Cambria" panose="02040503050406030204" pitchFamily="18" charset="0"/>
              </a:rPr>
              <a:t>out campus photos and </a:t>
            </a:r>
            <a:r>
              <a:rPr lang="en-US" sz="1900" dirty="0" smtClean="0">
                <a:solidFill>
                  <a:srgbClr val="585747"/>
                </a:solidFill>
                <a:latin typeface="Cambria" panose="02040503050406030204" pitchFamily="18" charset="0"/>
              </a:rPr>
              <a:t>multimedia</a:t>
            </a:r>
          </a:p>
          <a:p>
            <a:pPr marL="342900" indent="-342900">
              <a:spcBef>
                <a:spcPct val="20000"/>
              </a:spcBef>
              <a:buFont typeface="Arial" panose="020B0604020202020204" pitchFamily="34" charset="0"/>
              <a:buChar char="•"/>
              <a:defRPr/>
            </a:pPr>
            <a:r>
              <a:rPr lang="en-US" sz="1900" dirty="0" smtClean="0">
                <a:solidFill>
                  <a:srgbClr val="585747"/>
                </a:solidFill>
                <a:latin typeface="Cambria" panose="02040503050406030204" pitchFamily="18" charset="0"/>
              </a:rPr>
              <a:t>Accessible </a:t>
            </a:r>
            <a:r>
              <a:rPr lang="en-US" sz="1900" dirty="0">
                <a:solidFill>
                  <a:srgbClr val="585747"/>
                </a:solidFill>
                <a:latin typeface="Cambria" panose="02040503050406030204" pitchFamily="18" charset="0"/>
              </a:rPr>
              <a:t>from iTunes at:   </a:t>
            </a:r>
          </a:p>
          <a:p>
            <a:pPr>
              <a:spcBef>
                <a:spcPct val="20000"/>
              </a:spcBef>
              <a:defRPr/>
            </a:pPr>
            <a:r>
              <a:rPr lang="en-US" sz="1900" dirty="0">
                <a:solidFill>
                  <a:srgbClr val="585747"/>
                </a:solidFill>
                <a:latin typeface="Cambria" panose="02040503050406030204" pitchFamily="18" charset="0"/>
              </a:rPr>
              <a:t>       </a:t>
            </a:r>
            <a:r>
              <a:rPr lang="en-US" sz="1900" dirty="0">
                <a:solidFill>
                  <a:srgbClr val="0070C0"/>
                </a:solidFill>
                <a:latin typeface="Cambria" panose="02040503050406030204" pitchFamily="18" charset="0"/>
                <a:hlinkClick r:id="rId2"/>
              </a:rPr>
              <a:t>http://</a:t>
            </a:r>
            <a:r>
              <a:rPr lang="en-US" sz="1900" dirty="0" smtClean="0">
                <a:solidFill>
                  <a:srgbClr val="0070C0"/>
                </a:solidFill>
                <a:latin typeface="Cambria" panose="02040503050406030204" pitchFamily="18" charset="0"/>
                <a:hlinkClick r:id="rId2"/>
              </a:rPr>
              <a:t>itunes.apple.com/us/app/iwku/id365191342?mt=8</a:t>
            </a:r>
            <a:endParaRPr lang="en-US" sz="1900" dirty="0">
              <a:solidFill>
                <a:srgbClr val="0070C0"/>
              </a:solidFill>
              <a:latin typeface="Cambria" panose="02040503050406030204" pitchFamily="18" charset="0"/>
            </a:endParaRPr>
          </a:p>
          <a:p>
            <a:pPr marL="342900" indent="-342900">
              <a:spcBef>
                <a:spcPct val="20000"/>
              </a:spcBef>
              <a:buFont typeface="Arial" panose="020B0604020202020204" pitchFamily="34" charset="0"/>
              <a:buChar char="•"/>
              <a:defRPr/>
            </a:pPr>
            <a:r>
              <a:rPr lang="en-US" sz="1900" dirty="0">
                <a:solidFill>
                  <a:srgbClr val="585747"/>
                </a:solidFill>
                <a:latin typeface="Cambria" panose="02040503050406030204" pitchFamily="18" charset="0"/>
              </a:rPr>
              <a:t>Accessible from Google Play at: </a:t>
            </a:r>
            <a:r>
              <a:rPr lang="en-US" sz="1900" u="sng" dirty="0">
                <a:hlinkClick r:id="rId3"/>
              </a:rPr>
              <a:t>https://play.google.com/store/apps/details?id=com.blackboard.android.central.WKU&amp;hl=en</a:t>
            </a:r>
            <a:endParaRPr lang="en-US" sz="1900" dirty="0"/>
          </a:p>
          <a:p>
            <a:pPr marL="342900" indent="-342900">
              <a:spcBef>
                <a:spcPct val="20000"/>
              </a:spcBef>
              <a:buFont typeface="Arial" panose="020B0604020202020204" pitchFamily="34" charset="0"/>
              <a:buChar char="•"/>
              <a:defRPr/>
            </a:pPr>
            <a:r>
              <a:rPr lang="en-US" sz="1900" dirty="0" smtClean="0">
                <a:solidFill>
                  <a:srgbClr val="585747"/>
                </a:solidFill>
                <a:latin typeface="Cambria" panose="02040503050406030204" pitchFamily="18" charset="0"/>
              </a:rPr>
              <a:t>Other </a:t>
            </a:r>
            <a:r>
              <a:rPr lang="en-US" sz="1900" dirty="0">
                <a:solidFill>
                  <a:srgbClr val="585747"/>
                </a:solidFill>
                <a:latin typeface="Cambria" panose="02040503050406030204" pitchFamily="18" charset="0"/>
              </a:rPr>
              <a:t>web-enabled mobile devices can </a:t>
            </a:r>
            <a:r>
              <a:rPr lang="en-US" sz="1900" dirty="0" smtClean="0">
                <a:solidFill>
                  <a:srgbClr val="585747"/>
                </a:solidFill>
                <a:latin typeface="Cambria" panose="02040503050406030204" pitchFamily="18" charset="0"/>
              </a:rPr>
              <a:t>visit </a:t>
            </a:r>
            <a:r>
              <a:rPr lang="en-US" sz="1900" dirty="0" smtClean="0">
                <a:solidFill>
                  <a:srgbClr val="0070C0"/>
                </a:solidFill>
                <a:latin typeface="Cambria" panose="02040503050406030204" pitchFamily="18" charset="0"/>
                <a:hlinkClick r:id="rId4"/>
              </a:rPr>
              <a:t>http</a:t>
            </a:r>
            <a:r>
              <a:rPr lang="en-US" sz="1900" dirty="0">
                <a:solidFill>
                  <a:srgbClr val="0070C0"/>
                </a:solidFill>
                <a:latin typeface="Cambria" panose="02040503050406030204" pitchFamily="18" charset="0"/>
                <a:hlinkClick r:id="rId4"/>
              </a:rPr>
              <a:t>://</a:t>
            </a:r>
            <a:r>
              <a:rPr lang="en-US" sz="1900" dirty="0" smtClean="0">
                <a:solidFill>
                  <a:srgbClr val="0070C0"/>
                </a:solidFill>
                <a:latin typeface="Cambria" panose="02040503050406030204" pitchFamily="18" charset="0"/>
                <a:hlinkClick r:id="rId4"/>
              </a:rPr>
              <a:t>i.wku.edu</a:t>
            </a:r>
            <a:r>
              <a:rPr lang="en-US" sz="1900" dirty="0">
                <a:solidFill>
                  <a:srgbClr val="585747"/>
                </a:solidFill>
                <a:latin typeface="Cambria" panose="02040503050406030204" pitchFamily="18" charset="0"/>
              </a:rPr>
              <a:t> </a:t>
            </a:r>
            <a:r>
              <a:rPr lang="en-US" sz="1900" dirty="0" smtClean="0">
                <a:solidFill>
                  <a:srgbClr val="585747"/>
                </a:solidFill>
                <a:latin typeface="Cambria" panose="02040503050406030204" pitchFamily="18" charset="0"/>
              </a:rPr>
              <a:t> </a:t>
            </a:r>
            <a:endParaRPr lang="en-US" sz="1900" dirty="0">
              <a:solidFill>
                <a:srgbClr val="585747"/>
              </a:solidFill>
              <a:latin typeface="Cambria" panose="020405030504060302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2249" y="111211"/>
            <a:ext cx="2418000" cy="4300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6482" y="2372497"/>
            <a:ext cx="2446639" cy="4349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2644443"/>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496" y="605488"/>
            <a:ext cx="7549980" cy="1569660"/>
          </a:xfrm>
          <a:prstGeom prst="rect">
            <a:avLst/>
          </a:prstGeom>
          <a:noFill/>
        </p:spPr>
        <p:txBody>
          <a:bodyPr wrap="square" rtlCol="0">
            <a:spAutoFit/>
          </a:bodyPr>
          <a:lstStyle/>
          <a:p>
            <a:pPr algn="ctr"/>
            <a:r>
              <a:rPr lang="en-US" sz="4800" b="1" dirty="0" smtClean="0">
                <a:solidFill>
                  <a:schemeClr val="accent1">
                    <a:lumMod val="75000"/>
                  </a:schemeClr>
                </a:solidFill>
              </a:rPr>
              <a:t>What Tech Should I Bring to Campus?</a:t>
            </a:r>
            <a:endParaRPr lang="en-US" sz="4800" b="1" dirty="0">
              <a:solidFill>
                <a:schemeClr val="accent1">
                  <a:lumMod val="75000"/>
                </a:schemeClr>
              </a:solidFill>
            </a:endParaRPr>
          </a:p>
        </p:txBody>
      </p:sp>
      <p:sp>
        <p:nvSpPr>
          <p:cNvPr id="5" name="Rectangle 4"/>
          <p:cNvSpPr/>
          <p:nvPr/>
        </p:nvSpPr>
        <p:spPr>
          <a:xfrm>
            <a:off x="278026" y="2536234"/>
            <a:ext cx="7166919" cy="2985433"/>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rgbClr val="585747"/>
                </a:solidFill>
                <a:latin typeface="Cambria" panose="02040503050406030204" pitchFamily="18" charset="0"/>
              </a:rPr>
              <a:t>Every student’s needs are different!</a:t>
            </a:r>
          </a:p>
          <a:p>
            <a:pPr marL="342900" indent="-342900">
              <a:buFont typeface="Arial" panose="020B0604020202020204" pitchFamily="34" charset="0"/>
              <a:buChar char="•"/>
            </a:pPr>
            <a:endParaRPr lang="en-US" sz="2400" dirty="0" smtClean="0">
              <a:solidFill>
                <a:srgbClr val="585747"/>
              </a:solidFill>
              <a:latin typeface="Cambria" panose="02040503050406030204" pitchFamily="18" charset="0"/>
            </a:endParaRPr>
          </a:p>
          <a:p>
            <a:pPr marL="342900" indent="-342900">
              <a:buFont typeface="Arial" panose="020B0604020202020204" pitchFamily="34" charset="0"/>
              <a:buChar char="•"/>
            </a:pPr>
            <a:r>
              <a:rPr lang="en-US" sz="2400" dirty="0" smtClean="0">
                <a:solidFill>
                  <a:srgbClr val="585747"/>
                </a:solidFill>
                <a:latin typeface="Cambria" panose="02040503050406030204" pitchFamily="18" charset="0"/>
              </a:rPr>
              <a:t>Most computers will be supported on our network, including PCs and Macs.</a:t>
            </a:r>
          </a:p>
          <a:p>
            <a:pPr marL="342900" indent="-342900">
              <a:buFont typeface="Arial" panose="020B0604020202020204" pitchFamily="34" charset="0"/>
              <a:buChar char="•"/>
            </a:pPr>
            <a:endParaRPr lang="en-US" sz="2400" dirty="0" smtClean="0">
              <a:solidFill>
                <a:srgbClr val="585747"/>
              </a:solidFill>
              <a:latin typeface="Cambria" panose="02040503050406030204" pitchFamily="18" charset="0"/>
            </a:endParaRPr>
          </a:p>
          <a:p>
            <a:pPr marL="342900" indent="-342900">
              <a:buFont typeface="Arial" panose="020B0604020202020204" pitchFamily="34" charset="0"/>
              <a:buChar char="•"/>
            </a:pPr>
            <a:r>
              <a:rPr lang="en-US" sz="2400" dirty="0" smtClean="0">
                <a:solidFill>
                  <a:srgbClr val="585747"/>
                </a:solidFill>
                <a:latin typeface="Cambria" panose="02040503050406030204" pitchFamily="18" charset="0"/>
              </a:rPr>
              <a:t>You must provide your own Ethernet cable for a wired connection in your residence hall.</a:t>
            </a:r>
          </a:p>
          <a:p>
            <a:endParaRPr lang="en-US" sz="2000" dirty="0">
              <a:solidFill>
                <a:srgbClr val="585747"/>
              </a:solidFill>
              <a:latin typeface="Cambria" panose="02040503050406030204" pitchFamily="18" charset="0"/>
            </a:endParaRPr>
          </a:p>
        </p:txBody>
      </p:sp>
      <p:pic>
        <p:nvPicPr>
          <p:cNvPr id="13" name="Picture 2" descr="http://zeenattv.com/wp-content/uploads/2012/08/etherne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20" b="14851"/>
          <a:stretch/>
        </p:blipFill>
        <p:spPr bwMode="auto">
          <a:xfrm>
            <a:off x="9060909" y="334125"/>
            <a:ext cx="2809815" cy="2007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6476" y="2076634"/>
            <a:ext cx="4063978" cy="4063978"/>
          </a:xfrm>
          <a:prstGeom prst="rect">
            <a:avLst/>
          </a:prstGeom>
        </p:spPr>
      </p:pic>
    </p:spTree>
    <p:extLst>
      <p:ext uri="{BB962C8B-B14F-4D97-AF65-F5344CB8AC3E}">
        <p14:creationId xmlns:p14="http://schemas.microsoft.com/office/powerpoint/2010/main" val="540080352"/>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344" y="197715"/>
            <a:ext cx="11689494" cy="830997"/>
          </a:xfrm>
          <a:prstGeom prst="rect">
            <a:avLst/>
          </a:prstGeom>
          <a:noFill/>
        </p:spPr>
        <p:txBody>
          <a:bodyPr wrap="square" rtlCol="0">
            <a:spAutoFit/>
          </a:bodyPr>
          <a:lstStyle/>
          <a:p>
            <a:pPr algn="ctr"/>
            <a:r>
              <a:rPr lang="en-US" sz="4800" b="1" dirty="0" smtClean="0">
                <a:solidFill>
                  <a:schemeClr val="accent1">
                    <a:lumMod val="75000"/>
                  </a:schemeClr>
                </a:solidFill>
              </a:rPr>
              <a:t>Microsoft Office 365</a:t>
            </a:r>
            <a:endParaRPr lang="en-US" sz="4800" b="1" dirty="0">
              <a:solidFill>
                <a:schemeClr val="accent1">
                  <a:lumMod val="75000"/>
                </a:schemeClr>
              </a:solidFill>
            </a:endParaRPr>
          </a:p>
        </p:txBody>
      </p:sp>
      <p:sp>
        <p:nvSpPr>
          <p:cNvPr id="6" name="Rectangle 5"/>
          <p:cNvSpPr/>
          <p:nvPr/>
        </p:nvSpPr>
        <p:spPr>
          <a:xfrm>
            <a:off x="166814" y="1300558"/>
            <a:ext cx="5677931" cy="4955203"/>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rgbClr val="585747"/>
                </a:solidFill>
                <a:latin typeface="Cambria" panose="02040503050406030204" pitchFamily="18" charset="0"/>
              </a:rPr>
              <a:t>Microsoft Office is available to registered WKU students at no charge.</a:t>
            </a:r>
          </a:p>
          <a:p>
            <a:pPr marL="342900" indent="-342900">
              <a:buFont typeface="Arial" panose="020B0604020202020204" pitchFamily="34" charset="0"/>
              <a:buChar char="•"/>
            </a:pPr>
            <a:endParaRPr lang="en-US" sz="2400" dirty="0" smtClean="0">
              <a:solidFill>
                <a:srgbClr val="585747"/>
              </a:solidFill>
              <a:latin typeface="Cambria" panose="02040503050406030204" pitchFamily="18" charset="0"/>
            </a:endParaRPr>
          </a:p>
          <a:p>
            <a:pPr marL="342900" indent="-342900">
              <a:buFont typeface="Arial" panose="020B0604020202020204" pitchFamily="34" charset="0"/>
              <a:buChar char="•"/>
            </a:pPr>
            <a:r>
              <a:rPr lang="en-US" sz="2400" dirty="0" smtClean="0">
                <a:solidFill>
                  <a:srgbClr val="585747"/>
                </a:solidFill>
                <a:latin typeface="Cambria" panose="02040503050406030204" pitchFamily="18" charset="0"/>
              </a:rPr>
              <a:t>Students can download Office by visiting the Software Center </a:t>
            </a:r>
            <a:r>
              <a:rPr lang="en-US" sz="2400" dirty="0">
                <a:solidFill>
                  <a:srgbClr val="585747"/>
                </a:solidFill>
                <a:latin typeface="Cambria" panose="02040503050406030204" pitchFamily="18" charset="0"/>
              </a:rPr>
              <a:t>at </a:t>
            </a:r>
            <a:r>
              <a:rPr lang="en-US" sz="2400" dirty="0" smtClean="0">
                <a:solidFill>
                  <a:srgbClr val="585747"/>
                </a:solidFill>
                <a:latin typeface="Cambria" panose="02040503050406030204" pitchFamily="18" charset="0"/>
                <a:hlinkClick r:id="rId2"/>
              </a:rPr>
              <a:t>www.wku.edu/it/sms/</a:t>
            </a:r>
            <a:r>
              <a:rPr lang="en-US" sz="2400" dirty="0" smtClean="0">
                <a:solidFill>
                  <a:srgbClr val="585747"/>
                </a:solidFill>
                <a:latin typeface="Cambria" panose="02040503050406030204" pitchFamily="18" charset="0"/>
              </a:rPr>
              <a:t> </a:t>
            </a:r>
          </a:p>
          <a:p>
            <a:pPr marL="342900" indent="-342900">
              <a:buFont typeface="Arial" panose="020B0604020202020204" pitchFamily="34" charset="0"/>
              <a:buChar char="•"/>
            </a:pPr>
            <a:endParaRPr lang="en-US" sz="2400" dirty="0" smtClean="0">
              <a:solidFill>
                <a:srgbClr val="585747"/>
              </a:solidFill>
              <a:latin typeface="Cambria" panose="02040503050406030204" pitchFamily="18" charset="0"/>
            </a:endParaRPr>
          </a:p>
          <a:p>
            <a:pPr marL="342900" indent="-342900">
              <a:buFont typeface="Arial" panose="020B0604020202020204" pitchFamily="34" charset="0"/>
              <a:buChar char="•"/>
            </a:pPr>
            <a:r>
              <a:rPr lang="en-US" sz="2400" dirty="0" smtClean="0">
                <a:solidFill>
                  <a:srgbClr val="585747"/>
                </a:solidFill>
                <a:latin typeface="Cambria" panose="02040503050406030204" pitchFamily="18" charset="0"/>
              </a:rPr>
              <a:t>The download includes Microsoft  Office 2016 applications:</a:t>
            </a:r>
          </a:p>
          <a:p>
            <a:pPr marL="800100" lvl="1" indent="-342900">
              <a:buFont typeface="Arial" panose="020B0604020202020204" pitchFamily="34" charset="0"/>
              <a:buChar char="•"/>
            </a:pPr>
            <a:r>
              <a:rPr lang="en-US" sz="2000" dirty="0" smtClean="0">
                <a:solidFill>
                  <a:srgbClr val="585747"/>
                </a:solidFill>
                <a:latin typeface="Cambria" panose="02040503050406030204" pitchFamily="18" charset="0"/>
              </a:rPr>
              <a:t>Word</a:t>
            </a:r>
          </a:p>
          <a:p>
            <a:pPr marL="800100" lvl="1" indent="-342900">
              <a:buFont typeface="Arial" panose="020B0604020202020204" pitchFamily="34" charset="0"/>
              <a:buChar char="•"/>
            </a:pPr>
            <a:r>
              <a:rPr lang="en-US" sz="2000" dirty="0" smtClean="0">
                <a:solidFill>
                  <a:srgbClr val="585747"/>
                </a:solidFill>
                <a:latin typeface="Cambria" panose="02040503050406030204" pitchFamily="18" charset="0"/>
              </a:rPr>
              <a:t>Excel</a:t>
            </a:r>
          </a:p>
          <a:p>
            <a:pPr marL="800100" lvl="1" indent="-342900">
              <a:buFont typeface="Arial" panose="020B0604020202020204" pitchFamily="34" charset="0"/>
              <a:buChar char="•"/>
            </a:pPr>
            <a:r>
              <a:rPr lang="en-US" sz="2000" dirty="0" smtClean="0">
                <a:solidFill>
                  <a:srgbClr val="585747"/>
                </a:solidFill>
                <a:latin typeface="Cambria" panose="02040503050406030204" pitchFamily="18" charset="0"/>
              </a:rPr>
              <a:t>PowerPoint</a:t>
            </a:r>
          </a:p>
          <a:p>
            <a:pPr marL="800100" lvl="1" indent="-342900">
              <a:buFont typeface="Arial" panose="020B0604020202020204" pitchFamily="34" charset="0"/>
              <a:buChar char="•"/>
            </a:pPr>
            <a:r>
              <a:rPr lang="en-US" sz="2000" dirty="0" smtClean="0">
                <a:solidFill>
                  <a:srgbClr val="585747"/>
                </a:solidFill>
                <a:latin typeface="Cambria" panose="02040503050406030204" pitchFamily="18" charset="0"/>
              </a:rPr>
              <a:t>OneNote</a:t>
            </a:r>
          </a:p>
          <a:p>
            <a:pPr marL="800100" lvl="1" indent="-342900">
              <a:buFont typeface="Arial" panose="020B0604020202020204" pitchFamily="34" charset="0"/>
              <a:buChar char="•"/>
            </a:pPr>
            <a:endParaRPr lang="en-US" sz="2000" dirty="0">
              <a:solidFill>
                <a:srgbClr val="585747"/>
              </a:solidFill>
              <a:latin typeface="Cambria" panose="020405030504060302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669" y="1025943"/>
            <a:ext cx="4550154" cy="40396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8233" y="2885152"/>
            <a:ext cx="3408464" cy="32558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487746"/>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536" y="222426"/>
            <a:ext cx="11801734" cy="830997"/>
          </a:xfrm>
          <a:prstGeom prst="rect">
            <a:avLst/>
          </a:prstGeom>
          <a:noFill/>
        </p:spPr>
        <p:txBody>
          <a:bodyPr wrap="square" rtlCol="0">
            <a:spAutoFit/>
          </a:bodyPr>
          <a:lstStyle/>
          <a:p>
            <a:pPr algn="ctr"/>
            <a:r>
              <a:rPr lang="en-US" sz="4800" b="1" dirty="0" smtClean="0">
                <a:solidFill>
                  <a:schemeClr val="accent1">
                    <a:lumMod val="75000"/>
                  </a:schemeClr>
                </a:solidFill>
              </a:rPr>
              <a:t>Purchasing Programs</a:t>
            </a:r>
            <a:endParaRPr lang="en-US" sz="4800" b="1" dirty="0">
              <a:solidFill>
                <a:schemeClr val="accent1">
                  <a:lumMod val="75000"/>
                </a:schemeClr>
              </a:solidFill>
            </a:endParaRPr>
          </a:p>
        </p:txBody>
      </p:sp>
      <p:sp>
        <p:nvSpPr>
          <p:cNvPr id="5" name="Rectangle 4"/>
          <p:cNvSpPr/>
          <p:nvPr/>
        </p:nvSpPr>
        <p:spPr>
          <a:xfrm>
            <a:off x="122536" y="1267967"/>
            <a:ext cx="11801734" cy="2710678"/>
          </a:xfrm>
          <a:prstGeom prst="rect">
            <a:avLst/>
          </a:prstGeom>
        </p:spPr>
        <p:txBody>
          <a:bodyPr wrap="square">
            <a:spAutoFit/>
          </a:bodyPr>
          <a:lstStyle/>
          <a:p>
            <a:pPr marL="1028700" lvl="0" indent="-342900">
              <a:lnSpc>
                <a:spcPct val="120000"/>
              </a:lnSpc>
              <a:buFont typeface="Arial" panose="020B0604020202020204" pitchFamily="34" charset="0"/>
              <a:buChar char="•"/>
              <a:defRPr/>
            </a:pPr>
            <a:r>
              <a:rPr lang="en-US" sz="2400" dirty="0">
                <a:solidFill>
                  <a:srgbClr val="585747"/>
                </a:solidFill>
                <a:latin typeface="Cambria" panose="02040503050406030204" pitchFamily="18" charset="0"/>
              </a:rPr>
              <a:t>Western Kentucky University has Educational Purchase Pricing with both Apple and Dell available for WKU faculty, staff, and students.</a:t>
            </a:r>
          </a:p>
          <a:p>
            <a:pPr marL="1028700" lvl="0" indent="-342900">
              <a:lnSpc>
                <a:spcPct val="120000"/>
              </a:lnSpc>
              <a:buFont typeface="Arial" panose="020B0604020202020204" pitchFamily="34" charset="0"/>
              <a:buChar char="•"/>
              <a:defRPr/>
            </a:pPr>
            <a:endParaRPr lang="en-US" sz="2400" dirty="0" smtClean="0">
              <a:solidFill>
                <a:srgbClr val="585747"/>
              </a:solidFill>
              <a:latin typeface="Cambria" panose="02040503050406030204" pitchFamily="18" charset="0"/>
            </a:endParaRPr>
          </a:p>
          <a:p>
            <a:pPr marL="1028700" lvl="0" indent="-342900">
              <a:lnSpc>
                <a:spcPct val="120000"/>
              </a:lnSpc>
              <a:buFont typeface="Arial" panose="020B0604020202020204" pitchFamily="34" charset="0"/>
              <a:buChar char="•"/>
              <a:defRPr/>
            </a:pPr>
            <a:r>
              <a:rPr lang="en-US" sz="2400" dirty="0" smtClean="0">
                <a:solidFill>
                  <a:srgbClr val="585747"/>
                </a:solidFill>
                <a:latin typeface="Cambria" panose="02040503050406030204" pitchFamily="18" charset="0"/>
              </a:rPr>
              <a:t>Special </a:t>
            </a:r>
            <a:r>
              <a:rPr lang="en-US" sz="2400" dirty="0">
                <a:solidFill>
                  <a:srgbClr val="585747"/>
                </a:solidFill>
                <a:latin typeface="Cambria" panose="02040503050406030204" pitchFamily="18" charset="0"/>
              </a:rPr>
              <a:t>discounts and offers that are made available to an employee or student of Western Kentucky University are not available to the general public. More information can be found at </a:t>
            </a:r>
            <a:r>
              <a:rPr lang="en-US" sz="2400" dirty="0" smtClean="0">
                <a:solidFill>
                  <a:srgbClr val="585747"/>
                </a:solidFill>
                <a:latin typeface="Cambria" panose="02040503050406030204" pitchFamily="18" charset="0"/>
                <a:hlinkClick r:id="rId2"/>
              </a:rPr>
              <a:t>www.wku.edu/it/discounts-purchasing</a:t>
            </a:r>
            <a:r>
              <a:rPr lang="en-US" sz="2400" dirty="0" smtClean="0">
                <a:solidFill>
                  <a:srgbClr val="585747"/>
                </a:solidFill>
                <a:latin typeface="Cambria" panose="02040503050406030204" pitchFamily="18" charset="0"/>
              </a:rPr>
              <a:t> </a:t>
            </a:r>
            <a:endParaRPr lang="en-US" sz="2400" dirty="0">
              <a:solidFill>
                <a:srgbClr val="585747"/>
              </a:solidFill>
              <a:latin typeface="Cambria" panose="02040503050406030204" pitchFamily="18" charset="0"/>
            </a:endParaRPr>
          </a:p>
        </p:txBody>
      </p:sp>
    </p:spTree>
    <p:extLst>
      <p:ext uri="{BB962C8B-B14F-4D97-AF65-F5344CB8AC3E}">
        <p14:creationId xmlns:p14="http://schemas.microsoft.com/office/powerpoint/2010/main" val="1090581521"/>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536" y="222426"/>
            <a:ext cx="11801734" cy="830997"/>
          </a:xfrm>
          <a:prstGeom prst="rect">
            <a:avLst/>
          </a:prstGeom>
          <a:noFill/>
        </p:spPr>
        <p:txBody>
          <a:bodyPr wrap="square" rtlCol="0">
            <a:spAutoFit/>
          </a:bodyPr>
          <a:lstStyle/>
          <a:p>
            <a:pPr algn="ctr"/>
            <a:r>
              <a:rPr lang="en-US" sz="4800" b="1" dirty="0" smtClean="0">
                <a:solidFill>
                  <a:schemeClr val="accent1">
                    <a:lumMod val="75000"/>
                  </a:schemeClr>
                </a:solidFill>
              </a:rPr>
              <a:t>Apple Educational Purchase Program</a:t>
            </a:r>
            <a:endParaRPr lang="en-US" sz="4800" b="1" dirty="0">
              <a:solidFill>
                <a:schemeClr val="accent1">
                  <a:lumMod val="75000"/>
                </a:schemeClr>
              </a:solidFill>
            </a:endParaRPr>
          </a:p>
        </p:txBody>
      </p:sp>
      <p:sp>
        <p:nvSpPr>
          <p:cNvPr id="5" name="Rectangle 4"/>
          <p:cNvSpPr/>
          <p:nvPr/>
        </p:nvSpPr>
        <p:spPr>
          <a:xfrm>
            <a:off x="5025082" y="2029591"/>
            <a:ext cx="6899188" cy="3416320"/>
          </a:xfrm>
          <a:prstGeom prst="rect">
            <a:avLst/>
          </a:prstGeom>
        </p:spPr>
        <p:txBody>
          <a:bodyPr wrap="square">
            <a:spAutoFit/>
          </a:bodyPr>
          <a:lstStyle/>
          <a:p>
            <a:r>
              <a:rPr lang="en-US" sz="2400" dirty="0">
                <a:solidFill>
                  <a:srgbClr val="585747"/>
                </a:solidFill>
                <a:latin typeface="Cambria" panose="02040503050406030204" pitchFamily="18" charset="0"/>
              </a:rPr>
              <a:t>Western Kentucky University and Apple have teamed up to offer faculty, staff, and students the benefit of participating in the Apple Educational Purchase Program. In </a:t>
            </a:r>
            <a:r>
              <a:rPr lang="en-US" sz="2400" dirty="0" smtClean="0">
                <a:solidFill>
                  <a:srgbClr val="585747"/>
                </a:solidFill>
                <a:latin typeface="Cambria" panose="02040503050406030204" pitchFamily="18" charset="0"/>
              </a:rPr>
              <a:t>addition, </a:t>
            </a:r>
            <a:r>
              <a:rPr lang="en-US" sz="2400" dirty="0">
                <a:solidFill>
                  <a:srgbClr val="585747"/>
                </a:solidFill>
                <a:latin typeface="Cambria" panose="02040503050406030204" pitchFamily="18" charset="0"/>
              </a:rPr>
              <a:t>the discounts are not limited to computers. Most Apple products are available at a discount, with the actual discount percentage averaging around 10</a:t>
            </a:r>
            <a:r>
              <a:rPr lang="en-US" sz="2400" dirty="0" smtClean="0">
                <a:solidFill>
                  <a:srgbClr val="585747"/>
                </a:solidFill>
                <a:latin typeface="Cambria" panose="02040503050406030204" pitchFamily="18" charset="0"/>
              </a:rPr>
              <a:t>%.</a:t>
            </a:r>
            <a:endParaRPr lang="en-US" sz="2400" dirty="0">
              <a:solidFill>
                <a:srgbClr val="585747"/>
              </a:solidFill>
              <a:latin typeface="Cambria" panose="02040503050406030204" pitchFamily="18" charset="0"/>
            </a:endParaRPr>
          </a:p>
          <a:p>
            <a:endParaRPr lang="en-US" sz="2400" dirty="0">
              <a:solidFill>
                <a:srgbClr val="585747"/>
              </a:solidFill>
              <a:latin typeface="Cambria" panose="02040503050406030204" pitchFamily="18" charset="0"/>
            </a:endParaRPr>
          </a:p>
          <a:p>
            <a:r>
              <a:rPr lang="en-US" sz="2400" dirty="0" smtClean="0">
                <a:solidFill>
                  <a:srgbClr val="585747"/>
                </a:solidFill>
                <a:latin typeface="Cambria" panose="02040503050406030204" pitchFamily="18" charset="0"/>
                <a:hlinkClick r:id="rId2"/>
              </a:rPr>
              <a:t>www.wku.edu/it/discounts-purchasing</a:t>
            </a:r>
            <a:r>
              <a:rPr lang="en-US" sz="2400" dirty="0" smtClean="0">
                <a:solidFill>
                  <a:srgbClr val="585747"/>
                </a:solidFill>
                <a:latin typeface="Cambria" panose="02040503050406030204" pitchFamily="18" charset="0"/>
              </a:rPr>
              <a:t> </a:t>
            </a:r>
            <a:endParaRPr lang="en-US" sz="2400" dirty="0">
              <a:solidFill>
                <a:srgbClr val="585747"/>
              </a:solidFill>
              <a:latin typeface="Cambria" panose="02040503050406030204" pitchFamily="18" charset="0"/>
            </a:endParaRPr>
          </a:p>
        </p:txBody>
      </p:sp>
      <p:sp>
        <p:nvSpPr>
          <p:cNvPr id="7" name="TextBox 6"/>
          <p:cNvSpPr txBox="1"/>
          <p:nvPr/>
        </p:nvSpPr>
        <p:spPr>
          <a:xfrm>
            <a:off x="336773" y="1383261"/>
            <a:ext cx="4240325" cy="646331"/>
          </a:xfrm>
          <a:prstGeom prst="rect">
            <a:avLst/>
          </a:prstGeom>
          <a:noFill/>
        </p:spPr>
        <p:txBody>
          <a:bodyPr wrap="square" rtlCol="0">
            <a:spAutoFit/>
          </a:bodyPr>
          <a:lstStyle/>
          <a:p>
            <a:pPr algn="ctr"/>
            <a:r>
              <a:rPr lang="en-US" sz="3600" b="1" dirty="0" smtClean="0">
                <a:solidFill>
                  <a:schemeClr val="accent1">
                    <a:lumMod val="75000"/>
                  </a:schemeClr>
                </a:solidFill>
              </a:rPr>
              <a:t>WKU’s Apple Store</a:t>
            </a:r>
            <a:endParaRPr lang="en-US" sz="3600" b="1" dirty="0">
              <a:solidFill>
                <a:schemeClr val="accent1">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773" y="2253787"/>
            <a:ext cx="4517979" cy="3629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0976573"/>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536" y="222426"/>
            <a:ext cx="11801734" cy="830997"/>
          </a:xfrm>
          <a:prstGeom prst="rect">
            <a:avLst/>
          </a:prstGeom>
          <a:noFill/>
        </p:spPr>
        <p:txBody>
          <a:bodyPr wrap="square" rtlCol="0">
            <a:spAutoFit/>
          </a:bodyPr>
          <a:lstStyle/>
          <a:p>
            <a:pPr algn="ctr"/>
            <a:r>
              <a:rPr lang="en-US" sz="4800" b="1" dirty="0" smtClean="0">
                <a:solidFill>
                  <a:schemeClr val="accent1">
                    <a:lumMod val="75000"/>
                  </a:schemeClr>
                </a:solidFill>
              </a:rPr>
              <a:t>Dell Educational Purchase Program</a:t>
            </a:r>
            <a:endParaRPr lang="en-US" sz="4800" b="1" dirty="0">
              <a:solidFill>
                <a:schemeClr val="accent1">
                  <a:lumMod val="75000"/>
                </a:schemeClr>
              </a:solidFill>
            </a:endParaRPr>
          </a:p>
        </p:txBody>
      </p:sp>
      <p:sp>
        <p:nvSpPr>
          <p:cNvPr id="5" name="Rectangle 4"/>
          <p:cNvSpPr/>
          <p:nvPr/>
        </p:nvSpPr>
        <p:spPr>
          <a:xfrm>
            <a:off x="5025082" y="2029591"/>
            <a:ext cx="6899188" cy="3416320"/>
          </a:xfrm>
          <a:prstGeom prst="rect">
            <a:avLst/>
          </a:prstGeom>
        </p:spPr>
        <p:txBody>
          <a:bodyPr wrap="square">
            <a:spAutoFit/>
          </a:bodyPr>
          <a:lstStyle/>
          <a:p>
            <a:r>
              <a:rPr lang="en-US" sz="2400" dirty="0">
                <a:solidFill>
                  <a:srgbClr val="585747"/>
                </a:solidFill>
                <a:latin typeface="Cambria" panose="02040503050406030204" pitchFamily="18" charset="0"/>
              </a:rPr>
              <a:t>Western Kentucky University and Dell have teamed up to offer faculty, staff, and students the benefit of participating in the Dell Educational Purchase Program. One can purchase LCD TVs, handheld </a:t>
            </a:r>
            <a:r>
              <a:rPr lang="en-US" sz="2400" dirty="0" smtClean="0">
                <a:solidFill>
                  <a:srgbClr val="585747"/>
                </a:solidFill>
                <a:latin typeface="Cambria" panose="02040503050406030204" pitchFamily="18" charset="0"/>
              </a:rPr>
              <a:t>devices, </a:t>
            </a:r>
            <a:r>
              <a:rPr lang="en-US" sz="2400" dirty="0">
                <a:solidFill>
                  <a:srgbClr val="585747"/>
                </a:solidFill>
                <a:latin typeface="Cambria" panose="02040503050406030204" pitchFamily="18" charset="0"/>
              </a:rPr>
              <a:t>and printers as well as choose from over thousands of electronics and accessories at discount prices.</a:t>
            </a:r>
          </a:p>
          <a:p>
            <a:endParaRPr lang="en-US" sz="2400" dirty="0">
              <a:solidFill>
                <a:srgbClr val="585747"/>
              </a:solidFill>
              <a:latin typeface="Cambria" panose="02040503050406030204" pitchFamily="18" charset="0"/>
            </a:endParaRPr>
          </a:p>
          <a:p>
            <a:r>
              <a:rPr lang="en-US" sz="2400" dirty="0" smtClean="0">
                <a:solidFill>
                  <a:srgbClr val="585747"/>
                </a:solidFill>
                <a:latin typeface="Cambria" panose="02040503050406030204" pitchFamily="18" charset="0"/>
                <a:hlinkClick r:id="rId2"/>
              </a:rPr>
              <a:t>www.wku.edu/it/discounts-purchasing</a:t>
            </a:r>
            <a:r>
              <a:rPr lang="en-US" sz="2400" dirty="0" smtClean="0">
                <a:solidFill>
                  <a:srgbClr val="585747"/>
                </a:solidFill>
                <a:latin typeface="Cambria" panose="02040503050406030204" pitchFamily="18" charset="0"/>
              </a:rPr>
              <a:t> </a:t>
            </a:r>
            <a:endParaRPr lang="en-US" sz="2400" dirty="0">
              <a:solidFill>
                <a:srgbClr val="585747"/>
              </a:solidFill>
              <a:latin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98" y="1585666"/>
            <a:ext cx="4449224" cy="3917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7173828"/>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062" y="173001"/>
            <a:ext cx="11981937" cy="707886"/>
          </a:xfrm>
          <a:prstGeom prst="rect">
            <a:avLst/>
          </a:prstGeom>
          <a:noFill/>
        </p:spPr>
        <p:txBody>
          <a:bodyPr wrap="square" rtlCol="0">
            <a:spAutoFit/>
          </a:bodyPr>
          <a:lstStyle/>
          <a:p>
            <a:pPr algn="ctr"/>
            <a:r>
              <a:rPr lang="en-US" sz="4000" b="1" dirty="0" smtClean="0">
                <a:solidFill>
                  <a:schemeClr val="accent1">
                    <a:lumMod val="75000"/>
                  </a:schemeClr>
                </a:solidFill>
              </a:rPr>
              <a:t>Looking to Make a Purchase?</a:t>
            </a:r>
            <a:endParaRPr lang="en-US" sz="4000" b="1" dirty="0">
              <a:solidFill>
                <a:schemeClr val="accent1">
                  <a:lumMod val="75000"/>
                </a:schemeClr>
              </a:solidFill>
            </a:endParaRPr>
          </a:p>
        </p:txBody>
      </p:sp>
      <p:sp>
        <p:nvSpPr>
          <p:cNvPr id="7" name="Rectangle 6"/>
          <p:cNvSpPr/>
          <p:nvPr/>
        </p:nvSpPr>
        <p:spPr>
          <a:xfrm>
            <a:off x="210062" y="1003998"/>
            <a:ext cx="11837776" cy="5109091"/>
          </a:xfrm>
          <a:prstGeom prst="rect">
            <a:avLst/>
          </a:prstGeom>
        </p:spPr>
        <p:txBody>
          <a:bodyPr wrap="square">
            <a:spAutoFit/>
          </a:bodyPr>
          <a:lstStyle/>
          <a:p>
            <a:r>
              <a:rPr lang="en-US" sz="1900" dirty="0" smtClean="0">
                <a:solidFill>
                  <a:srgbClr val="585747"/>
                </a:solidFill>
                <a:latin typeface="Cambria" panose="02040503050406030204" pitchFamily="18" charset="0"/>
              </a:rPr>
              <a:t>Looking to purchase a PC?  Consider the following:</a:t>
            </a:r>
          </a:p>
          <a:p>
            <a:endParaRPr lang="en-US" sz="1900" dirty="0">
              <a:solidFill>
                <a:srgbClr val="585747"/>
              </a:solidFill>
              <a:latin typeface="Cambria" panose="02040503050406030204" pitchFamily="18" charset="0"/>
            </a:endParaRPr>
          </a:p>
          <a:p>
            <a:pPr marL="342900" indent="-342900">
              <a:buFont typeface="Arial" panose="020B0604020202020204" pitchFamily="34" charset="0"/>
              <a:buChar char="•"/>
            </a:pPr>
            <a:r>
              <a:rPr lang="en-US" sz="1900" b="1" dirty="0" smtClean="0">
                <a:solidFill>
                  <a:srgbClr val="585747"/>
                </a:solidFill>
                <a:latin typeface="Cambria" panose="02040503050406030204" pitchFamily="18" charset="0"/>
              </a:rPr>
              <a:t>Your Major</a:t>
            </a:r>
          </a:p>
          <a:p>
            <a:pPr marL="800100" lvl="1" indent="-342900">
              <a:buFont typeface="Arial" panose="020B0604020202020204" pitchFamily="34" charset="0"/>
              <a:buChar char="•"/>
            </a:pPr>
            <a:r>
              <a:rPr lang="en-US" sz="1900" dirty="0" smtClean="0">
                <a:solidFill>
                  <a:srgbClr val="585747"/>
                </a:solidFill>
                <a:latin typeface="Cambria" panose="02040503050406030204" pitchFamily="18" charset="0"/>
              </a:rPr>
              <a:t>The requirement for the computer is different, depending on your major.  Your advisor can discuss software you will be using in your courses to help you decide on the appropriate hardware.</a:t>
            </a:r>
          </a:p>
          <a:p>
            <a:pPr marL="800100" lvl="1" indent="-342900">
              <a:buFont typeface="Arial" panose="020B0604020202020204" pitchFamily="34" charset="0"/>
              <a:buChar char="•"/>
            </a:pPr>
            <a:endParaRPr lang="en-US" sz="1900" dirty="0">
              <a:solidFill>
                <a:srgbClr val="585747"/>
              </a:solidFill>
              <a:latin typeface="Cambria" panose="02040503050406030204" pitchFamily="18" charset="0"/>
            </a:endParaRPr>
          </a:p>
          <a:p>
            <a:pPr marL="342900" lvl="1" indent="-342900">
              <a:buFont typeface="Arial" panose="020B0604020202020204" pitchFamily="34" charset="0"/>
              <a:buChar char="•"/>
            </a:pPr>
            <a:r>
              <a:rPr lang="en-US" sz="1900" b="1" dirty="0" smtClean="0">
                <a:solidFill>
                  <a:srgbClr val="585747"/>
                </a:solidFill>
                <a:latin typeface="Cambria" panose="02040503050406030204" pitchFamily="18" charset="0"/>
              </a:rPr>
              <a:t>Portability</a:t>
            </a:r>
          </a:p>
          <a:p>
            <a:pPr marL="800100" lvl="2" indent="-342900">
              <a:buFont typeface="Arial" panose="020B0604020202020204" pitchFamily="34" charset="0"/>
              <a:buChar char="•"/>
            </a:pPr>
            <a:r>
              <a:rPr lang="en-US" sz="1900" dirty="0" smtClean="0">
                <a:solidFill>
                  <a:srgbClr val="585747"/>
                </a:solidFill>
                <a:latin typeface="Cambria" panose="02040503050406030204" pitchFamily="18" charset="0"/>
              </a:rPr>
              <a:t>Having a computer that can easily be transported is important when classes are heavily note dependent.</a:t>
            </a:r>
          </a:p>
          <a:p>
            <a:pPr marL="800100" lvl="2" indent="-342900">
              <a:buFont typeface="Arial" panose="020B0604020202020204" pitchFamily="34" charset="0"/>
              <a:buChar char="•"/>
            </a:pPr>
            <a:endParaRPr lang="en-US" sz="1900" dirty="0">
              <a:solidFill>
                <a:srgbClr val="585747"/>
              </a:solidFill>
              <a:latin typeface="Cambria" panose="02040503050406030204" pitchFamily="18" charset="0"/>
            </a:endParaRPr>
          </a:p>
          <a:p>
            <a:pPr marL="342900" lvl="1" indent="-342900">
              <a:buFont typeface="Arial" panose="020B0604020202020204" pitchFamily="34" charset="0"/>
              <a:buChar char="•"/>
            </a:pPr>
            <a:r>
              <a:rPr lang="en-US" sz="1900" b="1" dirty="0">
                <a:solidFill>
                  <a:srgbClr val="585747"/>
                </a:solidFill>
                <a:latin typeface="Cambria" panose="02040503050406030204" pitchFamily="18" charset="0"/>
              </a:rPr>
              <a:t>Extended </a:t>
            </a:r>
            <a:r>
              <a:rPr lang="en-US" sz="1900" b="1" dirty="0" smtClean="0">
                <a:solidFill>
                  <a:srgbClr val="585747"/>
                </a:solidFill>
                <a:latin typeface="Cambria" panose="02040503050406030204" pitchFamily="18" charset="0"/>
              </a:rPr>
              <a:t>Warranty</a:t>
            </a:r>
          </a:p>
          <a:p>
            <a:pPr marL="800100" lvl="2" indent="-342900">
              <a:buFont typeface="Arial" panose="020B0604020202020204" pitchFamily="34" charset="0"/>
              <a:buChar char="•"/>
            </a:pPr>
            <a:r>
              <a:rPr lang="en-US" sz="1900" dirty="0" smtClean="0">
                <a:solidFill>
                  <a:srgbClr val="585747"/>
                </a:solidFill>
                <a:latin typeface="Cambria" panose="02040503050406030204" pitchFamily="18" charset="0"/>
              </a:rPr>
              <a:t>Consider extended warranty for duration of time in school.  Extended warranties are highly advisable for any computer system.</a:t>
            </a:r>
          </a:p>
          <a:p>
            <a:pPr marL="800100" lvl="2" indent="-342900">
              <a:buFont typeface="Arial" panose="020B0604020202020204" pitchFamily="34" charset="0"/>
              <a:buChar char="•"/>
            </a:pPr>
            <a:endParaRPr lang="en-US" sz="1900" dirty="0">
              <a:solidFill>
                <a:srgbClr val="585747"/>
              </a:solidFill>
              <a:latin typeface="Cambria" panose="02040503050406030204" pitchFamily="18" charset="0"/>
            </a:endParaRPr>
          </a:p>
          <a:p>
            <a:pPr marL="342900" lvl="1" indent="-342900">
              <a:buFont typeface="Arial" panose="020B0604020202020204" pitchFamily="34" charset="0"/>
              <a:buChar char="•"/>
            </a:pPr>
            <a:r>
              <a:rPr lang="en-US" sz="1900" b="1" dirty="0">
                <a:solidFill>
                  <a:srgbClr val="585747"/>
                </a:solidFill>
                <a:latin typeface="Cambria" panose="02040503050406030204" pitchFamily="18" charset="0"/>
              </a:rPr>
              <a:t>Anti-Virus </a:t>
            </a:r>
            <a:r>
              <a:rPr lang="en-US" sz="1900" b="1" dirty="0" smtClean="0">
                <a:solidFill>
                  <a:srgbClr val="585747"/>
                </a:solidFill>
                <a:latin typeface="Cambria" panose="02040503050406030204" pitchFamily="18" charset="0"/>
              </a:rPr>
              <a:t>Software</a:t>
            </a:r>
          </a:p>
          <a:p>
            <a:pPr marL="800100" lvl="2" indent="-342900">
              <a:buFont typeface="Arial" panose="020B0604020202020204" pitchFamily="34" charset="0"/>
              <a:buChar char="•"/>
            </a:pPr>
            <a:r>
              <a:rPr lang="en-US" sz="2000" dirty="0" smtClean="0"/>
              <a:t>Anti-virus </a:t>
            </a:r>
            <a:r>
              <a:rPr lang="en-US" sz="2000" dirty="0"/>
              <a:t>protection is crucial.  If you do not have an anti-virus software package installed on your device, WKU provides Symantec Endpoint Anti-Virus software for WKU students. It can be downloaded at </a:t>
            </a:r>
            <a:r>
              <a:rPr lang="en-US" sz="2000" u="sng" dirty="0">
                <a:hlinkClick r:id="rId2"/>
              </a:rPr>
              <a:t>www.wku.edu/it/sms</a:t>
            </a:r>
            <a:r>
              <a:rPr lang="en-US" sz="2000" dirty="0"/>
              <a:t> </a:t>
            </a:r>
          </a:p>
        </p:txBody>
      </p:sp>
    </p:spTree>
    <p:extLst>
      <p:ext uri="{BB962C8B-B14F-4D97-AF65-F5344CB8AC3E}">
        <p14:creationId xmlns:p14="http://schemas.microsoft.com/office/powerpoint/2010/main" val="3257555391"/>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9178" y="481913"/>
            <a:ext cx="9885405" cy="830997"/>
          </a:xfrm>
          <a:prstGeom prst="rect">
            <a:avLst/>
          </a:prstGeom>
          <a:noFill/>
        </p:spPr>
        <p:txBody>
          <a:bodyPr wrap="square" rtlCol="0">
            <a:spAutoFit/>
          </a:bodyPr>
          <a:lstStyle/>
          <a:p>
            <a:pPr algn="ctr"/>
            <a:r>
              <a:rPr lang="en-US" sz="4800" b="1" dirty="0" smtClean="0">
                <a:solidFill>
                  <a:schemeClr val="accent1">
                    <a:lumMod val="75000"/>
                  </a:schemeClr>
                </a:solidFill>
              </a:rPr>
              <a:t>IT Services</a:t>
            </a:r>
            <a:endParaRPr lang="en-US" sz="4800" b="1" dirty="0">
              <a:solidFill>
                <a:schemeClr val="accent1">
                  <a:lumMod val="75000"/>
                </a:schemeClr>
              </a:solidFill>
            </a:endParaRPr>
          </a:p>
        </p:txBody>
      </p:sp>
      <p:sp>
        <p:nvSpPr>
          <p:cNvPr id="8" name="TextBox 7"/>
          <p:cNvSpPr txBox="1"/>
          <p:nvPr/>
        </p:nvSpPr>
        <p:spPr>
          <a:xfrm>
            <a:off x="5171302" y="1312910"/>
            <a:ext cx="6728255"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Resources Include:</a:t>
            </a:r>
          </a:p>
          <a:p>
            <a:pPr marL="742950" lvl="1" indent="-285750">
              <a:buFont typeface="Arial" panose="020B0604020202020204" pitchFamily="34" charset="0"/>
              <a:buChar char="•"/>
            </a:pPr>
            <a:r>
              <a:rPr lang="en-US" sz="2800" dirty="0" smtClean="0"/>
              <a:t>WKU Email/</a:t>
            </a:r>
            <a:r>
              <a:rPr lang="en-US" sz="2800" dirty="0" err="1" smtClean="0"/>
              <a:t>TopperMail</a:t>
            </a:r>
            <a:endParaRPr lang="en-US" sz="2800" dirty="0" smtClean="0"/>
          </a:p>
          <a:p>
            <a:pPr marL="742950" lvl="1" indent="-285750">
              <a:buFont typeface="Arial" panose="020B0604020202020204" pitchFamily="34" charset="0"/>
              <a:buChar char="•"/>
            </a:pPr>
            <a:r>
              <a:rPr lang="en-US" sz="2800" dirty="0" err="1" smtClean="0"/>
              <a:t>TopNet</a:t>
            </a:r>
            <a:endParaRPr lang="en-US" sz="2800" dirty="0" smtClean="0"/>
          </a:p>
          <a:p>
            <a:pPr marL="742950" lvl="1" indent="-285750">
              <a:buFont typeface="Arial" panose="020B0604020202020204" pitchFamily="34" charset="0"/>
              <a:buChar char="•"/>
            </a:pPr>
            <a:r>
              <a:rPr lang="en-US" sz="2800" dirty="0" err="1"/>
              <a:t>m</a:t>
            </a:r>
            <a:r>
              <a:rPr lang="en-US" sz="2800" dirty="0" err="1" smtClean="0"/>
              <a:t>yWKU</a:t>
            </a:r>
            <a:endParaRPr lang="en-US" sz="2800" dirty="0" smtClean="0"/>
          </a:p>
          <a:p>
            <a:pPr marL="742950" lvl="1" indent="-285750">
              <a:buFont typeface="Arial" panose="020B0604020202020204" pitchFamily="34" charset="0"/>
              <a:buChar char="•"/>
            </a:pPr>
            <a:r>
              <a:rPr lang="en-US" sz="2800" dirty="0" smtClean="0"/>
              <a:t>Blackboard</a:t>
            </a:r>
          </a:p>
          <a:p>
            <a:pPr marL="742950" lvl="1" indent="-285750">
              <a:buFont typeface="Arial" panose="020B0604020202020204" pitchFamily="34" charset="0"/>
              <a:buChar char="•"/>
            </a:pPr>
            <a:r>
              <a:rPr lang="en-US" sz="2800" dirty="0" smtClean="0"/>
              <a:t>Helpdesk Phone &amp; Chat Support</a:t>
            </a:r>
          </a:p>
          <a:p>
            <a:pPr marL="742950" lvl="1" indent="-285750">
              <a:buFont typeface="Arial" panose="020B0604020202020204" pitchFamily="34" charset="0"/>
              <a:buChar char="•"/>
            </a:pPr>
            <a:r>
              <a:rPr lang="en-US" sz="2800" dirty="0" smtClean="0"/>
              <a:t>WKU </a:t>
            </a:r>
            <a:r>
              <a:rPr lang="en-US" sz="2800" dirty="0" err="1"/>
              <a:t>m</a:t>
            </a:r>
            <a:r>
              <a:rPr lang="en-US" sz="2800" dirty="0" err="1" smtClean="0"/>
              <a:t>yStuff</a:t>
            </a:r>
            <a:r>
              <a:rPr lang="en-US" sz="2800" dirty="0" smtClean="0"/>
              <a:t> (Network Storage)</a:t>
            </a:r>
          </a:p>
          <a:p>
            <a:pPr marL="742950" lvl="1" indent="-285750">
              <a:buFont typeface="Arial" panose="020B0604020202020204" pitchFamily="34" charset="0"/>
              <a:buChar char="•"/>
            </a:pPr>
            <a:r>
              <a:rPr lang="en-US" sz="2800" dirty="0" smtClean="0"/>
              <a:t>WKU Libraries Online Database</a:t>
            </a:r>
          </a:p>
          <a:p>
            <a:pPr marL="742950" lvl="1" indent="-285750">
              <a:buFont typeface="Arial" panose="020B0604020202020204" pitchFamily="34" charset="0"/>
              <a:buChar char="•"/>
            </a:pPr>
            <a:r>
              <a:rPr lang="en-US" sz="2800" dirty="0" smtClean="0"/>
              <a:t>More info at </a:t>
            </a:r>
            <a:r>
              <a:rPr lang="en-US" sz="2800" dirty="0" smtClean="0">
                <a:hlinkClick r:id="rId2"/>
              </a:rPr>
              <a:t>www.wku.edu/it/students</a:t>
            </a:r>
            <a:r>
              <a:rPr lang="en-US" sz="2800" dirty="0" smtClean="0"/>
              <a:t> </a:t>
            </a:r>
          </a:p>
        </p:txBody>
      </p:sp>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19216" y="1642547"/>
            <a:ext cx="4724400" cy="314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9920876"/>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062" y="173001"/>
            <a:ext cx="11981937" cy="830997"/>
          </a:xfrm>
          <a:prstGeom prst="rect">
            <a:avLst/>
          </a:prstGeom>
          <a:noFill/>
        </p:spPr>
        <p:txBody>
          <a:bodyPr wrap="square" rtlCol="0">
            <a:spAutoFit/>
          </a:bodyPr>
          <a:lstStyle/>
          <a:p>
            <a:pPr algn="ctr"/>
            <a:r>
              <a:rPr lang="en-US" sz="4800" b="1" dirty="0" smtClean="0">
                <a:solidFill>
                  <a:schemeClr val="accent1">
                    <a:lumMod val="75000"/>
                  </a:schemeClr>
                </a:solidFill>
              </a:rPr>
              <a:t>File Sharing</a:t>
            </a:r>
            <a:endParaRPr lang="en-US" sz="4800" b="1" dirty="0">
              <a:solidFill>
                <a:schemeClr val="accent1">
                  <a:lumMod val="75000"/>
                </a:schemeClr>
              </a:solidFill>
            </a:endParaRPr>
          </a:p>
        </p:txBody>
      </p:sp>
      <p:sp>
        <p:nvSpPr>
          <p:cNvPr id="7" name="Rectangle 6"/>
          <p:cNvSpPr/>
          <p:nvPr/>
        </p:nvSpPr>
        <p:spPr>
          <a:xfrm>
            <a:off x="210062" y="1003998"/>
            <a:ext cx="11837776" cy="3847207"/>
          </a:xfrm>
          <a:prstGeom prst="rect">
            <a:avLst/>
          </a:prstGeom>
        </p:spPr>
        <p:txBody>
          <a:bodyPr wrap="square">
            <a:spAutoFit/>
          </a:bodyPr>
          <a:lstStyle/>
          <a:p>
            <a:r>
              <a:rPr lang="en-US" sz="2600" u="sng" dirty="0" smtClean="0">
                <a:solidFill>
                  <a:schemeClr val="accent1">
                    <a:lumMod val="75000"/>
                  </a:schemeClr>
                </a:solidFill>
                <a:latin typeface="Cambria" panose="02040503050406030204" pitchFamily="18" charset="0"/>
              </a:rPr>
              <a:t>What is file sharing?</a:t>
            </a:r>
          </a:p>
          <a:p>
            <a:pPr marL="342900" indent="-342900">
              <a:buFont typeface="Arial" panose="020B0604020202020204" pitchFamily="34" charset="0"/>
              <a:buChar char="•"/>
            </a:pPr>
            <a:r>
              <a:rPr lang="en-US" sz="2400" dirty="0" smtClean="0">
                <a:solidFill>
                  <a:srgbClr val="585747"/>
                </a:solidFill>
                <a:latin typeface="Cambria" panose="02040503050406030204" pitchFamily="18" charset="0"/>
              </a:rPr>
              <a:t>File sharing is the practice of making files available for other users to download over the Internet and smaller networks.  Peer-to-peer (P2P) programs are often the preferred method of user that want to download and share files.</a:t>
            </a:r>
          </a:p>
          <a:p>
            <a:pPr marL="342900" indent="-342900">
              <a:buFont typeface="Arial" panose="020B0604020202020204" pitchFamily="34" charset="0"/>
              <a:buChar char="•"/>
            </a:pPr>
            <a:endParaRPr lang="en-US" sz="2400" dirty="0">
              <a:solidFill>
                <a:srgbClr val="585747"/>
              </a:solidFill>
              <a:latin typeface="Cambria" panose="02040503050406030204" pitchFamily="18" charset="0"/>
            </a:endParaRPr>
          </a:p>
          <a:p>
            <a:r>
              <a:rPr lang="en-US" sz="2600" u="sng" dirty="0">
                <a:solidFill>
                  <a:schemeClr val="accent1">
                    <a:lumMod val="75000"/>
                  </a:schemeClr>
                </a:solidFill>
                <a:latin typeface="Cambria" panose="02040503050406030204" pitchFamily="18" charset="0"/>
              </a:rPr>
              <a:t>Is file sharing allowed at WKU?</a:t>
            </a:r>
          </a:p>
          <a:p>
            <a:pPr marL="342900" indent="-342900">
              <a:buFont typeface="Arial" panose="020B0604020202020204" pitchFamily="34" charset="0"/>
              <a:buChar char="•"/>
            </a:pPr>
            <a:r>
              <a:rPr lang="en-US" sz="2400" dirty="0" smtClean="0">
                <a:solidFill>
                  <a:srgbClr val="585747"/>
                </a:solidFill>
                <a:latin typeface="Cambria" panose="02040503050406030204" pitchFamily="18" charset="0"/>
              </a:rPr>
              <a:t>While P2P programs have legitimate uses, using P2P, ftp, </a:t>
            </a:r>
            <a:r>
              <a:rPr lang="en-US" sz="2400" dirty="0" err="1" smtClean="0">
                <a:solidFill>
                  <a:srgbClr val="585747"/>
                </a:solidFill>
                <a:latin typeface="Cambria" panose="02040503050406030204" pitchFamily="18" charset="0"/>
              </a:rPr>
              <a:t>irc</a:t>
            </a:r>
            <a:r>
              <a:rPr lang="en-US" sz="2400" dirty="0" smtClean="0">
                <a:solidFill>
                  <a:srgbClr val="585747"/>
                </a:solidFill>
                <a:latin typeface="Cambria" panose="02040503050406030204" pitchFamily="18" charset="0"/>
              </a:rPr>
              <a:t>, or other applications to download or distribute copyrighted materials is against the law and against University Policy.  WKU takes copyright violations </a:t>
            </a:r>
            <a:r>
              <a:rPr lang="en-US" sz="2400" b="1" u="sng" dirty="0" smtClean="0">
                <a:solidFill>
                  <a:srgbClr val="585747"/>
                </a:solidFill>
                <a:latin typeface="Cambria" panose="02040503050406030204" pitchFamily="18" charset="0"/>
              </a:rPr>
              <a:t>very</a:t>
            </a:r>
            <a:r>
              <a:rPr lang="en-US" sz="2400" dirty="0" smtClean="0">
                <a:solidFill>
                  <a:srgbClr val="585747"/>
                </a:solidFill>
                <a:latin typeface="Cambria" panose="02040503050406030204" pitchFamily="18" charset="0"/>
              </a:rPr>
              <a:t> seriously and responds accordingly to each incident and violation.</a:t>
            </a:r>
            <a:endParaRPr lang="en-US" sz="2400" dirty="0">
              <a:solidFill>
                <a:srgbClr val="585747"/>
              </a:solidFill>
              <a:latin typeface="Cambria" panose="02040503050406030204" pitchFamily="18" charset="0"/>
            </a:endParaRPr>
          </a:p>
        </p:txBody>
      </p:sp>
    </p:spTree>
    <p:extLst>
      <p:ext uri="{BB962C8B-B14F-4D97-AF65-F5344CB8AC3E}">
        <p14:creationId xmlns:p14="http://schemas.microsoft.com/office/powerpoint/2010/main" val="2919868148"/>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062" y="173001"/>
            <a:ext cx="11981937" cy="830997"/>
          </a:xfrm>
          <a:prstGeom prst="rect">
            <a:avLst/>
          </a:prstGeom>
          <a:noFill/>
        </p:spPr>
        <p:txBody>
          <a:bodyPr wrap="square" rtlCol="0">
            <a:spAutoFit/>
          </a:bodyPr>
          <a:lstStyle/>
          <a:p>
            <a:pPr algn="ctr"/>
            <a:r>
              <a:rPr lang="en-US" sz="4800" b="1" dirty="0" err="1" smtClean="0">
                <a:solidFill>
                  <a:schemeClr val="accent1">
                    <a:lumMod val="75000"/>
                  </a:schemeClr>
                </a:solidFill>
              </a:rPr>
              <a:t>NetIDs</a:t>
            </a:r>
            <a:endParaRPr lang="en-US" sz="4800" b="1" dirty="0">
              <a:solidFill>
                <a:schemeClr val="accent1">
                  <a:lumMod val="75000"/>
                </a:schemeClr>
              </a:solidFill>
            </a:endParaRPr>
          </a:p>
        </p:txBody>
      </p:sp>
      <p:sp>
        <p:nvSpPr>
          <p:cNvPr id="7" name="Rectangle 6"/>
          <p:cNvSpPr/>
          <p:nvPr/>
        </p:nvSpPr>
        <p:spPr>
          <a:xfrm>
            <a:off x="210062" y="1003998"/>
            <a:ext cx="11837776" cy="1569660"/>
          </a:xfrm>
          <a:prstGeom prst="rect">
            <a:avLst/>
          </a:prstGeom>
        </p:spPr>
        <p:txBody>
          <a:bodyPr wrap="square">
            <a:spAutoFit/>
          </a:bodyPr>
          <a:lstStyle/>
          <a:p>
            <a:r>
              <a:rPr lang="en-US" sz="2400" dirty="0" smtClean="0">
                <a:solidFill>
                  <a:srgbClr val="585747"/>
                </a:solidFill>
                <a:latin typeface="Cambria" panose="02040503050406030204" pitchFamily="18" charset="0"/>
              </a:rPr>
              <a:t>Once you have been admitted to WKU, your </a:t>
            </a:r>
            <a:r>
              <a:rPr lang="en-US" sz="2400" dirty="0" err="1" smtClean="0">
                <a:solidFill>
                  <a:srgbClr val="585747"/>
                </a:solidFill>
                <a:latin typeface="Cambria" panose="02040503050406030204" pitchFamily="18" charset="0"/>
              </a:rPr>
              <a:t>NetID</a:t>
            </a:r>
            <a:r>
              <a:rPr lang="en-US" sz="2400" dirty="0" smtClean="0">
                <a:solidFill>
                  <a:srgbClr val="585747"/>
                </a:solidFill>
                <a:latin typeface="Cambria" panose="02040503050406030204" pitchFamily="18" charset="0"/>
              </a:rPr>
              <a:t> will be created.  This </a:t>
            </a:r>
            <a:r>
              <a:rPr lang="en-US" sz="2400" dirty="0" err="1" smtClean="0">
                <a:solidFill>
                  <a:srgbClr val="585747"/>
                </a:solidFill>
                <a:latin typeface="Cambria" panose="02040503050406030204" pitchFamily="18" charset="0"/>
              </a:rPr>
              <a:t>NetID</a:t>
            </a:r>
            <a:r>
              <a:rPr lang="en-US" sz="2400" dirty="0" smtClean="0">
                <a:solidFill>
                  <a:srgbClr val="585747"/>
                </a:solidFill>
                <a:latin typeface="Cambria" panose="02040503050406030204" pitchFamily="18" charset="0"/>
              </a:rPr>
              <a:t> and password will be your universal login to </a:t>
            </a:r>
            <a:r>
              <a:rPr lang="en-US" sz="2400" dirty="0" err="1">
                <a:solidFill>
                  <a:srgbClr val="585747"/>
                </a:solidFill>
                <a:latin typeface="Cambria" panose="02040503050406030204" pitchFamily="18" charset="0"/>
              </a:rPr>
              <a:t>m</a:t>
            </a:r>
            <a:r>
              <a:rPr lang="en-US" sz="2400" dirty="0" err="1" smtClean="0">
                <a:solidFill>
                  <a:srgbClr val="585747"/>
                </a:solidFill>
                <a:latin typeface="Cambria" panose="02040503050406030204" pitchFamily="18" charset="0"/>
              </a:rPr>
              <a:t>yWKU</a:t>
            </a:r>
            <a:r>
              <a:rPr lang="en-US" sz="2400" dirty="0" smtClean="0">
                <a:solidFill>
                  <a:srgbClr val="585747"/>
                </a:solidFill>
                <a:latin typeface="Cambria" panose="02040503050406030204" pitchFamily="18" charset="0"/>
              </a:rPr>
              <a:t>, </a:t>
            </a:r>
            <a:r>
              <a:rPr lang="en-US" sz="2400" dirty="0" err="1" smtClean="0">
                <a:solidFill>
                  <a:srgbClr val="585747"/>
                </a:solidFill>
                <a:latin typeface="Cambria" panose="02040503050406030204" pitchFamily="18" charset="0"/>
              </a:rPr>
              <a:t>TopNet</a:t>
            </a:r>
            <a:r>
              <a:rPr lang="en-US" sz="2400" dirty="0" smtClean="0">
                <a:solidFill>
                  <a:srgbClr val="585747"/>
                </a:solidFill>
                <a:latin typeface="Cambria" panose="02040503050406030204" pitchFamily="18" charset="0"/>
              </a:rPr>
              <a:t>, Blackboard, </a:t>
            </a:r>
            <a:r>
              <a:rPr lang="en-US" sz="2400" dirty="0" err="1">
                <a:solidFill>
                  <a:srgbClr val="585747"/>
                </a:solidFill>
                <a:latin typeface="Cambria" panose="02040503050406030204" pitchFamily="18" charset="0"/>
              </a:rPr>
              <a:t>m</a:t>
            </a:r>
            <a:r>
              <a:rPr lang="en-US" sz="2400" dirty="0" err="1" smtClean="0">
                <a:solidFill>
                  <a:srgbClr val="585747"/>
                </a:solidFill>
                <a:latin typeface="Cambria" panose="02040503050406030204" pitchFamily="18" charset="0"/>
              </a:rPr>
              <a:t>yStuff</a:t>
            </a:r>
            <a:r>
              <a:rPr lang="en-US" sz="2400" dirty="0" smtClean="0">
                <a:solidFill>
                  <a:srgbClr val="585747"/>
                </a:solidFill>
                <a:latin typeface="Cambria" panose="02040503050406030204" pitchFamily="18" charset="0"/>
              </a:rPr>
              <a:t>, computer labs, WKU wireless network and other IT services.  You may look your </a:t>
            </a:r>
            <a:r>
              <a:rPr lang="en-US" sz="2400" dirty="0" err="1">
                <a:solidFill>
                  <a:srgbClr val="585747"/>
                </a:solidFill>
                <a:latin typeface="Cambria" panose="02040503050406030204" pitchFamily="18" charset="0"/>
              </a:rPr>
              <a:t>N</a:t>
            </a:r>
            <a:r>
              <a:rPr lang="en-US" sz="2400" dirty="0" err="1" smtClean="0">
                <a:solidFill>
                  <a:srgbClr val="585747"/>
                </a:solidFill>
                <a:latin typeface="Cambria" panose="02040503050406030204" pitchFamily="18" charset="0"/>
              </a:rPr>
              <a:t>etID</a:t>
            </a:r>
            <a:r>
              <a:rPr lang="en-US" sz="2400" dirty="0" smtClean="0">
                <a:solidFill>
                  <a:srgbClr val="585747"/>
                </a:solidFill>
                <a:latin typeface="Cambria" panose="02040503050406030204" pitchFamily="18" charset="0"/>
              </a:rPr>
              <a:t> and set your password at </a:t>
            </a:r>
            <a:r>
              <a:rPr lang="en-US" sz="2400" dirty="0" smtClean="0">
                <a:solidFill>
                  <a:srgbClr val="585747"/>
                </a:solidFill>
                <a:latin typeface="Cambria" panose="02040503050406030204" pitchFamily="18" charset="0"/>
                <a:hlinkClick r:id="rId2"/>
              </a:rPr>
              <a:t>www.wku.edu/it/accounts</a:t>
            </a:r>
            <a:r>
              <a:rPr lang="en-US" sz="2400" dirty="0" smtClean="0">
                <a:solidFill>
                  <a:srgbClr val="585747"/>
                </a:solidFill>
                <a:latin typeface="Cambria" panose="02040503050406030204" pitchFamily="18" charset="0"/>
              </a:rPr>
              <a:t>. </a:t>
            </a:r>
            <a:endParaRPr lang="en-US" sz="2400" dirty="0">
              <a:solidFill>
                <a:srgbClr val="585747"/>
              </a:solidFill>
              <a:latin typeface="Cambria" panose="020405030504060302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0652" y="2866768"/>
            <a:ext cx="3510931" cy="3026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4593" y="2866259"/>
            <a:ext cx="3568456" cy="3027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8778346"/>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062" y="173001"/>
            <a:ext cx="11981937" cy="830997"/>
          </a:xfrm>
          <a:prstGeom prst="rect">
            <a:avLst/>
          </a:prstGeom>
          <a:noFill/>
        </p:spPr>
        <p:txBody>
          <a:bodyPr wrap="square" rtlCol="0">
            <a:spAutoFit/>
          </a:bodyPr>
          <a:lstStyle/>
          <a:p>
            <a:pPr algn="ctr"/>
            <a:r>
              <a:rPr lang="en-US" sz="4800" b="1" dirty="0" smtClean="0">
                <a:solidFill>
                  <a:schemeClr val="accent1">
                    <a:lumMod val="75000"/>
                  </a:schemeClr>
                </a:solidFill>
              </a:rPr>
              <a:t>E-Mail Accounts</a:t>
            </a:r>
            <a:endParaRPr lang="en-US" sz="4800" b="1" dirty="0">
              <a:solidFill>
                <a:schemeClr val="accent1">
                  <a:lumMod val="75000"/>
                </a:schemeClr>
              </a:solidFill>
            </a:endParaRPr>
          </a:p>
        </p:txBody>
      </p:sp>
      <p:sp>
        <p:nvSpPr>
          <p:cNvPr id="7" name="Rectangle 6"/>
          <p:cNvSpPr/>
          <p:nvPr/>
        </p:nvSpPr>
        <p:spPr>
          <a:xfrm>
            <a:off x="210062" y="1003997"/>
            <a:ext cx="5288695" cy="4893647"/>
          </a:xfrm>
          <a:prstGeom prst="rect">
            <a:avLst/>
          </a:prstGeom>
        </p:spPr>
        <p:txBody>
          <a:bodyPr wrap="square">
            <a:spAutoFit/>
          </a:bodyPr>
          <a:lstStyle/>
          <a:p>
            <a:r>
              <a:rPr lang="en-US" sz="2400" dirty="0" smtClean="0">
                <a:solidFill>
                  <a:srgbClr val="585747"/>
                </a:solidFill>
                <a:latin typeface="Cambria" panose="02040503050406030204" pitchFamily="18" charset="0"/>
              </a:rPr>
              <a:t>New WKU students will be issued a WKU e-mail account called </a:t>
            </a:r>
            <a:r>
              <a:rPr lang="en-US" sz="2400" dirty="0" err="1" smtClean="0">
                <a:solidFill>
                  <a:srgbClr val="585747"/>
                </a:solidFill>
                <a:latin typeface="Cambria" panose="02040503050406030204" pitchFamily="18" charset="0"/>
              </a:rPr>
              <a:t>TopperMail</a:t>
            </a:r>
            <a:r>
              <a:rPr lang="en-US" sz="2400" dirty="0" smtClean="0">
                <a:solidFill>
                  <a:srgbClr val="585747"/>
                </a:solidFill>
                <a:latin typeface="Cambria" panose="02040503050406030204" pitchFamily="18" charset="0"/>
              </a:rPr>
              <a:t>.  </a:t>
            </a:r>
          </a:p>
          <a:p>
            <a:endParaRPr lang="en-US" sz="2400" dirty="0">
              <a:solidFill>
                <a:srgbClr val="585747"/>
              </a:solidFill>
              <a:latin typeface="Cambria" panose="02040503050406030204" pitchFamily="18" charset="0"/>
            </a:endParaRPr>
          </a:p>
          <a:p>
            <a:r>
              <a:rPr lang="en-US" sz="2400" dirty="0" smtClean="0">
                <a:solidFill>
                  <a:srgbClr val="585747"/>
                </a:solidFill>
                <a:latin typeface="Cambria" panose="02040503050406030204" pitchFamily="18" charset="0"/>
              </a:rPr>
              <a:t>Your </a:t>
            </a:r>
            <a:r>
              <a:rPr lang="en-US" sz="2400" dirty="0" err="1" smtClean="0">
                <a:solidFill>
                  <a:srgbClr val="585747"/>
                </a:solidFill>
                <a:latin typeface="Cambria" panose="02040503050406030204" pitchFamily="18" charset="0"/>
              </a:rPr>
              <a:t>TopperMail</a:t>
            </a:r>
            <a:r>
              <a:rPr lang="en-US" sz="2400" dirty="0" smtClean="0">
                <a:solidFill>
                  <a:srgbClr val="585747"/>
                </a:solidFill>
                <a:latin typeface="Cambria" panose="02040503050406030204" pitchFamily="18" charset="0"/>
              </a:rPr>
              <a:t> account will be accessible </a:t>
            </a:r>
            <a:r>
              <a:rPr lang="en-US" sz="2400" u="sng" dirty="0" smtClean="0">
                <a:solidFill>
                  <a:srgbClr val="585747"/>
                </a:solidFill>
                <a:latin typeface="Cambria" panose="02040503050406030204" pitchFamily="18" charset="0"/>
              </a:rPr>
              <a:t>24-48 hours after you have registered for classes</a:t>
            </a:r>
            <a:r>
              <a:rPr lang="en-US" sz="2400" dirty="0" smtClean="0">
                <a:solidFill>
                  <a:srgbClr val="585747"/>
                </a:solidFill>
                <a:latin typeface="Cambria" panose="02040503050406030204" pitchFamily="18" charset="0"/>
              </a:rPr>
              <a:t>.  </a:t>
            </a:r>
          </a:p>
          <a:p>
            <a:endParaRPr lang="en-US" sz="2400" dirty="0">
              <a:solidFill>
                <a:srgbClr val="585747"/>
              </a:solidFill>
              <a:latin typeface="Cambria" panose="02040503050406030204" pitchFamily="18" charset="0"/>
            </a:endParaRPr>
          </a:p>
          <a:p>
            <a:r>
              <a:rPr lang="en-US" sz="2400" dirty="0" smtClean="0">
                <a:solidFill>
                  <a:srgbClr val="585747"/>
                </a:solidFill>
                <a:latin typeface="Cambria" panose="02040503050406030204" pitchFamily="18" charset="0"/>
              </a:rPr>
              <a:t>You will receive official WKU communications through your </a:t>
            </a:r>
            <a:r>
              <a:rPr lang="en-US" sz="2400" dirty="0" err="1" smtClean="0">
                <a:solidFill>
                  <a:srgbClr val="585747"/>
                </a:solidFill>
                <a:latin typeface="Cambria" panose="02040503050406030204" pitchFamily="18" charset="0"/>
              </a:rPr>
              <a:t>TopperMail</a:t>
            </a:r>
            <a:r>
              <a:rPr lang="en-US" sz="2400" dirty="0" smtClean="0">
                <a:solidFill>
                  <a:srgbClr val="585747"/>
                </a:solidFill>
                <a:latin typeface="Cambria" panose="02040503050406030204" pitchFamily="18" charset="0"/>
              </a:rPr>
              <a:t> account.  Check this account regularly!  Access your </a:t>
            </a:r>
            <a:r>
              <a:rPr lang="en-US" sz="2400" dirty="0" err="1" smtClean="0">
                <a:solidFill>
                  <a:srgbClr val="585747"/>
                </a:solidFill>
                <a:latin typeface="Cambria" panose="02040503050406030204" pitchFamily="18" charset="0"/>
              </a:rPr>
              <a:t>TopperMail</a:t>
            </a:r>
            <a:r>
              <a:rPr lang="en-US" sz="2400" dirty="0" smtClean="0">
                <a:solidFill>
                  <a:srgbClr val="585747"/>
                </a:solidFill>
                <a:latin typeface="Cambria" panose="02040503050406030204" pitchFamily="18" charset="0"/>
              </a:rPr>
              <a:t> at </a:t>
            </a:r>
            <a:r>
              <a:rPr lang="en-US" sz="2400" dirty="0" smtClean="0">
                <a:solidFill>
                  <a:srgbClr val="585747"/>
                </a:solidFill>
                <a:latin typeface="Cambria" panose="02040503050406030204" pitchFamily="18" charset="0"/>
                <a:hlinkClick r:id="rId2"/>
              </a:rPr>
              <a:t>www.wku.edu/it/webmail</a:t>
            </a:r>
            <a:r>
              <a:rPr lang="en-US" sz="2400" dirty="0" smtClean="0">
                <a:solidFill>
                  <a:srgbClr val="585747"/>
                </a:solidFill>
                <a:latin typeface="Cambria" panose="02040503050406030204" pitchFamily="18" charset="0"/>
              </a:rPr>
              <a:t>. </a:t>
            </a:r>
            <a:endParaRPr lang="en-US" sz="2400" dirty="0">
              <a:solidFill>
                <a:srgbClr val="585747"/>
              </a:solidFill>
              <a:latin typeface="Cambria" panose="020405030504060302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997" y="1201707"/>
            <a:ext cx="3356854" cy="4769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35027214"/>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062" y="173001"/>
            <a:ext cx="11981937" cy="830997"/>
          </a:xfrm>
          <a:prstGeom prst="rect">
            <a:avLst/>
          </a:prstGeom>
          <a:noFill/>
        </p:spPr>
        <p:txBody>
          <a:bodyPr wrap="square" rtlCol="0">
            <a:spAutoFit/>
          </a:bodyPr>
          <a:lstStyle/>
          <a:p>
            <a:pPr algn="ctr"/>
            <a:r>
              <a:rPr lang="en-US" sz="4800" b="1" dirty="0" smtClean="0">
                <a:solidFill>
                  <a:schemeClr val="accent1">
                    <a:lumMod val="75000"/>
                  </a:schemeClr>
                </a:solidFill>
              </a:rPr>
              <a:t>Safe Computing</a:t>
            </a:r>
            <a:endParaRPr lang="en-US" sz="4800" b="1" dirty="0">
              <a:solidFill>
                <a:schemeClr val="accent1">
                  <a:lumMod val="75000"/>
                </a:schemeClr>
              </a:solidFill>
            </a:endParaRPr>
          </a:p>
        </p:txBody>
      </p:sp>
      <p:sp>
        <p:nvSpPr>
          <p:cNvPr id="6" name="Rectangle 5"/>
          <p:cNvSpPr/>
          <p:nvPr/>
        </p:nvSpPr>
        <p:spPr>
          <a:xfrm>
            <a:off x="210062" y="1003998"/>
            <a:ext cx="11837776" cy="4678204"/>
          </a:xfrm>
          <a:prstGeom prst="rect">
            <a:avLst/>
          </a:prstGeom>
        </p:spPr>
        <p:txBody>
          <a:bodyPr wrap="square">
            <a:spAutoFit/>
          </a:bodyPr>
          <a:lstStyle/>
          <a:p>
            <a:r>
              <a:rPr lang="en-US" sz="2000" b="1" u="sng" dirty="0" smtClean="0">
                <a:solidFill>
                  <a:schemeClr val="accent1">
                    <a:lumMod val="75000"/>
                  </a:schemeClr>
                </a:solidFill>
                <a:latin typeface="Cambria" panose="02040503050406030204" pitchFamily="18" charset="0"/>
              </a:rPr>
              <a:t>Create Strong Passwords</a:t>
            </a:r>
          </a:p>
          <a:p>
            <a:r>
              <a:rPr lang="en-US" dirty="0" smtClean="0">
                <a:solidFill>
                  <a:srgbClr val="585747"/>
                </a:solidFill>
                <a:latin typeface="Cambria" panose="02040503050406030204" pitchFamily="18" charset="0"/>
              </a:rPr>
              <a:t>Choose passwords that are difficult to guess, using uppercase letters, numbers, and special characters.  Try to pick phrases that are easy to remember, but hard for others to know.</a:t>
            </a:r>
          </a:p>
          <a:p>
            <a:endParaRPr lang="en-US" dirty="0">
              <a:solidFill>
                <a:srgbClr val="585747"/>
              </a:solidFill>
              <a:latin typeface="Cambria" panose="02040503050406030204" pitchFamily="18" charset="0"/>
            </a:endParaRPr>
          </a:p>
          <a:p>
            <a:r>
              <a:rPr lang="en-US" sz="2000" b="1" u="sng" dirty="0">
                <a:solidFill>
                  <a:schemeClr val="accent1">
                    <a:lumMod val="75000"/>
                  </a:schemeClr>
                </a:solidFill>
                <a:latin typeface="Cambria" panose="02040503050406030204" pitchFamily="18" charset="0"/>
              </a:rPr>
              <a:t>Install Anti-Virus Software</a:t>
            </a:r>
          </a:p>
          <a:p>
            <a:r>
              <a:rPr lang="en-US" dirty="0" smtClean="0">
                <a:solidFill>
                  <a:srgbClr val="585747"/>
                </a:solidFill>
                <a:latin typeface="Cambria" panose="02040503050406030204" pitchFamily="18" charset="0"/>
              </a:rPr>
              <a:t>Anytime you open an e-mail attachment or download a file from the Internet, you are in danger of getting a virus on your computer.  Viruses could potentially send themselves to all your contacts, damage/delete files on your computer, or install hidden programs that allow your computer to be accessed remotely.  Once you install anti-virus software, keep it up to date.  </a:t>
            </a:r>
          </a:p>
          <a:p>
            <a:endParaRPr lang="en-US" dirty="0">
              <a:solidFill>
                <a:srgbClr val="585747"/>
              </a:solidFill>
              <a:latin typeface="Cambria" panose="02040503050406030204" pitchFamily="18" charset="0"/>
            </a:endParaRPr>
          </a:p>
          <a:p>
            <a:r>
              <a:rPr lang="en-US" sz="2000" b="1" u="sng" dirty="0" smtClean="0">
                <a:solidFill>
                  <a:schemeClr val="accent1">
                    <a:lumMod val="75000"/>
                  </a:schemeClr>
                </a:solidFill>
                <a:latin typeface="Cambria" panose="02040503050406030204" pitchFamily="18" charset="0"/>
              </a:rPr>
              <a:t>Back Up Your Critical Files</a:t>
            </a:r>
          </a:p>
          <a:p>
            <a:r>
              <a:rPr lang="en-US" dirty="0">
                <a:solidFill>
                  <a:srgbClr val="585747"/>
                </a:solidFill>
                <a:latin typeface="Cambria" panose="02040503050406030204" pitchFamily="18" charset="0"/>
              </a:rPr>
              <a:t>Saving your </a:t>
            </a:r>
            <a:r>
              <a:rPr lang="en-US" dirty="0" smtClean="0">
                <a:solidFill>
                  <a:srgbClr val="585747"/>
                </a:solidFill>
                <a:latin typeface="Cambria" panose="02040503050406030204" pitchFamily="18" charset="0"/>
              </a:rPr>
              <a:t>files on your hard drive, portable media (such as flash drives), AND external hard drives is encouraged to prevent data loss. </a:t>
            </a:r>
            <a:r>
              <a:rPr lang="en-US" dirty="0"/>
              <a:t>Students also have access to 1 GB of online storage through </a:t>
            </a:r>
            <a:r>
              <a:rPr lang="en-US" dirty="0" err="1"/>
              <a:t>myWKU</a:t>
            </a:r>
            <a:r>
              <a:rPr lang="en-US" dirty="0"/>
              <a:t>.</a:t>
            </a:r>
          </a:p>
          <a:p>
            <a:endParaRPr lang="en-US" sz="2000" b="1" u="sng" dirty="0">
              <a:solidFill>
                <a:schemeClr val="accent1">
                  <a:lumMod val="75000"/>
                </a:schemeClr>
              </a:solidFill>
              <a:latin typeface="Cambria" panose="02040503050406030204" pitchFamily="18" charset="0"/>
            </a:endParaRPr>
          </a:p>
          <a:p>
            <a:r>
              <a:rPr lang="en-US" sz="2000" b="1" u="sng" dirty="0" smtClean="0">
                <a:solidFill>
                  <a:schemeClr val="accent1">
                    <a:lumMod val="75000"/>
                  </a:schemeClr>
                </a:solidFill>
                <a:latin typeface="Cambria" panose="02040503050406030204" pitchFamily="18" charset="0"/>
              </a:rPr>
              <a:t>Run </a:t>
            </a:r>
            <a:r>
              <a:rPr lang="en-US" sz="2000" b="1" u="sng" dirty="0">
                <a:solidFill>
                  <a:schemeClr val="accent1">
                    <a:lumMod val="75000"/>
                  </a:schemeClr>
                </a:solidFill>
                <a:latin typeface="Cambria" panose="02040503050406030204" pitchFamily="18" charset="0"/>
              </a:rPr>
              <a:t>Windows Updates</a:t>
            </a:r>
          </a:p>
          <a:p>
            <a:r>
              <a:rPr lang="en-US" dirty="0" smtClean="0">
                <a:solidFill>
                  <a:srgbClr val="585747"/>
                </a:solidFill>
                <a:latin typeface="Cambria" panose="02040503050406030204" pitchFamily="18" charset="0"/>
              </a:rPr>
              <a:t>Use Windows Updates to keep your operating system software and hardware working smoothly.</a:t>
            </a:r>
            <a:endParaRPr lang="en-US" dirty="0">
              <a:solidFill>
                <a:srgbClr val="585747"/>
              </a:solidFill>
              <a:latin typeface="Cambria" panose="02040503050406030204" pitchFamily="18" charset="0"/>
            </a:endParaRPr>
          </a:p>
        </p:txBody>
      </p:sp>
    </p:spTree>
    <p:extLst>
      <p:ext uri="{BB962C8B-B14F-4D97-AF65-F5344CB8AC3E}">
        <p14:creationId xmlns:p14="http://schemas.microsoft.com/office/powerpoint/2010/main" val="1225155370"/>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062" y="173001"/>
            <a:ext cx="11981937" cy="830997"/>
          </a:xfrm>
          <a:prstGeom prst="rect">
            <a:avLst/>
          </a:prstGeom>
          <a:noFill/>
        </p:spPr>
        <p:txBody>
          <a:bodyPr wrap="square" rtlCol="0">
            <a:spAutoFit/>
          </a:bodyPr>
          <a:lstStyle/>
          <a:p>
            <a:pPr algn="ctr"/>
            <a:r>
              <a:rPr lang="en-US" sz="4800" b="1" dirty="0" smtClean="0">
                <a:solidFill>
                  <a:schemeClr val="accent1">
                    <a:lumMod val="75000"/>
                  </a:schemeClr>
                </a:solidFill>
              </a:rPr>
              <a:t>Safe Computing</a:t>
            </a:r>
            <a:endParaRPr lang="en-US" sz="4800" b="1" dirty="0">
              <a:solidFill>
                <a:schemeClr val="accent1">
                  <a:lumMod val="75000"/>
                </a:schemeClr>
              </a:solidFill>
            </a:endParaRPr>
          </a:p>
        </p:txBody>
      </p:sp>
      <p:sp>
        <p:nvSpPr>
          <p:cNvPr id="6" name="Rectangle 5"/>
          <p:cNvSpPr/>
          <p:nvPr/>
        </p:nvSpPr>
        <p:spPr>
          <a:xfrm>
            <a:off x="210062" y="1003998"/>
            <a:ext cx="11837776" cy="4278094"/>
          </a:xfrm>
          <a:prstGeom prst="rect">
            <a:avLst/>
          </a:prstGeom>
        </p:spPr>
        <p:txBody>
          <a:bodyPr wrap="square">
            <a:spAutoFit/>
          </a:bodyPr>
          <a:lstStyle/>
          <a:p>
            <a:r>
              <a:rPr lang="en-US" sz="2000" b="1" u="sng" dirty="0" smtClean="0">
                <a:solidFill>
                  <a:schemeClr val="accent1">
                    <a:lumMod val="75000"/>
                  </a:schemeClr>
                </a:solidFill>
                <a:latin typeface="Cambria" panose="02040503050406030204" pitchFamily="18" charset="0"/>
              </a:rPr>
              <a:t>E-Mail</a:t>
            </a:r>
          </a:p>
          <a:p>
            <a:r>
              <a:rPr lang="en-US" dirty="0" smtClean="0">
                <a:solidFill>
                  <a:srgbClr val="585747"/>
                </a:solidFill>
                <a:latin typeface="Cambria" panose="02040503050406030204" pitchFamily="18" charset="0"/>
              </a:rPr>
              <a:t>Never open an e-mail attachment from someone you do not know.  Be sure your anti-virus scans your e-mails.  Never forward letters, or virus warnings, as they may not be legitimate.  Never use the “unsubscribe” feature of Spam e-mails or reply to Spam e-mails.  Doing so confirms the validity of your address.  This can allows the spammer to keep sending you e-mails.  The proper way to deal with Spam is to delete it.  You can also forward spam to your </a:t>
            </a:r>
            <a:r>
              <a:rPr lang="en-US" dirty="0" err="1" smtClean="0">
                <a:solidFill>
                  <a:srgbClr val="585747"/>
                </a:solidFill>
                <a:latin typeface="Cambria" panose="02040503050406030204" pitchFamily="18" charset="0"/>
              </a:rPr>
              <a:t>TopperMail</a:t>
            </a:r>
            <a:r>
              <a:rPr lang="en-US" dirty="0" smtClean="0">
                <a:solidFill>
                  <a:srgbClr val="585747"/>
                </a:solidFill>
                <a:latin typeface="Cambria" panose="02040503050406030204" pitchFamily="18" charset="0"/>
              </a:rPr>
              <a:t> account to </a:t>
            </a:r>
            <a:r>
              <a:rPr lang="en-US" dirty="0" smtClean="0">
                <a:solidFill>
                  <a:srgbClr val="585747"/>
                </a:solidFill>
                <a:latin typeface="Cambria" panose="02040503050406030204" pitchFamily="18" charset="0"/>
                <a:hlinkClick r:id="rId2"/>
              </a:rPr>
              <a:t>spam@wku.edu</a:t>
            </a:r>
            <a:r>
              <a:rPr lang="en-US" dirty="0" smtClean="0">
                <a:solidFill>
                  <a:srgbClr val="585747"/>
                </a:solidFill>
                <a:latin typeface="Cambria" panose="02040503050406030204" pitchFamily="18" charset="0"/>
              </a:rPr>
              <a:t>. </a:t>
            </a:r>
          </a:p>
          <a:p>
            <a:endParaRPr lang="en-US" dirty="0">
              <a:solidFill>
                <a:srgbClr val="585747"/>
              </a:solidFill>
              <a:latin typeface="Cambria" panose="02040503050406030204" pitchFamily="18" charset="0"/>
            </a:endParaRPr>
          </a:p>
          <a:p>
            <a:r>
              <a:rPr lang="en-US" sz="2000" b="1" u="sng" dirty="0">
                <a:solidFill>
                  <a:schemeClr val="accent1">
                    <a:lumMod val="75000"/>
                  </a:schemeClr>
                </a:solidFill>
                <a:latin typeface="Cambria" panose="02040503050406030204" pitchFamily="18" charset="0"/>
              </a:rPr>
              <a:t>Downloading Files</a:t>
            </a:r>
          </a:p>
          <a:p>
            <a:r>
              <a:rPr lang="en-US" dirty="0" smtClean="0">
                <a:solidFill>
                  <a:srgbClr val="585747"/>
                </a:solidFill>
                <a:latin typeface="Cambria" panose="02040503050406030204" pitchFamily="18" charset="0"/>
              </a:rPr>
              <a:t>Be very careful about the software files that you download.  Only download from trusted sources.  Files from un-trusted sources may contain viruses or have adverse affects on your computer.  Some downloaded software may also contain spyware.  Spyware collects personal data about your web surfing and other habits, and then sends that info to other third parties.  Do not download or share copyrighted files such as music or movies without permission from the copyright owners.  Copyright infringement is against University Policy and federal law.  The No Electronic Theft (NET) Act of 1997 allows for criminal prosecution of individuals who electronically copy and distribute copyrighted work, even if there is no commercial gain from doing so.</a:t>
            </a:r>
            <a:endParaRPr lang="en-US" dirty="0">
              <a:solidFill>
                <a:srgbClr val="585747"/>
              </a:solidFill>
              <a:latin typeface="Cambria" panose="02040503050406030204" pitchFamily="18" charset="0"/>
            </a:endParaRPr>
          </a:p>
        </p:txBody>
      </p:sp>
    </p:spTree>
    <p:extLst>
      <p:ext uri="{BB962C8B-B14F-4D97-AF65-F5344CB8AC3E}">
        <p14:creationId xmlns:p14="http://schemas.microsoft.com/office/powerpoint/2010/main" val="3566751887"/>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7097" y="247135"/>
            <a:ext cx="9885405" cy="830997"/>
          </a:xfrm>
          <a:prstGeom prst="rect">
            <a:avLst/>
          </a:prstGeom>
          <a:noFill/>
        </p:spPr>
        <p:txBody>
          <a:bodyPr wrap="square" rtlCol="0">
            <a:spAutoFit/>
          </a:bodyPr>
          <a:lstStyle/>
          <a:p>
            <a:pPr algn="ctr"/>
            <a:r>
              <a:rPr lang="en-US" sz="4800" b="1" dirty="0" smtClean="0">
                <a:solidFill>
                  <a:schemeClr val="accent1">
                    <a:lumMod val="75000"/>
                  </a:schemeClr>
                </a:solidFill>
              </a:rPr>
              <a:t>IT Services</a:t>
            </a:r>
            <a:endParaRPr lang="en-US" sz="4800" b="1" dirty="0">
              <a:solidFill>
                <a:schemeClr val="accent1">
                  <a:lumMod val="75000"/>
                </a:schemeClr>
              </a:solidFill>
            </a:endParaRPr>
          </a:p>
        </p:txBody>
      </p:sp>
      <p:sp>
        <p:nvSpPr>
          <p:cNvPr id="9" name="TextBox 8"/>
          <p:cNvSpPr txBox="1"/>
          <p:nvPr/>
        </p:nvSpPr>
        <p:spPr>
          <a:xfrm>
            <a:off x="306855" y="1485013"/>
            <a:ext cx="5747955" cy="4524316"/>
          </a:xfrm>
          <a:prstGeom prst="rect">
            <a:avLst/>
          </a:prstGeom>
          <a:noFill/>
        </p:spPr>
        <p:txBody>
          <a:bodyPr wrap="square" rtlCol="0">
            <a:spAutoFit/>
          </a:bodyPr>
          <a:lstStyle/>
          <a:p>
            <a:r>
              <a:rPr lang="en-US" sz="2800" dirty="0" err="1" smtClean="0">
                <a:solidFill>
                  <a:schemeClr val="accent1">
                    <a:lumMod val="75000"/>
                  </a:schemeClr>
                </a:solidFill>
              </a:rPr>
              <a:t>TopperTech</a:t>
            </a:r>
            <a:r>
              <a:rPr lang="en-US" sz="2800" dirty="0" smtClean="0">
                <a:solidFill>
                  <a:schemeClr val="accent1">
                    <a:lumMod val="75000"/>
                  </a:schemeClr>
                </a:solidFill>
              </a:rPr>
              <a:t>- </a:t>
            </a:r>
            <a:r>
              <a:rPr lang="en-US" sz="2400" dirty="0" smtClean="0">
                <a:solidFill>
                  <a:schemeClr val="accent1">
                    <a:lumMod val="75000"/>
                  </a:schemeClr>
                </a:solidFill>
              </a:rPr>
              <a:t>Student IT Support</a:t>
            </a:r>
            <a:endParaRPr lang="en-US" sz="2400" dirty="0">
              <a:solidFill>
                <a:schemeClr val="accent1">
                  <a:lumMod val="75000"/>
                </a:schemeClr>
              </a:solidFill>
            </a:endParaRPr>
          </a:p>
          <a:p>
            <a:pPr marL="285750" indent="-285750">
              <a:buFont typeface="Arial" panose="020B0604020202020204" pitchFamily="34" charset="0"/>
              <a:buChar char="•"/>
            </a:pPr>
            <a:r>
              <a:rPr lang="en-US" sz="2800" b="1" dirty="0" smtClean="0"/>
              <a:t>Location</a:t>
            </a:r>
            <a:r>
              <a:rPr lang="en-US" sz="2800" dirty="0" smtClean="0"/>
              <a:t>: 3</a:t>
            </a:r>
            <a:r>
              <a:rPr lang="en-US" sz="2800" baseline="30000" dirty="0" smtClean="0"/>
              <a:t>rd</a:t>
            </a:r>
            <a:r>
              <a:rPr lang="en-US" sz="2800" dirty="0" smtClean="0"/>
              <a:t> Floor of Mass Media &amp; Technology Hall (MMTH)</a:t>
            </a:r>
          </a:p>
          <a:p>
            <a:pPr marL="285750" indent="-285750">
              <a:buFont typeface="Arial" panose="020B0604020202020204" pitchFamily="34" charset="0"/>
              <a:buChar char="•"/>
            </a:pPr>
            <a:r>
              <a:rPr lang="en-US" sz="2800" b="1" dirty="0" smtClean="0"/>
              <a:t>Hours</a:t>
            </a:r>
          </a:p>
          <a:p>
            <a:pPr marL="742950" lvl="1" indent="-285750">
              <a:buFont typeface="Arial" panose="020B0604020202020204" pitchFamily="34" charset="0"/>
              <a:buChar char="•"/>
            </a:pPr>
            <a:r>
              <a:rPr lang="en-US" sz="2800" dirty="0" smtClean="0"/>
              <a:t>Monday-Friday: 8 am - 4:30 pm</a:t>
            </a:r>
          </a:p>
          <a:p>
            <a:pPr marL="742950" lvl="1" indent="-285750">
              <a:buFont typeface="Arial" panose="020B0604020202020204" pitchFamily="34" charset="0"/>
              <a:buChar char="•"/>
            </a:pPr>
            <a:r>
              <a:rPr lang="en-US" sz="2800" dirty="0" smtClean="0"/>
              <a:t>Saturday and Sunday: Closed</a:t>
            </a:r>
          </a:p>
          <a:p>
            <a:pPr marL="285750" lvl="1" indent="-285750">
              <a:buFont typeface="Arial" panose="020B0604020202020204" pitchFamily="34" charset="0"/>
              <a:buChar char="•"/>
            </a:pPr>
            <a:r>
              <a:rPr lang="en-US" sz="2800" b="1" dirty="0"/>
              <a:t>Web</a:t>
            </a:r>
            <a:r>
              <a:rPr lang="en-US" sz="2800" dirty="0" smtClean="0"/>
              <a:t>: </a:t>
            </a:r>
            <a:r>
              <a:rPr lang="en-US" sz="2700" dirty="0" smtClean="0"/>
              <a:t>www.wku.edu/it/</a:t>
            </a:r>
            <a:r>
              <a:rPr lang="en-US" sz="2700" dirty="0" err="1" smtClean="0"/>
              <a:t>toppertech</a:t>
            </a:r>
            <a:endParaRPr lang="en-US" sz="2700" dirty="0" smtClean="0"/>
          </a:p>
          <a:p>
            <a:pPr marL="285750" lvl="1" indent="-285750">
              <a:buFont typeface="Arial" panose="020B0604020202020204" pitchFamily="34" charset="0"/>
              <a:buChar char="•"/>
            </a:pPr>
            <a:r>
              <a:rPr lang="en-US" sz="2800" b="1" dirty="0" smtClean="0"/>
              <a:t>Facebook</a:t>
            </a:r>
            <a:r>
              <a:rPr lang="en-US" sz="2800" dirty="0" smtClean="0"/>
              <a:t>: WKU </a:t>
            </a:r>
            <a:r>
              <a:rPr lang="en-US" sz="2800" dirty="0" err="1" smtClean="0"/>
              <a:t>TopperTech</a:t>
            </a:r>
            <a:endParaRPr lang="en-US" sz="2800" dirty="0" smtClean="0"/>
          </a:p>
          <a:p>
            <a:pPr marL="285750" lvl="1" indent="-285750">
              <a:buFont typeface="Arial" panose="020B0604020202020204" pitchFamily="34" charset="0"/>
              <a:buChar char="•"/>
            </a:pPr>
            <a:r>
              <a:rPr lang="en-US" sz="2800" b="1" dirty="0" smtClean="0"/>
              <a:t>Twitter</a:t>
            </a:r>
            <a:r>
              <a:rPr lang="en-US" sz="2800" dirty="0" smtClean="0"/>
              <a:t>: @</a:t>
            </a:r>
            <a:r>
              <a:rPr lang="en-US" sz="2800" dirty="0" err="1" smtClean="0"/>
              <a:t>WKUTopperTech</a:t>
            </a:r>
            <a:endParaRPr lang="en-US" sz="2800"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10" name="TextBox 9"/>
          <p:cNvSpPr txBox="1"/>
          <p:nvPr/>
        </p:nvSpPr>
        <p:spPr>
          <a:xfrm>
            <a:off x="6499654" y="1485013"/>
            <a:ext cx="5548183" cy="4093428"/>
          </a:xfrm>
          <a:prstGeom prst="rect">
            <a:avLst/>
          </a:prstGeom>
          <a:noFill/>
        </p:spPr>
        <p:txBody>
          <a:bodyPr wrap="square" rtlCol="0">
            <a:spAutoFit/>
          </a:bodyPr>
          <a:lstStyle/>
          <a:p>
            <a:r>
              <a:rPr lang="en-US" sz="2800" dirty="0" smtClean="0">
                <a:solidFill>
                  <a:schemeClr val="accent1">
                    <a:lumMod val="75000"/>
                  </a:schemeClr>
                </a:solidFill>
              </a:rPr>
              <a:t>IT Helpdesk</a:t>
            </a:r>
            <a:endParaRPr lang="en-US" sz="2800" dirty="0">
              <a:solidFill>
                <a:schemeClr val="accent1">
                  <a:lumMod val="75000"/>
                </a:schemeClr>
              </a:solidFill>
            </a:endParaRPr>
          </a:p>
          <a:p>
            <a:pPr marL="285750" indent="-285750">
              <a:buFont typeface="Arial" panose="020B0604020202020204" pitchFamily="34" charset="0"/>
              <a:buChar char="•"/>
            </a:pPr>
            <a:r>
              <a:rPr lang="en-US" sz="2800" b="1" dirty="0" smtClean="0"/>
              <a:t>Hours</a:t>
            </a:r>
          </a:p>
          <a:p>
            <a:pPr marL="742950" lvl="1" indent="-285750">
              <a:buFont typeface="Arial" panose="020B0604020202020204" pitchFamily="34" charset="0"/>
              <a:buChar char="•"/>
            </a:pPr>
            <a:r>
              <a:rPr lang="en-US" sz="2800" dirty="0" smtClean="0"/>
              <a:t>Monday-Friday: 7 am – 8 pm</a:t>
            </a:r>
          </a:p>
          <a:p>
            <a:pPr marL="742950" lvl="1" indent="-285750">
              <a:buFont typeface="Arial" panose="020B0604020202020204" pitchFamily="34" charset="0"/>
              <a:buChar char="•"/>
            </a:pPr>
            <a:r>
              <a:rPr lang="en-US" sz="2800" dirty="0" smtClean="0"/>
              <a:t>Saturday: 11:30 am - 8 pm</a:t>
            </a:r>
          </a:p>
          <a:p>
            <a:pPr marL="742950" lvl="1" indent="-285750">
              <a:buFont typeface="Arial" panose="020B0604020202020204" pitchFamily="34" charset="0"/>
              <a:buChar char="•"/>
            </a:pPr>
            <a:r>
              <a:rPr lang="en-US" sz="2800" dirty="0" smtClean="0"/>
              <a:t>Sunday: 11:30 pm – 8 pm</a:t>
            </a:r>
          </a:p>
          <a:p>
            <a:pPr marL="285750" lvl="1" indent="-285750">
              <a:buFont typeface="Arial" panose="020B0604020202020204" pitchFamily="34" charset="0"/>
              <a:buChar char="•"/>
            </a:pPr>
            <a:r>
              <a:rPr lang="en-US" sz="2800" b="1" dirty="0"/>
              <a:t>Phone</a:t>
            </a:r>
            <a:r>
              <a:rPr lang="en-US" sz="2800" dirty="0"/>
              <a:t>: 270-745-7000</a:t>
            </a:r>
          </a:p>
          <a:p>
            <a:pPr marL="285750" lvl="1" indent="-285750">
              <a:buFont typeface="Arial" panose="020B0604020202020204" pitchFamily="34" charset="0"/>
              <a:buChar char="•"/>
            </a:pPr>
            <a:r>
              <a:rPr lang="en-US" sz="2800" b="1" dirty="0" smtClean="0"/>
              <a:t>Chat</a:t>
            </a:r>
            <a:r>
              <a:rPr lang="en-US" sz="2800" dirty="0" smtClean="0"/>
              <a:t>: </a:t>
            </a:r>
            <a:r>
              <a:rPr lang="en-US" sz="2800" dirty="0" smtClean="0">
                <a:hlinkClick r:id="rId2"/>
              </a:rPr>
              <a:t>www.wku.edu/it/chat</a:t>
            </a:r>
            <a:r>
              <a:rPr lang="en-US" sz="2800" dirty="0" smtClean="0"/>
              <a:t> </a:t>
            </a:r>
          </a:p>
          <a:p>
            <a:pPr marL="285750" lvl="1" indent="-285750">
              <a:buFont typeface="Arial" panose="020B0604020202020204" pitchFamily="34" charset="0"/>
              <a:buChar char="•"/>
            </a:pPr>
            <a:r>
              <a:rPr lang="en-US" sz="2800" b="1" dirty="0" smtClean="0"/>
              <a:t>Web</a:t>
            </a:r>
            <a:r>
              <a:rPr lang="en-US" sz="2800" dirty="0" smtClean="0"/>
              <a:t>: </a:t>
            </a:r>
            <a:r>
              <a:rPr lang="en-US" sz="2800" dirty="0" smtClean="0">
                <a:hlinkClick r:id="rId3"/>
              </a:rPr>
              <a:t>www.wku.edu/it/helpdesk</a:t>
            </a:r>
            <a:r>
              <a:rPr lang="en-US" sz="2800" dirty="0" smtClean="0"/>
              <a:t> </a:t>
            </a:r>
            <a:endParaRPr lang="en-US" sz="2800"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181435729"/>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51470" y="160636"/>
            <a:ext cx="6058931" cy="830997"/>
          </a:xfrm>
          <a:prstGeom prst="rect">
            <a:avLst/>
          </a:prstGeom>
          <a:noFill/>
        </p:spPr>
        <p:txBody>
          <a:bodyPr wrap="square" rtlCol="0">
            <a:spAutoFit/>
          </a:bodyPr>
          <a:lstStyle/>
          <a:p>
            <a:pPr algn="ctr"/>
            <a:r>
              <a:rPr lang="en-US" sz="4800" b="1" dirty="0" err="1" smtClean="0">
                <a:solidFill>
                  <a:schemeClr val="accent1">
                    <a:lumMod val="75000"/>
                  </a:schemeClr>
                </a:solidFill>
              </a:rPr>
              <a:t>TopperTech</a:t>
            </a:r>
            <a:r>
              <a:rPr lang="en-US" sz="4800" b="1" dirty="0" smtClean="0">
                <a:solidFill>
                  <a:schemeClr val="accent1">
                    <a:lumMod val="75000"/>
                  </a:schemeClr>
                </a:solidFill>
              </a:rPr>
              <a:t> 101</a:t>
            </a:r>
            <a:endParaRPr lang="en-US" sz="4800" b="1" dirty="0">
              <a:solidFill>
                <a:schemeClr val="accent1">
                  <a:lumMod val="75000"/>
                </a:schemeClr>
              </a:solidFill>
            </a:endParaRPr>
          </a:p>
        </p:txBody>
      </p:sp>
      <p:sp>
        <p:nvSpPr>
          <p:cNvPr id="9" name="TextBox 8"/>
          <p:cNvSpPr txBox="1"/>
          <p:nvPr/>
        </p:nvSpPr>
        <p:spPr>
          <a:xfrm>
            <a:off x="356286" y="1226866"/>
            <a:ext cx="7249297"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Drop Off Network and Computer Service</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Available to all </a:t>
            </a:r>
            <a:r>
              <a:rPr lang="en-US" sz="2800" u="sng" dirty="0" smtClean="0"/>
              <a:t>registered</a:t>
            </a:r>
            <a:r>
              <a:rPr lang="en-US" sz="2800" dirty="0" smtClean="0"/>
              <a:t> WKU students in </a:t>
            </a:r>
            <a:r>
              <a:rPr lang="en-US" sz="2800" u="sng" dirty="0" smtClean="0"/>
              <a:t>Good Academic Standing</a:t>
            </a:r>
            <a:endParaRPr lang="en-US" sz="2800" u="sng"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355" y="1881778"/>
            <a:ext cx="4130580" cy="2753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951470" y="3414585"/>
            <a:ext cx="6058931" cy="646331"/>
          </a:xfrm>
          <a:prstGeom prst="rect">
            <a:avLst/>
          </a:prstGeom>
          <a:noFill/>
        </p:spPr>
        <p:txBody>
          <a:bodyPr wrap="square" rtlCol="0">
            <a:spAutoFit/>
          </a:bodyPr>
          <a:lstStyle/>
          <a:p>
            <a:pPr algn="ctr"/>
            <a:r>
              <a:rPr lang="en-US" sz="3600" b="1" dirty="0" smtClean="0">
                <a:solidFill>
                  <a:schemeClr val="accent1">
                    <a:lumMod val="75000"/>
                  </a:schemeClr>
                </a:solidFill>
              </a:rPr>
              <a:t>Contact Info</a:t>
            </a:r>
            <a:endParaRPr lang="en-US" sz="3600" b="1" dirty="0">
              <a:solidFill>
                <a:schemeClr val="accent1">
                  <a:lumMod val="75000"/>
                </a:schemeClr>
              </a:solidFill>
            </a:endParaRPr>
          </a:p>
        </p:txBody>
      </p:sp>
      <p:sp>
        <p:nvSpPr>
          <p:cNvPr id="12" name="TextBox 11"/>
          <p:cNvSpPr txBox="1"/>
          <p:nvPr/>
        </p:nvSpPr>
        <p:spPr>
          <a:xfrm>
            <a:off x="356285" y="4173833"/>
            <a:ext cx="7249297"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Phone: 270-745-7000</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Online: </a:t>
            </a:r>
            <a:r>
              <a:rPr lang="en-US" sz="2800" dirty="0" smtClean="0">
                <a:hlinkClick r:id="rId4"/>
              </a:rPr>
              <a:t>www.wku.edu/it/chat</a:t>
            </a: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smtClean="0"/>
              <a:t>3</a:t>
            </a:r>
            <a:r>
              <a:rPr lang="en-US" sz="2800" baseline="30000" dirty="0" smtClean="0"/>
              <a:t>rd</a:t>
            </a:r>
            <a:r>
              <a:rPr lang="en-US" sz="2800" dirty="0" smtClean="0"/>
              <a:t> Floor of MMTH</a:t>
            </a:r>
            <a:endParaRPr lang="en-US" sz="2800" dirty="0"/>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20395" y="252537"/>
            <a:ext cx="7235578" cy="830997"/>
          </a:xfrm>
          <a:prstGeom prst="rect">
            <a:avLst/>
          </a:prstGeom>
          <a:noFill/>
        </p:spPr>
        <p:txBody>
          <a:bodyPr wrap="square" rtlCol="0">
            <a:spAutoFit/>
          </a:bodyPr>
          <a:lstStyle/>
          <a:p>
            <a:pPr algn="ctr"/>
            <a:r>
              <a:rPr lang="en-US" sz="4800" b="1" dirty="0" err="1" smtClean="0">
                <a:solidFill>
                  <a:schemeClr val="accent1">
                    <a:lumMod val="75000"/>
                  </a:schemeClr>
                </a:solidFill>
              </a:rPr>
              <a:t>TopperTech</a:t>
            </a:r>
            <a:r>
              <a:rPr lang="en-US" sz="4800" b="1" dirty="0" smtClean="0">
                <a:solidFill>
                  <a:schemeClr val="accent1">
                    <a:lumMod val="75000"/>
                  </a:schemeClr>
                </a:solidFill>
              </a:rPr>
              <a:t> Services</a:t>
            </a:r>
            <a:endParaRPr lang="en-US" sz="4800" b="1" dirty="0">
              <a:solidFill>
                <a:schemeClr val="accent1">
                  <a:lumMod val="75000"/>
                </a:schemeClr>
              </a:solidFill>
            </a:endParaRPr>
          </a:p>
        </p:txBody>
      </p:sp>
      <p:sp>
        <p:nvSpPr>
          <p:cNvPr id="8" name="TextBox 7"/>
          <p:cNvSpPr txBox="1"/>
          <p:nvPr/>
        </p:nvSpPr>
        <p:spPr>
          <a:xfrm>
            <a:off x="4829430" y="1359763"/>
            <a:ext cx="6464646"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Windows and OS X Support</a:t>
            </a:r>
          </a:p>
          <a:p>
            <a:pPr marL="285750" indent="-285750">
              <a:buFont typeface="Arial" panose="020B0604020202020204" pitchFamily="34" charset="0"/>
              <a:buChar char="•"/>
            </a:pPr>
            <a:r>
              <a:rPr lang="en-US" sz="2800" dirty="0" smtClean="0"/>
              <a:t>Virus and Spyware Removal</a:t>
            </a:r>
          </a:p>
          <a:p>
            <a:pPr marL="285750" indent="-285750">
              <a:buFont typeface="Arial" panose="020B0604020202020204" pitchFamily="34" charset="0"/>
              <a:buChar char="•"/>
            </a:pPr>
            <a:r>
              <a:rPr lang="en-US" sz="2800" dirty="0" smtClean="0"/>
              <a:t>Hardware Diagnostics &amp; Replacement</a:t>
            </a:r>
          </a:p>
          <a:p>
            <a:pPr marL="285750" indent="-285750">
              <a:buFont typeface="Arial" panose="020B0604020202020204" pitchFamily="34" charset="0"/>
              <a:buChar char="•"/>
            </a:pPr>
            <a:r>
              <a:rPr lang="en-US" sz="2800" dirty="0" smtClean="0"/>
              <a:t>Operating System Refreshes</a:t>
            </a:r>
          </a:p>
          <a:p>
            <a:pPr marL="285750" indent="-285750">
              <a:buFont typeface="Arial" panose="020B0604020202020204" pitchFamily="34" charset="0"/>
              <a:buChar char="•"/>
            </a:pPr>
            <a:r>
              <a:rPr lang="en-US" sz="2800" dirty="0" smtClean="0"/>
              <a:t>Game Console Registration</a:t>
            </a:r>
          </a:p>
          <a:p>
            <a:pPr marL="285750" indent="-285750">
              <a:buFont typeface="Arial" panose="020B0604020202020204" pitchFamily="34" charset="0"/>
              <a:buChar char="•"/>
            </a:pPr>
            <a:r>
              <a:rPr lang="en-US" sz="2800" dirty="0" smtClean="0"/>
              <a:t>Data Backup &amp; Recovery</a:t>
            </a:r>
          </a:p>
          <a:p>
            <a:pPr marL="285750" indent="-285750">
              <a:buFont typeface="Arial" panose="020B0604020202020204" pitchFamily="34" charset="0"/>
              <a:buChar char="•"/>
            </a:pPr>
            <a:r>
              <a:rPr lang="en-US" sz="2800" dirty="0" smtClean="0"/>
              <a:t>Dell, Apple and Lenovo Warranty Service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874" y="252537"/>
            <a:ext cx="3319510" cy="2699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309" y="3233481"/>
            <a:ext cx="3596640" cy="2697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7302982"/>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061" y="173001"/>
            <a:ext cx="11489729" cy="646331"/>
          </a:xfrm>
          <a:prstGeom prst="rect">
            <a:avLst/>
          </a:prstGeom>
          <a:noFill/>
        </p:spPr>
        <p:txBody>
          <a:bodyPr wrap="square" rtlCol="0">
            <a:spAutoFit/>
          </a:bodyPr>
          <a:lstStyle/>
          <a:p>
            <a:pPr algn="ctr"/>
            <a:r>
              <a:rPr lang="en-US" sz="3600" b="1" dirty="0" smtClean="0">
                <a:solidFill>
                  <a:schemeClr val="accent1">
                    <a:lumMod val="75000"/>
                  </a:schemeClr>
                </a:solidFill>
              </a:rPr>
              <a:t>Operating System Support</a:t>
            </a:r>
            <a:endParaRPr lang="en-US" sz="3600" b="1" dirty="0">
              <a:solidFill>
                <a:schemeClr val="accent1">
                  <a:lumMod val="75000"/>
                </a:schemeClr>
              </a:solidFill>
            </a:endParaRPr>
          </a:p>
        </p:txBody>
      </p:sp>
      <p:sp>
        <p:nvSpPr>
          <p:cNvPr id="6" name="Rectangle 5"/>
          <p:cNvSpPr/>
          <p:nvPr/>
        </p:nvSpPr>
        <p:spPr>
          <a:xfrm>
            <a:off x="210061" y="819332"/>
            <a:ext cx="11788349" cy="5324535"/>
          </a:xfrm>
          <a:prstGeom prst="rect">
            <a:avLst/>
          </a:prstGeom>
        </p:spPr>
        <p:txBody>
          <a:bodyPr wrap="square">
            <a:spAutoFit/>
          </a:bodyPr>
          <a:lstStyle/>
          <a:p>
            <a:pPr algn="ctr"/>
            <a:r>
              <a:rPr lang="en-US" sz="2000" dirty="0" err="1" smtClean="0">
                <a:solidFill>
                  <a:srgbClr val="585747"/>
                </a:solidFill>
                <a:latin typeface="Cambria" panose="02040503050406030204" pitchFamily="18" charset="0"/>
              </a:rPr>
              <a:t>TopperTech’s</a:t>
            </a:r>
            <a:r>
              <a:rPr lang="en-US" sz="2000" dirty="0" smtClean="0">
                <a:solidFill>
                  <a:srgbClr val="585747"/>
                </a:solidFill>
                <a:latin typeface="Cambria" panose="02040503050406030204" pitchFamily="18" charset="0"/>
              </a:rPr>
              <a:t> </a:t>
            </a:r>
            <a:r>
              <a:rPr lang="en-US" sz="2000" dirty="0">
                <a:solidFill>
                  <a:srgbClr val="585747"/>
                </a:solidFill>
                <a:latin typeface="Cambria" panose="02040503050406030204" pitchFamily="18" charset="0"/>
              </a:rPr>
              <a:t>computer repair division provides support for the following operating </a:t>
            </a:r>
            <a:r>
              <a:rPr lang="en-US" sz="2000" dirty="0" smtClean="0">
                <a:solidFill>
                  <a:srgbClr val="585747"/>
                </a:solidFill>
                <a:latin typeface="Cambria" panose="02040503050406030204" pitchFamily="18" charset="0"/>
              </a:rPr>
              <a:t>systems:</a:t>
            </a:r>
          </a:p>
          <a:p>
            <a:pPr algn="ctr"/>
            <a:endParaRPr lang="en-US" sz="2000" dirty="0">
              <a:solidFill>
                <a:srgbClr val="585747"/>
              </a:solidFill>
              <a:latin typeface="Cambria" panose="02040503050406030204" pitchFamily="18" charset="0"/>
            </a:endParaRPr>
          </a:p>
          <a:p>
            <a:r>
              <a:rPr lang="en-US" sz="2000" b="1" u="sng" dirty="0" smtClean="0">
                <a:solidFill>
                  <a:schemeClr val="accent1">
                    <a:lumMod val="75000"/>
                  </a:schemeClr>
                </a:solidFill>
                <a:latin typeface="Cambria" panose="02040503050406030204" pitchFamily="18" charset="0"/>
              </a:rPr>
              <a:t>Windows Support</a:t>
            </a:r>
            <a:endParaRPr lang="en-US" sz="2000" b="1" u="sng" dirty="0">
              <a:solidFill>
                <a:schemeClr val="accent1">
                  <a:lumMod val="75000"/>
                </a:schemeClr>
              </a:solidFill>
              <a:latin typeface="Cambria" panose="02040503050406030204" pitchFamily="18" charset="0"/>
            </a:endParaRPr>
          </a:p>
          <a:p>
            <a:pPr marL="342900" indent="-342900">
              <a:buFont typeface="Arial" panose="020B0604020202020204" pitchFamily="34" charset="0"/>
              <a:buChar char="•"/>
            </a:pPr>
            <a:r>
              <a:rPr lang="en-US" sz="2000" dirty="0" smtClean="0">
                <a:solidFill>
                  <a:srgbClr val="585747"/>
                </a:solidFill>
                <a:latin typeface="Cambria" panose="02040503050406030204" pitchFamily="18" charset="0"/>
              </a:rPr>
              <a:t>Windows </a:t>
            </a:r>
            <a:r>
              <a:rPr lang="en-US" sz="2000" dirty="0">
                <a:solidFill>
                  <a:srgbClr val="585747"/>
                </a:solidFill>
                <a:latin typeface="Cambria" panose="02040503050406030204" pitchFamily="18" charset="0"/>
              </a:rPr>
              <a:t>7 (Starter, Basic, Home Premium and Ultimate)</a:t>
            </a:r>
          </a:p>
          <a:p>
            <a:pPr marL="342900" indent="-342900">
              <a:buFont typeface="Arial" panose="020B0604020202020204" pitchFamily="34" charset="0"/>
              <a:buChar char="•"/>
            </a:pPr>
            <a:r>
              <a:rPr lang="en-US" sz="2000" dirty="0" smtClean="0">
                <a:solidFill>
                  <a:srgbClr val="585747"/>
                </a:solidFill>
                <a:latin typeface="Cambria" panose="02040503050406030204" pitchFamily="18" charset="0"/>
              </a:rPr>
              <a:t>Windows </a:t>
            </a:r>
            <a:r>
              <a:rPr lang="en-US" sz="2000" dirty="0">
                <a:solidFill>
                  <a:srgbClr val="585747"/>
                </a:solidFill>
                <a:latin typeface="Cambria" panose="02040503050406030204" pitchFamily="18" charset="0"/>
              </a:rPr>
              <a:t>8.1 (Windows 8.1, Windows 8.1 RT, Professional and Enterprise</a:t>
            </a:r>
            <a:r>
              <a:rPr lang="en-US" sz="2000" dirty="0" smtClean="0">
                <a:solidFill>
                  <a:srgbClr val="585747"/>
                </a:solidFill>
                <a:latin typeface="Cambria" panose="02040503050406030204" pitchFamily="18" charset="0"/>
              </a:rPr>
              <a:t>)</a:t>
            </a:r>
          </a:p>
          <a:p>
            <a:pPr marL="342900" indent="-342900">
              <a:buFont typeface="Arial" panose="020B0604020202020204" pitchFamily="34" charset="0"/>
              <a:buChar char="•"/>
            </a:pPr>
            <a:r>
              <a:rPr lang="en-US" sz="2000" dirty="0" smtClean="0">
                <a:solidFill>
                  <a:srgbClr val="585747"/>
                </a:solidFill>
                <a:latin typeface="Cambria" panose="02040503050406030204" pitchFamily="18" charset="0"/>
              </a:rPr>
              <a:t>Windows 10</a:t>
            </a:r>
          </a:p>
          <a:p>
            <a:pPr marL="342900" indent="-342900">
              <a:buFont typeface="Arial" panose="020B0604020202020204" pitchFamily="34" charset="0"/>
              <a:buChar char="•"/>
            </a:pPr>
            <a:endParaRPr lang="en-US" sz="2000" dirty="0">
              <a:solidFill>
                <a:srgbClr val="585747"/>
              </a:solidFill>
              <a:latin typeface="Cambria" panose="02040503050406030204" pitchFamily="18" charset="0"/>
            </a:endParaRPr>
          </a:p>
          <a:p>
            <a:r>
              <a:rPr lang="en-US" sz="2000" b="1" u="sng" dirty="0">
                <a:solidFill>
                  <a:schemeClr val="accent1">
                    <a:lumMod val="75000"/>
                  </a:schemeClr>
                </a:solidFill>
                <a:latin typeface="Cambria" panose="02040503050406030204" pitchFamily="18" charset="0"/>
              </a:rPr>
              <a:t>Mac </a:t>
            </a:r>
            <a:r>
              <a:rPr lang="en-US" sz="2000" b="1" u="sng" dirty="0" smtClean="0">
                <a:solidFill>
                  <a:schemeClr val="accent1">
                    <a:lumMod val="75000"/>
                  </a:schemeClr>
                </a:solidFill>
                <a:latin typeface="Cambria" panose="02040503050406030204" pitchFamily="18" charset="0"/>
              </a:rPr>
              <a:t>Support</a:t>
            </a:r>
          </a:p>
          <a:p>
            <a:pPr marL="342900" indent="-342900">
              <a:buFont typeface="Arial" panose="020B0604020202020204" pitchFamily="34" charset="0"/>
              <a:buChar char="•"/>
            </a:pPr>
            <a:r>
              <a:rPr lang="en-US" sz="2000" dirty="0" smtClean="0">
                <a:solidFill>
                  <a:srgbClr val="585747"/>
                </a:solidFill>
                <a:latin typeface="Cambria" panose="02040503050406030204" pitchFamily="18" charset="0"/>
              </a:rPr>
              <a:t>Yosemite 10.10</a:t>
            </a:r>
          </a:p>
          <a:p>
            <a:pPr marL="342900" indent="-342900">
              <a:buFont typeface="Arial" panose="020B0604020202020204" pitchFamily="34" charset="0"/>
              <a:buChar char="•"/>
            </a:pPr>
            <a:r>
              <a:rPr lang="en-US" sz="2000" dirty="0" smtClean="0">
                <a:solidFill>
                  <a:srgbClr val="585747"/>
                </a:solidFill>
                <a:latin typeface="Cambria" panose="02040503050406030204" pitchFamily="18" charset="0"/>
              </a:rPr>
              <a:t>El Capitan 10.11</a:t>
            </a:r>
          </a:p>
          <a:p>
            <a:pPr marL="342900" indent="-342900">
              <a:buFont typeface="Arial" panose="020B0604020202020204" pitchFamily="34" charset="0"/>
              <a:buChar char="•"/>
            </a:pPr>
            <a:r>
              <a:rPr lang="en-US" sz="2000" dirty="0" err="1" smtClean="0">
                <a:solidFill>
                  <a:srgbClr val="585747"/>
                </a:solidFill>
                <a:latin typeface="Cambria" panose="02040503050406030204" pitchFamily="18" charset="0"/>
              </a:rPr>
              <a:t>macOS</a:t>
            </a:r>
            <a:r>
              <a:rPr lang="en-US" sz="2000" dirty="0" smtClean="0">
                <a:solidFill>
                  <a:srgbClr val="585747"/>
                </a:solidFill>
                <a:latin typeface="Cambria" panose="02040503050406030204" pitchFamily="18" charset="0"/>
              </a:rPr>
              <a:t> Sierra 10.12</a:t>
            </a:r>
          </a:p>
          <a:p>
            <a:r>
              <a:rPr lang="en-US" sz="2000" dirty="0" smtClean="0">
                <a:solidFill>
                  <a:srgbClr val="585747"/>
                </a:solidFill>
                <a:latin typeface="Cambria" panose="02040503050406030204" pitchFamily="18" charset="0"/>
              </a:rPr>
              <a:t>Note:  Any Apple MacBook checked in with OS X 10.8 (Mountain Lion) or 10.9 (Mavericks)</a:t>
            </a:r>
          </a:p>
          <a:p>
            <a:r>
              <a:rPr lang="en-US" sz="2000" dirty="0" smtClean="0">
                <a:solidFill>
                  <a:srgbClr val="585747"/>
                </a:solidFill>
                <a:latin typeface="Cambria" panose="02040503050406030204" pitchFamily="18" charset="0"/>
              </a:rPr>
              <a:t>will be upgraded to at least OS X 10.10.  Any OS lower than 10.8 will not be supported by</a:t>
            </a:r>
          </a:p>
          <a:p>
            <a:r>
              <a:rPr lang="en-US" sz="2000" dirty="0" smtClean="0">
                <a:solidFill>
                  <a:srgbClr val="585747"/>
                </a:solidFill>
                <a:latin typeface="Cambria" panose="02040503050406030204" pitchFamily="18" charset="0"/>
              </a:rPr>
              <a:t>TopperTech.</a:t>
            </a:r>
            <a:endParaRPr lang="en-US" sz="2000" dirty="0">
              <a:solidFill>
                <a:srgbClr val="585747"/>
              </a:solidFill>
              <a:latin typeface="Cambria" panose="02040503050406030204" pitchFamily="18" charset="0"/>
            </a:endParaRPr>
          </a:p>
          <a:p>
            <a:endParaRPr lang="en-US" sz="2000" b="1" u="sng" dirty="0" smtClean="0">
              <a:solidFill>
                <a:schemeClr val="accent1">
                  <a:lumMod val="75000"/>
                </a:schemeClr>
              </a:solidFill>
              <a:latin typeface="Cambria" panose="02040503050406030204" pitchFamily="18" charset="0"/>
            </a:endParaRPr>
          </a:p>
          <a:p>
            <a:r>
              <a:rPr lang="en-US" sz="2000" b="1" u="sng" dirty="0" smtClean="0">
                <a:solidFill>
                  <a:schemeClr val="accent1">
                    <a:lumMod val="75000"/>
                  </a:schemeClr>
                </a:solidFill>
                <a:latin typeface="Cambria" panose="02040503050406030204" pitchFamily="18" charset="0"/>
              </a:rPr>
              <a:t>Linux/</a:t>
            </a:r>
            <a:r>
              <a:rPr lang="en-US" sz="2000" b="1" u="sng" dirty="0" err="1" smtClean="0">
                <a:solidFill>
                  <a:schemeClr val="accent1">
                    <a:lumMod val="75000"/>
                  </a:schemeClr>
                </a:solidFill>
                <a:latin typeface="Cambria" panose="02040503050406030204" pitchFamily="18" charset="0"/>
              </a:rPr>
              <a:t>Unbuntu</a:t>
            </a:r>
            <a:endParaRPr lang="en-US" sz="2000" b="1" u="sng" dirty="0" smtClean="0">
              <a:solidFill>
                <a:schemeClr val="accent1">
                  <a:lumMod val="75000"/>
                </a:schemeClr>
              </a:solidFill>
              <a:latin typeface="Cambria" panose="02040503050406030204" pitchFamily="18" charset="0"/>
            </a:endParaRPr>
          </a:p>
          <a:p>
            <a:r>
              <a:rPr lang="en-US" sz="2000" dirty="0">
                <a:solidFill>
                  <a:srgbClr val="585747"/>
                </a:solidFill>
                <a:latin typeface="Cambria" panose="02040503050406030204" pitchFamily="18" charset="0"/>
              </a:rPr>
              <a:t>Note:  </a:t>
            </a:r>
            <a:r>
              <a:rPr lang="en-US" sz="2000" dirty="0" smtClean="0">
                <a:solidFill>
                  <a:srgbClr val="585747"/>
                </a:solidFill>
                <a:latin typeface="Cambria" panose="02040503050406030204" pitchFamily="18" charset="0"/>
              </a:rPr>
              <a:t>No support options for devices running Linux/</a:t>
            </a:r>
            <a:r>
              <a:rPr lang="en-US" sz="2000" dirty="0" err="1" smtClean="0">
                <a:solidFill>
                  <a:srgbClr val="585747"/>
                </a:solidFill>
                <a:latin typeface="Cambria" panose="02040503050406030204" pitchFamily="18" charset="0"/>
              </a:rPr>
              <a:t>Unbuntu</a:t>
            </a:r>
            <a:r>
              <a:rPr lang="en-US" sz="2000" dirty="0" smtClean="0">
                <a:solidFill>
                  <a:srgbClr val="585747"/>
                </a:solidFill>
                <a:latin typeface="Cambria" panose="02040503050406030204" pitchFamily="18" charset="0"/>
              </a:rPr>
              <a:t> distributions.</a:t>
            </a:r>
            <a:endParaRPr lang="en-US" sz="2000" b="1" u="sng" dirty="0">
              <a:solidFill>
                <a:schemeClr val="accent1">
                  <a:lumMod val="75000"/>
                </a:schemeClr>
              </a:solidFill>
              <a:latin typeface="Cambria" panose="020405030504060302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1665" y="3846702"/>
            <a:ext cx="1138686" cy="113868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3766" y="5369396"/>
            <a:ext cx="2486025" cy="542925"/>
          </a:xfrm>
          <a:prstGeom prst="rect">
            <a:avLst/>
          </a:prstGeom>
        </p:spPr>
      </p:pic>
    </p:spTree>
    <p:extLst>
      <p:ext uri="{BB962C8B-B14F-4D97-AF65-F5344CB8AC3E}">
        <p14:creationId xmlns:p14="http://schemas.microsoft.com/office/powerpoint/2010/main" val="595813861"/>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179" y="296565"/>
            <a:ext cx="7495405" cy="830997"/>
          </a:xfrm>
          <a:prstGeom prst="rect">
            <a:avLst/>
          </a:prstGeom>
          <a:noFill/>
        </p:spPr>
        <p:txBody>
          <a:bodyPr wrap="square" rtlCol="0">
            <a:spAutoFit/>
          </a:bodyPr>
          <a:lstStyle/>
          <a:p>
            <a:pPr algn="ctr"/>
            <a:r>
              <a:rPr lang="en-US" sz="4800" b="1" dirty="0" smtClean="0">
                <a:solidFill>
                  <a:schemeClr val="accent1">
                    <a:lumMod val="75000"/>
                  </a:schemeClr>
                </a:solidFill>
              </a:rPr>
              <a:t>Costs</a:t>
            </a:r>
            <a:endParaRPr lang="en-US" sz="4800" b="1" dirty="0">
              <a:solidFill>
                <a:schemeClr val="accent1">
                  <a:lumMod val="75000"/>
                </a:schemeClr>
              </a:solidFill>
            </a:endParaRPr>
          </a:p>
        </p:txBody>
      </p:sp>
      <p:sp>
        <p:nvSpPr>
          <p:cNvPr id="6" name="TextBox 5"/>
          <p:cNvSpPr txBox="1"/>
          <p:nvPr/>
        </p:nvSpPr>
        <p:spPr>
          <a:xfrm>
            <a:off x="110180" y="1226866"/>
            <a:ext cx="749540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There are no charges for </a:t>
            </a:r>
            <a:r>
              <a:rPr lang="en-US" sz="2400" dirty="0" err="1" smtClean="0"/>
              <a:t>TopperTech’s</a:t>
            </a:r>
            <a:r>
              <a:rPr lang="en-US" sz="2400" dirty="0" smtClean="0"/>
              <a:t> current services.</a:t>
            </a:r>
          </a:p>
          <a:p>
            <a:pPr marL="285750" indent="-285750">
              <a:buFont typeface="Arial" panose="020B0604020202020204" pitchFamily="34" charset="0"/>
              <a:buChar char="•"/>
            </a:pPr>
            <a:r>
              <a:rPr lang="en-US" sz="2400" dirty="0" smtClean="0"/>
              <a:t>Students are responsible for the costs associated with any hardware replacements.</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smtClean="0"/>
              <a:t>Example: </a:t>
            </a:r>
            <a:r>
              <a:rPr lang="en-US" sz="2400" dirty="0" err="1" smtClean="0"/>
              <a:t>TopperTech</a:t>
            </a:r>
            <a:r>
              <a:rPr lang="en-US" sz="2400" dirty="0" smtClean="0"/>
              <a:t> determines that the hard drive in your computer has gone bad.  The technicians will provide a quote for a new hard drive, but it is the responsibility of the student to make this purchase.</a:t>
            </a: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7729" y="1127562"/>
            <a:ext cx="4151869" cy="3113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3179634"/>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32" y="170935"/>
            <a:ext cx="7952377" cy="5822092"/>
          </a:xfrm>
          <a:prstGeom prst="rect">
            <a:avLst/>
          </a:prstGeom>
          <a:ln>
            <a:noFill/>
          </a:ln>
          <a:effectLst>
            <a:softEdge rad="112500"/>
          </a:effectLst>
        </p:spPr>
      </p:pic>
      <p:sp>
        <p:nvSpPr>
          <p:cNvPr id="8" name="TextBox 7"/>
          <p:cNvSpPr txBox="1"/>
          <p:nvPr/>
        </p:nvSpPr>
        <p:spPr>
          <a:xfrm>
            <a:off x="7820795" y="170935"/>
            <a:ext cx="4276470" cy="2308324"/>
          </a:xfrm>
          <a:prstGeom prst="rect">
            <a:avLst/>
          </a:prstGeom>
          <a:noFill/>
        </p:spPr>
        <p:txBody>
          <a:bodyPr wrap="square" rtlCol="0">
            <a:spAutoFit/>
          </a:bodyPr>
          <a:lstStyle/>
          <a:p>
            <a:pPr algn="ctr"/>
            <a:r>
              <a:rPr lang="en-US" sz="4800" b="1" dirty="0" smtClean="0">
                <a:solidFill>
                  <a:schemeClr val="accent1">
                    <a:lumMod val="75000"/>
                  </a:schemeClr>
                </a:solidFill>
              </a:rPr>
              <a:t>WKU </a:t>
            </a:r>
          </a:p>
          <a:p>
            <a:pPr algn="ctr"/>
            <a:r>
              <a:rPr lang="en-US" sz="4800" b="1" dirty="0" smtClean="0">
                <a:solidFill>
                  <a:schemeClr val="accent1">
                    <a:lumMod val="75000"/>
                  </a:schemeClr>
                </a:solidFill>
              </a:rPr>
              <a:t>Wireless</a:t>
            </a:r>
          </a:p>
          <a:p>
            <a:pPr algn="ctr"/>
            <a:r>
              <a:rPr lang="en-US" sz="4800" b="1" dirty="0" smtClean="0">
                <a:solidFill>
                  <a:schemeClr val="accent1">
                    <a:lumMod val="75000"/>
                  </a:schemeClr>
                </a:solidFill>
              </a:rPr>
              <a:t>Coverage</a:t>
            </a:r>
            <a:endParaRPr lang="en-US" sz="4800" b="1" dirty="0">
              <a:solidFill>
                <a:schemeClr val="accent1">
                  <a:lumMod val="75000"/>
                </a:schemeClr>
              </a:solidFill>
            </a:endParaRPr>
          </a:p>
        </p:txBody>
      </p:sp>
    </p:spTree>
    <p:extLst>
      <p:ext uri="{BB962C8B-B14F-4D97-AF65-F5344CB8AC3E}">
        <p14:creationId xmlns:p14="http://schemas.microsoft.com/office/powerpoint/2010/main" val="114670211"/>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843" y="170935"/>
            <a:ext cx="11652422" cy="830997"/>
          </a:xfrm>
          <a:prstGeom prst="rect">
            <a:avLst/>
          </a:prstGeom>
          <a:noFill/>
        </p:spPr>
        <p:txBody>
          <a:bodyPr wrap="square" rtlCol="0">
            <a:spAutoFit/>
          </a:bodyPr>
          <a:lstStyle/>
          <a:p>
            <a:pPr algn="ctr"/>
            <a:r>
              <a:rPr lang="en-US" sz="4800" b="1" dirty="0" smtClean="0">
                <a:solidFill>
                  <a:schemeClr val="accent1">
                    <a:lumMod val="75000"/>
                  </a:schemeClr>
                </a:solidFill>
              </a:rPr>
              <a:t>WKU Wireless</a:t>
            </a:r>
          </a:p>
        </p:txBody>
      </p:sp>
      <p:sp>
        <p:nvSpPr>
          <p:cNvPr id="4" name="TextBox 3"/>
          <p:cNvSpPr txBox="1"/>
          <p:nvPr/>
        </p:nvSpPr>
        <p:spPr>
          <a:xfrm>
            <a:off x="110180" y="1226866"/>
            <a:ext cx="749540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Wireless Access Points are </a:t>
            </a:r>
            <a:r>
              <a:rPr lang="en-US" sz="2400" u="sng" dirty="0" smtClean="0"/>
              <a:t>not</a:t>
            </a:r>
            <a:r>
              <a:rPr lang="en-US" sz="2400" dirty="0" smtClean="0"/>
              <a:t> allowed in the residence halls.</a:t>
            </a:r>
          </a:p>
          <a:p>
            <a:pPr marL="742950" lvl="1" indent="-285750">
              <a:buFont typeface="Arial" panose="020B0604020202020204" pitchFamily="34" charset="0"/>
              <a:buChar char="•"/>
            </a:pPr>
            <a:r>
              <a:rPr lang="en-US" sz="2400" dirty="0" smtClean="0"/>
              <a:t>This includes, but is not limited to:</a:t>
            </a:r>
          </a:p>
          <a:p>
            <a:pPr marL="1200150" lvl="2" indent="-285750">
              <a:buFont typeface="Arial" panose="020B0604020202020204" pitchFamily="34" charset="0"/>
              <a:buChar char="•"/>
            </a:pPr>
            <a:r>
              <a:rPr lang="en-US" sz="2400" dirty="0" smtClean="0"/>
              <a:t>Non-IT Sanctioned Hubs</a:t>
            </a:r>
          </a:p>
          <a:p>
            <a:pPr marL="1200150" lvl="2" indent="-285750">
              <a:buFont typeface="Arial" panose="020B0604020202020204" pitchFamily="34" charset="0"/>
              <a:buChar char="•"/>
            </a:pPr>
            <a:r>
              <a:rPr lang="en-US" sz="2400" dirty="0" smtClean="0"/>
              <a:t>NAT routers</a:t>
            </a:r>
          </a:p>
          <a:p>
            <a:pPr marL="1200150" lvl="2" indent="-285750">
              <a:buFont typeface="Arial" panose="020B0604020202020204" pitchFamily="34" charset="0"/>
              <a:buChar char="•"/>
            </a:pPr>
            <a:r>
              <a:rPr lang="en-US" sz="2400" dirty="0" smtClean="0"/>
              <a:t>Switches</a:t>
            </a:r>
          </a:p>
          <a:p>
            <a:pPr marL="1200150" lvl="2" indent="-285750">
              <a:buFont typeface="Arial" panose="020B0604020202020204" pitchFamily="34" charset="0"/>
              <a:buChar char="•"/>
            </a:pPr>
            <a:r>
              <a:rPr lang="en-US" sz="2400" dirty="0" smtClean="0"/>
              <a:t>Wireless Access Points</a:t>
            </a:r>
          </a:p>
          <a:p>
            <a:pPr marL="1200150" lvl="2"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These devices are prohibited and can result in service termination.</a:t>
            </a:r>
          </a:p>
        </p:txBody>
      </p:sp>
      <p:pic>
        <p:nvPicPr>
          <p:cNvPr id="5" name="Picture 6" descr="http://www.wku.edu/housing/images/740x330_slider/southwest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141" y="1342252"/>
            <a:ext cx="4938884" cy="2611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40049094"/>
      </p:ext>
    </p:extLst>
  </p:cSld>
  <p:clrMapOvr>
    <a:masterClrMapping/>
  </p:clrMapOvr>
  <mc:AlternateContent xmlns:mc="http://schemas.openxmlformats.org/markup-compatibility/2006">
    <mc:Choice xmlns:p14="http://schemas.microsoft.com/office/powerpoint/2010/main" Requires="p14">
      <p:transition spd="slow" p14:dur="800" advTm="8000">
        <p:fade/>
      </p:transition>
    </mc:Choice>
    <mc:Fallback>
      <p:transition spd="slow" advTm="8000">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1691</Words>
  <Application>Microsoft Office PowerPoint</Application>
  <PresentationFormat>Widescreen</PresentationFormat>
  <Paragraphs>195</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Cambria</vt:lpstr>
      <vt:lpstr>Red Line Business 16x9</vt:lpstr>
      <vt:lpstr>Tech Talk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2015-02-04T16:11:11Z</dcterms:created>
  <dcterms:modified xsi:type="dcterms:W3CDTF">2017-03-29T15:56:44Z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