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1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8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81C49-0D15-4DA7-AAE6-A8690698909A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85884-CA96-4D7B-93E8-6B499EEFF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37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52986-43A1-401E-BEBD-A3BCFCC9B9D6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83D405-E8B3-428F-B598-B312C464A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52986-43A1-401E-BEBD-A3BCFCC9B9D6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D405-E8B3-428F-B598-B312C464A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F83D405-E8B3-428F-B598-B312C464A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52986-43A1-401E-BEBD-A3BCFCC9B9D6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52986-43A1-401E-BEBD-A3BCFCC9B9D6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F83D405-E8B3-428F-B598-B312C464A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52986-43A1-401E-BEBD-A3BCFCC9B9D6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83D405-E8B3-428F-B598-B312C464A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FD52986-43A1-401E-BEBD-A3BCFCC9B9D6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D405-E8B3-428F-B598-B312C464A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52986-43A1-401E-BEBD-A3BCFCC9B9D6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F83D405-E8B3-428F-B598-B312C464A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52986-43A1-401E-BEBD-A3BCFCC9B9D6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F83D405-E8B3-428F-B598-B312C464A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52986-43A1-401E-BEBD-A3BCFCC9B9D6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83D405-E8B3-428F-B598-B312C464A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83D405-E8B3-428F-B598-B312C464A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52986-43A1-401E-BEBD-A3BCFCC9B9D6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F83D405-E8B3-428F-B598-B312C464A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FD52986-43A1-401E-BEBD-A3BCFCC9B9D6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FD52986-43A1-401E-BEBD-A3BCFCC9B9D6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83D405-E8B3-428F-B598-B312C464A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ss.trs.ky.gov/PathwayMSS/wfmLoginE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ku.edu/benefits/retire.php" TargetMode="External"/><Relationship Id="rId2" Type="http://schemas.openxmlformats.org/officeDocument/2006/relationships/hyperlink" Target="https://mss.trs.ky.gov/PathwayMSS/wfmLoginE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ku.edu/hr/benefits/retirement/retirementdocuments/trpestimator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143000"/>
          </a:xfrm>
        </p:spPr>
        <p:txBody>
          <a:bodyPr>
            <a:normAutofit/>
          </a:bodyPr>
          <a:lstStyle/>
          <a:p>
            <a:endParaRPr lang="en-US" sz="1400" dirty="0" smtClean="0"/>
          </a:p>
          <a:p>
            <a:r>
              <a:rPr lang="en-US" sz="1800" dirty="0" smtClean="0"/>
              <a:t>Department of Human Resources</a:t>
            </a:r>
          </a:p>
          <a:p>
            <a:endParaRPr lang="en-US" sz="140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WKU’s Transitional Retirement Plan for Faculty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200400"/>
            <a:ext cx="7010400" cy="2743200"/>
          </a:xfrm>
        </p:spPr>
        <p:txBody>
          <a:bodyPr>
            <a:normAutofit/>
          </a:bodyPr>
          <a:lstStyle/>
          <a:p>
            <a:r>
              <a:rPr lang="en-US" sz="1800" cap="none" dirty="0" smtClean="0">
                <a:latin typeface="+mj-lt"/>
              </a:rPr>
              <a:t>If you feel it may be time to consider your options and wish to speak in more detail about retirement please contact Kari </a:t>
            </a:r>
            <a:r>
              <a:rPr lang="en-US" sz="1800" cap="none" dirty="0">
                <a:latin typeface="+mj-lt"/>
              </a:rPr>
              <a:t>A</a:t>
            </a:r>
            <a:r>
              <a:rPr lang="en-US" sz="1800" cap="none" dirty="0" smtClean="0">
                <a:latin typeface="+mj-lt"/>
              </a:rPr>
              <a:t>ikins in the Department of Human Resources for a one-on-one consultation</a:t>
            </a:r>
            <a:r>
              <a:rPr lang="en-US" sz="1800" dirty="0" smtClean="0"/>
              <a:t>:</a:t>
            </a:r>
          </a:p>
          <a:p>
            <a:r>
              <a:rPr lang="en-US" sz="1800" dirty="0" smtClean="0"/>
              <a:t>270-745-5346</a:t>
            </a:r>
          </a:p>
          <a:p>
            <a:r>
              <a:rPr lang="en-US" sz="1800" cap="none" dirty="0" smtClean="0"/>
              <a:t>kari.aikins@wku.edu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Schedule a Consultation with Human Resources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842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Transitional Retirement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133600"/>
            <a:ext cx="8503920" cy="3965448"/>
          </a:xfrm>
        </p:spPr>
        <p:txBody>
          <a:bodyPr>
            <a:normAutofit/>
          </a:bodyPr>
          <a:lstStyle/>
          <a:p>
            <a:r>
              <a:rPr lang="en-US" dirty="0" smtClean="0"/>
              <a:t>Formerly called the Optional Retirement Plan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Program adopted in 1989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Permits reemployment of faculty on a PT basis who retire from FT service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8503920" cy="427024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 written request to the Dept. Head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Dept. Head will forward with a recommendation to the Dean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Dean transmits to the Provost/VP Academic Affairs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Provost sends to the President those requests that are recommended for funding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Final approval by the BOR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Faculty teach a min of 6 and a max of 12 semester hours per FY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Each credit hour taught = 3-1/8% of base salary prior to participation in TRP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Retirees could earn up to 37.5% of previous FT salary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Those accepted in the TRP placed in a special tenured faculty category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Maximum period of 5 years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Upon completion of 5 years, faculty member will be fully retired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Faculty candidates for TRP should be given priority for summer teaching assignments the summer </a:t>
            </a:r>
            <a:r>
              <a:rPr lang="en-US" u="sng" dirty="0" smtClean="0"/>
              <a:t>before</a:t>
            </a:r>
            <a:r>
              <a:rPr lang="en-US" dirty="0" smtClean="0"/>
              <a:t> the year of retirement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KTRS Retirement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422648"/>
          </a:xfrm>
        </p:spPr>
        <p:txBody>
          <a:bodyPr>
            <a:normAutofit/>
          </a:bodyPr>
          <a:lstStyle/>
          <a:p>
            <a:r>
              <a:rPr lang="en-US" dirty="0" smtClean="0"/>
              <a:t>Faculty entering the TRP will retire from FT employment 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TRS retirement effective July 1 or January 1 (same date TRP assignment begins)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TRP participant will receive both the TRS retirement benefit payment and WKU TRP payment monthly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KTRS Retirement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Contact Kari Aikins in Human Resources to </a:t>
            </a:r>
            <a:r>
              <a:rPr lang="en-US" dirty="0"/>
              <a:t>request </a:t>
            </a:r>
            <a:r>
              <a:rPr lang="en-US" dirty="0" smtClean="0"/>
              <a:t>TRS </a:t>
            </a:r>
            <a:r>
              <a:rPr lang="en-US" dirty="0"/>
              <a:t>mail you a </a:t>
            </a:r>
            <a:r>
              <a:rPr lang="en-US" dirty="0" smtClean="0"/>
              <a:t>retirement packet</a:t>
            </a:r>
          </a:p>
          <a:p>
            <a:pPr lvl="0">
              <a:buNone/>
            </a:pPr>
            <a:endParaRPr lang="en-US" sz="1300" dirty="0"/>
          </a:p>
          <a:p>
            <a:pPr lvl="0"/>
            <a:r>
              <a:rPr lang="en-US" dirty="0"/>
              <a:t>Once you receive the package, schedule a meeting with </a:t>
            </a:r>
            <a:r>
              <a:rPr lang="en-US" dirty="0" smtClean="0"/>
              <a:t>me to </a:t>
            </a:r>
            <a:r>
              <a:rPr lang="en-US" dirty="0"/>
              <a:t>complete the required information on pages 5 and </a:t>
            </a:r>
            <a:r>
              <a:rPr lang="en-US" dirty="0" smtClean="0"/>
              <a:t>6 (or complete the online application through the TRS member self </a:t>
            </a:r>
            <a:r>
              <a:rPr lang="en-US" dirty="0"/>
              <a:t>service portal: 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mss.trs.ky.gov/PathwayMSS/wfmLoginE.aspx</a:t>
            </a:r>
            <a:r>
              <a:rPr lang="en-US" dirty="0"/>
              <a:t>)</a:t>
            </a:r>
            <a:r>
              <a:rPr lang="en-US" dirty="0" smtClean="0"/>
              <a:t> </a:t>
            </a:r>
          </a:p>
          <a:p>
            <a:pPr lvl="0">
              <a:buNone/>
            </a:pPr>
            <a:endParaRPr lang="en-US" sz="1200" dirty="0"/>
          </a:p>
          <a:p>
            <a:pPr lvl="0"/>
            <a:r>
              <a:rPr lang="en-US" dirty="0" smtClean="0"/>
              <a:t>Gather required documentation </a:t>
            </a:r>
            <a:r>
              <a:rPr lang="en-US" dirty="0"/>
              <a:t>required by </a:t>
            </a:r>
            <a:r>
              <a:rPr lang="en-US" dirty="0" smtClean="0"/>
              <a:t>TRS</a:t>
            </a:r>
            <a:r>
              <a:rPr lang="en-US" dirty="0"/>
              <a:t>:  </a:t>
            </a:r>
            <a:endParaRPr lang="en-US" dirty="0" smtClean="0"/>
          </a:p>
          <a:p>
            <a:pPr lvl="1"/>
            <a:r>
              <a:rPr lang="en-US" dirty="0" smtClean="0"/>
              <a:t>Certified </a:t>
            </a:r>
            <a:r>
              <a:rPr lang="en-US" dirty="0"/>
              <a:t>Birth </a:t>
            </a:r>
            <a:r>
              <a:rPr lang="en-US" dirty="0" smtClean="0"/>
              <a:t>Certificate </a:t>
            </a:r>
          </a:p>
          <a:p>
            <a:pPr lvl="1"/>
            <a:r>
              <a:rPr lang="en-US" dirty="0" smtClean="0"/>
              <a:t>Certified </a:t>
            </a:r>
            <a:r>
              <a:rPr lang="en-US" dirty="0"/>
              <a:t>Marriage </a:t>
            </a:r>
            <a:r>
              <a:rPr lang="en-US" dirty="0" smtClean="0"/>
              <a:t>License </a:t>
            </a:r>
          </a:p>
          <a:p>
            <a:pPr lvl="1"/>
            <a:r>
              <a:rPr lang="en-US" dirty="0" smtClean="0"/>
              <a:t>Social </a:t>
            </a:r>
            <a:r>
              <a:rPr lang="en-US" dirty="0"/>
              <a:t>Security </a:t>
            </a:r>
            <a:r>
              <a:rPr lang="en-US" dirty="0" smtClean="0"/>
              <a:t>Card</a:t>
            </a:r>
          </a:p>
          <a:p>
            <a:pPr lvl="1"/>
            <a:r>
              <a:rPr lang="en-US" dirty="0" smtClean="0"/>
              <a:t>Beneficiary </a:t>
            </a:r>
            <a:r>
              <a:rPr lang="en-US" dirty="0"/>
              <a:t>Birth Certificate and address information.  </a:t>
            </a:r>
          </a:p>
          <a:p>
            <a:pPr lvl="1"/>
            <a:r>
              <a:rPr lang="en-US" dirty="0" smtClean="0"/>
              <a:t>Individuals </a:t>
            </a:r>
            <a:r>
              <a:rPr lang="en-US" dirty="0"/>
              <a:t>age 65+ </a:t>
            </a:r>
            <a:r>
              <a:rPr lang="en-US" dirty="0" smtClean="0"/>
              <a:t>need Medicare Card Part A &amp; B</a:t>
            </a:r>
          </a:p>
          <a:p>
            <a:pPr lvl="1">
              <a:buNone/>
            </a:pPr>
            <a:endParaRPr lang="en-US" sz="1200" dirty="0"/>
          </a:p>
          <a:p>
            <a:r>
              <a:rPr lang="en-US" dirty="0" smtClean="0"/>
              <a:t>Completed packet due to TRS one month prior to retirement effective date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of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TRS will provide a $5,000 life insurance policy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dirty="0" smtClean="0"/>
              <a:t>TRS will cover TRP’s Health Insurance for retirees and covered dependents under age 65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dirty="0" smtClean="0"/>
              <a:t>TRS will provide a Medicare supplement for retirees and covered dependents over age 65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WKU </a:t>
            </a:r>
            <a:r>
              <a:rPr lang="en-US" dirty="0"/>
              <a:t>will permit TRP participants to continue participation in the </a:t>
            </a:r>
            <a:r>
              <a:rPr lang="en-US" dirty="0" smtClean="0"/>
              <a:t>Voluntary </a:t>
            </a:r>
            <a:r>
              <a:rPr lang="en-US" dirty="0"/>
              <a:t>Supplemental Retirement Accounts (403b, 457b, ROTH 403b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Time to Enter the TRP?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You will find two tools on our retirement website to assist you in estimating your total income in TRS retirement while participating in the TRP:</a:t>
            </a:r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  <a:hlinkClick r:id="rId2"/>
              </a:rPr>
              <a:t>PATHWAY member portal</a:t>
            </a:r>
            <a:endParaRPr lang="en-US" dirty="0" smtClean="0">
              <a:solidFill>
                <a:schemeClr val="accent1"/>
              </a:solidFill>
              <a:hlinkClick r:id="rId3"/>
            </a:endParaRPr>
          </a:p>
          <a:p>
            <a:pPr marL="0" indent="0" algn="ctr">
              <a:buNone/>
            </a:pPr>
            <a:r>
              <a:rPr lang="en-US" sz="1800" i="1" dirty="0" smtClean="0"/>
              <a:t>Log in to review your account, run retirement estimates, and</a:t>
            </a:r>
          </a:p>
          <a:p>
            <a:pPr marL="0" indent="0" algn="ctr">
              <a:buNone/>
            </a:pPr>
            <a:r>
              <a:rPr lang="en-US" sz="1800" i="1" dirty="0" smtClean="0"/>
              <a:t>begin the retirement application process</a:t>
            </a:r>
            <a:endParaRPr lang="en-US" sz="1800" i="1" dirty="0" smtClean="0">
              <a:hlinkClick r:id="rId3"/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accent1"/>
              </a:solidFill>
              <a:hlinkClick r:id="rId3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  <a:hlinkClick r:id="rId4"/>
              </a:rPr>
              <a:t>Basic TRP Estimator</a:t>
            </a:r>
            <a:endParaRPr lang="en-US" dirty="0" smtClean="0">
              <a:solidFill>
                <a:schemeClr val="accent1"/>
              </a:solidFill>
              <a:hlinkClick r:id="rId3"/>
            </a:endParaRPr>
          </a:p>
          <a:p>
            <a:pPr marL="0" indent="0" algn="ctr">
              <a:buNone/>
            </a:pPr>
            <a:r>
              <a:rPr lang="en-US" sz="1800" i="1" dirty="0"/>
              <a:t>Compare income in retirement w/ TRP against current net income</a:t>
            </a:r>
            <a:endParaRPr lang="en-US" sz="1800" i="1" dirty="0">
              <a:hlinkClick r:id="rId3"/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(click on the links above to be redirected)</a:t>
            </a:r>
            <a:endParaRPr lang="en-U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90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1736</TotalTime>
  <Words>465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Georgia</vt:lpstr>
      <vt:lpstr>Wingdings</vt:lpstr>
      <vt:lpstr>Wingdings 2</vt:lpstr>
      <vt:lpstr>Civic</vt:lpstr>
      <vt:lpstr>WKU’s Transitional Retirement Plan for Faculty</vt:lpstr>
      <vt:lpstr>Transitional Retirement Plan</vt:lpstr>
      <vt:lpstr>The Process:</vt:lpstr>
      <vt:lpstr>How it works</vt:lpstr>
      <vt:lpstr>How it works</vt:lpstr>
      <vt:lpstr>KTRS Retirement</vt:lpstr>
      <vt:lpstr>KTRS Retirement Process</vt:lpstr>
      <vt:lpstr>Transition of Benefits</vt:lpstr>
      <vt:lpstr>Is it Time to Enter the TRP?</vt:lpstr>
      <vt:lpstr>Schedule a Consultation with Human Resources</vt:lpstr>
    </vt:vector>
  </TitlesOfParts>
  <Company>Western Kentucky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WKU’s Transitional Retirement Plan</dc:title>
  <dc:creator>Microcomputing</dc:creator>
  <cp:lastModifiedBy>Mynatt, Emily</cp:lastModifiedBy>
  <cp:revision>18</cp:revision>
  <cp:lastPrinted>2013-04-19T13:40:41Z</cp:lastPrinted>
  <dcterms:created xsi:type="dcterms:W3CDTF">2011-04-12T13:45:41Z</dcterms:created>
  <dcterms:modified xsi:type="dcterms:W3CDTF">2018-04-10T15:03:24Z</dcterms:modified>
</cp:coreProperties>
</file>