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9" r:id="rId5"/>
    <p:sldId id="258" r:id="rId6"/>
    <p:sldId id="271" r:id="rId7"/>
    <p:sldId id="259" r:id="rId8"/>
    <p:sldId id="263" r:id="rId9"/>
    <p:sldId id="273" r:id="rId10"/>
    <p:sldId id="27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2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27C285B-72BA-4BE2-9B71-283A3FF14C3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2F214E2-CCD8-4AF5-BE55-ABF42800AD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ku.edu/honors/forms/cet-final-evaluatio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ku.edu/honors/calendar/index.php?date=2014-04-3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420035" cy="17021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dirty="0"/>
              <a:t>Mahurin Honors College </a:t>
            </a:r>
            <a:br>
              <a:rPr lang="en-US" sz="3800" dirty="0"/>
            </a:br>
            <a:r>
              <a:rPr lang="en-US" sz="3800" dirty="0"/>
              <a:t>CE/T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1" y="4191000"/>
            <a:ext cx="3429000" cy="1260629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Third Reader Role</a:t>
            </a:r>
          </a:p>
        </p:txBody>
      </p:sp>
    </p:spTree>
    <p:extLst>
      <p:ext uri="{BB962C8B-B14F-4D97-AF65-F5344CB8AC3E}">
        <p14:creationId xmlns:p14="http://schemas.microsoft.com/office/powerpoint/2010/main" val="1908819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772936"/>
          </a:xfrm>
        </p:spPr>
        <p:txBody>
          <a:bodyPr>
            <a:normAutofit/>
          </a:bodyPr>
          <a:lstStyle/>
          <a:p>
            <a:r>
              <a:rPr lang="en-US" dirty="0"/>
              <a:t>Thank you for your willingness in representing the Mahurin Honors College! </a:t>
            </a:r>
          </a:p>
        </p:txBody>
      </p:sp>
    </p:spTree>
    <p:extLst>
      <p:ext uri="{BB962C8B-B14F-4D97-AF65-F5344CB8AC3E}">
        <p14:creationId xmlns:p14="http://schemas.microsoft.com/office/powerpoint/2010/main" val="341107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Description of Third Reader Role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Day of Defense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Responsibilities to the student defending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Responsibilities to the Mahurin Honors College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Rubric for Grading Defense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3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Third Reader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 third reader you serve as a representative of the Mahurin Honors College on the Capstone Experience/ Thesis Committee. </a:t>
            </a:r>
          </a:p>
          <a:p>
            <a:r>
              <a:rPr lang="en-US" dirty="0"/>
              <a:t>Your duty is to ensure fairness and facilitate a defense of the caliber expected of a Mahurin Honors College Graduate.</a:t>
            </a:r>
          </a:p>
          <a:p>
            <a:r>
              <a:rPr lang="en-US" dirty="0"/>
              <a:t>Ensure that the CE/T Final Evaluation Form is returned to the Mahurin Honors College immediately following the defense.</a:t>
            </a:r>
          </a:p>
        </p:txBody>
      </p:sp>
    </p:spTree>
    <p:extLst>
      <p:ext uri="{BB962C8B-B14F-4D97-AF65-F5344CB8AC3E}">
        <p14:creationId xmlns:p14="http://schemas.microsoft.com/office/powerpoint/2010/main" val="60097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of the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Day of the Defense, you will need to bring along a final evaluation form accessible </a:t>
            </a:r>
            <a:r>
              <a:rPr lang="en-US" dirty="0">
                <a:hlinkClick r:id="rId2"/>
              </a:rPr>
              <a:t>here. </a:t>
            </a: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1800" dirty="0"/>
              <a:t>Each student should have the form with them, but it is always good to have a back up plan in place, just in case nerves get the better of the student.  </a:t>
            </a:r>
          </a:p>
        </p:txBody>
      </p:sp>
    </p:spTree>
    <p:extLst>
      <p:ext uri="{BB962C8B-B14F-4D97-AF65-F5344CB8AC3E}">
        <p14:creationId xmlns:p14="http://schemas.microsoft.com/office/powerpoint/2010/main" val="2656044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Responsibilities </a:t>
            </a:r>
            <a:br>
              <a:rPr lang="en-US" dirty="0"/>
            </a:br>
            <a:r>
              <a:rPr lang="en-US" dirty="0"/>
              <a:t>to Student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Facilitate the scheduling of the defense by responding to any email communication or poll in a timely manner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Review the draft the student will submit to you prior to the defense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Participate in the defense by asking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2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Responsibilities </a:t>
            </a:r>
            <a:br>
              <a:rPr lang="en-US" dirty="0"/>
            </a:br>
            <a:r>
              <a:rPr lang="en-US" dirty="0"/>
              <a:t>to the Mahurin Honors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Determining the honors designation for the thesis. As third reader you will lead the discussion with input from the first and second readers.</a:t>
            </a:r>
          </a:p>
          <a:p>
            <a:pPr marL="68580" indent="0">
              <a:buNone/>
            </a:pPr>
            <a:r>
              <a:rPr lang="en-US" dirty="0"/>
              <a:t>   (Designations are: Fail/Pass/Pass with     </a:t>
            </a:r>
          </a:p>
          <a:p>
            <a:pPr marL="68580" indent="0">
              <a:buNone/>
            </a:pPr>
            <a:r>
              <a:rPr lang="en-US" dirty="0"/>
              <a:t>   Honors/ Pass with Distinction)</a:t>
            </a:r>
          </a:p>
          <a:p>
            <a:pPr marL="68580" indent="0">
              <a:buNone/>
            </a:pPr>
            <a:r>
              <a:rPr lang="en-US" sz="1400" dirty="0"/>
              <a:t> </a:t>
            </a:r>
          </a:p>
          <a:p>
            <a:pPr marL="68580" indent="0">
              <a:buNone/>
            </a:pPr>
            <a:r>
              <a:rPr lang="en-US" sz="1600" dirty="0"/>
              <a:t>To do this adequately the third reader should attend several defenses prior to serving in this role. Defense dates/venues are announced on the </a:t>
            </a:r>
            <a:r>
              <a:rPr lang="en-US" sz="1600" dirty="0">
                <a:hlinkClick r:id="rId2"/>
              </a:rPr>
              <a:t>Honors College Calendar</a:t>
            </a:r>
            <a:r>
              <a:rPr lang="en-US" sz="1600" dirty="0"/>
              <a:t>. </a:t>
            </a: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9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Responsibilities </a:t>
            </a:r>
            <a:br>
              <a:rPr lang="en-US" dirty="0"/>
            </a:br>
            <a:r>
              <a:rPr lang="en-US" dirty="0"/>
              <a:t>to the Mahurin Honors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Ensuring the Final Evaluation Form is returned to the Mahurin Honors College either by self or by primary, or secondary readers.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Ensuring the Mahurin Honors College CE/T expectations are met, according to rubric.</a:t>
            </a:r>
            <a:endParaRPr lang="en-US" sz="1600" dirty="0"/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91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Rubric for the CE/T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741619"/>
              </p:ext>
            </p:extLst>
          </p:nvPr>
        </p:nvGraphicFramePr>
        <p:xfrm>
          <a:off x="1219200" y="1447800"/>
          <a:ext cx="6476999" cy="484590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08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7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0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90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Scholarly/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Intellectual/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Creative Merit (50%)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POOR/FAIL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PASS 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PASS WITH HONORS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PASS WITH DISTINCTION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Rationale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no clear rationale or a weak rationale for the project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some rationale presented, begins to motivate the work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provides and discusses a suitable rationale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persuasive and creative rationale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7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Complexity in Framing Topic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frames complex questions as simple ones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invests question with some complexity, may over simplify or over extend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reasonable balance between focus and complexity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frames the topic with a full appreciation of its complexity while retaining appropriate focus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9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Approach/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Methodology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not clear what was done or why, or an inappropriate method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approach is generally appropriate and properly executed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clearly described and justified, well-chosen and appropriate, and well-executed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creative and sophisticated methods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8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Scholarly Content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author does not demonstrate awareness of appropriate scholarship, may over rely on too few sources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author demonstrates a reasonable awareness of appropriate scholarship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author demonstrates broad awareness and situates own work within the appropriate scholarship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author demonstrates a broad awareness of appropriate scholarship, situates own work within the appropriate scholarship, and makes contributions to the field, or identifies a new direction for investigation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Position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does not take a clear or defensible position or draw a clear conclusion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clearly describes, or begins to support, test, extend, or critique a position that is already in previous scholarship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thoroughly and effectively supports, tests, extends, or critiques a position that is already in previous scholarship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develops a clear and defensible position of his/her own, draws a significant conclusion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3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Argument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weak, invalid, or no argument, perhaps a simple assertion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Some arguments valid and well-supported, some not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main arguments valid, systematic,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and well supported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arguments both well supported and genuinely compared to conflicting explanations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5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Use of Data/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Evidence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draws on little or no evidence, mostly relies on assertions or opinions, or evidence not clearly presented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some appropriate use of evidence but uneven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feasible evidence appropriately selected and not over interpreted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fully exploits the richness of the data/evidence/ideas, and is sufficiently persuasive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Insight, Seeing Patterns and Connections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treats related ideas or data as unrelated, or draws weak or simplistic connections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begins to establish connections and perceive implications of the material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brings together related data or ideas in productive ways, thoroughly discusses implications of material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develops insightful connections and patterns that require intellectual creativity</a:t>
                      </a:r>
                      <a:endParaRPr lang="en-US" sz="7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3921" marR="2392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297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Rubric for the CE/T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171442"/>
              </p:ext>
            </p:extLst>
          </p:nvPr>
        </p:nvGraphicFramePr>
        <p:xfrm>
          <a:off x="838201" y="1264920"/>
          <a:ext cx="7467599" cy="52120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163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2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4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6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Writing Style and Quality (30%)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POOR/FAIL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PASS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PASS WITH HONORS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PASS WITH DISTINCTION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Grammar and Spelling,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Usage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significantly impairs readability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numerous errors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some errors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few minor errors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Organization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author does not demonstrate awareness of the scholarly literature, may over rely on too few sources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structure is of inconsistent quality, may have choppy transitions and/or redundancies or disconnections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structure supports the argument, clearly ordered sections fit together well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structure enhances the argument, strong sections and seamless flow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Clarity, Style, Readability as Appropriate to Genre and Discipline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gets in the way of reading for content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style is inconsistent or uneven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good, easy to follow and read for content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exceptional, including elegant style, transparent argument structure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Follows Guidelines of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Honors College (10%)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POOR/FAIL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WITH HONORS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WITH DISTINCTION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Size of Project (Treat as a Continuum—Mark Your Estimate of Where This Project Falls)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equivalent to less than the work for one three hour course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equivalent of one and a half three hour courses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equivalent of two three hour courses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equivalent of two or more three hour courses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CE/T Defense (10%)</a:t>
                      </a:r>
                      <a:endParaRPr lang="en-US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POOR/FAIL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WITH HONORS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PASS WITH DISTINCTION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Oral Presentation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very weak or poor oral presentation (disorganized and difficult to follow)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weak oral presentation, unclear at times, difficulty answering questions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solid, but not great oral presentation</a:t>
                      </a:r>
                      <a:endParaRPr lang="en-US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 superior defense, took the presentation beyond the written work; handled questions well, showed poise and confidence.</a:t>
                      </a:r>
                      <a:endParaRPr lang="en-US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881" marR="3588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824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ustom 8">
      <a:dk1>
        <a:sysClr val="windowText" lastClr="000000"/>
      </a:dk1>
      <a:lt1>
        <a:sysClr val="window" lastClr="FFFFFF"/>
      </a:lt1>
      <a:dk2>
        <a:srgbClr val="3E3D2D"/>
      </a:dk2>
      <a:lt2>
        <a:srgbClr val="FF1D1D"/>
      </a:lt2>
      <a:accent1>
        <a:srgbClr val="E60000"/>
      </a:accent1>
      <a:accent2>
        <a:srgbClr val="000000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D50000"/>
      </a:hlink>
      <a:folHlink>
        <a:srgbClr val="A5A5A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</TotalTime>
  <Words>1022</Words>
  <Application>Microsoft Office PowerPoint</Application>
  <PresentationFormat>On-screen Show (4:3)</PresentationFormat>
  <Paragraphs>144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MS Mincho</vt:lpstr>
      <vt:lpstr>Cambria</vt:lpstr>
      <vt:lpstr>Century Gothic</vt:lpstr>
      <vt:lpstr>Times New Roman</vt:lpstr>
      <vt:lpstr>Wingdings 2</vt:lpstr>
      <vt:lpstr>Austin</vt:lpstr>
      <vt:lpstr>Mahurin Honors College  CE/T </vt:lpstr>
      <vt:lpstr>Overview</vt:lpstr>
      <vt:lpstr>Third Reader Role</vt:lpstr>
      <vt:lpstr>Day of the Defense</vt:lpstr>
      <vt:lpstr>Responsibilities  to Student</vt:lpstr>
      <vt:lpstr>Responsibilities  to the Mahurin Honors College</vt:lpstr>
      <vt:lpstr>Responsibilities  to the Mahurin Honors College</vt:lpstr>
      <vt:lpstr>Rubric for the CE/T </vt:lpstr>
      <vt:lpstr>Rubric for the CE/T </vt:lpstr>
      <vt:lpstr>Thank you for your willingness in representing the Mahurin Honors College!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Third Reader Roles</dc:title>
  <dc:creator>Bergman, John</dc:creator>
  <cp:lastModifiedBy>Long, Jared</cp:lastModifiedBy>
  <cp:revision>11</cp:revision>
  <cp:lastPrinted>2014-04-09T18:03:56Z</cp:lastPrinted>
  <dcterms:created xsi:type="dcterms:W3CDTF">2014-04-07T20:30:18Z</dcterms:created>
  <dcterms:modified xsi:type="dcterms:W3CDTF">2019-11-20T19:52:21Z</dcterms:modified>
</cp:coreProperties>
</file>