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6"/>
  </p:notesMasterIdLst>
  <p:handoutMasterIdLst>
    <p:handoutMasterId r:id="rId17"/>
  </p:handoutMasterIdLst>
  <p:sldIdLst>
    <p:sldId id="256" r:id="rId3"/>
    <p:sldId id="272" r:id="rId4"/>
    <p:sldId id="257" r:id="rId5"/>
    <p:sldId id="273" r:id="rId6"/>
    <p:sldId id="276" r:id="rId7"/>
    <p:sldId id="267" r:id="rId8"/>
    <p:sldId id="268" r:id="rId9"/>
    <p:sldId id="269" r:id="rId10"/>
    <p:sldId id="270" r:id="rId11"/>
    <p:sldId id="271" r:id="rId12"/>
    <p:sldId id="274" r:id="rId13"/>
    <p:sldId id="275" r:id="rId14"/>
    <p:sldId id="266" r:id="rId15"/>
  </p:sldIdLst>
  <p:sldSz cx="9144000" cy="6858000" type="screen4x3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8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7F5D0-B4B7-4673-BF68-FB56F4C2801A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D4C25-81BF-48A2-8676-FDD20F2C2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8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64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64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4087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cover slide is a required slide for all presentations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169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413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103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038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986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743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45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47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41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203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185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628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Duplicate this slide as necessary to make your key points.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76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26175"/>
            <a:ext cx="9144001" cy="3364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Shape 165"/>
          <p:cNvSpPr/>
          <p:nvPr/>
        </p:nvSpPr>
        <p:spPr>
          <a:xfrm>
            <a:off x="0" y="3337950"/>
            <a:ext cx="9144000" cy="24936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51520" y="6171950"/>
            <a:ext cx="23763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CA" sz="24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HeadForTheHill</a:t>
            </a:r>
            <a:endParaRPr sz="2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1600" y="5954226"/>
            <a:ext cx="1916125" cy="7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251525" y="4297679"/>
            <a:ext cx="8273100" cy="15076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/>
            <a:r>
              <a:rPr lang="en-CA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CEBS College Spotlight</a:t>
            </a:r>
            <a:r>
              <a:rPr lang="en-CA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CA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College 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Education and Behavioral Sciences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478"/>
            <a:ext cx="6300498" cy="3544619"/>
          </a:xfrm>
          <a:prstGeom prst="rect">
            <a:avLst/>
          </a:prstGeom>
        </p:spPr>
      </p:pic>
      <p:pic>
        <p:nvPicPr>
          <p:cNvPr id="168" name="Shape 1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5825" y="290415"/>
            <a:ext cx="4368175" cy="436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EB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CA" b="1" dirty="0">
                <a:solidFill>
                  <a:schemeClr val="lt1"/>
                </a:solidFill>
                <a:latin typeface="HelveticaNeueLT Std ExtBlk Cn" panose="020B0806040502050204" pitchFamily="34" charset="0"/>
              </a:rPr>
              <a:t>THE SKY’S THE LIMIT</a:t>
            </a:r>
            <a:endParaRPr sz="4400" b="1" i="0" u="none" strike="noStrike" cap="none" dirty="0">
              <a:solidFill>
                <a:schemeClr val="lt1"/>
              </a:solidFill>
              <a:latin typeface="HelveticaNeueLT Std ExtBlk Cn" panose="020B0806040502050204" pitchFamily="34" charset="0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90" y="1734602"/>
            <a:ext cx="7694303" cy="4167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8" y="1734602"/>
            <a:ext cx="2333938" cy="41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5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495977"/>
            <a:ext cx="6286501" cy="3536157"/>
          </a:xfrm>
          <a:prstGeom prst="rect">
            <a:avLst/>
          </a:prstGeom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b="1" dirty="0">
                <a:solidFill>
                  <a:schemeClr val="lt1"/>
                </a:solidFill>
                <a:latin typeface="Arial Black" panose="020B0A04020102020204" pitchFamily="34" charset="0"/>
              </a:rPr>
              <a:t>College of Education and Behavioral Sciences</a:t>
            </a:r>
            <a:endParaRPr sz="4400" b="1" i="0" u="none" strike="noStrike" cap="none" dirty="0">
              <a:solidFill>
                <a:schemeClr val="lt1"/>
              </a:solidFill>
              <a:latin typeface="Arial Black" panose="020B0A04020102020204" pitchFamily="34" charset="0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457200" y="1434154"/>
            <a:ext cx="8229600" cy="35612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5400" indent="0" algn="ctr">
              <a:buNone/>
            </a:pPr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YOUR DECISION</a:t>
            </a: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1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b="1" dirty="0">
                <a:solidFill>
                  <a:schemeClr val="lt1"/>
                </a:solidFill>
                <a:latin typeface="Arial Black" panose="020B0A04020102020204" pitchFamily="34" charset="0"/>
              </a:rPr>
              <a:t>College of Education and Behavioral Sciences</a:t>
            </a:r>
            <a:endParaRPr sz="4400" b="1" i="0" u="none" strike="noStrike" cap="none" dirty="0">
              <a:solidFill>
                <a:schemeClr val="lt1"/>
              </a:solidFill>
              <a:latin typeface="Arial Black" panose="020B0A04020102020204" pitchFamily="34" charset="0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457200" y="1825092"/>
            <a:ext cx="8229600" cy="35612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5400" indent="0" algn="ctr">
              <a:buNone/>
            </a:pPr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I invite you to be the next </a:t>
            </a:r>
            <a:r>
              <a:rPr lang="en-US" sz="6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Hilltopper</a:t>
            </a:r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 in CEBS!</a:t>
            </a: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0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 descr="iStock_000008789442Small.jpg"/>
          <p:cNvPicPr preferRelativeResize="0"/>
          <p:nvPr/>
        </p:nvPicPr>
        <p:blipFill rotWithShape="1">
          <a:blip r:embed="rId3">
            <a:alphaModFix/>
          </a:blip>
          <a:srcRect t="6288" r="12861"/>
          <a:stretch/>
        </p:blipFill>
        <p:spPr>
          <a:xfrm>
            <a:off x="1547675" y="1417650"/>
            <a:ext cx="7596326" cy="543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EB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20"/>
              <a:buFont typeface="Calibri"/>
              <a:buNone/>
            </a:pPr>
            <a:r>
              <a:rPr lang="en-CA" sz="442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dirty="0"/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3230"/>
            </a:pPr>
            <a:r>
              <a:rPr lang="en-CA" sz="323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wku.edu/</a:t>
            </a:r>
            <a:r>
              <a:rPr lang="en-CA" sz="323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cebs</a:t>
            </a:r>
            <a:r>
              <a:rPr lang="en-CA" sz="323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23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107" y="3849749"/>
            <a:ext cx="1582075" cy="15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068" y="5431824"/>
            <a:ext cx="1348150" cy="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78"/>
          <p:cNvSpPr/>
          <p:nvPr/>
        </p:nvSpPr>
        <p:spPr>
          <a:xfrm>
            <a:off x="0" y="6032024"/>
            <a:ext cx="23763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 b="0" i="0" u="none" strike="noStrike" cap="none">
                <a:solidFill>
                  <a:srgbClr val="EB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200" b="0" i="0" u="none" strike="noStrike" cap="none">
              <a:solidFill>
                <a:srgbClr val="EB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b="1" dirty="0">
                <a:solidFill>
                  <a:schemeClr val="lt1"/>
                </a:solidFill>
                <a:latin typeface="Arial Black" panose="020B0A04020102020204" pitchFamily="34" charset="0"/>
              </a:rPr>
              <a:t>College of Education and Behavioral Sciences</a:t>
            </a:r>
            <a:endParaRPr sz="4400" b="1" i="0" u="none" strike="noStrike" cap="none" dirty="0">
              <a:solidFill>
                <a:schemeClr val="lt1"/>
              </a:solidFill>
              <a:latin typeface="Arial Black" panose="020B0A04020102020204" pitchFamily="34" charset="0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457200" y="1292552"/>
            <a:ext cx="8229600" cy="35612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5400" indent="0" algn="ctr">
              <a:buNone/>
            </a:pPr>
            <a:r>
              <a:rPr lang="en-US" sz="8000" dirty="0">
                <a:solidFill>
                  <a:srgbClr val="C00000"/>
                </a:solidFill>
                <a:latin typeface="Arial Black" panose="020B0A04020102020204" pitchFamily="34" charset="0"/>
              </a:rPr>
              <a:t>Welcome!</a:t>
            </a: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495978"/>
            <a:ext cx="6286501" cy="353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EB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 sz="4400" b="1" i="0" u="none" strike="noStrike" cap="none" dirty="0" smtClean="0">
                <a:solidFill>
                  <a:schemeClr val="lt1"/>
                </a:solidFill>
                <a:latin typeface="HelveticaNeueLT Std ExtBlk Cn" panose="020B0806040502050204" pitchFamily="34" charset="0"/>
                <a:sym typeface="Calibri"/>
              </a:rPr>
              <a:t>Prepared To Lead And Serve</a:t>
            </a:r>
            <a:endParaRPr sz="4400" b="1" i="0" u="none" strike="noStrike" cap="none" dirty="0">
              <a:solidFill>
                <a:schemeClr val="lt1"/>
              </a:solidFill>
              <a:latin typeface="HelveticaNeueLT Std ExtBlk Cn" panose="020B0806040502050204" pitchFamily="34" charset="0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" y="2327287"/>
            <a:ext cx="8105775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b="1" dirty="0">
                <a:solidFill>
                  <a:schemeClr val="lt1"/>
                </a:solidFill>
                <a:latin typeface="Arial Black" panose="020B0A04020102020204" pitchFamily="34" charset="0"/>
              </a:rPr>
              <a:t>College of Education and Behavioral Sciences</a:t>
            </a:r>
            <a:endParaRPr sz="4400" b="1" i="0" u="none" strike="noStrike" cap="none" dirty="0">
              <a:solidFill>
                <a:schemeClr val="lt1"/>
              </a:solidFill>
              <a:latin typeface="Arial Black" panose="020B0A04020102020204" pitchFamily="34" charset="0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457200" y="1661991"/>
            <a:ext cx="8229600" cy="4413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5400" indent="0">
              <a:buNone/>
            </a:pP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We are home to: 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Psychology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Teacher Education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Counseling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Military Sciences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ROTC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Interdisciplinary Education </a:t>
            </a: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and Organizational Leadership Studies</a:t>
            </a:r>
            <a:endParaRPr lang="en-US" sz="7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9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b="1" dirty="0">
                <a:solidFill>
                  <a:schemeClr val="lt1"/>
                </a:solidFill>
                <a:latin typeface="Arial Black" panose="020B0A04020102020204" pitchFamily="34" charset="0"/>
              </a:rPr>
              <a:t>College of Education and Behavioral Sciences</a:t>
            </a:r>
            <a:endParaRPr sz="4400" b="1" i="0" u="none" strike="noStrike" cap="none" dirty="0">
              <a:solidFill>
                <a:schemeClr val="lt1"/>
              </a:solidFill>
              <a:latin typeface="Arial Black" panose="020B0A04020102020204" pitchFamily="34" charset="0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457200" y="2163915"/>
            <a:ext cx="8229600" cy="35612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5400" indent="0" algn="ctr">
              <a:buNone/>
            </a:pPr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How is the job market for my area of interest?</a:t>
            </a: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1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EB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 sz="4400" b="1" i="0" u="none" strike="noStrike" cap="none" dirty="0" smtClean="0">
                <a:solidFill>
                  <a:schemeClr val="lt1"/>
                </a:solidFill>
                <a:latin typeface="HelveticaNeueLT Std ExtBlk Cn" panose="020B0806040502050204" pitchFamily="34" charset="0"/>
                <a:sym typeface="Calibri"/>
              </a:rPr>
              <a:t>Occupational Outlook</a:t>
            </a:r>
            <a:endParaRPr sz="4400" b="1" i="0" u="none" strike="noStrike" cap="none" dirty="0">
              <a:solidFill>
                <a:schemeClr val="lt1"/>
              </a:solidFill>
              <a:latin typeface="HelveticaNeueLT Std ExtBlk Cn" panose="020B0806040502050204" pitchFamily="34" charset="0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1795" y="1644124"/>
            <a:ext cx="386255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/>
            <a:r>
              <a:rPr lang="en-US" sz="2000" b="1" dirty="0">
                <a:solidFill>
                  <a:prstClr val="black"/>
                </a:solidFill>
                <a:latin typeface="Helvetica LT Std Cond" panose="020B0506020202030204" pitchFamily="34" charset="0"/>
              </a:rPr>
              <a:t>School Psychologist 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#47 Top 100 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#1 Best Social Services </a:t>
            </a: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Helvetica LT Std Cond" panose="020B0506020202030204" pitchFamily="34" charset="0"/>
            </a:endParaRPr>
          </a:p>
          <a:p>
            <a:pPr defTabSz="914411"/>
            <a:r>
              <a:rPr lang="en-US" sz="2000" b="1" dirty="0">
                <a:solidFill>
                  <a:prstClr val="black"/>
                </a:solidFill>
                <a:latin typeface="Helvetica LT Std Cond" panose="020B0506020202030204" pitchFamily="34" charset="0"/>
              </a:rPr>
              <a:t>Psychologist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#30 Top 100 </a:t>
            </a: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endParaRPr lang="en-US" dirty="0" smtClean="0">
              <a:latin typeface="Helvetica LT Std Cond" panose="020B0506020202030204" pitchFamily="34" charset="0"/>
            </a:endParaRPr>
          </a:p>
          <a:p>
            <a:pPr defTabSz="914411"/>
            <a:r>
              <a:rPr lang="en-US" sz="2000" b="1" dirty="0">
                <a:solidFill>
                  <a:prstClr val="black"/>
                </a:solidFill>
                <a:latin typeface="Helvetica LT Std Cond" panose="020B0506020202030204" pitchFamily="34" charset="0"/>
              </a:rPr>
              <a:t>Mental Health Counselor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#97 Top 100 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#8 Best Social Services </a:t>
            </a: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Helvetica LT Std Cond" panose="020B0506020202030204" pitchFamily="34" charset="0"/>
            </a:endParaRPr>
          </a:p>
          <a:p>
            <a:pPr defTabSz="914411"/>
            <a:r>
              <a:rPr lang="en-US" sz="2000" b="1" dirty="0">
                <a:solidFill>
                  <a:prstClr val="black"/>
                </a:solidFill>
                <a:latin typeface="Helvetica LT Std Cond" panose="020B0506020202030204" pitchFamily="34" charset="0"/>
              </a:rPr>
              <a:t>Substance Abuse and Behavioral Disorder Counselor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#74 Top 100 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#5 Best Social Services </a:t>
            </a: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Jobs</a:t>
            </a:r>
            <a:endParaRPr lang="en-US" sz="2000" dirty="0">
              <a:solidFill>
                <a:prstClr val="black"/>
              </a:solidFill>
              <a:latin typeface="Helvetica LT Std Cond" panose="020B05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0221" y="1585612"/>
            <a:ext cx="44774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/>
            <a:r>
              <a:rPr lang="en-US" sz="2000" b="1" dirty="0">
                <a:solidFill>
                  <a:prstClr val="black"/>
                </a:solidFill>
                <a:latin typeface="Helvetica LT Std Cond" panose="020B0506020202030204" pitchFamily="34" charset="0"/>
              </a:rPr>
              <a:t>Marriage and Family Therapist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#51 Top 100 </a:t>
            </a: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Helvetica LT Std Cond" panose="020B0506020202030204" pitchFamily="34" charset="0"/>
            </a:endParaRPr>
          </a:p>
          <a:p>
            <a:pPr defTabSz="914411"/>
            <a:r>
              <a:rPr lang="en-US" sz="2000" b="1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School </a:t>
            </a:r>
            <a:r>
              <a:rPr lang="en-US" sz="2000" b="1" dirty="0">
                <a:solidFill>
                  <a:prstClr val="black"/>
                </a:solidFill>
                <a:latin typeface="Helvetica LT Std Cond" panose="020B0506020202030204" pitchFamily="34" charset="0"/>
              </a:rPr>
              <a:t>Counselor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#11 Best Social Services </a:t>
            </a: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Helvetica LT Std Cond" panose="020B0506020202030204" pitchFamily="34" charset="0"/>
            </a:endParaRPr>
          </a:p>
          <a:p>
            <a:pPr defTabSz="914411"/>
            <a:r>
              <a:rPr lang="en-US" sz="2000" b="1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Elementary </a:t>
            </a:r>
            <a:r>
              <a:rPr lang="en-US" sz="2000" b="1" dirty="0">
                <a:solidFill>
                  <a:prstClr val="black"/>
                </a:solidFill>
                <a:latin typeface="Helvetica LT Std Cond" panose="020B0506020202030204" pitchFamily="34" charset="0"/>
              </a:rPr>
              <a:t>School Teacher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#2 Best Education </a:t>
            </a: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black"/>
              </a:solidFill>
              <a:latin typeface="Helvetica LT Std Cond" panose="020B0506020202030204" pitchFamily="34" charset="0"/>
            </a:endParaRPr>
          </a:p>
          <a:p>
            <a:pPr defTabSz="914411"/>
            <a:r>
              <a:rPr lang="en-US" sz="2000" b="1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Middle School Teacher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#</a:t>
            </a: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3 Best Education </a:t>
            </a:r>
            <a:r>
              <a:rPr lang="en-US" sz="2000" dirty="0" smtClean="0">
                <a:solidFill>
                  <a:prstClr val="black"/>
                </a:solidFill>
                <a:latin typeface="Helvetica LT Std Cond" panose="020B0506020202030204" pitchFamily="34" charset="0"/>
              </a:rPr>
              <a:t>Jobs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Helvetica LT Std Cond" panose="020B0506020202030204" pitchFamily="34" charset="0"/>
            </a:endParaRPr>
          </a:p>
          <a:p>
            <a:pPr defTabSz="914411"/>
            <a:r>
              <a:rPr lang="en-US" sz="2000" b="1" dirty="0">
                <a:solidFill>
                  <a:prstClr val="black"/>
                </a:solidFill>
                <a:latin typeface="Helvetica LT Std Cond" panose="020B0506020202030204" pitchFamily="34" charset="0"/>
              </a:rPr>
              <a:t>High School Teacher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#72 of top 100</a:t>
            </a:r>
          </a:p>
          <a:p>
            <a:pPr marL="742959" lvl="1" indent="-285753" defTabSz="91441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 LT Std Cond" panose="020B0506020202030204" pitchFamily="34" charset="0"/>
              </a:rPr>
              <a:t>#1 Best Education Jobs</a:t>
            </a:r>
          </a:p>
          <a:p>
            <a:endParaRPr lang="en-US" dirty="0">
              <a:latin typeface="Helvetica LT Std Cond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EB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CA" b="1" dirty="0">
                <a:solidFill>
                  <a:schemeClr val="lt1"/>
                </a:solidFill>
                <a:latin typeface="HelveticaNeueLT Std ExtBlk Cn" panose="020B0806040502050204" pitchFamily="34" charset="0"/>
              </a:rPr>
              <a:t>Clinical Experiences and Practicums</a:t>
            </a:r>
            <a:endParaRPr sz="4400" b="1" i="0" u="none" strike="noStrike" cap="none" dirty="0">
              <a:solidFill>
                <a:schemeClr val="lt1"/>
              </a:solidFill>
              <a:latin typeface="HelveticaNeueLT Std ExtBlk Cn" panose="020B0806040502050204" pitchFamily="34" charset="0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77775"/>
            <a:ext cx="3203424" cy="4271232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29" y="1577775"/>
            <a:ext cx="5694976" cy="42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EB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CA" b="1" dirty="0" smtClean="0">
                <a:solidFill>
                  <a:schemeClr val="lt1"/>
                </a:solidFill>
                <a:latin typeface="HelveticaNeueLT Std ExtBlk Cn" panose="020B0806040502050204" pitchFamily="34" charset="0"/>
              </a:rPr>
              <a:t>Student Engagement</a:t>
            </a:r>
            <a:endParaRPr sz="4400" b="1" i="0" u="none" strike="noStrike" cap="none" dirty="0">
              <a:solidFill>
                <a:schemeClr val="lt1"/>
              </a:solidFill>
              <a:latin typeface="HelveticaNeueLT Std ExtBlk Cn" panose="020B0806040502050204" pitchFamily="34" charset="0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93" y="1563880"/>
            <a:ext cx="6676697" cy="44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7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EB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CA" b="1" dirty="0" smtClean="0">
                <a:solidFill>
                  <a:schemeClr val="lt1"/>
                </a:solidFill>
                <a:latin typeface="HelveticaNeueLT Std ExtBlk Cn" panose="020B0806040502050204" pitchFamily="34" charset="0"/>
              </a:rPr>
              <a:t>Student Research Opportunities</a:t>
            </a:r>
            <a:endParaRPr sz="4400" b="1" i="0" u="none" strike="noStrike" cap="none" dirty="0">
              <a:solidFill>
                <a:schemeClr val="lt1"/>
              </a:solidFill>
              <a:latin typeface="HelveticaNeueLT Std ExtBlk Cn" panose="020B0806040502050204" pitchFamily="34" charset="0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51520" y="6237312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#HeadForTheHill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925" y="6014551"/>
            <a:ext cx="1916125" cy="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89" y="2118780"/>
            <a:ext cx="4737917" cy="3052311"/>
          </a:xfrm>
          <a:prstGeom prst="rect">
            <a:avLst/>
          </a:prstGeom>
          <a:noFill/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6" y="2118781"/>
            <a:ext cx="4083957" cy="3052310"/>
          </a:xfrm>
          <a:prstGeom prst="rect">
            <a:avLst/>
          </a:prstGeom>
          <a:noFill/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512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373</Words>
  <Application>Microsoft Office PowerPoint</Application>
  <PresentationFormat>On-screen Show (4:3)</PresentationFormat>
  <Paragraphs>91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Helvetica LT Std Cond</vt:lpstr>
      <vt:lpstr>HelveticaNeueLT Std ExtBlk Cn</vt:lpstr>
      <vt:lpstr>Office Theme</vt:lpstr>
      <vt:lpstr>1_Office Theme</vt:lpstr>
      <vt:lpstr>PowerPoint Presentation</vt:lpstr>
      <vt:lpstr>College of Education and Behavioral Sciences</vt:lpstr>
      <vt:lpstr>Prepared To Lead And Serve</vt:lpstr>
      <vt:lpstr>College of Education and Behavioral Sciences</vt:lpstr>
      <vt:lpstr>College of Education and Behavioral Sciences</vt:lpstr>
      <vt:lpstr>Occupational Outlook</vt:lpstr>
      <vt:lpstr>Clinical Experiences and Practicums</vt:lpstr>
      <vt:lpstr>Student Engagement</vt:lpstr>
      <vt:lpstr>Student Research Opportunities</vt:lpstr>
      <vt:lpstr>THE SKY’S THE LIMIT</vt:lpstr>
      <vt:lpstr>College of Education and Behavioral Sciences</vt:lpstr>
      <vt:lpstr>College of Education and Behavioral Sciences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Bell, Devin</dc:creator>
  <cp:lastModifiedBy>George, Dennis</cp:lastModifiedBy>
  <cp:revision>28</cp:revision>
  <cp:lastPrinted>2020-09-07T16:11:05Z</cp:lastPrinted>
  <dcterms:modified xsi:type="dcterms:W3CDTF">2020-09-07T16:11:12Z</dcterms:modified>
</cp:coreProperties>
</file>