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73" r:id="rId7"/>
    <p:sldId id="274" r:id="rId8"/>
    <p:sldId id="260" r:id="rId9"/>
    <p:sldId id="265" r:id="rId10"/>
    <p:sldId id="266" r:id="rId11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61279" autoAdjust="0"/>
  </p:normalViewPr>
  <p:slideViewPr>
    <p:cSldViewPr snapToGrid="0" snapToObjects="1">
      <p:cViewPr varScale="1">
        <p:scale>
          <a:sx n="72" d="100"/>
          <a:sy n="72" d="100"/>
        </p:scale>
        <p:origin x="27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wrap="square" lIns="93162" tIns="93162" rIns="93162" bIns="93162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5887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1774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9766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63547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9434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95321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61208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27094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wrap="square" lIns="93162" tIns="93162" rIns="93162" bIns="93162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5887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1774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9766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63547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9434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95321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61208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27094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wrap="square" lIns="93162" tIns="93162" rIns="93162" bIns="93162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wrap="square" lIns="93162" tIns="93162" rIns="93162" bIns="93162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5887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1774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9766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63547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9434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95321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61208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27094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wrap="square" lIns="93162" tIns="46568" rIns="93162" bIns="46568" anchor="b" anchorCtr="0">
            <a:noAutofit/>
          </a:bodyPr>
          <a:lstStyle/>
          <a:p>
            <a:pPr algn="r"/>
            <a:fld id="{00000000-1234-1234-1234-123412341234}" type="slidenum">
              <a:rPr lang="en-CA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-CA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84087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wrap="square" lIns="93162" tIns="46568" rIns="93162" bIns="46568" anchor="t" anchorCtr="0">
            <a:noAutofit/>
          </a:bodyPr>
          <a:lstStyle/>
          <a:p>
            <a:pPr marL="0" indent="0"/>
            <a:r>
              <a:rPr lang="en-CA" b="1" dirty="0"/>
              <a:t>The cover slide is a required slide for all presentations</a:t>
            </a:r>
            <a:endParaRPr b="1" dirty="0"/>
          </a:p>
        </p:txBody>
      </p:sp>
      <p:sp>
        <p:nvSpPr>
          <p:cNvPr id="162" name="Shape 162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wrap="square" lIns="93162" tIns="46568" rIns="93162" bIns="46568" anchor="b" anchorCtr="0">
            <a:noAutofit/>
          </a:bodyPr>
          <a:lstStyle/>
          <a:p>
            <a:pPr algn="r"/>
            <a:fld id="{00000000-1234-1234-1234-123412341234}" type="slidenum"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4169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wrap="square" lIns="93162" tIns="46568" rIns="93162" bIns="46568" anchor="t" anchorCtr="0">
            <a:noAutofit/>
          </a:bodyPr>
          <a:lstStyle/>
          <a:p>
            <a:pPr marL="0" indent="0"/>
            <a:r>
              <a:rPr lang="en-CA" dirty="0"/>
              <a:t>Duplicate this slide as necessary to make your key points.</a:t>
            </a:r>
            <a:endParaRPr dirty="0"/>
          </a:p>
        </p:txBody>
      </p:sp>
      <p:sp>
        <p:nvSpPr>
          <p:cNvPr id="173" name="Shape 173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wrap="square" lIns="93162" tIns="46568" rIns="93162" bIns="46568" anchor="b" anchorCtr="0">
            <a:noAutofit/>
          </a:bodyPr>
          <a:lstStyle/>
          <a:p>
            <a:pPr algn="r"/>
            <a:fld id="{00000000-1234-1234-1234-123412341234}" type="slidenum"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2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0455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wrap="square" lIns="93162" tIns="46568" rIns="93162" bIns="46568" anchor="t" anchorCtr="0">
            <a:noAutofit/>
          </a:bodyPr>
          <a:lstStyle/>
          <a:p>
            <a:pPr marL="0" indent="0"/>
            <a:r>
              <a:rPr lang="en-CA"/>
              <a:t>Duplicate this slide as necessary to make your key points.</a:t>
            </a:r>
            <a:endParaRPr/>
          </a:p>
        </p:txBody>
      </p:sp>
      <p:sp>
        <p:nvSpPr>
          <p:cNvPr id="182" name="Shape 182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wrap="square" lIns="93162" tIns="46568" rIns="93162" bIns="46568" anchor="b" anchorCtr="0">
            <a:noAutofit/>
          </a:bodyPr>
          <a:lstStyle/>
          <a:p>
            <a:pPr algn="r"/>
            <a:fld id="{00000000-1234-1234-1234-123412341234}" type="slidenum"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3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7545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wrap="square" lIns="93162" tIns="46568" rIns="93162" bIns="46568" anchor="t" anchorCtr="0">
            <a:noAutofit/>
          </a:bodyPr>
          <a:lstStyle/>
          <a:p>
            <a:pPr marL="0" indent="0"/>
            <a:r>
              <a:rPr lang="en-CA" dirty="0"/>
              <a:t>Duplicate this slide as necessary to make your key points.</a:t>
            </a:r>
            <a:endParaRPr dirty="0"/>
          </a:p>
        </p:txBody>
      </p:sp>
      <p:sp>
        <p:nvSpPr>
          <p:cNvPr id="191" name="Shape 191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wrap="square" lIns="93162" tIns="46568" rIns="93162" bIns="46568" anchor="b" anchorCtr="0">
            <a:noAutofit/>
          </a:bodyPr>
          <a:lstStyle/>
          <a:p>
            <a:pPr algn="r"/>
            <a:fld id="{00000000-1234-1234-1234-123412341234}" type="slidenum"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4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7767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wrap="square" lIns="93162" tIns="46568" rIns="93162" bIns="46568" anchor="t" anchorCtr="0">
            <a:noAutofit/>
          </a:bodyPr>
          <a:lstStyle/>
          <a:p>
            <a:pPr marL="0" indent="0"/>
            <a:r>
              <a:rPr lang="en-CA" dirty="0"/>
              <a:t>Duplicate this slide as necessary to make your key points.</a:t>
            </a:r>
            <a:endParaRPr dirty="0"/>
          </a:p>
        </p:txBody>
      </p:sp>
      <p:sp>
        <p:nvSpPr>
          <p:cNvPr id="191" name="Shape 191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wrap="square" lIns="93162" tIns="46568" rIns="93162" bIns="46568" anchor="b" anchorCtr="0">
            <a:noAutofit/>
          </a:bodyPr>
          <a:lstStyle/>
          <a:p>
            <a:pPr algn="r"/>
            <a:fld id="{00000000-1234-1234-1234-123412341234}" type="slidenum"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5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8854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wrap="square" lIns="93162" tIns="46568" rIns="93162" bIns="46568" anchor="t" anchorCtr="0">
            <a:noAutofit/>
          </a:bodyPr>
          <a:lstStyle/>
          <a:p>
            <a:pPr marL="0" indent="0"/>
            <a:r>
              <a:rPr lang="en-CA" dirty="0"/>
              <a:t>Duplicate this slide as necessary to make your key points.</a:t>
            </a:r>
            <a:endParaRPr dirty="0"/>
          </a:p>
        </p:txBody>
      </p:sp>
      <p:sp>
        <p:nvSpPr>
          <p:cNvPr id="191" name="Shape 191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wrap="square" lIns="93162" tIns="46568" rIns="93162" bIns="46568" anchor="b" anchorCtr="0">
            <a:noAutofit/>
          </a:bodyPr>
          <a:lstStyle/>
          <a:p>
            <a:pPr algn="r"/>
            <a:fld id="{00000000-1234-1234-1234-123412341234}" type="slidenum"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6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4876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wrap="square" lIns="93162" tIns="46568" rIns="93162" bIns="46568" anchor="t" anchorCtr="0">
            <a:noAutofit/>
          </a:bodyPr>
          <a:lstStyle/>
          <a:p>
            <a:pPr marL="0" indent="0"/>
            <a:endParaRPr lang="en-US" dirty="0" smtClean="0"/>
          </a:p>
        </p:txBody>
      </p:sp>
      <p:sp>
        <p:nvSpPr>
          <p:cNvPr id="200" name="Shape 200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wrap="square" lIns="93162" tIns="46568" rIns="93162" bIns="46568" anchor="b" anchorCtr="0">
            <a:noAutofit/>
          </a:bodyPr>
          <a:lstStyle/>
          <a:p>
            <a:pPr algn="r"/>
            <a:fld id="{00000000-1234-1234-1234-123412341234}" type="slidenum"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7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9382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wrap="square" lIns="93162" tIns="46568" rIns="93162" bIns="46568" anchor="t" anchorCtr="0">
            <a:noAutofit/>
          </a:bodyPr>
          <a:lstStyle/>
          <a:p>
            <a:pPr marL="0" indent="0"/>
            <a:r>
              <a:rPr lang="en-CA" b="1" dirty="0"/>
              <a:t>Key Takeaways is a required slide for every presentation. </a:t>
            </a:r>
            <a:endParaRPr b="1" dirty="0"/>
          </a:p>
        </p:txBody>
      </p:sp>
      <p:sp>
        <p:nvSpPr>
          <p:cNvPr id="245" name="Shape 245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wrap="square" lIns="93162" tIns="46568" rIns="93162" bIns="46568" anchor="b" anchorCtr="0">
            <a:noAutofit/>
          </a:bodyPr>
          <a:lstStyle/>
          <a:p>
            <a:pPr algn="r"/>
            <a:fld id="{00000000-1234-1234-1234-123412341234}" type="slidenum"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8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7773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wrap="square" lIns="93162" tIns="93162" rIns="93162" bIns="93162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9861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2" name="Shape 14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ku.edu/housing/porta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58635" y="0"/>
            <a:ext cx="3285366" cy="33379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Shape 165"/>
          <p:cNvSpPr/>
          <p:nvPr/>
        </p:nvSpPr>
        <p:spPr>
          <a:xfrm>
            <a:off x="0" y="3337950"/>
            <a:ext cx="9144000" cy="2493600"/>
          </a:xfrm>
          <a:prstGeom prst="rect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251520" y="6171950"/>
            <a:ext cx="2376300" cy="461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#HeadForTheHill</a:t>
            </a:r>
            <a:endParaRPr sz="24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7" name="Shape 1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91600" y="5954226"/>
            <a:ext cx="1916125" cy="74475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Shape 169"/>
          <p:cNvSpPr txBox="1"/>
          <p:nvPr/>
        </p:nvSpPr>
        <p:spPr>
          <a:xfrm>
            <a:off x="251525" y="3954075"/>
            <a:ext cx="8273100" cy="1851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40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M.A.S.T.E.R. Plan</a:t>
            </a:r>
            <a:r>
              <a:rPr lang="en-CA" sz="4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CA" sz="4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CA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Blair Jensen, Assistant Director </a:t>
            </a:r>
            <a:r>
              <a:rPr lang="en-CA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CA" sz="2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CA" sz="2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Housing and Residence Life 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47" r="15691"/>
          <a:stretch/>
        </p:blipFill>
        <p:spPr>
          <a:xfrm>
            <a:off x="-1" y="0"/>
            <a:ext cx="6059607" cy="3337950"/>
          </a:xfrm>
          <a:prstGeom prst="rect">
            <a:avLst/>
          </a:prstGeom>
        </p:spPr>
      </p:pic>
      <p:pic>
        <p:nvPicPr>
          <p:cNvPr id="168" name="Shape 16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085512" y="511550"/>
            <a:ext cx="4368175" cy="436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EB0000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CA" b="1" dirty="0" smtClean="0">
                <a:solidFill>
                  <a:schemeClr val="lt1"/>
                </a:solidFill>
              </a:rPr>
              <a:t>M.A.S.T.E.R. Plan </a:t>
            </a:r>
            <a:r>
              <a:rPr lang="en-CA" b="1" dirty="0" smtClean="0">
                <a:solidFill>
                  <a:schemeClr val="lt1"/>
                </a:solidFill>
              </a:rPr>
              <a:t>2020</a:t>
            </a:r>
            <a:endParaRPr sz="44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1824085"/>
            <a:ext cx="8229600" cy="356125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rmAutofit fontScale="92500" lnSpcReduction="20000"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WKU’s five day transition program for first year students.</a:t>
            </a:r>
          </a:p>
          <a:p>
            <a:pPr>
              <a:spcBef>
                <a:spcPts val="0"/>
              </a:spcBef>
              <a:defRPr/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Move to campus a week early, before upperclassmen arrive and classes begin.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Monday, August </a:t>
            </a:r>
            <a:r>
              <a:rPr lang="en-C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r>
              <a:rPr lang="en-CA" b="1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C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-Saturday</a:t>
            </a: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, August </a:t>
            </a:r>
            <a:r>
              <a:rPr lang="en-C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22</a:t>
            </a:r>
            <a:r>
              <a:rPr lang="en-CA" b="1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C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CA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Move-in will take place Monday and Tuesday, August 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r>
              <a:rPr lang="en-CA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18</a:t>
            </a:r>
            <a:r>
              <a:rPr lang="en-CA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  <a:defRPr/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First day of classes is Monday, August 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24</a:t>
            </a:r>
            <a:r>
              <a:rPr lang="en-CA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177" name="Shape 177"/>
          <p:cNvSpPr/>
          <p:nvPr/>
        </p:nvSpPr>
        <p:spPr>
          <a:xfrm>
            <a:off x="251520" y="6237312"/>
            <a:ext cx="2376264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#HeadForTheHill</a:t>
            </a:r>
            <a:endParaRPr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8" name="Shape 17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925" y="6014551"/>
            <a:ext cx="1916125" cy="74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EB0000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CA" sz="4400" b="1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Benefits</a:t>
            </a:r>
            <a:endParaRPr sz="44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457200" y="1671609"/>
            <a:ext cx="7067128" cy="341724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Higher level of satisfaction with their college experience</a:t>
            </a:r>
          </a:p>
          <a:p>
            <a:pPr>
              <a:spcBef>
                <a:spcPts val="0"/>
              </a:spcBef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On-time graduation</a:t>
            </a:r>
          </a:p>
          <a:p>
            <a:pPr>
              <a:spcBef>
                <a:spcPts val="0"/>
              </a:spcBef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Increased campus knowledge</a:t>
            </a:r>
          </a:p>
          <a:p>
            <a:pPr>
              <a:spcBef>
                <a:spcPts val="0"/>
              </a:spcBef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Social support network</a:t>
            </a:r>
          </a:p>
          <a:p>
            <a:pPr>
              <a:spcBef>
                <a:spcPts val="0"/>
              </a:spcBef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Classroom preparedness</a:t>
            </a:r>
          </a:p>
          <a:p>
            <a:pPr>
              <a:spcBef>
                <a:spcPts val="0"/>
              </a:spcBef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Connections</a:t>
            </a:r>
          </a:p>
        </p:txBody>
      </p:sp>
      <p:sp>
        <p:nvSpPr>
          <p:cNvPr id="186" name="Shape 186"/>
          <p:cNvSpPr/>
          <p:nvPr/>
        </p:nvSpPr>
        <p:spPr>
          <a:xfrm>
            <a:off x="251520" y="6237312"/>
            <a:ext cx="2376264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#HeadForTheHill</a:t>
            </a:r>
            <a:endParaRPr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7" name="Shape 18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925" y="6014551"/>
            <a:ext cx="1916125" cy="74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EB0000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sz="4400" b="1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to Expect</a:t>
            </a:r>
            <a:endParaRPr sz="44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457200" y="1716025"/>
            <a:ext cx="8229600" cy="398874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rmAutofit fontScale="92500" lnSpcReduction="20000"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During the daytime, students engage in large group sessions designed to provide them with information and resources essential to their success during their first few weeks on the hill.</a:t>
            </a:r>
          </a:p>
          <a:p>
            <a:pPr>
              <a:spcBef>
                <a:spcPts val="0"/>
              </a:spcBef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Facilitated by WKU faculty and staff members.</a:t>
            </a:r>
          </a:p>
          <a:p>
            <a:pPr marL="0" indent="0">
              <a:spcBef>
                <a:spcPts val="0"/>
              </a:spcBef>
              <a:buNone/>
            </a:pP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Students also engage in small group discussions with Resident Assistants and M.A.S.T.E.R. Plan Mentors.</a:t>
            </a:r>
          </a:p>
          <a:p>
            <a:pPr>
              <a:spcBef>
                <a:spcPts val="0"/>
              </a:spcBef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Peer influence is really valuable!</a:t>
            </a:r>
          </a:p>
        </p:txBody>
      </p:sp>
      <p:sp>
        <p:nvSpPr>
          <p:cNvPr id="195" name="Shape 195"/>
          <p:cNvSpPr/>
          <p:nvPr/>
        </p:nvSpPr>
        <p:spPr>
          <a:xfrm>
            <a:off x="251520" y="6237312"/>
            <a:ext cx="2376264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#</a:t>
            </a:r>
            <a:r>
              <a:rPr lang="en-CA" sz="24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HeadForTheHill</a:t>
            </a:r>
            <a:endParaRPr sz="24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6" name="Shape 19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925" y="6014551"/>
            <a:ext cx="1916125" cy="74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EB0000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sz="4400" b="1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to Expect</a:t>
            </a:r>
            <a:endParaRPr sz="44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457200" y="1716024"/>
            <a:ext cx="8229600" cy="402968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rmAutofit fontScale="92500" lnSpcReduction="20000"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At night, students engage in social activities.</a:t>
            </a:r>
          </a:p>
          <a:p>
            <a:pPr>
              <a:spcBef>
                <a:spcPts val="0"/>
              </a:spcBef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Outdoor movies</a:t>
            </a:r>
          </a:p>
          <a:p>
            <a:pPr>
              <a:spcBef>
                <a:spcPts val="0"/>
              </a:spcBef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Glow-in-the-dark dance parties</a:t>
            </a:r>
          </a:p>
          <a:p>
            <a:pPr>
              <a:spcBef>
                <a:spcPts val="0"/>
              </a:spcBef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Fireworks</a:t>
            </a:r>
          </a:p>
          <a:p>
            <a:pPr>
              <a:spcBef>
                <a:spcPts val="0"/>
              </a:spcBef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Group Fitness classes</a:t>
            </a:r>
          </a:p>
          <a:p>
            <a:pPr>
              <a:spcBef>
                <a:spcPts val="0"/>
              </a:spcBef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Dodgeball tournaments</a:t>
            </a:r>
          </a:p>
          <a:p>
            <a:pPr>
              <a:spcBef>
                <a:spcPts val="0"/>
              </a:spcBef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Lawn parties</a:t>
            </a:r>
          </a:p>
          <a:p>
            <a:pPr>
              <a:spcBef>
                <a:spcPts val="0"/>
              </a:spcBef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Hypnotists</a:t>
            </a:r>
          </a:p>
          <a:p>
            <a:pPr>
              <a:spcBef>
                <a:spcPts val="0"/>
              </a:spcBef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Ghost story tours</a:t>
            </a:r>
          </a:p>
          <a:p>
            <a:pPr>
              <a:spcBef>
                <a:spcPts val="0"/>
              </a:spcBef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Carnivals</a:t>
            </a:r>
          </a:p>
        </p:txBody>
      </p:sp>
      <p:sp>
        <p:nvSpPr>
          <p:cNvPr id="195" name="Shape 195"/>
          <p:cNvSpPr/>
          <p:nvPr/>
        </p:nvSpPr>
        <p:spPr>
          <a:xfrm>
            <a:off x="251520" y="6237312"/>
            <a:ext cx="2376264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#</a:t>
            </a:r>
            <a:r>
              <a:rPr lang="en-CA" sz="24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HeadForTheHill</a:t>
            </a:r>
            <a:endParaRPr sz="24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6" name="Shape 19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925" y="6014551"/>
            <a:ext cx="1916125" cy="744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858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EB0000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sz="4400" b="1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to Expect</a:t>
            </a:r>
            <a:endParaRPr sz="44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457200" y="1716024"/>
            <a:ext cx="8229600" cy="402968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Special events punctuate the M.A.S.T.E.R. Plan schedule and help foster students’ connection to WKU.</a:t>
            </a:r>
          </a:p>
          <a:p>
            <a:pPr>
              <a:spcBef>
                <a:spcPts val="0"/>
              </a:spcBef>
            </a:pP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Topper 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Traditions Night</a:t>
            </a:r>
          </a:p>
          <a:p>
            <a:pPr>
              <a:spcBef>
                <a:spcPts val="0"/>
              </a:spcBef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WK&amp;U Student Street Festival</a:t>
            </a:r>
          </a:p>
          <a:p>
            <a:pPr>
              <a:spcBef>
                <a:spcPts val="0"/>
              </a:spcBef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Convocation</a:t>
            </a:r>
          </a:p>
          <a:p>
            <a:pPr>
              <a:spcBef>
                <a:spcPts val="0"/>
              </a:spcBef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Big Red’s Blitz</a:t>
            </a:r>
          </a:p>
        </p:txBody>
      </p:sp>
      <p:sp>
        <p:nvSpPr>
          <p:cNvPr id="195" name="Shape 195"/>
          <p:cNvSpPr/>
          <p:nvPr/>
        </p:nvSpPr>
        <p:spPr>
          <a:xfrm>
            <a:off x="251520" y="6237312"/>
            <a:ext cx="2376264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#</a:t>
            </a:r>
            <a:r>
              <a:rPr lang="en-CA" sz="24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HeadForTheHill</a:t>
            </a:r>
            <a:endParaRPr sz="24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6" name="Shape 19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925" y="6014551"/>
            <a:ext cx="1916125" cy="744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859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EB0000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sz="4400" b="1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Registering for M.A.S.T.E.R. Plan</a:t>
            </a:r>
            <a:endParaRPr sz="44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457200" y="1777894"/>
            <a:ext cx="8229600" cy="385863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rmAutofit fontScale="85000" lnSpcReduction="20000"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Registration </a:t>
            </a:r>
            <a:r>
              <a:rPr lang="en-CA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open early 2020.</a:t>
            </a:r>
            <a:endParaRPr lang="en-CA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Register online through the WKU Housing 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Portal 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www.wku.edu/housing/portal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Registration fee 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will i</a:t>
            </a:r>
            <a:r>
              <a:rPr lang="en-CA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nclude </a:t>
            </a:r>
            <a:r>
              <a:rPr lang="en-CA" sz="3200" dirty="0">
                <a:latin typeface="Calibri" panose="020F0502020204030204" pitchFamily="34" charset="0"/>
                <a:cs typeface="Calibri" panose="020F0502020204030204" pitchFamily="34" charset="0"/>
              </a:rPr>
              <a:t>housing, meals, entrance to all the special events and activities during the week</a:t>
            </a:r>
          </a:p>
          <a:p>
            <a:pPr lvl="1">
              <a:spcBef>
                <a:spcPts val="0"/>
              </a:spcBef>
              <a:defRPr/>
            </a:pP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Non-refundable</a:t>
            </a: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CA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CA" b="1" dirty="0">
                <a:latin typeface="Calibri" panose="020F0502020204030204" pitchFamily="34" charset="0"/>
                <a:cs typeface="Calibri" panose="020F0502020204030204" pitchFamily="34" charset="0"/>
              </a:rPr>
              <a:t>Move directly into fall housing assignment.</a:t>
            </a:r>
          </a:p>
          <a:p>
            <a:pPr>
              <a:spcBef>
                <a:spcPts val="0"/>
              </a:spcBef>
              <a:defRPr/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Students will sign-up for a move-in timeslot on Monday or Tuesday, August 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r>
              <a:rPr lang="en-CA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18</a:t>
            </a:r>
            <a:r>
              <a:rPr lang="en-CA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0"/>
              </a:spcBef>
              <a:defRPr/>
            </a:pPr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Timeslots available first come, first served.</a:t>
            </a:r>
          </a:p>
        </p:txBody>
      </p:sp>
      <p:sp>
        <p:nvSpPr>
          <p:cNvPr id="204" name="Shape 204"/>
          <p:cNvSpPr/>
          <p:nvPr/>
        </p:nvSpPr>
        <p:spPr>
          <a:xfrm>
            <a:off x="251520" y="6237312"/>
            <a:ext cx="2376264" cy="46166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#HeadForTheHill</a:t>
            </a:r>
            <a:endParaRPr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5" name="Shape 20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18925" y="6014551"/>
            <a:ext cx="1916125" cy="74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body" idx="2"/>
          </p:nvPr>
        </p:nvSpPr>
        <p:spPr>
          <a:xfrm>
            <a:off x="1043609" y="2204865"/>
            <a:ext cx="7643192" cy="332247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sz="3200" b="1" dirty="0">
                <a:latin typeface="Calibri" panose="020F0502020204030204" pitchFamily="34" charset="0"/>
                <a:cs typeface="Calibri" panose="020F0502020204030204" pitchFamily="34" charset="0"/>
              </a:rPr>
              <a:t>M.A.S.T.E.R. Plan </a:t>
            </a:r>
            <a:r>
              <a:rPr lang="en-CA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2020: </a:t>
            </a:r>
            <a:r>
              <a:rPr lang="en-CA" sz="3200" b="1" dirty="0">
                <a:latin typeface="Calibri" panose="020F0502020204030204" pitchFamily="34" charset="0"/>
                <a:cs typeface="Calibri" panose="020F0502020204030204" pitchFamily="34" charset="0"/>
              </a:rPr>
              <a:t>Monday, August </a:t>
            </a:r>
            <a:r>
              <a:rPr lang="en-CA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r>
              <a:rPr lang="en-CA" sz="3200" b="1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CA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-Saturday</a:t>
            </a:r>
            <a:r>
              <a:rPr lang="en-CA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August </a:t>
            </a:r>
            <a:r>
              <a:rPr lang="en-CA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22</a:t>
            </a:r>
            <a:r>
              <a:rPr lang="en-CA" sz="3200" b="1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CA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CA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CA" sz="3200" b="1" dirty="0">
                <a:latin typeface="Calibri" panose="020F0502020204030204" pitchFamily="34" charset="0"/>
                <a:cs typeface="Calibri" panose="020F0502020204030204" pitchFamily="34" charset="0"/>
              </a:rPr>
              <a:t>Move-in on Monday and Tuesday, August </a:t>
            </a:r>
            <a:r>
              <a:rPr lang="en-CA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r>
              <a:rPr lang="en-CA" sz="3200" b="1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CA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CA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18</a:t>
            </a:r>
            <a:r>
              <a:rPr lang="en-CA" sz="3200" b="1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CA" sz="32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200" b="1" dirty="0">
                <a:latin typeface="Calibri" panose="020F0502020204030204" pitchFamily="34" charset="0"/>
                <a:cs typeface="Calibri" panose="020F0502020204030204" pitchFamily="34" charset="0"/>
              </a:rPr>
              <a:t>Register online through the WKU Housing </a:t>
            </a:r>
            <a:r>
              <a:rPr lang="en-CA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Portal early 2020.</a:t>
            </a:r>
            <a:endParaRPr lang="en-CA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CA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Registration fee non-refundable.</a:t>
            </a:r>
            <a:endParaRPr lang="en-CA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8" name="Shape 248"/>
          <p:cNvSpPr/>
          <p:nvPr/>
        </p:nvSpPr>
        <p:spPr>
          <a:xfrm>
            <a:off x="221101" y="6237300"/>
            <a:ext cx="2516100" cy="477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#HeadforTheHill</a:t>
            </a:r>
            <a:endParaRPr sz="24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Shape 250"/>
          <p:cNvSpPr txBox="1"/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EB0000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CA" sz="4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Key Takeaways</a:t>
            </a:r>
            <a:endParaRPr sz="4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1" name="Shape 2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18925" y="6014551"/>
            <a:ext cx="1916125" cy="74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" name="Shape 256" descr="iStock_000008789442Small.jpg"/>
          <p:cNvPicPr preferRelativeResize="0"/>
          <p:nvPr/>
        </p:nvPicPr>
        <p:blipFill rotWithShape="1">
          <a:blip r:embed="rId3">
            <a:alphaModFix/>
          </a:blip>
          <a:srcRect t="6288" r="12861"/>
          <a:stretch/>
        </p:blipFill>
        <p:spPr>
          <a:xfrm>
            <a:off x="1547675" y="1417650"/>
            <a:ext cx="7596326" cy="5436375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Shape 259"/>
          <p:cNvSpPr txBox="1"/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EB0000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20"/>
              <a:buFont typeface="Calibri"/>
              <a:buNone/>
            </a:pPr>
            <a:r>
              <a:rPr lang="en-CA" sz="442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QUESTIONS?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30"/>
              <a:buFont typeface="Calibri"/>
              <a:buNone/>
            </a:pPr>
            <a:r>
              <a:rPr lang="en-CA" sz="32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Blair Jensen | 270-745-5863 | blair.jensen@wku.edu</a:t>
            </a:r>
            <a:endParaRPr sz="32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Shape 1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97107" y="3849749"/>
            <a:ext cx="1582075" cy="1582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hape 17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4068" y="5431824"/>
            <a:ext cx="1348150" cy="5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178"/>
          <p:cNvSpPr/>
          <p:nvPr/>
        </p:nvSpPr>
        <p:spPr>
          <a:xfrm>
            <a:off x="0" y="6032024"/>
            <a:ext cx="2376300" cy="461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200" b="0" i="0" u="none" strike="noStrike" cap="none">
                <a:solidFill>
                  <a:srgbClr val="EB0000"/>
                </a:solidFill>
                <a:latin typeface="Calibri"/>
                <a:ea typeface="Calibri"/>
                <a:cs typeface="Calibri"/>
                <a:sym typeface="Calibri"/>
              </a:rPr>
              <a:t>#HeadForTheHill</a:t>
            </a:r>
            <a:endParaRPr sz="2200" b="0" i="0" u="none" strike="noStrike" cap="none">
              <a:solidFill>
                <a:srgbClr val="EB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427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Office Theme</vt:lpstr>
      <vt:lpstr>1_Office Theme</vt:lpstr>
      <vt:lpstr>PowerPoint Presentation</vt:lpstr>
      <vt:lpstr>M.A.S.T.E.R. Plan 2020</vt:lpstr>
      <vt:lpstr>The Benefits</vt:lpstr>
      <vt:lpstr>What to Expect</vt:lpstr>
      <vt:lpstr>What to Expect</vt:lpstr>
      <vt:lpstr>What to Expect</vt:lpstr>
      <vt:lpstr>Registering for M.A.S.T.E.R. Plan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Jensen, Blair</dc:creator>
  <cp:lastModifiedBy>Jensen, Blair</cp:lastModifiedBy>
  <cp:revision>58</cp:revision>
  <cp:lastPrinted>2018-10-19T21:28:22Z</cp:lastPrinted>
  <dcterms:modified xsi:type="dcterms:W3CDTF">2019-09-06T20:09:13Z</dcterms:modified>
</cp:coreProperties>
</file>