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9"/>
  </p:notesMasterIdLst>
  <p:sldIdLst>
    <p:sldId id="256" r:id="rId3"/>
    <p:sldId id="257" r:id="rId4"/>
    <p:sldId id="275" r:id="rId5"/>
    <p:sldId id="274" r:id="rId6"/>
    <p:sldId id="258" r:id="rId7"/>
    <p:sldId id="259" r:id="rId8"/>
    <p:sldId id="260" r:id="rId9"/>
    <p:sldId id="269" r:id="rId10"/>
    <p:sldId id="273" r:id="rId11"/>
    <p:sldId id="271" r:id="rId12"/>
    <p:sldId id="261" r:id="rId13"/>
    <p:sldId id="263" r:id="rId14"/>
    <p:sldId id="264" r:id="rId15"/>
    <p:sldId id="272" r:id="rId16"/>
    <p:sldId id="265" r:id="rId17"/>
    <p:sldId id="266" r:id="rId18"/>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1279" autoAdjust="0"/>
  </p:normalViewPr>
  <p:slideViewPr>
    <p:cSldViewPr snapToGrid="0" snapToObjects="1">
      <p:cViewPr varScale="1">
        <p:scale>
          <a:sx n="72" d="100"/>
          <a:sy n="72" d="100"/>
        </p:scale>
        <p:origin x="274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wrap="square" lIns="93162" tIns="93162" rIns="93162" bIns="93162"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wrap="square" lIns="93162" tIns="93162" rIns="93162" bIns="93162"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wrap="square" lIns="93162" tIns="93162" rIns="93162" bIns="93162"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wrap="square" lIns="93162" tIns="93162" rIns="93162" bIns="93162"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5887"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1774"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9766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6354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29434"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95321"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61208"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27094"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smtClean="0">
                <a:solidFill>
                  <a:schemeClr val="dk1"/>
                </a:solidFill>
                <a:latin typeface="Calibri"/>
                <a:ea typeface="Calibri"/>
                <a:cs typeface="Calibri"/>
                <a:sym typeface="Calibri"/>
              </a:rPr>
              <a:pPr algn="r"/>
              <a:t>‹#›</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84087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b="1"/>
              <a:t>The cover slide is a required slide for all presentations</a:t>
            </a:r>
            <a:endParaRPr b="1"/>
          </a:p>
        </p:txBody>
      </p:sp>
      <p:sp>
        <p:nvSpPr>
          <p:cNvPr id="162" name="Shape 162"/>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16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dirty="0"/>
              <a:t>Duplicate this slide as necessary to make your key points.</a:t>
            </a:r>
            <a:endParaRPr dirty="0"/>
          </a:p>
        </p:txBody>
      </p:sp>
      <p:sp>
        <p:nvSpPr>
          <p:cNvPr id="209" name="Shape 209"/>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48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a:t>Duplicate this slide as necessary to make your key points.</a:t>
            </a:r>
            <a:endParaRPr/>
          </a:p>
        </p:txBody>
      </p:sp>
      <p:sp>
        <p:nvSpPr>
          <p:cNvPr id="209" name="Shape 209"/>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782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a:t>Duplicate this slide as necessary to make your key points.</a:t>
            </a:r>
            <a:endParaRPr/>
          </a:p>
        </p:txBody>
      </p:sp>
      <p:sp>
        <p:nvSpPr>
          <p:cNvPr id="227" name="Shape 227"/>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66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a:t>Duplicate this slide as necessary to make your key points.</a:t>
            </a:r>
            <a:endParaRPr/>
          </a:p>
        </p:txBody>
      </p:sp>
      <p:sp>
        <p:nvSpPr>
          <p:cNvPr id="236" name="Shape 236"/>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5993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dirty="0" smtClean="0"/>
              <a:t>Allow 48 hours for your admission status to</a:t>
            </a:r>
            <a:r>
              <a:rPr lang="en-CA" baseline="0" dirty="0" smtClean="0"/>
              <a:t> be updated in the student housing system before applying.</a:t>
            </a:r>
            <a:endParaRPr dirty="0"/>
          </a:p>
        </p:txBody>
      </p:sp>
      <p:sp>
        <p:nvSpPr>
          <p:cNvPr id="236" name="Shape 236"/>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9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b="1" dirty="0"/>
              <a:t>Key Takeaways is a required slide for every presentation. </a:t>
            </a:r>
            <a:endParaRPr b="1" dirty="0"/>
          </a:p>
        </p:txBody>
      </p:sp>
      <p:sp>
        <p:nvSpPr>
          <p:cNvPr id="245" name="Shape 245"/>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7773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701040" y="4473892"/>
            <a:ext cx="5608320" cy="3660458"/>
          </a:xfrm>
          <a:prstGeom prst="rect">
            <a:avLst/>
          </a:prstGeom>
        </p:spPr>
        <p:txBody>
          <a:bodyPr wrap="square" lIns="93162" tIns="93162" rIns="93162" bIns="93162" anchor="t" anchorCtr="0">
            <a:noAutofit/>
          </a:bodyPr>
          <a:lstStyle/>
          <a:p>
            <a:pPr marL="0" indent="0"/>
            <a:endParaRPr/>
          </a:p>
        </p:txBody>
      </p:sp>
      <p:sp>
        <p:nvSpPr>
          <p:cNvPr id="254" name="Shape 25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86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US" dirty="0" smtClean="0"/>
              <a:t>Truly</a:t>
            </a:r>
            <a:r>
              <a:rPr lang="en-US" baseline="0" dirty="0" smtClean="0"/>
              <a:t> an exciting time to be a </a:t>
            </a:r>
            <a:r>
              <a:rPr lang="en-US" baseline="0" dirty="0" err="1" smtClean="0"/>
              <a:t>Hilltopper</a:t>
            </a:r>
            <a:r>
              <a:rPr lang="en-US" baseline="0" dirty="0" smtClean="0"/>
              <a:t>!</a:t>
            </a:r>
            <a:endParaRPr lang="en-US" baseline="0" dirty="0"/>
          </a:p>
          <a:p>
            <a:pPr marL="0" indent="0"/>
            <a:endParaRPr lang="en-US" baseline="0" dirty="0"/>
          </a:p>
          <a:p>
            <a:pPr marL="0" indent="0"/>
            <a:r>
              <a:rPr lang="en-US" baseline="0" dirty="0" smtClean="0"/>
              <a:t>Demolition of Bemis Lawrence Hall began just yesterday to make way for two brand new residence halls.</a:t>
            </a:r>
          </a:p>
          <a:p>
            <a:pPr marL="0" indent="0"/>
            <a:endParaRPr lang="en-US" baseline="0" dirty="0" smtClean="0"/>
          </a:p>
          <a:p>
            <a:pPr marL="0" indent="0"/>
            <a:r>
              <a:rPr lang="en-US" baseline="0" dirty="0" smtClean="0"/>
              <a:t>These two new pod-style residence halls will house WKU’s Living Learning Communities, feature in-hall classrooms and specialized common areas, and serve as the gateway to WKU’s First Year Village on the south end of the campus. </a:t>
            </a:r>
          </a:p>
          <a:p>
            <a:pPr marL="0" indent="0"/>
            <a:r>
              <a:rPr lang="en-US" baseline="0" dirty="0" smtClean="0"/>
              <a:t>-deep faculty and peer engagement</a:t>
            </a:r>
          </a:p>
          <a:p>
            <a:pPr marL="0" indent="0"/>
            <a:r>
              <a:rPr lang="en-US" baseline="0" dirty="0" smtClean="0"/>
              <a:t>-living learning laboratory that integrates in and out-of-classroom learning</a:t>
            </a:r>
          </a:p>
          <a:p>
            <a:pPr marL="0" indent="0"/>
            <a:endParaRPr lang="en-US" baseline="0" dirty="0" smtClean="0"/>
          </a:p>
          <a:p>
            <a:pPr marL="0" indent="0"/>
            <a:r>
              <a:rPr lang="en-US" baseline="0" dirty="0" smtClean="0"/>
              <a:t>Each pod will house approximately 25 students and include a bathroom and lounge.</a:t>
            </a:r>
          </a:p>
          <a:p>
            <a:pPr marL="0" indent="0"/>
            <a:r>
              <a:rPr lang="en-US" baseline="0" dirty="0" smtClean="0"/>
              <a:t>-lower bed to bath ratio</a:t>
            </a:r>
          </a:p>
          <a:p>
            <a:pPr marL="0" indent="0"/>
            <a:r>
              <a:rPr lang="en-US" baseline="0" dirty="0" smtClean="0"/>
              <a:t>-lower student to RA ratio</a:t>
            </a:r>
          </a:p>
          <a:p>
            <a:pPr marL="0" indent="0"/>
            <a:endParaRPr lang="en-US" baseline="0" dirty="0" smtClean="0"/>
          </a:p>
        </p:txBody>
      </p:sp>
      <p:sp>
        <p:nvSpPr>
          <p:cNvPr id="173" name="Shape 173"/>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045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US" dirty="0" smtClean="0"/>
              <a:t>What</a:t>
            </a:r>
            <a:r>
              <a:rPr lang="en-US" baseline="0" dirty="0" smtClean="0"/>
              <a:t> is currently the PFT parking lot will be transformed into green space, creating an idyllic park-like setting at the south end of campus.</a:t>
            </a:r>
          </a:p>
          <a:p>
            <a:pPr marL="0" indent="0"/>
            <a:endParaRPr lang="en-US" baseline="0" dirty="0" smtClean="0"/>
          </a:p>
          <a:p>
            <a:pPr marL="0" indent="0"/>
            <a:endParaRPr dirty="0"/>
          </a:p>
        </p:txBody>
      </p:sp>
      <p:sp>
        <p:nvSpPr>
          <p:cNvPr id="173" name="Shape 173"/>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226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US" dirty="0" smtClean="0"/>
              <a:t>Data shows that students who live on campus their first year are nearly 10% more likely to return for classes in the spring and almost 7% more likely to return the following fall than students who do not live on campus. Additionally, WKU students who live on campus for four semesters are over 25% more likely to graduate in six years than students who only live on campus for three semesters. </a:t>
            </a:r>
          </a:p>
          <a:p>
            <a:pPr marL="0" indent="0"/>
            <a:endParaRPr lang="en-US" dirty="0" smtClean="0"/>
          </a:p>
          <a:p>
            <a:pPr marL="0" indent="0"/>
            <a:r>
              <a:rPr lang="en-US" dirty="0" smtClean="0"/>
              <a:t>Required to live on campus for two years regardless of the number of credit hours earned.</a:t>
            </a:r>
          </a:p>
          <a:p>
            <a:pPr marL="0" indent="0"/>
            <a:endParaRPr lang="en-US" dirty="0" smtClean="0"/>
          </a:p>
          <a:p>
            <a:pPr marL="0" indent="0"/>
            <a:r>
              <a:rPr lang="en-US" dirty="0" smtClean="0"/>
              <a:t>Students who have not lived on</a:t>
            </a:r>
            <a:r>
              <a:rPr lang="en-US" baseline="0" dirty="0" smtClean="0"/>
              <a:t> campus for two years and choose to love off campus will be charged the lowest residence hall rate that HRL offers.</a:t>
            </a:r>
            <a:endParaRPr dirty="0"/>
          </a:p>
        </p:txBody>
      </p:sp>
      <p:sp>
        <p:nvSpPr>
          <p:cNvPr id="173" name="Shape 173"/>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41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dirty="0"/>
              <a:t>Duplicate this slide as necessary to make your key points.</a:t>
            </a:r>
            <a:endParaRPr dirty="0"/>
          </a:p>
        </p:txBody>
      </p:sp>
      <p:sp>
        <p:nvSpPr>
          <p:cNvPr id="182" name="Shape 182"/>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5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CA" dirty="0"/>
              <a:t>Duplicate this slide as necessary to make your key points.</a:t>
            </a:r>
            <a:endParaRPr dirty="0"/>
          </a:p>
        </p:txBody>
      </p:sp>
      <p:sp>
        <p:nvSpPr>
          <p:cNvPr id="191" name="Shape 191"/>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76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r>
              <a:rPr lang="en-US" dirty="0" smtClean="0"/>
              <a:t>Community style residence halls are available to all students and provide a traditional residence hall experience. Students on each floor share a common bathroom. All bathrooms have private, locking stalls with changing areas. </a:t>
            </a:r>
          </a:p>
          <a:p>
            <a:endParaRPr lang="en-US" dirty="0" smtClean="0"/>
          </a:p>
          <a:p>
            <a:r>
              <a:rPr lang="en-US" dirty="0" smtClean="0"/>
              <a:t>Community style halls have many opportunities for students to interact with one another, producing highly engaged and connected students. These halls are the most economical option for students living on campus.</a:t>
            </a:r>
          </a:p>
          <a:p>
            <a:pPr marL="0" indent="0"/>
            <a:endParaRPr lang="en-US" dirty="0" smtClean="0"/>
          </a:p>
        </p:txBody>
      </p:sp>
      <p:sp>
        <p:nvSpPr>
          <p:cNvPr id="200" name="Shape 200"/>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9382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US" dirty="0" smtClean="0"/>
              <a:t>Hotel style residence halls provide rooms with private bathrooms. </a:t>
            </a:r>
          </a:p>
          <a:p>
            <a:pPr marL="0" indent="0"/>
            <a:r>
              <a:rPr lang="en-US" dirty="0" smtClean="0"/>
              <a:t>Co-ed by</a:t>
            </a:r>
            <a:r>
              <a:rPr lang="en-US" baseline="0" dirty="0" smtClean="0"/>
              <a:t> room—room occupants are same gender but may live next to a room occupied by the opposite gender.</a:t>
            </a:r>
            <a:endParaRPr dirty="0"/>
          </a:p>
        </p:txBody>
      </p:sp>
      <p:sp>
        <p:nvSpPr>
          <p:cNvPr id="200" name="Shape 200"/>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067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0" y="4473892"/>
            <a:ext cx="5608320" cy="3660458"/>
          </a:xfrm>
          <a:prstGeom prst="rect">
            <a:avLst/>
          </a:prstGeom>
          <a:noFill/>
          <a:ln>
            <a:noFill/>
          </a:ln>
        </p:spPr>
        <p:txBody>
          <a:bodyPr wrap="square" lIns="93162" tIns="46568" rIns="93162" bIns="46568" anchor="t" anchorCtr="0">
            <a:noAutofit/>
          </a:bodyPr>
          <a:lstStyle/>
          <a:p>
            <a:pPr marL="0" indent="0"/>
            <a:r>
              <a:rPr lang="en-US" dirty="0" smtClean="0"/>
              <a:t>Suite style residence halls feature two rooms connected by a shared bathroom. </a:t>
            </a:r>
          </a:p>
          <a:p>
            <a:pPr marL="0" indent="0"/>
            <a:endParaRPr lang="en-US" dirty="0" smtClean="0"/>
          </a:p>
          <a:p>
            <a:pPr marL="0" indent="0"/>
            <a:r>
              <a:rPr lang="en-US" dirty="0" smtClean="0"/>
              <a:t>Suitemates are same</a:t>
            </a:r>
            <a:r>
              <a:rPr lang="en-US" baseline="0" dirty="0" smtClean="0"/>
              <a:t> gender, but may live next to suite occupied by opposite gender. </a:t>
            </a:r>
            <a:endParaRPr dirty="0"/>
          </a:p>
        </p:txBody>
      </p:sp>
      <p:sp>
        <p:nvSpPr>
          <p:cNvPr id="200" name="Shape 200"/>
          <p:cNvSpPr txBox="1">
            <a:spLocks noGrp="1"/>
          </p:cNvSpPr>
          <p:nvPr>
            <p:ph type="sldNum" idx="12"/>
          </p:nvPr>
        </p:nvSpPr>
        <p:spPr>
          <a:xfrm>
            <a:off x="3970938" y="8829967"/>
            <a:ext cx="3037840" cy="466433"/>
          </a:xfrm>
          <a:prstGeom prst="rect">
            <a:avLst/>
          </a:prstGeom>
          <a:noFill/>
          <a:ln>
            <a:noFill/>
          </a:ln>
        </p:spPr>
        <p:txBody>
          <a:bodyPr wrap="square" lIns="93162" tIns="46568" rIns="93162" bIns="46568" anchor="b" anchorCtr="0">
            <a:noAutofit/>
          </a:bodyPr>
          <a:lstStyle/>
          <a:p>
            <a:pPr algn="r"/>
            <a:fld id="{00000000-1234-1234-1234-123412341234}" type="slidenum">
              <a:rPr lang="en-CA" sz="1200">
                <a:solidFill>
                  <a:schemeClr val="dk1"/>
                </a:solidFill>
                <a:latin typeface="Calibri"/>
                <a:ea typeface="Calibri"/>
                <a:cs typeface="Calibri"/>
                <a:sym typeface="Calibri"/>
              </a:rPr>
              <a:pPr algn="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671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2" name="Shape 9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8" name="Shape 98"/>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4" name="Shape 104"/>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0" name="Shape 110"/>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7" name="Shape 117"/>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6" name="Shape 12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5" name="Shape 13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2" name="Shape 142"/>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9" name="Shape 149"/>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5" name="Shape 155"/>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Shape 36"/>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6" name="Shape 86"/>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457200" y="6356350"/>
            <a:ext cx="21336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CA"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wku.edu/housing/port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4" name="Rectangle 3"/>
          <p:cNvSpPr/>
          <p:nvPr/>
        </p:nvSpPr>
        <p:spPr>
          <a:xfrm>
            <a:off x="5858635" y="0"/>
            <a:ext cx="3285366" cy="33379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Shape 165"/>
          <p:cNvSpPr/>
          <p:nvPr/>
        </p:nvSpPr>
        <p:spPr>
          <a:xfrm>
            <a:off x="0" y="3337950"/>
            <a:ext cx="9144000" cy="2493600"/>
          </a:xfrm>
          <a:prstGeom prst="rect">
            <a:avLst/>
          </a:prstGeom>
          <a:solidFill>
            <a:schemeClr val="dk1"/>
          </a:solidFill>
          <a:ln w="25400"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Shape 166"/>
          <p:cNvSpPr/>
          <p:nvPr/>
        </p:nvSpPr>
        <p:spPr>
          <a:xfrm>
            <a:off x="251520" y="6171950"/>
            <a:ext cx="2376300" cy="461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b="0" i="0" u="none" strike="noStrike" cap="none">
                <a:solidFill>
                  <a:srgbClr val="FF0000"/>
                </a:solidFill>
                <a:latin typeface="Calibri"/>
                <a:ea typeface="Calibri"/>
                <a:cs typeface="Calibri"/>
                <a:sym typeface="Calibri"/>
              </a:rPr>
              <a:t>#HeadForTheHill</a:t>
            </a:r>
            <a:endParaRPr sz="2400" b="0" i="0" u="none" strike="noStrike" cap="none">
              <a:solidFill>
                <a:srgbClr val="FF0000"/>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a:stretch/>
        </p:blipFill>
        <p:spPr>
          <a:xfrm>
            <a:off x="6291600" y="5954226"/>
            <a:ext cx="1916125" cy="744750"/>
          </a:xfrm>
          <a:prstGeom prst="rect">
            <a:avLst/>
          </a:prstGeom>
          <a:noFill/>
          <a:ln>
            <a:noFill/>
          </a:ln>
        </p:spPr>
      </p:pic>
      <p:sp>
        <p:nvSpPr>
          <p:cNvPr id="169" name="Shape 169"/>
          <p:cNvSpPr txBox="1"/>
          <p:nvPr/>
        </p:nvSpPr>
        <p:spPr>
          <a:xfrm>
            <a:off x="251525" y="3954075"/>
            <a:ext cx="8273100" cy="18513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4000" b="1" dirty="0" smtClean="0">
                <a:solidFill>
                  <a:schemeClr val="lt1"/>
                </a:solidFill>
                <a:latin typeface="Calibri"/>
                <a:ea typeface="Calibri"/>
                <a:cs typeface="Calibri"/>
                <a:sym typeface="Calibri"/>
              </a:rPr>
              <a:t>HRL: Your Home on the Hill</a:t>
            </a:r>
            <a:r>
              <a:rPr lang="en-CA" sz="4400" b="0" i="0" u="none" strike="noStrike" cap="none" dirty="0">
                <a:solidFill>
                  <a:schemeClr val="lt1"/>
                </a:solidFill>
                <a:latin typeface="Calibri"/>
                <a:ea typeface="Calibri"/>
                <a:cs typeface="Calibri"/>
                <a:sym typeface="Calibri"/>
              </a:rPr>
              <a:t/>
            </a:r>
            <a:br>
              <a:rPr lang="en-CA" sz="4400" b="0" i="0" u="none" strike="noStrike" cap="none" dirty="0">
                <a:solidFill>
                  <a:schemeClr val="lt1"/>
                </a:solidFill>
                <a:latin typeface="Calibri"/>
                <a:ea typeface="Calibri"/>
                <a:cs typeface="Calibri"/>
                <a:sym typeface="Calibri"/>
              </a:rPr>
            </a:br>
            <a:r>
              <a:rPr lang="en-CA" sz="2800" dirty="0" smtClean="0">
                <a:solidFill>
                  <a:schemeClr val="lt1"/>
                </a:solidFill>
                <a:latin typeface="Calibri"/>
                <a:ea typeface="Calibri"/>
                <a:cs typeface="Calibri"/>
                <a:sym typeface="Calibri"/>
              </a:rPr>
              <a:t>Blair Jensen, Assistant Director </a:t>
            </a:r>
            <a:r>
              <a:rPr lang="en-CA" sz="2800" b="0" i="0" u="none" strike="noStrike" cap="none" dirty="0">
                <a:solidFill>
                  <a:schemeClr val="lt1"/>
                </a:solidFill>
                <a:latin typeface="Calibri"/>
                <a:ea typeface="Calibri"/>
                <a:cs typeface="Calibri"/>
                <a:sym typeface="Calibri"/>
              </a:rPr>
              <a:t/>
            </a:r>
            <a:br>
              <a:rPr lang="en-CA" sz="2800" b="0" i="0" u="none" strike="noStrike" cap="none" dirty="0">
                <a:solidFill>
                  <a:schemeClr val="lt1"/>
                </a:solidFill>
                <a:latin typeface="Calibri"/>
                <a:ea typeface="Calibri"/>
                <a:cs typeface="Calibri"/>
                <a:sym typeface="Calibri"/>
              </a:rPr>
            </a:br>
            <a:r>
              <a:rPr lang="en-CA" sz="2800" dirty="0" smtClean="0">
                <a:solidFill>
                  <a:schemeClr val="lt1"/>
                </a:solidFill>
                <a:latin typeface="Calibri"/>
                <a:ea typeface="Calibri"/>
                <a:cs typeface="Calibri"/>
                <a:sym typeface="Calibri"/>
              </a:rPr>
              <a:t>Housing and Residence Life </a:t>
            </a:r>
            <a:endParaRPr sz="2800" dirty="0">
              <a:solidFill>
                <a:schemeClr val="dk1"/>
              </a:solidFill>
              <a:latin typeface="Calibri"/>
              <a:ea typeface="Calibri"/>
              <a:cs typeface="Calibri"/>
              <a:sym typeface="Calibri"/>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25" t="9496" b="14784"/>
          <a:stretch/>
        </p:blipFill>
        <p:spPr>
          <a:xfrm>
            <a:off x="-1" y="-12193"/>
            <a:ext cx="5858635" cy="3364993"/>
          </a:xfrm>
          <a:prstGeom prst="rect">
            <a:avLst/>
          </a:prstGeom>
        </p:spPr>
      </p:pic>
      <p:pic>
        <p:nvPicPr>
          <p:cNvPr id="168" name="Shape 168"/>
          <p:cNvPicPr preferRelativeResize="0"/>
          <p:nvPr/>
        </p:nvPicPr>
        <p:blipFill rotWithShape="1">
          <a:blip r:embed="rId5">
            <a:alphaModFix/>
          </a:blip>
          <a:srcRect/>
          <a:stretch/>
        </p:blipFill>
        <p:spPr>
          <a:xfrm>
            <a:off x="4775825" y="144111"/>
            <a:ext cx="4368175" cy="436817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Safety and Security</a:t>
            </a:r>
            <a:endParaRPr sz="4400" b="1" i="0" u="none" strike="noStrike" cap="none" dirty="0">
              <a:solidFill>
                <a:schemeClr val="lt1"/>
              </a:solidFill>
              <a:latin typeface="Calibri"/>
              <a:ea typeface="Calibri"/>
              <a:cs typeface="Calibri"/>
              <a:sym typeface="Calibri"/>
            </a:endParaRPr>
          </a:p>
        </p:txBody>
      </p:sp>
      <p:sp>
        <p:nvSpPr>
          <p:cNvPr id="212" name="Shape 212"/>
          <p:cNvSpPr txBox="1">
            <a:spLocks noGrp="1"/>
          </p:cNvSpPr>
          <p:nvPr>
            <p:ph type="body" idx="1"/>
          </p:nvPr>
        </p:nvSpPr>
        <p:spPr>
          <a:xfrm>
            <a:off x="457200" y="1740408"/>
            <a:ext cx="8229600" cy="32012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Residence halls:</a:t>
            </a:r>
          </a:p>
          <a:p>
            <a:pPr marL="342900" marR="0" lvl="0" indent="-342900" algn="l" rtl="0">
              <a:spcBef>
                <a:spcPts val="0"/>
              </a:spcBef>
              <a:spcAft>
                <a:spcPts val="0"/>
              </a:spcAft>
              <a:buClr>
                <a:schemeClr val="dk1"/>
              </a:buClr>
              <a:buSzPts val="3200"/>
              <a:buFont typeface="Arial"/>
              <a:buChar char="•"/>
            </a:pPr>
            <a:r>
              <a:rPr lang="en-CA" dirty="0" smtClean="0"/>
              <a:t>All halls are locked 24/7/365</a:t>
            </a:r>
          </a:p>
          <a:p>
            <a:pPr marL="342900" marR="0" lvl="0" indent="-342900" algn="l" rtl="0">
              <a:spcBef>
                <a:spcPts val="0"/>
              </a:spcBef>
              <a:spcAft>
                <a:spcPts val="0"/>
              </a:spcAft>
              <a:buClr>
                <a:schemeClr val="dk1"/>
              </a:buClr>
              <a:buSzPts val="3200"/>
              <a:buFont typeface="Arial"/>
              <a:buChar char="•"/>
            </a:pPr>
            <a:r>
              <a:rPr lang="en-CA" dirty="0" smtClean="0"/>
              <a:t>24 hour desk operation in all halls</a:t>
            </a:r>
          </a:p>
          <a:p>
            <a:pPr marL="342900" marR="0" lvl="0" indent="-342900" algn="l" rtl="0">
              <a:spcBef>
                <a:spcPts val="0"/>
              </a:spcBef>
              <a:spcAft>
                <a:spcPts val="0"/>
              </a:spcAft>
              <a:buClr>
                <a:schemeClr val="dk1"/>
              </a:buClr>
              <a:buSzPts val="3200"/>
              <a:buFont typeface="Arial"/>
              <a:buChar char="•"/>
            </a:pPr>
            <a:r>
              <a:rPr lang="en-CA" sz="3200" b="0" i="0" u="none" strike="noStrike" cap="none" dirty="0" smtClean="0">
                <a:solidFill>
                  <a:schemeClr val="dk1"/>
                </a:solidFill>
                <a:latin typeface="Calibri"/>
                <a:ea typeface="Calibri"/>
                <a:cs typeface="Calibri"/>
                <a:sym typeface="Calibri"/>
              </a:rPr>
              <a:t>All halls feature Electronic Access Control, residents must use WKU ID to gain entry</a:t>
            </a:r>
          </a:p>
          <a:p>
            <a:pPr marL="342900" marR="0" lvl="0" indent="-342900" algn="l" rtl="0">
              <a:spcBef>
                <a:spcPts val="0"/>
              </a:spcBef>
              <a:spcAft>
                <a:spcPts val="0"/>
              </a:spcAft>
              <a:buClr>
                <a:schemeClr val="dk1"/>
              </a:buClr>
              <a:buSzPts val="3200"/>
              <a:buFont typeface="Arial"/>
              <a:buChar char="•"/>
            </a:pPr>
            <a:r>
              <a:rPr lang="en-CA" dirty="0" smtClean="0"/>
              <a:t>Enforced visitation policies</a:t>
            </a:r>
            <a:endParaRPr lang="en-CA" sz="3200" b="0" i="0" u="none" strike="noStrike" cap="none"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3200"/>
              <a:buFont typeface="Arial"/>
              <a:buChar char="•"/>
            </a:pPr>
            <a:endParaRPr sz="3200" b="0" i="0" u="none" strike="noStrike" cap="none" dirty="0">
              <a:solidFill>
                <a:schemeClr val="dk1"/>
              </a:solidFill>
              <a:latin typeface="Calibri"/>
              <a:ea typeface="Calibri"/>
              <a:cs typeface="Calibri"/>
              <a:sym typeface="Calibri"/>
            </a:endParaRPr>
          </a:p>
        </p:txBody>
      </p:sp>
      <p:sp>
        <p:nvSpPr>
          <p:cNvPr id="213" name="Shape 213"/>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407053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Safety and Security</a:t>
            </a:r>
            <a:endParaRPr sz="4400" b="1" i="0" u="none" strike="noStrike" cap="none" dirty="0">
              <a:solidFill>
                <a:schemeClr val="lt1"/>
              </a:solidFill>
              <a:latin typeface="Calibri"/>
              <a:ea typeface="Calibri"/>
              <a:cs typeface="Calibri"/>
              <a:sym typeface="Calibri"/>
            </a:endParaRPr>
          </a:p>
        </p:txBody>
      </p:sp>
      <p:sp>
        <p:nvSpPr>
          <p:cNvPr id="212" name="Shape 212"/>
          <p:cNvSpPr txBox="1">
            <a:spLocks noGrp="1"/>
          </p:cNvSpPr>
          <p:nvPr>
            <p:ph type="body" idx="1"/>
          </p:nvPr>
        </p:nvSpPr>
        <p:spPr>
          <a:xfrm>
            <a:off x="457200" y="1740408"/>
            <a:ext cx="8229600" cy="32012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Residence halls:</a:t>
            </a:r>
          </a:p>
          <a:p>
            <a:pPr marL="342900" marR="0" lvl="0" indent="-342900" algn="l" rtl="0">
              <a:spcBef>
                <a:spcPts val="0"/>
              </a:spcBef>
              <a:spcAft>
                <a:spcPts val="0"/>
              </a:spcAft>
              <a:buClr>
                <a:schemeClr val="dk1"/>
              </a:buClr>
              <a:buSzPts val="3200"/>
              <a:buFont typeface="Arial"/>
              <a:buChar char="•"/>
            </a:pPr>
            <a:r>
              <a:rPr lang="en-CA" dirty="0" smtClean="0"/>
              <a:t>Cameras on all entrances and exits</a:t>
            </a:r>
          </a:p>
          <a:p>
            <a:pPr marL="342900" marR="0" lvl="0" indent="-342900" algn="l" rtl="0">
              <a:spcBef>
                <a:spcPts val="0"/>
              </a:spcBef>
              <a:spcAft>
                <a:spcPts val="0"/>
              </a:spcAft>
              <a:buClr>
                <a:schemeClr val="dk1"/>
              </a:buClr>
              <a:buSzPts val="3200"/>
              <a:buFont typeface="Arial"/>
              <a:buChar char="•"/>
            </a:pPr>
            <a:r>
              <a:rPr lang="en-CA" dirty="0" smtClean="0"/>
              <a:t>All halls are sprinkled, have fire extinguishers on every floor; fire drills conducted quarterly</a:t>
            </a:r>
          </a:p>
          <a:p>
            <a:pPr marL="342900" marR="0" lvl="0" indent="-342900" algn="l" rtl="0">
              <a:spcBef>
                <a:spcPts val="0"/>
              </a:spcBef>
              <a:spcAft>
                <a:spcPts val="0"/>
              </a:spcAft>
              <a:buClr>
                <a:schemeClr val="dk1"/>
              </a:buClr>
              <a:buSzPts val="3200"/>
              <a:buFont typeface="Arial"/>
              <a:buChar char="•"/>
            </a:pPr>
            <a:r>
              <a:rPr lang="en-CA" sz="3200" b="0" i="0" u="none" strike="noStrike" cap="none" dirty="0" smtClean="0">
                <a:solidFill>
                  <a:schemeClr val="dk1"/>
                </a:solidFill>
                <a:latin typeface="Calibri"/>
                <a:ea typeface="Calibri"/>
                <a:cs typeface="Calibri"/>
                <a:sym typeface="Calibri"/>
              </a:rPr>
              <a:t>Monthly safety checks</a:t>
            </a:r>
          </a:p>
          <a:p>
            <a:pPr marL="0" marR="0" lvl="0" indent="0" algn="l" rtl="0">
              <a:spcBef>
                <a:spcPts val="0"/>
              </a:spcBef>
              <a:spcAft>
                <a:spcPts val="0"/>
              </a:spcAft>
              <a:buClr>
                <a:schemeClr val="dk1"/>
              </a:buClr>
              <a:buSzPts val="3200"/>
              <a:buNone/>
            </a:pPr>
            <a:endParaRPr sz="3200" b="0" i="0" u="none" strike="noStrike" cap="none" dirty="0">
              <a:solidFill>
                <a:schemeClr val="dk1"/>
              </a:solidFill>
              <a:latin typeface="Calibri"/>
              <a:ea typeface="Calibri"/>
              <a:cs typeface="Calibri"/>
              <a:sym typeface="Calibri"/>
            </a:endParaRPr>
          </a:p>
        </p:txBody>
      </p:sp>
      <p:sp>
        <p:nvSpPr>
          <p:cNvPr id="213" name="Shape 213"/>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Staff</a:t>
            </a:r>
            <a:endParaRPr sz="4400" b="1" i="0" u="none" strike="noStrike" cap="none" dirty="0">
              <a:solidFill>
                <a:schemeClr val="lt1"/>
              </a:solidFill>
              <a:latin typeface="Calibri"/>
              <a:ea typeface="Calibri"/>
              <a:cs typeface="Calibri"/>
              <a:sym typeface="Calibri"/>
            </a:endParaRPr>
          </a:p>
        </p:txBody>
      </p:sp>
      <p:sp>
        <p:nvSpPr>
          <p:cNvPr id="230" name="Shape 230"/>
          <p:cNvSpPr txBox="1">
            <a:spLocks noGrp="1"/>
          </p:cNvSpPr>
          <p:nvPr>
            <p:ph type="body" idx="1"/>
          </p:nvPr>
        </p:nvSpPr>
        <p:spPr>
          <a:xfrm>
            <a:off x="457200" y="1642872"/>
            <a:ext cx="8229600" cy="31292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Professional, full-time, live-in staff members in all halls.</a:t>
            </a:r>
          </a:p>
          <a:p>
            <a:pPr marL="0" marR="0" lvl="0" indent="0" algn="l" rtl="0">
              <a:lnSpc>
                <a:spcPct val="100000"/>
              </a:lnSpc>
              <a:spcBef>
                <a:spcPts val="0"/>
              </a:spcBef>
              <a:spcAft>
                <a:spcPts val="0"/>
              </a:spcAft>
              <a:buClr>
                <a:schemeClr val="dk1"/>
              </a:buClr>
              <a:buSzPts val="3200"/>
              <a:buFont typeface="Arial"/>
              <a:buNone/>
            </a:pPr>
            <a:endParaRPr lang="en-CA" sz="3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CA" b="1" dirty="0" smtClean="0"/>
              <a:t>Student staff members on every floor and at front desks.</a:t>
            </a:r>
          </a:p>
          <a:p>
            <a:pPr marL="0" marR="0" lvl="0" indent="0" algn="l" rtl="0">
              <a:lnSpc>
                <a:spcPct val="100000"/>
              </a:lnSpc>
              <a:spcBef>
                <a:spcPts val="0"/>
              </a:spcBef>
              <a:spcAft>
                <a:spcPts val="0"/>
              </a:spcAft>
              <a:buClr>
                <a:schemeClr val="dk1"/>
              </a:buClr>
              <a:buSzPts val="3200"/>
              <a:buFont typeface="Arial"/>
              <a:buNone/>
            </a:pPr>
            <a:endParaRPr lang="en-CA" b="1" dirty="0" smtClean="0"/>
          </a:p>
          <a:p>
            <a:pPr marL="0" marR="0" lvl="0" indent="0" algn="l" rtl="0">
              <a:lnSpc>
                <a:spcPct val="100000"/>
              </a:lnSpc>
              <a:spcBef>
                <a:spcPts val="0"/>
              </a:spcBef>
              <a:spcAft>
                <a:spcPts val="0"/>
              </a:spcAft>
              <a:buClr>
                <a:schemeClr val="dk1"/>
              </a:buClr>
              <a:buSzPts val="3200"/>
              <a:buFont typeface="Arial"/>
              <a:buNone/>
            </a:pPr>
            <a:r>
              <a:rPr lang="en-CA" b="1" dirty="0" smtClean="0"/>
              <a:t>Housekeeping and maintenance staff:</a:t>
            </a:r>
            <a:endParaRPr lang="en-CA" b="1" dirty="0"/>
          </a:p>
          <a:p>
            <a:pPr indent="-457200">
              <a:spcBef>
                <a:spcPts val="0"/>
              </a:spcBef>
            </a:pPr>
            <a:r>
              <a:rPr lang="en-CA" sz="3200" i="0" u="none" strike="noStrike" cap="none" dirty="0" smtClean="0">
                <a:solidFill>
                  <a:schemeClr val="dk1"/>
                </a:solidFill>
                <a:sym typeface="Calibri"/>
              </a:rPr>
              <a:t>Environmental Service Attendants</a:t>
            </a:r>
          </a:p>
          <a:p>
            <a:pPr indent="-457200">
              <a:spcBef>
                <a:spcPts val="0"/>
              </a:spcBef>
            </a:pPr>
            <a:r>
              <a:rPr lang="en-CA" dirty="0" smtClean="0"/>
              <a:t>Zone Technicians</a:t>
            </a:r>
          </a:p>
        </p:txBody>
      </p:sp>
      <p:sp>
        <p:nvSpPr>
          <p:cNvPr id="231" name="Shape 231"/>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32" name="Shape 232"/>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Residential Education</a:t>
            </a:r>
            <a:endParaRPr sz="4400" b="1" i="0" u="none" strike="noStrike" cap="none" dirty="0">
              <a:solidFill>
                <a:schemeClr val="lt1"/>
              </a:solidFill>
              <a:latin typeface="Calibri"/>
              <a:ea typeface="Calibri"/>
              <a:cs typeface="Calibri"/>
              <a:sym typeface="Calibri"/>
            </a:endParaRPr>
          </a:p>
        </p:txBody>
      </p:sp>
      <p:sp>
        <p:nvSpPr>
          <p:cNvPr id="239" name="Shape 239"/>
          <p:cNvSpPr txBox="1">
            <a:spLocks noGrp="1"/>
          </p:cNvSpPr>
          <p:nvPr>
            <p:ph type="body" idx="1"/>
          </p:nvPr>
        </p:nvSpPr>
        <p:spPr>
          <a:xfrm>
            <a:off x="457200" y="1859781"/>
            <a:ext cx="8229600" cy="31292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2600" b="1" dirty="0" smtClean="0"/>
              <a:t>Residential Curriculum intentionally designed to develop competency in the areas of Civility, Identity Development, Academic Success, and Career Readiness.</a:t>
            </a:r>
          </a:p>
          <a:p>
            <a:pPr marL="0" marR="0" lvl="0" indent="0" algn="l" rtl="0">
              <a:lnSpc>
                <a:spcPct val="100000"/>
              </a:lnSpc>
              <a:spcBef>
                <a:spcPts val="0"/>
              </a:spcBef>
              <a:spcAft>
                <a:spcPts val="0"/>
              </a:spcAft>
              <a:buClr>
                <a:schemeClr val="dk1"/>
              </a:buClr>
              <a:buSzPts val="3200"/>
              <a:buFont typeface="Arial"/>
              <a:buNone/>
            </a:pPr>
            <a:endParaRPr lang="en-CA" sz="2600" b="1" i="0" u="none" strike="noStrike" cap="none" dirty="0" smtClean="0">
              <a:solidFill>
                <a:schemeClr val="dk1"/>
              </a:solidFill>
              <a:sym typeface="Calibri"/>
            </a:endParaRPr>
          </a:p>
          <a:p>
            <a:pPr marL="0" marR="0" lvl="0" indent="0" algn="l" rtl="0">
              <a:lnSpc>
                <a:spcPct val="100000"/>
              </a:lnSpc>
              <a:spcBef>
                <a:spcPts val="0"/>
              </a:spcBef>
              <a:spcAft>
                <a:spcPts val="0"/>
              </a:spcAft>
              <a:buClr>
                <a:schemeClr val="dk1"/>
              </a:buClr>
              <a:buSzPts val="3200"/>
              <a:buFont typeface="Arial"/>
              <a:buNone/>
            </a:pPr>
            <a:r>
              <a:rPr lang="en-CA" sz="2600" b="1" i="0" u="none" strike="noStrike" cap="none" dirty="0" smtClean="0">
                <a:solidFill>
                  <a:schemeClr val="dk1"/>
                </a:solidFill>
                <a:sym typeface="Calibri"/>
              </a:rPr>
              <a:t>Campus partnerships foster student learning, growth, and development in, and out, of the classroom.</a:t>
            </a:r>
          </a:p>
          <a:p>
            <a:pPr marL="0" marR="0" lvl="0" indent="0" algn="l" rtl="0">
              <a:lnSpc>
                <a:spcPct val="100000"/>
              </a:lnSpc>
              <a:spcBef>
                <a:spcPts val="0"/>
              </a:spcBef>
              <a:spcAft>
                <a:spcPts val="0"/>
              </a:spcAft>
              <a:buClr>
                <a:schemeClr val="dk1"/>
              </a:buClr>
              <a:buSzPts val="3200"/>
              <a:buFont typeface="Arial"/>
              <a:buNone/>
            </a:pPr>
            <a:endParaRPr lang="en-CA" sz="2600" b="1" i="0" u="none" strike="noStrike" cap="none" dirty="0" smtClean="0">
              <a:solidFill>
                <a:schemeClr val="dk1"/>
              </a:solidFill>
              <a:sym typeface="Calibri"/>
            </a:endParaRPr>
          </a:p>
          <a:p>
            <a:pPr marL="0" marR="0" lvl="0" indent="0" algn="l" rtl="0">
              <a:lnSpc>
                <a:spcPct val="100000"/>
              </a:lnSpc>
              <a:spcBef>
                <a:spcPts val="0"/>
              </a:spcBef>
              <a:spcAft>
                <a:spcPts val="0"/>
              </a:spcAft>
              <a:buClr>
                <a:schemeClr val="dk1"/>
              </a:buClr>
              <a:buSzPts val="3200"/>
              <a:buFont typeface="Arial"/>
              <a:buNone/>
            </a:pPr>
            <a:r>
              <a:rPr lang="en-CA" sz="2600" b="1" i="0" u="none" strike="noStrike" cap="none" dirty="0" smtClean="0">
                <a:solidFill>
                  <a:schemeClr val="dk1"/>
                </a:solidFill>
                <a:sym typeface="Calibri"/>
              </a:rPr>
              <a:t>Living Learning Communities house students by academic college, degree program, or interest.  </a:t>
            </a:r>
            <a:endParaRPr sz="2600" b="0" i="0" u="none" strike="noStrike" cap="none" dirty="0">
              <a:solidFill>
                <a:schemeClr val="dk1"/>
              </a:solidFill>
              <a:sym typeface="Calibri"/>
            </a:endParaRPr>
          </a:p>
        </p:txBody>
      </p:sp>
      <p:sp>
        <p:nvSpPr>
          <p:cNvPr id="240"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Applying for Housing</a:t>
            </a:r>
            <a:endParaRPr sz="4400" b="1" i="0" u="none" strike="noStrike" cap="none" dirty="0">
              <a:solidFill>
                <a:schemeClr val="lt1"/>
              </a:solidFill>
              <a:latin typeface="Calibri"/>
              <a:ea typeface="Calibri"/>
              <a:cs typeface="Calibri"/>
              <a:sym typeface="Calibri"/>
            </a:endParaRPr>
          </a:p>
        </p:txBody>
      </p:sp>
      <p:sp>
        <p:nvSpPr>
          <p:cNvPr id="239" name="Shape 239"/>
          <p:cNvSpPr txBox="1">
            <a:spLocks noGrp="1"/>
          </p:cNvSpPr>
          <p:nvPr>
            <p:ph type="body" idx="1"/>
          </p:nvPr>
        </p:nvSpPr>
        <p:spPr>
          <a:xfrm>
            <a:off x="457200" y="1601074"/>
            <a:ext cx="8229600" cy="31292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2400" b="1" i="0" u="none" strike="noStrike" cap="none" dirty="0" smtClean="0">
                <a:solidFill>
                  <a:schemeClr val="dk1"/>
                </a:solidFill>
                <a:latin typeface="Calibri"/>
                <a:ea typeface="Calibri"/>
                <a:cs typeface="Calibri"/>
                <a:sym typeface="Calibri"/>
              </a:rPr>
              <a:t>Priority deadline: March 31</a:t>
            </a:r>
            <a:r>
              <a:rPr lang="en-CA" sz="2400" b="1" i="0" u="none" strike="noStrike" cap="none" baseline="30000" dirty="0" smtClean="0">
                <a:solidFill>
                  <a:schemeClr val="dk1"/>
                </a:solidFill>
                <a:latin typeface="Calibri"/>
                <a:ea typeface="Calibri"/>
                <a:cs typeface="Calibri"/>
                <a:sym typeface="Calibri"/>
              </a:rPr>
              <a:t>st</a:t>
            </a:r>
            <a:r>
              <a:rPr lang="en-CA" sz="2400" b="1" i="0" u="none" strike="noStrike" cap="none" dirty="0" smtClean="0">
                <a:solidFill>
                  <a:schemeClr val="dk1"/>
                </a:solidFill>
                <a:latin typeface="Calibri"/>
                <a:ea typeface="Calibri"/>
                <a:cs typeface="Calibri"/>
                <a:sym typeface="Calibri"/>
              </a:rPr>
              <a:t>  </a:t>
            </a:r>
          </a:p>
          <a:p>
            <a:pPr indent="-457200">
              <a:spcBef>
                <a:spcPts val="0"/>
              </a:spcBef>
            </a:pPr>
            <a:r>
              <a:rPr lang="en-CA" sz="2200" dirty="0" smtClean="0"/>
              <a:t>2020-2021 Housing application will open late October</a:t>
            </a:r>
            <a:endParaRPr lang="en-CA" sz="2200" i="0" u="none" strike="noStrike" cap="none" dirty="0" smtClean="0">
              <a:solidFill>
                <a:schemeClr val="dk1"/>
              </a:solidFill>
              <a:sym typeface="Calibri"/>
            </a:endParaRPr>
          </a:p>
          <a:p>
            <a:pPr marL="0" marR="0" lvl="0" indent="0" algn="l" rtl="0">
              <a:lnSpc>
                <a:spcPct val="100000"/>
              </a:lnSpc>
              <a:spcBef>
                <a:spcPts val="0"/>
              </a:spcBef>
              <a:spcAft>
                <a:spcPts val="0"/>
              </a:spcAft>
              <a:buClr>
                <a:schemeClr val="dk1"/>
              </a:buClr>
              <a:buSzPts val="3200"/>
              <a:buFont typeface="Arial"/>
              <a:buNone/>
            </a:pPr>
            <a:endParaRPr lang="en-CA" sz="2400" b="1" dirty="0" smtClean="0"/>
          </a:p>
          <a:p>
            <a:pPr marL="0" marR="0" lvl="0" indent="0" algn="l" rtl="0">
              <a:lnSpc>
                <a:spcPct val="100000"/>
              </a:lnSpc>
              <a:spcBef>
                <a:spcPts val="0"/>
              </a:spcBef>
              <a:spcAft>
                <a:spcPts val="0"/>
              </a:spcAft>
              <a:buClr>
                <a:schemeClr val="dk1"/>
              </a:buClr>
              <a:buSzPts val="3200"/>
              <a:buFont typeface="Arial"/>
              <a:buNone/>
            </a:pPr>
            <a:r>
              <a:rPr lang="en-CA" sz="2400" b="1" dirty="0" smtClean="0"/>
              <a:t>Apply online via WKU Housing Portal</a:t>
            </a:r>
          </a:p>
          <a:p>
            <a:pPr marL="0" marR="0" lvl="0" indent="0" algn="l" rtl="0">
              <a:lnSpc>
                <a:spcPct val="100000"/>
              </a:lnSpc>
              <a:spcBef>
                <a:spcPts val="0"/>
              </a:spcBef>
              <a:spcAft>
                <a:spcPts val="0"/>
              </a:spcAft>
              <a:buClr>
                <a:schemeClr val="dk1"/>
              </a:buClr>
              <a:buSzPts val="3200"/>
              <a:buFont typeface="Arial"/>
              <a:buNone/>
            </a:pPr>
            <a:r>
              <a:rPr lang="en-CA" sz="2400" b="1" dirty="0" smtClean="0">
                <a:hlinkClick r:id="rId3"/>
              </a:rPr>
              <a:t>www.wku.edu/housing/portal</a:t>
            </a:r>
            <a:r>
              <a:rPr lang="en-CA" sz="2400" b="1" dirty="0" smtClean="0"/>
              <a:t> </a:t>
            </a:r>
          </a:p>
          <a:p>
            <a:pPr indent="-457200">
              <a:spcBef>
                <a:spcPts val="0"/>
              </a:spcBef>
            </a:pPr>
            <a:r>
              <a:rPr lang="en-CA" sz="2200" i="0" u="none" strike="noStrike" cap="none" dirty="0" smtClean="0">
                <a:solidFill>
                  <a:schemeClr val="dk1"/>
                </a:solidFill>
                <a:sym typeface="Calibri"/>
              </a:rPr>
              <a:t>Must be admitted to WKU in order to apply for Housing</a:t>
            </a:r>
          </a:p>
          <a:p>
            <a:pPr indent="-457200">
              <a:spcBef>
                <a:spcPts val="0"/>
              </a:spcBef>
            </a:pPr>
            <a:r>
              <a:rPr lang="en-CA" sz="2200" i="0" u="none" strike="noStrike" cap="none" dirty="0" smtClean="0">
                <a:solidFill>
                  <a:schemeClr val="dk1"/>
                </a:solidFill>
                <a:sym typeface="Calibri"/>
              </a:rPr>
              <a:t>Be prepared to pay $150 housing deposit</a:t>
            </a:r>
          </a:p>
          <a:p>
            <a:pPr indent="-457200">
              <a:spcBef>
                <a:spcPts val="0"/>
              </a:spcBef>
            </a:pPr>
            <a:r>
              <a:rPr lang="en-CA" sz="2200" dirty="0" smtClean="0"/>
              <a:t>Students can list preferred hall amenities on housing application; most first-year students will reside in community-style residence halls</a:t>
            </a:r>
          </a:p>
          <a:p>
            <a:pPr indent="-457200">
              <a:spcBef>
                <a:spcPts val="0"/>
              </a:spcBef>
            </a:pPr>
            <a:r>
              <a:rPr lang="en-CA" sz="2200" dirty="0" smtClean="0"/>
              <a:t>Students can add a specific person as a roommate, search for a potential roommate, or choose a random roommate</a:t>
            </a:r>
            <a:endParaRPr lang="en-CA" sz="2800" i="0" u="none" strike="noStrike" cap="none" dirty="0" smtClean="0">
              <a:solidFill>
                <a:schemeClr val="dk1"/>
              </a:solidFill>
              <a:sym typeface="Calibri"/>
            </a:endParaRPr>
          </a:p>
        </p:txBody>
      </p:sp>
      <p:sp>
        <p:nvSpPr>
          <p:cNvPr id="240" name="Shape 240"/>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41" name="Shape 241"/>
          <p:cNvPicPr preferRelativeResize="0"/>
          <p:nvPr/>
        </p:nvPicPr>
        <p:blipFill rotWithShape="1">
          <a:blip r:embed="rId4">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3366575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2"/>
          </p:nvPr>
        </p:nvSpPr>
        <p:spPr>
          <a:xfrm>
            <a:off x="750404" y="1417638"/>
            <a:ext cx="7643192" cy="2880320"/>
          </a:xfrm>
          <a:prstGeom prst="rect">
            <a:avLst/>
          </a:prstGeom>
          <a:noFill/>
          <a:ln>
            <a:noFill/>
          </a:ln>
        </p:spPr>
        <p:txBody>
          <a:bodyPr wrap="square" lIns="91425" tIns="45700" rIns="91425" bIns="45700" anchor="t" anchorCtr="0">
            <a:noAutofit/>
          </a:bodyPr>
          <a:lstStyle/>
          <a:p>
            <a:pPr marL="514350" marR="0" lvl="0" indent="-514350" algn="l" rtl="0">
              <a:spcBef>
                <a:spcPts val="0"/>
              </a:spcBef>
              <a:spcAft>
                <a:spcPts val="0"/>
              </a:spcAft>
              <a:buClr>
                <a:schemeClr val="dk1"/>
              </a:buClr>
              <a:buSzPts val="2800"/>
              <a:buFont typeface="+mj-lt"/>
              <a:buAutoNum type="arabicPeriod"/>
            </a:pPr>
            <a:endParaRPr lang="en-US" sz="3200" dirty="0" smtClean="0"/>
          </a:p>
          <a:p>
            <a:pPr marL="514350" marR="0" lvl="0" indent="-514350" algn="l" rtl="0">
              <a:spcBef>
                <a:spcPts val="0"/>
              </a:spcBef>
              <a:spcAft>
                <a:spcPts val="0"/>
              </a:spcAft>
              <a:buClr>
                <a:schemeClr val="dk1"/>
              </a:buClr>
              <a:buSzPts val="2800"/>
              <a:buFont typeface="+mj-lt"/>
              <a:buAutoNum type="arabicPeriod"/>
            </a:pPr>
            <a:r>
              <a:rPr lang="en-US" sz="3200" dirty="0" smtClean="0"/>
              <a:t>All full-time students are required to live on-campus for two years, unless otherwise exempted.</a:t>
            </a:r>
          </a:p>
          <a:p>
            <a:pPr marL="514350" marR="0" lvl="0" indent="-514350" algn="l" rtl="0">
              <a:spcBef>
                <a:spcPts val="0"/>
              </a:spcBef>
              <a:spcAft>
                <a:spcPts val="0"/>
              </a:spcAft>
              <a:buClr>
                <a:schemeClr val="dk1"/>
              </a:buClr>
              <a:buSzPts val="2800"/>
              <a:buFont typeface="+mj-lt"/>
              <a:buAutoNum type="arabicPeriod"/>
            </a:pPr>
            <a:r>
              <a:rPr lang="en-US" sz="3200" dirty="0" smtClean="0"/>
              <a:t>Once admitted, apply for campus housing online through the WKU Housing Portal.</a:t>
            </a:r>
          </a:p>
          <a:p>
            <a:pPr marL="514350" marR="0" lvl="0" indent="-514350" algn="l" rtl="0">
              <a:spcBef>
                <a:spcPts val="0"/>
              </a:spcBef>
              <a:spcAft>
                <a:spcPts val="0"/>
              </a:spcAft>
              <a:buClr>
                <a:schemeClr val="dk1"/>
              </a:buClr>
              <a:buSzPts val="2800"/>
              <a:buFont typeface="+mj-lt"/>
              <a:buAutoNum type="arabicPeriod"/>
            </a:pPr>
            <a:r>
              <a:rPr lang="en-US" sz="3200" dirty="0" smtClean="0"/>
              <a:t>Submit $150 housing deposit.</a:t>
            </a:r>
          </a:p>
          <a:p>
            <a:pPr marL="514350" marR="0" lvl="0" indent="-514350" algn="l" rtl="0">
              <a:spcBef>
                <a:spcPts val="0"/>
              </a:spcBef>
              <a:spcAft>
                <a:spcPts val="0"/>
              </a:spcAft>
              <a:buClr>
                <a:schemeClr val="dk1"/>
              </a:buClr>
              <a:buSzPts val="2800"/>
              <a:buFont typeface="+mj-lt"/>
              <a:buAutoNum type="arabicPeriod"/>
            </a:pPr>
            <a:r>
              <a:rPr lang="en-US" sz="3200" dirty="0" smtClean="0"/>
              <a:t>Indicate preferred amenities on housing application.</a:t>
            </a:r>
          </a:p>
        </p:txBody>
      </p:sp>
      <p:sp>
        <p:nvSpPr>
          <p:cNvPr id="248" name="Shape 248"/>
          <p:cNvSpPr/>
          <p:nvPr/>
        </p:nvSpPr>
        <p:spPr>
          <a:xfrm>
            <a:off x="221101" y="6237300"/>
            <a:ext cx="2516100" cy="4776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b="1">
                <a:solidFill>
                  <a:srgbClr val="FF0000"/>
                </a:solidFill>
                <a:latin typeface="Calibri"/>
                <a:ea typeface="Calibri"/>
                <a:cs typeface="Calibri"/>
                <a:sym typeface="Calibri"/>
              </a:rPr>
              <a:t>#HeadforTheHill</a:t>
            </a:r>
            <a:endParaRPr sz="2400" b="1">
              <a:solidFill>
                <a:srgbClr val="FF0000"/>
              </a:solidFill>
              <a:latin typeface="Calibri"/>
              <a:ea typeface="Calibri"/>
              <a:cs typeface="Calibri"/>
              <a:sym typeface="Calibri"/>
            </a:endParaRPr>
          </a:p>
        </p:txBody>
      </p:sp>
      <p:sp>
        <p:nvSpPr>
          <p:cNvPr id="249" name="Shape 249"/>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0" name="Shape 250"/>
          <p:cNvSpPr txBox="1"/>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a:solidFill>
                  <a:schemeClr val="lt1"/>
                </a:solidFill>
                <a:latin typeface="Calibri"/>
                <a:ea typeface="Calibri"/>
                <a:cs typeface="Calibri"/>
                <a:sym typeface="Calibri"/>
              </a:rPr>
              <a:t>Key Takeaways</a:t>
            </a:r>
            <a:endParaRPr sz="4400" b="1">
              <a:solidFill>
                <a:schemeClr val="lt1"/>
              </a:solidFill>
              <a:latin typeface="Calibri"/>
              <a:ea typeface="Calibri"/>
              <a:cs typeface="Calibri"/>
              <a:sym typeface="Calibri"/>
            </a:endParaRPr>
          </a:p>
        </p:txBody>
      </p:sp>
      <p:pic>
        <p:nvPicPr>
          <p:cNvPr id="251" name="Shape 251"/>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descr="iStock_000008789442Small.jpg"/>
          <p:cNvPicPr preferRelativeResize="0"/>
          <p:nvPr/>
        </p:nvPicPr>
        <p:blipFill rotWithShape="1">
          <a:blip r:embed="rId3">
            <a:alphaModFix/>
          </a:blip>
          <a:srcRect t="6288" r="12861"/>
          <a:stretch/>
        </p:blipFill>
        <p:spPr>
          <a:xfrm>
            <a:off x="1547675" y="1417650"/>
            <a:ext cx="7596326" cy="5436375"/>
          </a:xfrm>
          <a:prstGeom prst="rect">
            <a:avLst/>
          </a:prstGeom>
          <a:noFill/>
          <a:ln>
            <a:noFill/>
          </a:ln>
        </p:spPr>
      </p:pic>
      <p:sp>
        <p:nvSpPr>
          <p:cNvPr id="258" name="Shape 25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59" name="Shape 259"/>
          <p:cNvSpPr txBox="1"/>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20"/>
              <a:buFont typeface="Calibri"/>
              <a:buNone/>
            </a:pPr>
            <a:r>
              <a:rPr lang="en-CA" sz="4420" b="1" dirty="0">
                <a:solidFill>
                  <a:schemeClr val="lt1"/>
                </a:solidFill>
                <a:latin typeface="Calibri"/>
                <a:ea typeface="Calibri"/>
                <a:cs typeface="Calibri"/>
                <a:sym typeface="Calibri"/>
              </a:rPr>
              <a:t>QUESTIONS?</a:t>
            </a:r>
            <a:endParaRPr dirty="0"/>
          </a:p>
          <a:p>
            <a:pPr marL="0" marR="0" lvl="0" indent="0" algn="ctr" rtl="0">
              <a:lnSpc>
                <a:spcPct val="90000"/>
              </a:lnSpc>
              <a:spcBef>
                <a:spcPts val="0"/>
              </a:spcBef>
              <a:spcAft>
                <a:spcPts val="0"/>
              </a:spcAft>
              <a:buClr>
                <a:schemeClr val="lt1"/>
              </a:buClr>
              <a:buSzPts val="3230"/>
              <a:buFont typeface="Calibri"/>
              <a:buNone/>
            </a:pPr>
            <a:r>
              <a:rPr lang="en-CA" sz="3200" b="1" dirty="0" smtClean="0">
                <a:solidFill>
                  <a:schemeClr val="lt1"/>
                </a:solidFill>
                <a:latin typeface="Calibri"/>
                <a:ea typeface="Calibri"/>
                <a:cs typeface="Calibri"/>
                <a:sym typeface="Calibri"/>
              </a:rPr>
              <a:t>Blair Jensen | 270-745-5863 | blair.jensen@wku.edu</a:t>
            </a:r>
            <a:endParaRPr sz="3200" b="1" dirty="0">
              <a:solidFill>
                <a:schemeClr val="lt1"/>
              </a:solidFill>
              <a:latin typeface="Calibri"/>
              <a:ea typeface="Calibri"/>
              <a:cs typeface="Calibri"/>
              <a:sym typeface="Calibri"/>
            </a:endParaRPr>
          </a:p>
        </p:txBody>
      </p:sp>
      <p:pic>
        <p:nvPicPr>
          <p:cNvPr id="6" name="Shape 175"/>
          <p:cNvPicPr preferRelativeResize="0"/>
          <p:nvPr/>
        </p:nvPicPr>
        <p:blipFill rotWithShape="1">
          <a:blip r:embed="rId4">
            <a:alphaModFix/>
          </a:blip>
          <a:srcRect/>
          <a:stretch/>
        </p:blipFill>
        <p:spPr>
          <a:xfrm>
            <a:off x="397107" y="3849749"/>
            <a:ext cx="1582075" cy="1582075"/>
          </a:xfrm>
          <a:prstGeom prst="rect">
            <a:avLst/>
          </a:prstGeom>
          <a:noFill/>
          <a:ln>
            <a:noFill/>
          </a:ln>
        </p:spPr>
      </p:pic>
      <p:pic>
        <p:nvPicPr>
          <p:cNvPr id="7" name="Shape 176"/>
          <p:cNvPicPr preferRelativeResize="0"/>
          <p:nvPr/>
        </p:nvPicPr>
        <p:blipFill rotWithShape="1">
          <a:blip r:embed="rId5">
            <a:alphaModFix/>
          </a:blip>
          <a:srcRect/>
          <a:stretch/>
        </p:blipFill>
        <p:spPr>
          <a:xfrm>
            <a:off x="514068" y="5431824"/>
            <a:ext cx="1348150" cy="524000"/>
          </a:xfrm>
          <a:prstGeom prst="rect">
            <a:avLst/>
          </a:prstGeom>
          <a:noFill/>
          <a:ln>
            <a:noFill/>
          </a:ln>
        </p:spPr>
      </p:pic>
      <p:sp>
        <p:nvSpPr>
          <p:cNvPr id="8" name="Shape 178"/>
          <p:cNvSpPr/>
          <p:nvPr/>
        </p:nvSpPr>
        <p:spPr>
          <a:xfrm>
            <a:off x="0" y="6032024"/>
            <a:ext cx="2376300" cy="4617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CA" sz="2200" b="0" i="0" u="none" strike="noStrike" cap="none">
                <a:solidFill>
                  <a:srgbClr val="EB0000"/>
                </a:solidFill>
                <a:latin typeface="Calibri"/>
                <a:ea typeface="Calibri"/>
                <a:cs typeface="Calibri"/>
                <a:sym typeface="Calibri"/>
              </a:rPr>
              <a:t>#HeadForTheHill</a:t>
            </a:r>
            <a:endParaRPr sz="2200" b="0" i="0" u="none" strike="noStrike" cap="none">
              <a:solidFill>
                <a:srgbClr val="EB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000" b="1" dirty="0" smtClean="0">
                <a:solidFill>
                  <a:schemeClr val="lt1"/>
                </a:solidFill>
              </a:rPr>
              <a:t>The Future of On-Campus Living at WKU</a:t>
            </a:r>
            <a:endParaRPr sz="4000" b="1" i="0" u="none" strike="noStrike" cap="none" dirty="0">
              <a:solidFill>
                <a:schemeClr val="lt1"/>
              </a:solidFill>
              <a:sym typeface="Calibri"/>
            </a:endParaRPr>
          </a:p>
        </p:txBody>
      </p:sp>
      <p:sp>
        <p:nvSpPr>
          <p:cNvPr id="176" name="Shape 176"/>
          <p:cNvSpPr txBox="1">
            <a:spLocks noGrp="1"/>
          </p:cNvSpPr>
          <p:nvPr>
            <p:ph type="body" idx="1"/>
          </p:nvPr>
        </p:nvSpPr>
        <p:spPr>
          <a:xfrm>
            <a:off x="457200" y="1824085"/>
            <a:ext cx="8229600" cy="356125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lang="en-CA" b="1" dirty="0"/>
          </a:p>
        </p:txBody>
      </p:sp>
      <p:sp>
        <p:nvSpPr>
          <p:cNvPr id="177" name="Shape 177"/>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7118925" y="6014551"/>
            <a:ext cx="1916125" cy="74475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7830"/>
            <a:ext cx="9144000" cy="35718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000" b="1" dirty="0" smtClean="0">
                <a:solidFill>
                  <a:schemeClr val="lt1"/>
                </a:solidFill>
              </a:rPr>
              <a:t>The Future of On-Campus Living at WKU</a:t>
            </a:r>
            <a:endParaRPr sz="4000" b="1" i="0" u="none" strike="noStrike" cap="none" dirty="0">
              <a:solidFill>
                <a:schemeClr val="lt1"/>
              </a:solidFill>
              <a:sym typeface="Calibri"/>
            </a:endParaRPr>
          </a:p>
        </p:txBody>
      </p:sp>
      <p:sp>
        <p:nvSpPr>
          <p:cNvPr id="176" name="Shape 176"/>
          <p:cNvSpPr txBox="1">
            <a:spLocks noGrp="1"/>
          </p:cNvSpPr>
          <p:nvPr>
            <p:ph type="body" idx="1"/>
          </p:nvPr>
        </p:nvSpPr>
        <p:spPr>
          <a:xfrm>
            <a:off x="457200" y="1824085"/>
            <a:ext cx="8229600" cy="356125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lang="en-CA" b="1" dirty="0"/>
          </a:p>
        </p:txBody>
      </p:sp>
      <p:sp>
        <p:nvSpPr>
          <p:cNvPr id="177" name="Shape 177"/>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7118925" y="6014551"/>
            <a:ext cx="1916125" cy="74475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4085"/>
            <a:ext cx="9144000" cy="3571875"/>
          </a:xfrm>
          <a:prstGeom prst="rect">
            <a:avLst/>
          </a:prstGeom>
        </p:spPr>
      </p:pic>
    </p:spTree>
    <p:extLst>
      <p:ext uri="{BB962C8B-B14F-4D97-AF65-F5344CB8AC3E}">
        <p14:creationId xmlns:p14="http://schemas.microsoft.com/office/powerpoint/2010/main" val="23047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b="1" dirty="0" smtClean="0">
                <a:solidFill>
                  <a:schemeClr val="lt1"/>
                </a:solidFill>
              </a:rPr>
              <a:t>Required Housing Policy</a:t>
            </a:r>
            <a:endParaRPr sz="4400" b="1" i="0" u="none" strike="noStrike" cap="none" dirty="0">
              <a:solidFill>
                <a:schemeClr val="lt1"/>
              </a:solidFill>
              <a:latin typeface="Calibri"/>
              <a:ea typeface="Calibri"/>
              <a:cs typeface="Calibri"/>
              <a:sym typeface="Calibri"/>
            </a:endParaRPr>
          </a:p>
        </p:txBody>
      </p:sp>
      <p:sp>
        <p:nvSpPr>
          <p:cNvPr id="176" name="Shape 176"/>
          <p:cNvSpPr txBox="1">
            <a:spLocks noGrp="1"/>
          </p:cNvSpPr>
          <p:nvPr>
            <p:ph type="body" idx="1"/>
          </p:nvPr>
        </p:nvSpPr>
        <p:spPr>
          <a:xfrm>
            <a:off x="457200" y="1824085"/>
            <a:ext cx="8229600" cy="356125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Living on-campus is an essential part of the educational experience at Western Kentucky University.</a:t>
            </a:r>
          </a:p>
          <a:p>
            <a:pPr marL="0" marR="0" lvl="0" indent="0" algn="l" rtl="0">
              <a:lnSpc>
                <a:spcPct val="100000"/>
              </a:lnSpc>
              <a:spcBef>
                <a:spcPts val="0"/>
              </a:spcBef>
              <a:spcAft>
                <a:spcPts val="0"/>
              </a:spcAft>
              <a:buClr>
                <a:schemeClr val="dk1"/>
              </a:buClr>
              <a:buSzPts val="3200"/>
              <a:buFont typeface="Arial"/>
              <a:buNone/>
            </a:pPr>
            <a:endParaRPr lang="en-CA" sz="3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All full-time undergraduate students are required to live on campus for </a:t>
            </a:r>
            <a:r>
              <a:rPr lang="en-CA" sz="3200" b="1" i="0" u="sng" strike="noStrike" cap="none" dirty="0" smtClean="0">
                <a:solidFill>
                  <a:schemeClr val="dk1"/>
                </a:solidFill>
                <a:latin typeface="Calibri"/>
                <a:ea typeface="Calibri"/>
                <a:cs typeface="Calibri"/>
                <a:sym typeface="Calibri"/>
              </a:rPr>
              <a:t>two</a:t>
            </a:r>
            <a:r>
              <a:rPr lang="en-CA" sz="3200" b="1" i="0" u="none" strike="noStrike" cap="none" dirty="0" smtClean="0">
                <a:solidFill>
                  <a:schemeClr val="dk1"/>
                </a:solidFill>
                <a:latin typeface="Calibri"/>
                <a:ea typeface="Calibri"/>
                <a:cs typeface="Calibri"/>
                <a:sym typeface="Calibri"/>
              </a:rPr>
              <a:t> years, unless otherwise exempted. </a:t>
            </a:r>
            <a:endParaRPr lang="en-CA" b="1" dirty="0"/>
          </a:p>
        </p:txBody>
      </p:sp>
      <p:sp>
        <p:nvSpPr>
          <p:cNvPr id="177" name="Shape 177"/>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3525657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Required Housing Policy</a:t>
            </a:r>
            <a:endParaRPr sz="4400" b="1" i="0" u="none" strike="noStrike" cap="none" dirty="0">
              <a:solidFill>
                <a:schemeClr val="lt1"/>
              </a:solidFill>
              <a:latin typeface="Calibri"/>
              <a:ea typeface="Calibri"/>
              <a:cs typeface="Calibri"/>
              <a:sym typeface="Calibri"/>
            </a:endParaRPr>
          </a:p>
        </p:txBody>
      </p:sp>
      <p:sp>
        <p:nvSpPr>
          <p:cNvPr id="185" name="Shape 185"/>
          <p:cNvSpPr txBox="1">
            <a:spLocks noGrp="1"/>
          </p:cNvSpPr>
          <p:nvPr>
            <p:ph type="body" idx="1"/>
          </p:nvPr>
        </p:nvSpPr>
        <p:spPr>
          <a:xfrm>
            <a:off x="457200" y="1671609"/>
            <a:ext cx="7067128" cy="341724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sz="3200" b="1" i="0" u="none" strike="noStrike" cap="none" dirty="0" smtClean="0">
                <a:solidFill>
                  <a:schemeClr val="dk1"/>
                </a:solidFill>
                <a:latin typeface="Calibri"/>
                <a:ea typeface="Calibri"/>
                <a:cs typeface="Calibri"/>
                <a:sym typeface="Calibri"/>
              </a:rPr>
              <a:t>Exemptions include students who are: </a:t>
            </a:r>
          </a:p>
          <a:p>
            <a:pPr indent="-457200">
              <a:spcBef>
                <a:spcPts val="0"/>
              </a:spcBef>
            </a:pPr>
            <a:r>
              <a:rPr lang="en-CA" sz="2600" dirty="0" smtClean="0"/>
              <a:t>Veterans of military service (181 days or more)</a:t>
            </a:r>
          </a:p>
          <a:p>
            <a:pPr indent="-457200">
              <a:spcBef>
                <a:spcPts val="0"/>
              </a:spcBef>
            </a:pPr>
            <a:r>
              <a:rPr lang="en-CA" sz="2600" dirty="0"/>
              <a:t>Married</a:t>
            </a:r>
          </a:p>
          <a:p>
            <a:pPr indent="-457200">
              <a:spcBef>
                <a:spcPts val="0"/>
              </a:spcBef>
            </a:pPr>
            <a:r>
              <a:rPr lang="en-CA" sz="2600" dirty="0"/>
              <a:t>Primary </a:t>
            </a:r>
            <a:r>
              <a:rPr lang="en-CA" sz="2600" dirty="0" smtClean="0"/>
              <a:t>caregiver </a:t>
            </a:r>
            <a:r>
              <a:rPr lang="en-CA" sz="2600" dirty="0"/>
              <a:t>for dependent child(</a:t>
            </a:r>
            <a:r>
              <a:rPr lang="en-CA" sz="2600" dirty="0" err="1"/>
              <a:t>ren</a:t>
            </a:r>
            <a:r>
              <a:rPr lang="en-CA" sz="2600" dirty="0"/>
              <a:t>)</a:t>
            </a:r>
          </a:p>
          <a:p>
            <a:pPr indent="-457200">
              <a:spcBef>
                <a:spcPts val="0"/>
              </a:spcBef>
            </a:pPr>
            <a:r>
              <a:rPr lang="en-CA" sz="2600" dirty="0"/>
              <a:t>21 years of age or </a:t>
            </a:r>
            <a:r>
              <a:rPr lang="en-CA" sz="2600" dirty="0" smtClean="0"/>
              <a:t>older (prior to the first day of classes)</a:t>
            </a:r>
            <a:endParaRPr lang="en-CA" sz="2600" dirty="0"/>
          </a:p>
          <a:p>
            <a:pPr indent="-457200">
              <a:spcBef>
                <a:spcPts val="0"/>
              </a:spcBef>
            </a:pPr>
            <a:r>
              <a:rPr lang="en-CA" sz="2600" i="0" u="none" strike="noStrike" cap="none" dirty="0" smtClean="0">
                <a:solidFill>
                  <a:schemeClr val="dk1"/>
                </a:solidFill>
                <a:sym typeface="Calibri"/>
              </a:rPr>
              <a:t>Commuting from their parent/guardian’s permanent home and primary residence (50 miles or less)</a:t>
            </a:r>
          </a:p>
          <a:p>
            <a:pPr indent="-457200">
              <a:spcBef>
                <a:spcPts val="0"/>
              </a:spcBef>
            </a:pPr>
            <a:r>
              <a:rPr lang="en-CA" sz="2600" dirty="0" smtClean="0"/>
              <a:t>Special circumstances (unique and unusual)</a:t>
            </a:r>
          </a:p>
        </p:txBody>
      </p:sp>
      <p:sp>
        <p:nvSpPr>
          <p:cNvPr id="186" name="Shape 186"/>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CA" sz="4400" b="1" i="0" u="none" strike="noStrike" cap="none" dirty="0" smtClean="0">
                <a:solidFill>
                  <a:schemeClr val="lt1"/>
                </a:solidFill>
                <a:latin typeface="Calibri"/>
                <a:ea typeface="Calibri"/>
                <a:cs typeface="Calibri"/>
                <a:sym typeface="Calibri"/>
              </a:rPr>
              <a:t>Residence Halls</a:t>
            </a:r>
            <a:endParaRPr sz="4400" b="1" i="0" u="none" strike="noStrike" cap="none" dirty="0">
              <a:solidFill>
                <a:schemeClr val="lt1"/>
              </a:solidFill>
              <a:latin typeface="Calibri"/>
              <a:ea typeface="Calibri"/>
              <a:cs typeface="Calibri"/>
              <a:sym typeface="Calibri"/>
            </a:endParaRPr>
          </a:p>
        </p:txBody>
      </p:sp>
      <p:sp>
        <p:nvSpPr>
          <p:cNvPr id="194" name="Shape 194"/>
          <p:cNvSpPr txBox="1">
            <a:spLocks noGrp="1"/>
          </p:cNvSpPr>
          <p:nvPr>
            <p:ph type="body" idx="1"/>
          </p:nvPr>
        </p:nvSpPr>
        <p:spPr>
          <a:xfrm>
            <a:off x="457200" y="1716024"/>
            <a:ext cx="8229600" cy="31292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b="1" dirty="0" smtClean="0"/>
              <a:t>Hall amenities include:</a:t>
            </a:r>
          </a:p>
          <a:p>
            <a:pPr marL="342900" marR="0" lvl="0" indent="-342900" algn="l" rtl="0">
              <a:spcBef>
                <a:spcPts val="0"/>
              </a:spcBef>
              <a:spcAft>
                <a:spcPts val="0"/>
              </a:spcAft>
              <a:buClr>
                <a:schemeClr val="dk1"/>
              </a:buClr>
              <a:buSzPts val="3200"/>
              <a:buFont typeface="Arial"/>
              <a:buChar char="•"/>
            </a:pPr>
            <a:r>
              <a:rPr lang="en-CA" sz="3200" b="0" i="0" u="none" strike="noStrike" cap="none" dirty="0" smtClean="0">
                <a:solidFill>
                  <a:schemeClr val="dk1"/>
                </a:solidFill>
                <a:latin typeface="Calibri"/>
                <a:ea typeface="Calibri"/>
                <a:cs typeface="Calibri"/>
                <a:sym typeface="Calibri"/>
              </a:rPr>
              <a:t>High speed internet access, wired and wireless</a:t>
            </a:r>
          </a:p>
          <a:p>
            <a:pPr marL="342900" marR="0" lvl="0" indent="-342900" algn="l" rtl="0">
              <a:spcBef>
                <a:spcPts val="0"/>
              </a:spcBef>
              <a:spcAft>
                <a:spcPts val="0"/>
              </a:spcAft>
              <a:buClr>
                <a:schemeClr val="dk1"/>
              </a:buClr>
              <a:buSzPts val="3200"/>
              <a:buFont typeface="Arial"/>
              <a:buChar char="•"/>
            </a:pPr>
            <a:r>
              <a:rPr lang="en-CA" dirty="0" smtClean="0"/>
              <a:t>Cable-ready</a:t>
            </a:r>
          </a:p>
          <a:p>
            <a:pPr marL="342900" marR="0" lvl="0" indent="-342900" algn="l" rtl="0">
              <a:spcBef>
                <a:spcPts val="0"/>
              </a:spcBef>
              <a:spcAft>
                <a:spcPts val="0"/>
              </a:spcAft>
              <a:buClr>
                <a:schemeClr val="dk1"/>
              </a:buClr>
              <a:buSzPts val="3200"/>
              <a:buFont typeface="Arial"/>
              <a:buChar char="•"/>
            </a:pPr>
            <a:r>
              <a:rPr lang="en-CA" dirty="0" smtClean="0"/>
              <a:t>Moveable, stackable furniture</a:t>
            </a:r>
          </a:p>
          <a:p>
            <a:pPr marL="342900" marR="0" lvl="0" indent="-342900" algn="l" rtl="0">
              <a:spcBef>
                <a:spcPts val="0"/>
              </a:spcBef>
              <a:spcAft>
                <a:spcPts val="0"/>
              </a:spcAft>
              <a:buClr>
                <a:schemeClr val="dk1"/>
              </a:buClr>
              <a:buSzPts val="3200"/>
              <a:buFont typeface="Arial"/>
              <a:buChar char="•"/>
            </a:pPr>
            <a:r>
              <a:rPr lang="en-CA" sz="3200" b="0" i="0" u="none" strike="noStrike" cap="none" dirty="0" smtClean="0">
                <a:solidFill>
                  <a:schemeClr val="dk1"/>
                </a:solidFill>
                <a:latin typeface="Calibri"/>
                <a:ea typeface="Calibri"/>
                <a:cs typeface="Calibri"/>
                <a:sym typeface="Calibri"/>
              </a:rPr>
              <a:t>In-hall laundry (cost included in Housing fee), mail delivery, and vending</a:t>
            </a:r>
          </a:p>
          <a:p>
            <a:pPr marL="342900" marR="0" lvl="0" indent="-342900" algn="l" rtl="0">
              <a:spcBef>
                <a:spcPts val="0"/>
              </a:spcBef>
              <a:spcAft>
                <a:spcPts val="0"/>
              </a:spcAft>
              <a:buClr>
                <a:schemeClr val="dk1"/>
              </a:buClr>
              <a:buSzPts val="3200"/>
              <a:buFont typeface="Arial"/>
              <a:buChar char="•"/>
            </a:pPr>
            <a:r>
              <a:rPr lang="en-CA" dirty="0" smtClean="0"/>
              <a:t>Recreation spaces</a:t>
            </a:r>
          </a:p>
          <a:p>
            <a:pPr marL="342900" marR="0" lvl="0" indent="-342900" algn="l" rtl="0">
              <a:spcBef>
                <a:spcPts val="0"/>
              </a:spcBef>
              <a:spcAft>
                <a:spcPts val="0"/>
              </a:spcAft>
              <a:buClr>
                <a:schemeClr val="dk1"/>
              </a:buClr>
              <a:buSzPts val="3200"/>
              <a:buFont typeface="Arial"/>
              <a:buChar char="•"/>
            </a:pPr>
            <a:r>
              <a:rPr lang="en-CA" sz="3200" b="0" i="0" u="none" strike="noStrike" cap="none" dirty="0" smtClean="0">
                <a:solidFill>
                  <a:schemeClr val="dk1"/>
                </a:solidFill>
                <a:latin typeface="Calibri"/>
                <a:ea typeface="Calibri"/>
                <a:cs typeface="Calibri"/>
                <a:sym typeface="Calibri"/>
              </a:rPr>
              <a:t>Study lounges</a:t>
            </a:r>
          </a:p>
          <a:p>
            <a:pPr marL="342900" marR="0" lvl="0" indent="-342900" algn="l" rtl="0">
              <a:spcBef>
                <a:spcPts val="0"/>
              </a:spcBef>
              <a:spcAft>
                <a:spcPts val="0"/>
              </a:spcAft>
              <a:buClr>
                <a:schemeClr val="dk1"/>
              </a:buClr>
              <a:buSzPts val="3200"/>
              <a:buFont typeface="Arial"/>
              <a:buChar char="•"/>
            </a:pPr>
            <a:r>
              <a:rPr lang="en-CA" dirty="0" smtClean="0"/>
              <a:t>Kitchens</a:t>
            </a:r>
            <a:endParaRPr lang="en-CA" sz="3200" b="0" i="0" u="none" strike="noStrike" cap="none" dirty="0" smtClean="0">
              <a:solidFill>
                <a:schemeClr val="dk1"/>
              </a:solidFill>
              <a:latin typeface="Calibri"/>
              <a:ea typeface="Calibri"/>
              <a:cs typeface="Calibri"/>
              <a:sym typeface="Calibri"/>
            </a:endParaRPr>
          </a:p>
        </p:txBody>
      </p:sp>
      <p:sp>
        <p:nvSpPr>
          <p:cNvPr id="195" name="Shape 195"/>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dirty="0">
                <a:solidFill>
                  <a:srgbClr val="FF0000"/>
                </a:solidFill>
                <a:latin typeface="Calibri"/>
                <a:ea typeface="Calibri"/>
                <a:cs typeface="Calibri"/>
                <a:sym typeface="Calibri"/>
              </a:rPr>
              <a:t>#</a:t>
            </a:r>
            <a:r>
              <a:rPr lang="en-CA" sz="2400" dirty="0" err="1">
                <a:solidFill>
                  <a:srgbClr val="FF0000"/>
                </a:solidFill>
                <a:latin typeface="Calibri"/>
                <a:ea typeface="Calibri"/>
                <a:cs typeface="Calibri"/>
                <a:sym typeface="Calibri"/>
              </a:rPr>
              <a:t>HeadForTheHill</a:t>
            </a:r>
            <a:endParaRPr sz="2400" dirty="0">
              <a:solidFill>
                <a:srgbClr val="FF0000"/>
              </a:solidFill>
              <a:latin typeface="Calibri"/>
              <a:ea typeface="Calibri"/>
              <a:cs typeface="Calibri"/>
              <a:sym typeface="Calibri"/>
            </a:endParaRPr>
          </a:p>
        </p:txBody>
      </p:sp>
      <p:pic>
        <p:nvPicPr>
          <p:cNvPr id="196" name="Shape 196"/>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none" strike="noStrike" cap="none" dirty="0" smtClean="0">
                <a:solidFill>
                  <a:schemeClr val="lt1"/>
                </a:solidFill>
                <a:latin typeface="Calibri"/>
                <a:ea typeface="Calibri"/>
                <a:cs typeface="Calibri"/>
                <a:sym typeface="Calibri"/>
              </a:rPr>
              <a:t>Residence Halls</a:t>
            </a:r>
            <a:endParaRPr sz="4400" b="1" i="0" u="none" strike="noStrike" cap="none" dirty="0">
              <a:solidFill>
                <a:schemeClr val="lt1"/>
              </a:solidFill>
              <a:latin typeface="Calibri"/>
              <a:ea typeface="Calibri"/>
              <a:cs typeface="Calibri"/>
              <a:sym typeface="Calibri"/>
            </a:endParaRPr>
          </a:p>
        </p:txBody>
      </p:sp>
      <p:sp>
        <p:nvSpPr>
          <p:cNvPr id="203" name="Shape 203"/>
          <p:cNvSpPr txBox="1">
            <a:spLocks noGrp="1"/>
          </p:cNvSpPr>
          <p:nvPr>
            <p:ph type="body" idx="1"/>
          </p:nvPr>
        </p:nvSpPr>
        <p:spPr>
          <a:xfrm>
            <a:off x="457200" y="2569464"/>
            <a:ext cx="8229600" cy="32012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b="1" dirty="0" smtClean="0"/>
              <a:t>Community-style residence halls</a:t>
            </a:r>
          </a:p>
          <a:p>
            <a:pPr indent="-457200">
              <a:spcBef>
                <a:spcPts val="0"/>
              </a:spcBef>
            </a:pPr>
            <a:r>
              <a:rPr lang="en-CA" dirty="0" smtClean="0"/>
              <a:t>Single gender, all female</a:t>
            </a:r>
          </a:p>
          <a:p>
            <a:pPr indent="-457200">
              <a:spcBef>
                <a:spcPts val="0"/>
              </a:spcBef>
            </a:pPr>
            <a:r>
              <a:rPr lang="en-CA" dirty="0" smtClean="0"/>
              <a:t>Single gender, all male</a:t>
            </a:r>
          </a:p>
          <a:p>
            <a:pPr indent="-457200">
              <a:spcBef>
                <a:spcPts val="0"/>
              </a:spcBef>
            </a:pPr>
            <a:r>
              <a:rPr lang="en-CA" dirty="0" smtClean="0"/>
              <a:t>Co-ed</a:t>
            </a:r>
          </a:p>
          <a:p>
            <a:pPr lvl="1" indent="-457200">
              <a:spcBef>
                <a:spcPts val="0"/>
              </a:spcBef>
            </a:pPr>
            <a:r>
              <a:rPr lang="en-CA" dirty="0" smtClean="0"/>
              <a:t>Honors</a:t>
            </a:r>
          </a:p>
          <a:p>
            <a:pPr lvl="1" indent="-457200">
              <a:spcBef>
                <a:spcPts val="0"/>
              </a:spcBef>
            </a:pPr>
            <a:r>
              <a:rPr lang="en-CA" dirty="0" smtClean="0"/>
              <a:t>Living Learning Communities</a:t>
            </a:r>
          </a:p>
          <a:p>
            <a:pPr lvl="1" indent="-457200">
              <a:spcBef>
                <a:spcPts val="0"/>
              </a:spcBef>
            </a:pPr>
            <a:r>
              <a:rPr lang="en-CA" dirty="0" smtClean="0"/>
              <a:t>Extended Living</a:t>
            </a:r>
          </a:p>
        </p:txBody>
      </p:sp>
      <p:sp>
        <p:nvSpPr>
          <p:cNvPr id="204" name="Shape 204"/>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05" name="Shape 205"/>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none" strike="noStrike" cap="none" dirty="0" smtClean="0">
                <a:solidFill>
                  <a:schemeClr val="lt1"/>
                </a:solidFill>
                <a:latin typeface="Calibri"/>
                <a:ea typeface="Calibri"/>
                <a:cs typeface="Calibri"/>
                <a:sym typeface="Calibri"/>
              </a:rPr>
              <a:t>Residence Halls</a:t>
            </a:r>
            <a:endParaRPr sz="4400" b="1" i="0" u="none" strike="noStrike" cap="none" dirty="0">
              <a:solidFill>
                <a:schemeClr val="lt1"/>
              </a:solidFill>
              <a:latin typeface="Calibri"/>
              <a:ea typeface="Calibri"/>
              <a:cs typeface="Calibri"/>
              <a:sym typeface="Calibri"/>
            </a:endParaRPr>
          </a:p>
        </p:txBody>
      </p:sp>
      <p:sp>
        <p:nvSpPr>
          <p:cNvPr id="203" name="Shape 203"/>
          <p:cNvSpPr txBox="1">
            <a:spLocks noGrp="1"/>
          </p:cNvSpPr>
          <p:nvPr>
            <p:ph type="body" idx="1"/>
          </p:nvPr>
        </p:nvSpPr>
        <p:spPr>
          <a:xfrm>
            <a:off x="457200" y="2569464"/>
            <a:ext cx="8229600" cy="32012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b="1" dirty="0" smtClean="0"/>
              <a:t>Hotel-style residence hall:</a:t>
            </a:r>
          </a:p>
          <a:p>
            <a:pPr indent="-457200">
              <a:spcBef>
                <a:spcPts val="0"/>
              </a:spcBef>
            </a:pPr>
            <a:r>
              <a:rPr lang="en-CA" dirty="0"/>
              <a:t>Co-ed</a:t>
            </a:r>
          </a:p>
          <a:p>
            <a:pPr lvl="1" indent="-457200">
              <a:spcBef>
                <a:spcPts val="0"/>
              </a:spcBef>
            </a:pPr>
            <a:r>
              <a:rPr lang="en-CA" dirty="0" err="1" smtClean="0"/>
              <a:t>Hiltopper</a:t>
            </a:r>
            <a:r>
              <a:rPr lang="en-CA" dirty="0" smtClean="0"/>
              <a:t> Hall</a:t>
            </a:r>
            <a:endParaRPr lang="en-CA" dirty="0"/>
          </a:p>
        </p:txBody>
      </p:sp>
      <p:sp>
        <p:nvSpPr>
          <p:cNvPr id="204" name="Shape 204"/>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05" name="Shape 205"/>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3855871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0" y="0"/>
            <a:ext cx="9144000" cy="1417638"/>
          </a:xfrm>
          <a:prstGeom prst="rect">
            <a:avLst/>
          </a:prstGeom>
          <a:solidFill>
            <a:srgbClr val="EB0000"/>
          </a:solidFill>
          <a:ln>
            <a:noFill/>
          </a:ln>
        </p:spPr>
        <p:txBody>
          <a:bodyPr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none" strike="noStrike" cap="none" dirty="0" smtClean="0">
                <a:solidFill>
                  <a:schemeClr val="lt1"/>
                </a:solidFill>
                <a:latin typeface="Calibri"/>
                <a:ea typeface="Calibri"/>
                <a:cs typeface="Calibri"/>
                <a:sym typeface="Calibri"/>
              </a:rPr>
              <a:t>Residence Halls</a:t>
            </a:r>
            <a:endParaRPr sz="4400" b="1" i="0" u="none" strike="noStrike" cap="none" dirty="0">
              <a:solidFill>
                <a:schemeClr val="lt1"/>
              </a:solidFill>
              <a:latin typeface="Calibri"/>
              <a:ea typeface="Calibri"/>
              <a:cs typeface="Calibri"/>
              <a:sym typeface="Calibri"/>
            </a:endParaRPr>
          </a:p>
        </p:txBody>
      </p:sp>
      <p:sp>
        <p:nvSpPr>
          <p:cNvPr id="203" name="Shape 203"/>
          <p:cNvSpPr txBox="1">
            <a:spLocks noGrp="1"/>
          </p:cNvSpPr>
          <p:nvPr>
            <p:ph type="body" idx="1"/>
          </p:nvPr>
        </p:nvSpPr>
        <p:spPr>
          <a:xfrm>
            <a:off x="457200" y="2569464"/>
            <a:ext cx="8229600" cy="320121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CA" b="1" dirty="0" smtClean="0"/>
              <a:t>Suite-style residence halls:</a:t>
            </a:r>
          </a:p>
          <a:p>
            <a:pPr indent="-457200">
              <a:spcBef>
                <a:spcPts val="0"/>
              </a:spcBef>
            </a:pPr>
            <a:r>
              <a:rPr lang="en-CA" dirty="0" smtClean="0"/>
              <a:t>Single-gender, all female</a:t>
            </a:r>
          </a:p>
          <a:p>
            <a:pPr indent="-457200">
              <a:spcBef>
                <a:spcPts val="0"/>
              </a:spcBef>
            </a:pPr>
            <a:r>
              <a:rPr lang="en-CA" dirty="0" smtClean="0"/>
              <a:t>Co-ed</a:t>
            </a:r>
            <a:endParaRPr lang="en-CA" dirty="0"/>
          </a:p>
        </p:txBody>
      </p:sp>
      <p:sp>
        <p:nvSpPr>
          <p:cNvPr id="204" name="Shape 204"/>
          <p:cNvSpPr/>
          <p:nvPr/>
        </p:nvSpPr>
        <p:spPr>
          <a:xfrm>
            <a:off x="251520" y="6237312"/>
            <a:ext cx="2376264" cy="46166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CA" sz="2400">
                <a:solidFill>
                  <a:srgbClr val="FF0000"/>
                </a:solidFill>
                <a:latin typeface="Calibri"/>
                <a:ea typeface="Calibri"/>
                <a:cs typeface="Calibri"/>
                <a:sym typeface="Calibri"/>
              </a:rPr>
              <a:t>#HeadForTheHill</a:t>
            </a:r>
            <a:endParaRPr sz="2400">
              <a:solidFill>
                <a:srgbClr val="FF0000"/>
              </a:solidFill>
              <a:latin typeface="Calibri"/>
              <a:ea typeface="Calibri"/>
              <a:cs typeface="Calibri"/>
              <a:sym typeface="Calibri"/>
            </a:endParaRPr>
          </a:p>
        </p:txBody>
      </p:sp>
      <p:pic>
        <p:nvPicPr>
          <p:cNvPr id="205" name="Shape 205"/>
          <p:cNvPicPr preferRelativeResize="0"/>
          <p:nvPr/>
        </p:nvPicPr>
        <p:blipFill rotWithShape="1">
          <a:blip r:embed="rId3">
            <a:alphaModFix/>
          </a:blip>
          <a:srcRect/>
          <a:stretch/>
        </p:blipFill>
        <p:spPr>
          <a:xfrm>
            <a:off x="7118925" y="6014551"/>
            <a:ext cx="1916125" cy="744750"/>
          </a:xfrm>
          <a:prstGeom prst="rect">
            <a:avLst/>
          </a:prstGeom>
          <a:noFill/>
          <a:ln>
            <a:noFill/>
          </a:ln>
        </p:spPr>
      </p:pic>
    </p:spTree>
    <p:extLst>
      <p:ext uri="{BB962C8B-B14F-4D97-AF65-F5344CB8AC3E}">
        <p14:creationId xmlns:p14="http://schemas.microsoft.com/office/powerpoint/2010/main" val="3967836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939</Words>
  <Application>Microsoft Office PowerPoint</Application>
  <PresentationFormat>On-screen Show (4:3)</PresentationFormat>
  <Paragraphs>148</Paragraphs>
  <Slides>16</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1_Office Theme</vt:lpstr>
      <vt:lpstr>PowerPoint Presentation</vt:lpstr>
      <vt:lpstr>The Future of On-Campus Living at WKU</vt:lpstr>
      <vt:lpstr>The Future of On-Campus Living at WKU</vt:lpstr>
      <vt:lpstr>Required Housing Policy</vt:lpstr>
      <vt:lpstr>Required Housing Policy</vt:lpstr>
      <vt:lpstr>Residence Halls</vt:lpstr>
      <vt:lpstr>Residence Halls</vt:lpstr>
      <vt:lpstr>Residence Halls</vt:lpstr>
      <vt:lpstr>Residence Halls</vt:lpstr>
      <vt:lpstr>Safety and Security</vt:lpstr>
      <vt:lpstr>Safety and Security</vt:lpstr>
      <vt:lpstr>Staff</vt:lpstr>
      <vt:lpstr>Residential Education</vt:lpstr>
      <vt:lpstr>Applying for Housing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Jensen, Blair</dc:creator>
  <cp:lastModifiedBy>Jensen, Blair</cp:lastModifiedBy>
  <cp:revision>82</cp:revision>
  <cp:lastPrinted>2019-09-06T20:09:48Z</cp:lastPrinted>
  <dcterms:modified xsi:type="dcterms:W3CDTF">2019-09-06T20:10:15Z</dcterms:modified>
</cp:coreProperties>
</file>