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70" r:id="rId1"/>
    <p:sldMasterId id="2147483671" r:id="rId2"/>
  </p:sldMasterIdLst>
  <p:notesMasterIdLst>
    <p:notesMasterId r:id="rId19"/>
  </p:notesMasterIdLst>
  <p:handoutMasterIdLst>
    <p:handoutMasterId r:id="rId20"/>
  </p:handout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70" r:id="rId10"/>
    <p:sldId id="263" r:id="rId11"/>
    <p:sldId id="264" r:id="rId12"/>
    <p:sldId id="267" r:id="rId13"/>
    <p:sldId id="268" r:id="rId14"/>
    <p:sldId id="269" r:id="rId15"/>
    <p:sldId id="265" r:id="rId16"/>
    <p:sldId id="271" r:id="rId17"/>
    <p:sldId id="266" r:id="rId18"/>
  </p:sldIdLst>
  <p:sldSz cx="9144000" cy="6858000" type="screen4x3"/>
  <p:notesSz cx="6858000" cy="92964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2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472" autoAdjust="0"/>
    <p:restoredTop sz="94638"/>
  </p:normalViewPr>
  <p:slideViewPr>
    <p:cSldViewPr snapToGrid="0" snapToObjects="1">
      <p:cViewPr varScale="1">
        <p:scale>
          <a:sx n="108" d="100"/>
          <a:sy n="108" d="100"/>
        </p:scale>
        <p:origin x="1716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presProps" Target="pres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2"/>
            <a:ext cx="2971800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2"/>
            <a:ext cx="2971800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E1B9956-DAD7-4482-B59D-9756C5C29624}" type="datetimeFigureOut">
              <a:rPr lang="en-US" smtClean="0"/>
              <a:t>9/7/2019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676"/>
            <a:ext cx="2971800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829676"/>
            <a:ext cx="2971800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A6D78AB-2BE1-407F-BC7E-C291F79AD8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921875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 txBox="1">
            <a:spLocks noGrp="1"/>
          </p:cNvSpPr>
          <p:nvPr>
            <p:ph type="hdr" idx="2"/>
          </p:nvPr>
        </p:nvSpPr>
        <p:spPr>
          <a:xfrm>
            <a:off x="0" y="1"/>
            <a:ext cx="2971800" cy="466434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Shape 4"/>
          <p:cNvSpPr txBox="1">
            <a:spLocks noGrp="1"/>
          </p:cNvSpPr>
          <p:nvPr>
            <p:ph type="dt" idx="10"/>
          </p:nvPr>
        </p:nvSpPr>
        <p:spPr>
          <a:xfrm>
            <a:off x="3884613" y="1"/>
            <a:ext cx="2971800" cy="466434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Shape 5"/>
          <p:cNvSpPr>
            <a:spLocks noGrp="1" noRot="1" noChangeAspect="1"/>
          </p:cNvSpPr>
          <p:nvPr>
            <p:ph type="sldImg" idx="3"/>
          </p:nvPr>
        </p:nvSpPr>
        <p:spPr>
          <a:xfrm>
            <a:off x="1338263" y="1162050"/>
            <a:ext cx="4181475" cy="31369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6" name="Shape 6"/>
          <p:cNvSpPr txBox="1">
            <a:spLocks noGrp="1"/>
          </p:cNvSpPr>
          <p:nvPr>
            <p:ph type="body" idx="1"/>
          </p:nvPr>
        </p:nvSpPr>
        <p:spPr>
          <a:xfrm>
            <a:off x="685800" y="4473892"/>
            <a:ext cx="5486400" cy="3660458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Shape 7"/>
          <p:cNvSpPr txBox="1">
            <a:spLocks noGrp="1"/>
          </p:cNvSpPr>
          <p:nvPr>
            <p:ph type="ftr" idx="11"/>
          </p:nvPr>
        </p:nvSpPr>
        <p:spPr>
          <a:xfrm>
            <a:off x="0" y="8829967"/>
            <a:ext cx="2971800" cy="466433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Shape 8"/>
          <p:cNvSpPr txBox="1">
            <a:spLocks noGrp="1"/>
          </p:cNvSpPr>
          <p:nvPr>
            <p:ph type="sldNum" idx="12"/>
          </p:nvPr>
        </p:nvSpPr>
        <p:spPr>
          <a:xfrm>
            <a:off x="3884613" y="8829967"/>
            <a:ext cx="2971800" cy="466433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CA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52840871"/>
      </p:ext>
    </p:extLst>
  </p:cSld>
  <p:clrMap bg1="lt1" tx1="dk1" bg2="dk2" tx2="lt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Shape 160"/>
          <p:cNvSpPr>
            <a:spLocks noGrp="1" noRot="1" noChangeAspect="1"/>
          </p:cNvSpPr>
          <p:nvPr>
            <p:ph type="sldImg" idx="2"/>
          </p:nvPr>
        </p:nvSpPr>
        <p:spPr>
          <a:xfrm>
            <a:off x="1338263" y="1162050"/>
            <a:ext cx="4181475" cy="31369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61" name="Shape 161"/>
          <p:cNvSpPr txBox="1">
            <a:spLocks noGrp="1"/>
          </p:cNvSpPr>
          <p:nvPr>
            <p:ph type="body" idx="1"/>
          </p:nvPr>
        </p:nvSpPr>
        <p:spPr>
          <a:xfrm>
            <a:off x="685800" y="4473892"/>
            <a:ext cx="5486400" cy="3660458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CA" sz="12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The cover slide is a required slide for all presentations</a:t>
            </a:r>
            <a:endParaRPr sz="1200" b="1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2" name="Shape 162"/>
          <p:cNvSpPr txBox="1">
            <a:spLocks noGrp="1"/>
          </p:cNvSpPr>
          <p:nvPr>
            <p:ph type="sldNum" idx="12"/>
          </p:nvPr>
        </p:nvSpPr>
        <p:spPr>
          <a:xfrm>
            <a:off x="3884613" y="8829967"/>
            <a:ext cx="2971800" cy="466433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CA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</a:t>
            </a:fld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99416953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Shape 234"/>
          <p:cNvSpPr>
            <a:spLocks noGrp="1" noRot="1" noChangeAspect="1"/>
          </p:cNvSpPr>
          <p:nvPr>
            <p:ph type="sldImg" idx="2"/>
          </p:nvPr>
        </p:nvSpPr>
        <p:spPr>
          <a:xfrm>
            <a:off x="1338263" y="1162050"/>
            <a:ext cx="4181475" cy="31369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235" name="Shape 235"/>
          <p:cNvSpPr txBox="1">
            <a:spLocks noGrp="1"/>
          </p:cNvSpPr>
          <p:nvPr>
            <p:ph type="body" idx="1"/>
          </p:nvPr>
        </p:nvSpPr>
        <p:spPr>
          <a:xfrm>
            <a:off x="685800" y="4473892"/>
            <a:ext cx="5486400" cy="3660458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CA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Duplicate this slide as necessary to make your key points.</a:t>
            </a: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6" name="Shape 236"/>
          <p:cNvSpPr txBox="1">
            <a:spLocks noGrp="1"/>
          </p:cNvSpPr>
          <p:nvPr>
            <p:ph type="sldNum" idx="12"/>
          </p:nvPr>
        </p:nvSpPr>
        <p:spPr>
          <a:xfrm>
            <a:off x="3884613" y="8829967"/>
            <a:ext cx="2971800" cy="466433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CA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10</a:t>
            </a:fld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01599394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Shape 234"/>
          <p:cNvSpPr>
            <a:spLocks noGrp="1" noRot="1" noChangeAspect="1"/>
          </p:cNvSpPr>
          <p:nvPr>
            <p:ph type="sldImg" idx="2"/>
          </p:nvPr>
        </p:nvSpPr>
        <p:spPr>
          <a:xfrm>
            <a:off x="1338263" y="1162050"/>
            <a:ext cx="4181475" cy="31369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235" name="Shape 235"/>
          <p:cNvSpPr txBox="1">
            <a:spLocks noGrp="1"/>
          </p:cNvSpPr>
          <p:nvPr>
            <p:ph type="body" idx="1"/>
          </p:nvPr>
        </p:nvSpPr>
        <p:spPr>
          <a:xfrm>
            <a:off x="685800" y="4473892"/>
            <a:ext cx="5486400" cy="3660458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CA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Duplicate this slide as necessary to make your key points.</a:t>
            </a: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6" name="Shape 236"/>
          <p:cNvSpPr txBox="1">
            <a:spLocks noGrp="1"/>
          </p:cNvSpPr>
          <p:nvPr>
            <p:ph type="sldNum" idx="12"/>
          </p:nvPr>
        </p:nvSpPr>
        <p:spPr>
          <a:xfrm>
            <a:off x="3884613" y="8829967"/>
            <a:ext cx="2971800" cy="466433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CA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11</a:t>
            </a:fld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90629682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Shape 234"/>
          <p:cNvSpPr>
            <a:spLocks noGrp="1" noRot="1" noChangeAspect="1"/>
          </p:cNvSpPr>
          <p:nvPr>
            <p:ph type="sldImg" idx="2"/>
          </p:nvPr>
        </p:nvSpPr>
        <p:spPr>
          <a:xfrm>
            <a:off x="1338263" y="1162050"/>
            <a:ext cx="4181475" cy="31369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235" name="Shape 235"/>
          <p:cNvSpPr txBox="1">
            <a:spLocks noGrp="1"/>
          </p:cNvSpPr>
          <p:nvPr>
            <p:ph type="body" idx="1"/>
          </p:nvPr>
        </p:nvSpPr>
        <p:spPr>
          <a:xfrm>
            <a:off x="685800" y="4473892"/>
            <a:ext cx="5486400" cy="3660458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CA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Duplicate this slide as necessary to make your key points.</a:t>
            </a: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6" name="Shape 236"/>
          <p:cNvSpPr txBox="1">
            <a:spLocks noGrp="1"/>
          </p:cNvSpPr>
          <p:nvPr>
            <p:ph type="sldNum" idx="12"/>
          </p:nvPr>
        </p:nvSpPr>
        <p:spPr>
          <a:xfrm>
            <a:off x="3884613" y="8829967"/>
            <a:ext cx="2971800" cy="466433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CA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12</a:t>
            </a:fld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39581331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Shape 234"/>
          <p:cNvSpPr>
            <a:spLocks noGrp="1" noRot="1" noChangeAspect="1"/>
          </p:cNvSpPr>
          <p:nvPr>
            <p:ph type="sldImg" idx="2"/>
          </p:nvPr>
        </p:nvSpPr>
        <p:spPr>
          <a:xfrm>
            <a:off x="1338263" y="1162050"/>
            <a:ext cx="4181475" cy="31369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235" name="Shape 235"/>
          <p:cNvSpPr txBox="1">
            <a:spLocks noGrp="1"/>
          </p:cNvSpPr>
          <p:nvPr>
            <p:ph type="body" idx="1"/>
          </p:nvPr>
        </p:nvSpPr>
        <p:spPr>
          <a:xfrm>
            <a:off x="685800" y="4473892"/>
            <a:ext cx="5486400" cy="3660458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CA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Duplicate this slide as necessary to make your key points.</a:t>
            </a: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6" name="Shape 236"/>
          <p:cNvSpPr txBox="1">
            <a:spLocks noGrp="1"/>
          </p:cNvSpPr>
          <p:nvPr>
            <p:ph type="sldNum" idx="12"/>
          </p:nvPr>
        </p:nvSpPr>
        <p:spPr>
          <a:xfrm>
            <a:off x="3884613" y="8829967"/>
            <a:ext cx="2971800" cy="466433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CA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13</a:t>
            </a:fld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21453520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Shape 243"/>
          <p:cNvSpPr>
            <a:spLocks noGrp="1" noRot="1" noChangeAspect="1"/>
          </p:cNvSpPr>
          <p:nvPr>
            <p:ph type="sldImg" idx="2"/>
          </p:nvPr>
        </p:nvSpPr>
        <p:spPr>
          <a:xfrm>
            <a:off x="1338263" y="1162050"/>
            <a:ext cx="4181475" cy="31369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244" name="Shape 244"/>
          <p:cNvSpPr txBox="1">
            <a:spLocks noGrp="1"/>
          </p:cNvSpPr>
          <p:nvPr>
            <p:ph type="body" idx="1"/>
          </p:nvPr>
        </p:nvSpPr>
        <p:spPr>
          <a:xfrm>
            <a:off x="685800" y="4473892"/>
            <a:ext cx="5486400" cy="3660458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CA" sz="12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Key Takeaways is a required slide for every presentation. </a:t>
            </a:r>
            <a:endParaRPr sz="1200" b="1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5" name="Shape 245"/>
          <p:cNvSpPr txBox="1">
            <a:spLocks noGrp="1"/>
          </p:cNvSpPr>
          <p:nvPr>
            <p:ph type="sldNum" idx="12"/>
          </p:nvPr>
        </p:nvSpPr>
        <p:spPr>
          <a:xfrm>
            <a:off x="3884613" y="8829967"/>
            <a:ext cx="2971800" cy="466433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CA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14</a:t>
            </a:fld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16777312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Shape 243"/>
          <p:cNvSpPr>
            <a:spLocks noGrp="1" noRot="1" noChangeAspect="1"/>
          </p:cNvSpPr>
          <p:nvPr>
            <p:ph type="sldImg" idx="2"/>
          </p:nvPr>
        </p:nvSpPr>
        <p:spPr>
          <a:xfrm>
            <a:off x="1338263" y="1162050"/>
            <a:ext cx="4181475" cy="31369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244" name="Shape 244"/>
          <p:cNvSpPr txBox="1">
            <a:spLocks noGrp="1"/>
          </p:cNvSpPr>
          <p:nvPr>
            <p:ph type="body" idx="1"/>
          </p:nvPr>
        </p:nvSpPr>
        <p:spPr>
          <a:xfrm>
            <a:off x="685800" y="4473892"/>
            <a:ext cx="5486400" cy="3660458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CA" sz="12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Key Takeaways is a required slide for every presentation. </a:t>
            </a:r>
            <a:endParaRPr sz="1200" b="1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5" name="Shape 245"/>
          <p:cNvSpPr txBox="1">
            <a:spLocks noGrp="1"/>
          </p:cNvSpPr>
          <p:nvPr>
            <p:ph type="sldNum" idx="12"/>
          </p:nvPr>
        </p:nvSpPr>
        <p:spPr>
          <a:xfrm>
            <a:off x="3884613" y="8829967"/>
            <a:ext cx="2971800" cy="466433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CA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15</a:t>
            </a:fld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05555909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" name="Shape 253"/>
          <p:cNvSpPr txBox="1">
            <a:spLocks noGrp="1"/>
          </p:cNvSpPr>
          <p:nvPr>
            <p:ph type="body" idx="1"/>
          </p:nvPr>
        </p:nvSpPr>
        <p:spPr>
          <a:xfrm>
            <a:off x="685800" y="4473892"/>
            <a:ext cx="5486400" cy="3660458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4" name="Shape 254"/>
          <p:cNvSpPr>
            <a:spLocks noGrp="1" noRot="1" noChangeAspect="1"/>
          </p:cNvSpPr>
          <p:nvPr>
            <p:ph type="sldImg" idx="2"/>
          </p:nvPr>
        </p:nvSpPr>
        <p:spPr>
          <a:xfrm>
            <a:off x="1338263" y="1162050"/>
            <a:ext cx="4181475" cy="31369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90986194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Shape 171"/>
          <p:cNvSpPr>
            <a:spLocks noGrp="1" noRot="1" noChangeAspect="1"/>
          </p:cNvSpPr>
          <p:nvPr>
            <p:ph type="sldImg" idx="2"/>
          </p:nvPr>
        </p:nvSpPr>
        <p:spPr>
          <a:xfrm>
            <a:off x="1338263" y="1162050"/>
            <a:ext cx="4181475" cy="31369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72" name="Shape 172"/>
          <p:cNvSpPr txBox="1">
            <a:spLocks noGrp="1"/>
          </p:cNvSpPr>
          <p:nvPr>
            <p:ph type="body" idx="1"/>
          </p:nvPr>
        </p:nvSpPr>
        <p:spPr>
          <a:xfrm>
            <a:off x="685800" y="4473892"/>
            <a:ext cx="5486400" cy="3660458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CA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Duplicate this slide as necessary to make your key points.</a:t>
            </a: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3" name="Shape 173"/>
          <p:cNvSpPr txBox="1">
            <a:spLocks noGrp="1"/>
          </p:cNvSpPr>
          <p:nvPr>
            <p:ph type="sldNum" idx="12"/>
          </p:nvPr>
        </p:nvSpPr>
        <p:spPr>
          <a:xfrm>
            <a:off x="3884613" y="8829967"/>
            <a:ext cx="2971800" cy="466433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CA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</a:t>
            </a:fld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44045580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Shape 180"/>
          <p:cNvSpPr>
            <a:spLocks noGrp="1" noRot="1" noChangeAspect="1"/>
          </p:cNvSpPr>
          <p:nvPr>
            <p:ph type="sldImg" idx="2"/>
          </p:nvPr>
        </p:nvSpPr>
        <p:spPr>
          <a:xfrm>
            <a:off x="1338263" y="1162050"/>
            <a:ext cx="4181475" cy="31369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81" name="Shape 181"/>
          <p:cNvSpPr txBox="1">
            <a:spLocks noGrp="1"/>
          </p:cNvSpPr>
          <p:nvPr>
            <p:ph type="body" idx="1"/>
          </p:nvPr>
        </p:nvSpPr>
        <p:spPr>
          <a:xfrm>
            <a:off x="685800" y="4473892"/>
            <a:ext cx="5486400" cy="3660458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CA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Duplicate this slide as necessary to make your key points.</a:t>
            </a: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2" name="Shape 182"/>
          <p:cNvSpPr txBox="1">
            <a:spLocks noGrp="1"/>
          </p:cNvSpPr>
          <p:nvPr>
            <p:ph type="sldNum" idx="12"/>
          </p:nvPr>
        </p:nvSpPr>
        <p:spPr>
          <a:xfrm>
            <a:off x="3884613" y="8829967"/>
            <a:ext cx="2971800" cy="466433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CA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3</a:t>
            </a:fld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15754519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Shape 189"/>
          <p:cNvSpPr>
            <a:spLocks noGrp="1" noRot="1" noChangeAspect="1"/>
          </p:cNvSpPr>
          <p:nvPr>
            <p:ph type="sldImg" idx="2"/>
          </p:nvPr>
        </p:nvSpPr>
        <p:spPr>
          <a:xfrm>
            <a:off x="1338263" y="1162050"/>
            <a:ext cx="4181475" cy="31369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90" name="Shape 190"/>
          <p:cNvSpPr txBox="1">
            <a:spLocks noGrp="1"/>
          </p:cNvSpPr>
          <p:nvPr>
            <p:ph type="body" idx="1"/>
          </p:nvPr>
        </p:nvSpPr>
        <p:spPr>
          <a:xfrm>
            <a:off x="685800" y="4473892"/>
            <a:ext cx="5486400" cy="3660458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CA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Duplicate this slide as necessary to make your key points.</a:t>
            </a: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1" name="Shape 191"/>
          <p:cNvSpPr txBox="1">
            <a:spLocks noGrp="1"/>
          </p:cNvSpPr>
          <p:nvPr>
            <p:ph type="sldNum" idx="12"/>
          </p:nvPr>
        </p:nvSpPr>
        <p:spPr>
          <a:xfrm>
            <a:off x="3884613" y="8829967"/>
            <a:ext cx="2971800" cy="466433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CA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4</a:t>
            </a:fld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80776780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Shape 198"/>
          <p:cNvSpPr>
            <a:spLocks noGrp="1" noRot="1" noChangeAspect="1"/>
          </p:cNvSpPr>
          <p:nvPr>
            <p:ph type="sldImg" idx="2"/>
          </p:nvPr>
        </p:nvSpPr>
        <p:spPr>
          <a:xfrm>
            <a:off x="1338263" y="1162050"/>
            <a:ext cx="4181475" cy="31369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99" name="Shape 199"/>
          <p:cNvSpPr txBox="1">
            <a:spLocks noGrp="1"/>
          </p:cNvSpPr>
          <p:nvPr>
            <p:ph type="body" idx="1"/>
          </p:nvPr>
        </p:nvSpPr>
        <p:spPr>
          <a:xfrm>
            <a:off x="685800" y="4473892"/>
            <a:ext cx="5486400" cy="3660458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CA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Duplicate this slide as necessary to make your key points.</a:t>
            </a: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0" name="Shape 200"/>
          <p:cNvSpPr txBox="1">
            <a:spLocks noGrp="1"/>
          </p:cNvSpPr>
          <p:nvPr>
            <p:ph type="sldNum" idx="12"/>
          </p:nvPr>
        </p:nvSpPr>
        <p:spPr>
          <a:xfrm>
            <a:off x="3884613" y="8829967"/>
            <a:ext cx="2971800" cy="466433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CA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5</a:t>
            </a:fld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90938275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Shape 207"/>
          <p:cNvSpPr>
            <a:spLocks noGrp="1" noRot="1" noChangeAspect="1"/>
          </p:cNvSpPr>
          <p:nvPr>
            <p:ph type="sldImg" idx="2"/>
          </p:nvPr>
        </p:nvSpPr>
        <p:spPr>
          <a:xfrm>
            <a:off x="1338263" y="1162050"/>
            <a:ext cx="4181475" cy="31369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208" name="Shape 208"/>
          <p:cNvSpPr txBox="1">
            <a:spLocks noGrp="1"/>
          </p:cNvSpPr>
          <p:nvPr>
            <p:ph type="body" idx="1"/>
          </p:nvPr>
        </p:nvSpPr>
        <p:spPr>
          <a:xfrm>
            <a:off x="685800" y="4473892"/>
            <a:ext cx="5486400" cy="3660458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CA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Duplicate this slide as necessary to make your key points.</a:t>
            </a: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9" name="Shape 209"/>
          <p:cNvSpPr txBox="1">
            <a:spLocks noGrp="1"/>
          </p:cNvSpPr>
          <p:nvPr>
            <p:ph type="sldNum" idx="12"/>
          </p:nvPr>
        </p:nvSpPr>
        <p:spPr>
          <a:xfrm>
            <a:off x="3884613" y="8829967"/>
            <a:ext cx="2971800" cy="466433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CA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6</a:t>
            </a:fld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14782616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Shape 216"/>
          <p:cNvSpPr>
            <a:spLocks noGrp="1" noRot="1" noChangeAspect="1"/>
          </p:cNvSpPr>
          <p:nvPr>
            <p:ph type="sldImg" idx="2"/>
          </p:nvPr>
        </p:nvSpPr>
        <p:spPr>
          <a:xfrm>
            <a:off x="1338263" y="1162050"/>
            <a:ext cx="4181475" cy="31369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217" name="Shape 217"/>
          <p:cNvSpPr txBox="1">
            <a:spLocks noGrp="1"/>
          </p:cNvSpPr>
          <p:nvPr>
            <p:ph type="body" idx="1"/>
          </p:nvPr>
        </p:nvSpPr>
        <p:spPr>
          <a:xfrm>
            <a:off x="685800" y="4473892"/>
            <a:ext cx="5486400" cy="3660458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CA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Duplicate this slide as necessary to make your key points.</a:t>
            </a: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8" name="Shape 218"/>
          <p:cNvSpPr txBox="1">
            <a:spLocks noGrp="1"/>
          </p:cNvSpPr>
          <p:nvPr>
            <p:ph type="sldNum" idx="12"/>
          </p:nvPr>
        </p:nvSpPr>
        <p:spPr>
          <a:xfrm>
            <a:off x="3884613" y="8829967"/>
            <a:ext cx="2971800" cy="466433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CA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7</a:t>
            </a:fld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66873734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Shape 216"/>
          <p:cNvSpPr>
            <a:spLocks noGrp="1" noRot="1" noChangeAspect="1"/>
          </p:cNvSpPr>
          <p:nvPr>
            <p:ph type="sldImg" idx="2"/>
          </p:nvPr>
        </p:nvSpPr>
        <p:spPr>
          <a:xfrm>
            <a:off x="1338263" y="1162050"/>
            <a:ext cx="4181475" cy="31369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217" name="Shape 217"/>
          <p:cNvSpPr txBox="1">
            <a:spLocks noGrp="1"/>
          </p:cNvSpPr>
          <p:nvPr>
            <p:ph type="body" idx="1"/>
          </p:nvPr>
        </p:nvSpPr>
        <p:spPr>
          <a:xfrm>
            <a:off x="685800" y="4473892"/>
            <a:ext cx="5486400" cy="3660458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CA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Duplicate this slide as necessary to make your key points.</a:t>
            </a: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8" name="Shape 218"/>
          <p:cNvSpPr txBox="1">
            <a:spLocks noGrp="1"/>
          </p:cNvSpPr>
          <p:nvPr>
            <p:ph type="sldNum" idx="12"/>
          </p:nvPr>
        </p:nvSpPr>
        <p:spPr>
          <a:xfrm>
            <a:off x="3884613" y="8829967"/>
            <a:ext cx="2971800" cy="466433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CA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8</a:t>
            </a:fld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69340223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Shape 225"/>
          <p:cNvSpPr>
            <a:spLocks noGrp="1" noRot="1" noChangeAspect="1"/>
          </p:cNvSpPr>
          <p:nvPr>
            <p:ph type="sldImg" idx="2"/>
          </p:nvPr>
        </p:nvSpPr>
        <p:spPr>
          <a:xfrm>
            <a:off x="1338263" y="1162050"/>
            <a:ext cx="4181475" cy="31369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226" name="Shape 226"/>
          <p:cNvSpPr txBox="1">
            <a:spLocks noGrp="1"/>
          </p:cNvSpPr>
          <p:nvPr>
            <p:ph type="body" idx="1"/>
          </p:nvPr>
        </p:nvSpPr>
        <p:spPr>
          <a:xfrm>
            <a:off x="685800" y="4473892"/>
            <a:ext cx="5486400" cy="3660458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CA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Duplicate this slide as necessary to make your key points.</a:t>
            </a: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7" name="Shape 227"/>
          <p:cNvSpPr txBox="1">
            <a:spLocks noGrp="1"/>
          </p:cNvSpPr>
          <p:nvPr>
            <p:ph type="sldNum" idx="12"/>
          </p:nvPr>
        </p:nvSpPr>
        <p:spPr>
          <a:xfrm>
            <a:off x="3884613" y="8829967"/>
            <a:ext cx="2971800" cy="466433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CA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9</a:t>
            </a:fld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68666627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hape 16"/>
          <p:cNvSpPr txBox="1"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7" name="Shape 17"/>
          <p:cNvSpPr txBox="1"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ctr" rtl="0"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ctr" rtl="0"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2800"/>
              <a:buFont typeface="Arial"/>
              <a:buNone/>
              <a:defRPr sz="2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ctr" rtl="0"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ctr" rtl="0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ctr" rtl="0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ctr" rtl="0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ctr" rtl="0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ctr" rtl="0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ctr" rtl="0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8" name="Shape 18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9" name="Shape 19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0" name="Shape 20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CA"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>
  <p:cSld name="Title and Vertical Text"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Shape 73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4" name="Shape 74"/>
          <p:cNvSpPr txBox="1">
            <a:spLocks noGrp="1"/>
          </p:cNvSpPr>
          <p:nvPr>
            <p:ph type="body" idx="1"/>
          </p:nvPr>
        </p:nvSpPr>
        <p:spPr>
          <a:xfrm rot="5400000">
            <a:off x="2309018" y="-251619"/>
            <a:ext cx="4525963" cy="82296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457200" marR="0" lvl="0" indent="-4318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5" name="Shape 75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6" name="Shape 76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7" name="Shape 77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CA"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>
  <p:cSld name="Vertical Title and Text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Shape 79"/>
          <p:cNvSpPr txBox="1">
            <a:spLocks noGrp="1"/>
          </p:cNvSpPr>
          <p:nvPr>
            <p:ph type="title"/>
          </p:nvPr>
        </p:nvSpPr>
        <p:spPr>
          <a:xfrm rot="5400000">
            <a:off x="4732337" y="2171700"/>
            <a:ext cx="5851525" cy="20574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80" name="Shape 80"/>
          <p:cNvSpPr txBox="1">
            <a:spLocks noGrp="1"/>
          </p:cNvSpPr>
          <p:nvPr>
            <p:ph type="body" idx="1"/>
          </p:nvPr>
        </p:nvSpPr>
        <p:spPr>
          <a:xfrm rot="5400000">
            <a:off x="541338" y="190501"/>
            <a:ext cx="5851525" cy="60198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457200" marR="0" lvl="0" indent="-4318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1" name="Shape 81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2" name="Shape 82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3" name="Shape 83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CA"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Shape 91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92" name="Shape 92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457200" marR="0" lvl="0" indent="-4318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3" name="Shape 93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4" name="Shape 94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5" name="Shape 95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CA"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Shape 97"/>
          <p:cNvSpPr txBox="1"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98" name="Shape 98"/>
          <p:cNvSpPr txBox="1"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ctr" rtl="0"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ctr" rtl="0"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2800"/>
              <a:buFont typeface="Arial"/>
              <a:buNone/>
              <a:defRPr sz="2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ctr" rtl="0"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ctr" rtl="0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ctr" rtl="0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ctr" rtl="0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ctr" rtl="0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ctr" rtl="0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ctr" rtl="0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9" name="Shape 99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0" name="Shape 100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1" name="Shape 101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CA"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Section Header"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Shape 103"/>
          <p:cNvSpPr txBox="1"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/>
              <a:buNone/>
              <a:defRPr sz="4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04" name="Shape 104"/>
          <p:cNvSpPr txBox="1"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b" anchorCtr="0"/>
          <a:lstStyle>
            <a:lvl1pPr marL="457200" marR="0" lvl="0" indent="-228600" algn="l" rtl="0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5" name="Shape 105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6" name="Shape 106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7" name="Shape 107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CA"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o Content"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Shape 109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0" name="Shape 110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457200" marR="0" lvl="0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–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–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11" name="Shape 111"/>
          <p:cNvSpPr txBox="1">
            <a:spLocks noGrp="1"/>
          </p:cNvSpPr>
          <p:nvPr>
            <p:ph type="body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457200" marR="0" lvl="0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–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–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12" name="Shape 112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13" name="Shape 113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14" name="Shape 114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CA"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>
  <p:cSld name="Comparison"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Shape 116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7" name="Shape 117"/>
          <p:cNvSpPr txBox="1"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b" anchorCtr="0"/>
          <a:lstStyle>
            <a:lvl1pPr marL="457200" marR="0" lvl="0" indent="-2286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18" name="Shape 118"/>
          <p:cNvSpPr txBox="1">
            <a:spLocks noGrp="1"/>
          </p:cNvSpPr>
          <p:nvPr>
            <p:ph type="body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457200" marR="0" lvl="0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–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19" name="Shape 119"/>
          <p:cNvSpPr txBox="1">
            <a:spLocks noGrp="1"/>
          </p:cNvSpPr>
          <p:nvPr>
            <p:ph type="body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b" anchorCtr="0"/>
          <a:lstStyle>
            <a:lvl1pPr marL="457200" marR="0" lvl="0" indent="-2286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0" name="Shape 120"/>
          <p:cNvSpPr txBox="1">
            <a:spLocks noGrp="1"/>
          </p:cNvSpPr>
          <p:nvPr>
            <p:ph type="body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457200" marR="0" lvl="0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–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1" name="Shape 121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2" name="Shape 122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3" name="Shape 123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CA"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Shape 125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26" name="Shape 126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7" name="Shape 127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8" name="Shape 128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CA"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Shape 130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1" name="Shape 131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2" name="Shape 132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CA"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>
  <p:cSld name="Content with Caption"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Shape 134"/>
          <p:cNvSpPr txBox="1"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35" name="Shape 135"/>
          <p:cNvSpPr txBox="1">
            <a:spLocks noGrp="1"/>
          </p:cNvSpPr>
          <p:nvPr>
            <p:ph type="body"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457200" marR="0" lvl="0" indent="-4318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6" name="Shape 136"/>
          <p:cNvSpPr txBox="1">
            <a:spLocks noGrp="1"/>
          </p:cNvSpPr>
          <p:nvPr>
            <p:ph type="body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457200" marR="0" lvl="0" indent="-228600" algn="l" rtl="0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7" name="Shape 137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8" name="Shape 138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9" name="Shape 139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CA"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Shape 22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23" name="Shape 23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457200" marR="0" lvl="0" indent="-4318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4" name="Shape 24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5" name="Shape 25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6" name="Shape 26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CA"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>
  <p:cSld name="Picture with Caption"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Shape 141"/>
          <p:cNvSpPr txBox="1"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42" name="Shape 142"/>
          <p:cNvSpPr>
            <a:spLocks noGrp="1"/>
          </p:cNvSpPr>
          <p:nvPr>
            <p:ph type="pic" idx="2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3" name="Shape 143"/>
          <p:cNvSpPr txBox="1">
            <a:spLocks noGrp="1"/>
          </p:cNvSpPr>
          <p:nvPr>
            <p:ph type="body" idx="1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457200" marR="0" lvl="0" indent="-228600" algn="l" rtl="0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4" name="Shape 144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5" name="Shape 145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6" name="Shape 146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CA"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>
  <p:cSld name="Title and Vertical Text">
    <p:spTree>
      <p:nvGrpSpPr>
        <p:cNvPr id="1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Shape 148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49" name="Shape 149"/>
          <p:cNvSpPr txBox="1">
            <a:spLocks noGrp="1"/>
          </p:cNvSpPr>
          <p:nvPr>
            <p:ph type="body" idx="1"/>
          </p:nvPr>
        </p:nvSpPr>
        <p:spPr>
          <a:xfrm rot="5400000">
            <a:off x="2309018" y="-251619"/>
            <a:ext cx="4525963" cy="82296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457200" marR="0" lvl="0" indent="-4318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50" name="Shape 150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51" name="Shape 151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52" name="Shape 152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CA"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>
  <p:cSld name="Vertical Title and Text">
    <p:spTree>
      <p:nvGrpSpPr>
        <p:cNvPr id="1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Shape 154"/>
          <p:cNvSpPr txBox="1">
            <a:spLocks noGrp="1"/>
          </p:cNvSpPr>
          <p:nvPr>
            <p:ph type="title"/>
          </p:nvPr>
        </p:nvSpPr>
        <p:spPr>
          <a:xfrm rot="5400000">
            <a:off x="4732337" y="2171700"/>
            <a:ext cx="5851525" cy="20574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55" name="Shape 155"/>
          <p:cNvSpPr txBox="1">
            <a:spLocks noGrp="1"/>
          </p:cNvSpPr>
          <p:nvPr>
            <p:ph type="body" idx="1"/>
          </p:nvPr>
        </p:nvSpPr>
        <p:spPr>
          <a:xfrm rot="5400000">
            <a:off x="541338" y="190501"/>
            <a:ext cx="5851525" cy="60198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457200" marR="0" lvl="0" indent="-4318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56" name="Shape 156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57" name="Shape 157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58" name="Shape 158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CA"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o Content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Shape 28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29" name="Shape 29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457200" marR="0" lvl="0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–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–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0" name="Shape 30"/>
          <p:cNvSpPr txBox="1">
            <a:spLocks noGrp="1"/>
          </p:cNvSpPr>
          <p:nvPr>
            <p:ph type="body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457200" marR="0" lvl="0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–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–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1" name="Shape 31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2" name="Shape 32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3" name="Shape 33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CA"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Section Header">
    <p:spTree>
      <p:nvGrpSpPr>
        <p:cNvPr id="1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Shape 35"/>
          <p:cNvSpPr txBox="1"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/>
              <a:buNone/>
              <a:defRPr sz="4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36" name="Shape 36"/>
          <p:cNvSpPr txBox="1"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b" anchorCtr="0"/>
          <a:lstStyle>
            <a:lvl1pPr marL="457200" marR="0" lvl="0" indent="-228600" algn="l" rtl="0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7" name="Shape 37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8" name="Shape 38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9" name="Shape 39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CA"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>
  <p:cSld name="Comparison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Shape 41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42" name="Shape 42"/>
          <p:cNvSpPr txBox="1"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b" anchorCtr="0"/>
          <a:lstStyle>
            <a:lvl1pPr marL="457200" marR="0" lvl="0" indent="-2286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3" name="Shape 43"/>
          <p:cNvSpPr txBox="1">
            <a:spLocks noGrp="1"/>
          </p:cNvSpPr>
          <p:nvPr>
            <p:ph type="body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457200" marR="0" lvl="0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–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4" name="Shape 44"/>
          <p:cNvSpPr txBox="1">
            <a:spLocks noGrp="1"/>
          </p:cNvSpPr>
          <p:nvPr>
            <p:ph type="body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b" anchorCtr="0"/>
          <a:lstStyle>
            <a:lvl1pPr marL="457200" marR="0" lvl="0" indent="-2286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5" name="Shape 45"/>
          <p:cNvSpPr txBox="1">
            <a:spLocks noGrp="1"/>
          </p:cNvSpPr>
          <p:nvPr>
            <p:ph type="body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457200" marR="0" lvl="0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–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6" name="Shape 46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7" name="Shape 47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8" name="Shape 48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CA"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Shape 50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51" name="Shape 51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2" name="Shape 52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3" name="Shape 53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CA"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Shape 55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6" name="Shape 56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7" name="Shape 57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CA"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>
  <p:cSld name="Content with Caption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Shape 59"/>
          <p:cNvSpPr txBox="1"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60" name="Shape 60"/>
          <p:cNvSpPr txBox="1">
            <a:spLocks noGrp="1"/>
          </p:cNvSpPr>
          <p:nvPr>
            <p:ph type="body"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457200" marR="0" lvl="0" indent="-4318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1" name="Shape 61"/>
          <p:cNvSpPr txBox="1">
            <a:spLocks noGrp="1"/>
          </p:cNvSpPr>
          <p:nvPr>
            <p:ph type="body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457200" marR="0" lvl="0" indent="-228600" algn="l" rtl="0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2" name="Shape 62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3" name="Shape 63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4" name="Shape 64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CA"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>
  <p:cSld name="Picture with Caption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Shape 66"/>
          <p:cNvSpPr txBox="1"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67" name="Shape 67"/>
          <p:cNvSpPr>
            <a:spLocks noGrp="1"/>
          </p:cNvSpPr>
          <p:nvPr>
            <p:ph type="pic" idx="2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8" name="Shape 68"/>
          <p:cNvSpPr txBox="1">
            <a:spLocks noGrp="1"/>
          </p:cNvSpPr>
          <p:nvPr>
            <p:ph type="body" idx="1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457200" marR="0" lvl="0" indent="-228600" algn="l" rtl="0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9" name="Shape 69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0" name="Shape 70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1" name="Shape 71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CA"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10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" name="Shape 11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457200" marR="0" lvl="0" indent="-4318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Shape 12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Shape 13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Shape 14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CA"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Shape 85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86" name="Shape 86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457200" marR="0" lvl="0" indent="-4318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7" name="Shape 87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8" name="Shape 88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9" name="Shape 89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CA"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9" r:id="rId1"/>
    <p:sldLayoutId id="2147483660" r:id="rId2"/>
    <p:sldLayoutId id="2147483661" r:id="rId3"/>
    <p:sldLayoutId id="2147483662" r:id="rId4"/>
    <p:sldLayoutId id="2147483663" r:id="rId5"/>
    <p:sldLayoutId id="2147483664" r:id="rId6"/>
    <p:sldLayoutId id="2147483665" r:id="rId7"/>
    <p:sldLayoutId id="2147483666" r:id="rId8"/>
    <p:sldLayoutId id="2147483667" r:id="rId9"/>
    <p:sldLayoutId id="2147483668" r:id="rId10"/>
    <p:sldLayoutId id="2147483669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5" Type="http://schemas.microsoft.com/office/2007/relationships/hdphoto" Target="../media/hdphoto1.wdp"/><Relationship Id="rId4" Type="http://schemas.openxmlformats.org/officeDocument/2006/relationships/image" Target="../media/image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5" Type="http://schemas.microsoft.com/office/2007/relationships/hdphoto" Target="../media/hdphoto2.wdp"/><Relationship Id="rId4" Type="http://schemas.openxmlformats.org/officeDocument/2006/relationships/image" Target="../media/image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5" Type="http://schemas.microsoft.com/office/2007/relationships/hdphoto" Target="../media/hdphoto3.wdp"/><Relationship Id="rId4" Type="http://schemas.openxmlformats.org/officeDocument/2006/relationships/image" Target="../media/image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5" Type="http://schemas.microsoft.com/office/2007/relationships/hdphoto" Target="../media/hdphoto4.wdp"/><Relationship Id="rId4" Type="http://schemas.openxmlformats.org/officeDocument/2006/relationships/image" Target="../media/image7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8.jp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.jp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5858635" y="0"/>
            <a:ext cx="3285366" cy="333795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5" name="Shape 165"/>
          <p:cNvSpPr/>
          <p:nvPr/>
        </p:nvSpPr>
        <p:spPr>
          <a:xfrm>
            <a:off x="0" y="3337950"/>
            <a:ext cx="9144000" cy="2493600"/>
          </a:xfrm>
          <a:prstGeom prst="rect">
            <a:avLst/>
          </a:prstGeom>
          <a:solidFill>
            <a:schemeClr val="dk1"/>
          </a:solidFill>
          <a:ln w="25400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6" name="Shape 166"/>
          <p:cNvSpPr/>
          <p:nvPr/>
        </p:nvSpPr>
        <p:spPr>
          <a:xfrm>
            <a:off x="251520" y="6171950"/>
            <a:ext cx="2376300" cy="46170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CA" sz="2400" b="0" i="0" u="none" strike="noStrike" cap="none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#</a:t>
            </a:r>
            <a:r>
              <a:rPr lang="en-CA" sz="2400" b="0" i="0" u="none" strike="noStrike" cap="none" dirty="0" err="1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HeadForTheHill</a:t>
            </a:r>
            <a:endParaRPr sz="2400" b="0" i="0" u="none" strike="noStrike" cap="none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67" name="Shape 16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291600" y="5954226"/>
            <a:ext cx="1916125" cy="744750"/>
          </a:xfrm>
          <a:prstGeom prst="rect">
            <a:avLst/>
          </a:prstGeom>
          <a:noFill/>
          <a:ln>
            <a:noFill/>
          </a:ln>
        </p:spPr>
      </p:pic>
      <p:sp>
        <p:nvSpPr>
          <p:cNvPr id="169" name="Shape 169"/>
          <p:cNvSpPr txBox="1"/>
          <p:nvPr/>
        </p:nvSpPr>
        <p:spPr>
          <a:xfrm>
            <a:off x="435450" y="3818295"/>
            <a:ext cx="8273100" cy="1746273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lvl="0"/>
            <a:r>
              <a:rPr lang="en-CA" sz="4400" b="1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Dollars &amp; </a:t>
            </a:r>
            <a:r>
              <a:rPr lang="en-CA" sz="4400" b="1" i="1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Sense</a:t>
            </a:r>
            <a:br>
              <a:rPr lang="en-CA" sz="4400" b="0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CA" sz="3200" b="1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Student Financial Assistance</a:t>
            </a:r>
          </a:p>
          <a:p>
            <a:pPr lvl="0"/>
            <a:r>
              <a:rPr lang="en-CA" sz="200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Jessica Jarrett, Scholarship Specialist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079" t="16558"/>
          <a:stretch/>
        </p:blipFill>
        <p:spPr>
          <a:xfrm>
            <a:off x="-8092" y="-8092"/>
            <a:ext cx="5920358" cy="3703711"/>
          </a:xfrm>
          <a:prstGeom prst="rect">
            <a:avLst/>
          </a:prstGeom>
        </p:spPr>
      </p:pic>
      <p:pic>
        <p:nvPicPr>
          <p:cNvPr id="168" name="Shape 168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4775825" y="290415"/>
            <a:ext cx="4368175" cy="43681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Shape 238"/>
          <p:cNvSpPr txBox="1">
            <a:spLocks noGrp="1"/>
          </p:cNvSpPr>
          <p:nvPr>
            <p:ph type="title"/>
          </p:nvPr>
        </p:nvSpPr>
        <p:spPr>
          <a:xfrm>
            <a:off x="0" y="0"/>
            <a:ext cx="9144000" cy="1417638"/>
          </a:xfrm>
          <a:prstGeom prst="rect">
            <a:avLst/>
          </a:prstGeom>
          <a:solidFill>
            <a:srgbClr val="EB0000"/>
          </a:solidFill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Calibri"/>
              <a:buNone/>
            </a:pPr>
            <a:r>
              <a:rPr lang="en-CA" sz="4400" b="1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Scholarships</a:t>
            </a:r>
            <a:endParaRPr sz="4400" b="1" i="0" u="none" strike="noStrike" cap="none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0" name="Shape 240"/>
          <p:cNvSpPr/>
          <p:nvPr/>
        </p:nvSpPr>
        <p:spPr>
          <a:xfrm>
            <a:off x="251520" y="6237312"/>
            <a:ext cx="2376264" cy="461665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CA" sz="240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#HeadForTheHill</a:t>
            </a:r>
            <a:endParaRPr sz="240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41" name="Shape 24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118925" y="6014551"/>
            <a:ext cx="1916125" cy="744750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4546" y="1417638"/>
            <a:ext cx="6734908" cy="4610673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Shape 238"/>
          <p:cNvSpPr txBox="1">
            <a:spLocks noGrp="1"/>
          </p:cNvSpPr>
          <p:nvPr>
            <p:ph type="title"/>
          </p:nvPr>
        </p:nvSpPr>
        <p:spPr>
          <a:xfrm>
            <a:off x="0" y="0"/>
            <a:ext cx="9144000" cy="1417638"/>
          </a:xfrm>
          <a:prstGeom prst="rect">
            <a:avLst/>
          </a:prstGeom>
          <a:solidFill>
            <a:srgbClr val="EB0000"/>
          </a:solidFill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Calibri"/>
              <a:buNone/>
            </a:pPr>
            <a:r>
              <a:rPr lang="en-CA" sz="4400" b="1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Scholarships</a:t>
            </a:r>
            <a:endParaRPr sz="4400" b="1" i="0" u="none" strike="noStrike" cap="none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0" name="Shape 240"/>
          <p:cNvSpPr/>
          <p:nvPr/>
        </p:nvSpPr>
        <p:spPr>
          <a:xfrm>
            <a:off x="251520" y="6237312"/>
            <a:ext cx="2376264" cy="461665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CA" sz="240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#HeadForTheHill</a:t>
            </a:r>
            <a:endParaRPr sz="240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41" name="Shape 24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118925" y="6014551"/>
            <a:ext cx="1916125" cy="744750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8169" y="1417638"/>
            <a:ext cx="6796454" cy="46658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772819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Shape 238"/>
          <p:cNvSpPr txBox="1">
            <a:spLocks noGrp="1"/>
          </p:cNvSpPr>
          <p:nvPr>
            <p:ph type="title"/>
          </p:nvPr>
        </p:nvSpPr>
        <p:spPr>
          <a:xfrm>
            <a:off x="0" y="0"/>
            <a:ext cx="9144000" cy="1417638"/>
          </a:xfrm>
          <a:prstGeom prst="rect">
            <a:avLst/>
          </a:prstGeom>
          <a:solidFill>
            <a:srgbClr val="EB0000"/>
          </a:solidFill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Calibri"/>
              <a:buNone/>
            </a:pPr>
            <a:r>
              <a:rPr lang="en-CA" sz="4400" b="1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Scholarships</a:t>
            </a:r>
            <a:endParaRPr sz="4400" b="1" i="0" u="none" strike="noStrike" cap="none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0" name="Shape 240"/>
          <p:cNvSpPr/>
          <p:nvPr/>
        </p:nvSpPr>
        <p:spPr>
          <a:xfrm>
            <a:off x="251520" y="6237312"/>
            <a:ext cx="2376264" cy="461665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CA" sz="240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#HeadForTheHill</a:t>
            </a:r>
            <a:endParaRPr sz="240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41" name="Shape 24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118925" y="6014551"/>
            <a:ext cx="1916125" cy="744750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3773" y="1417638"/>
            <a:ext cx="6796454" cy="45969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259683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Shape 238"/>
          <p:cNvSpPr txBox="1">
            <a:spLocks noGrp="1"/>
          </p:cNvSpPr>
          <p:nvPr>
            <p:ph type="title"/>
          </p:nvPr>
        </p:nvSpPr>
        <p:spPr>
          <a:xfrm>
            <a:off x="0" y="0"/>
            <a:ext cx="9144000" cy="1417638"/>
          </a:xfrm>
          <a:prstGeom prst="rect">
            <a:avLst/>
          </a:prstGeom>
          <a:solidFill>
            <a:srgbClr val="EB0000"/>
          </a:solidFill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Calibri"/>
              <a:buNone/>
            </a:pPr>
            <a:r>
              <a:rPr lang="en-CA" sz="4400" b="1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Scholarships</a:t>
            </a:r>
            <a:endParaRPr sz="4400" b="1" i="0" u="none" strike="noStrike" cap="none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0" name="Shape 240"/>
          <p:cNvSpPr/>
          <p:nvPr/>
        </p:nvSpPr>
        <p:spPr>
          <a:xfrm>
            <a:off x="251520" y="6237312"/>
            <a:ext cx="2376264" cy="461665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CA" sz="240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#HeadForTheHill</a:t>
            </a:r>
            <a:endParaRPr sz="240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41" name="Shape 24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118925" y="6014551"/>
            <a:ext cx="1916125" cy="744750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24825"/>
          <a:stretch/>
        </p:blipFill>
        <p:spPr>
          <a:xfrm>
            <a:off x="1173773" y="1417638"/>
            <a:ext cx="6796453" cy="45969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784417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" name="Shape 247"/>
          <p:cNvSpPr txBox="1">
            <a:spLocks noGrp="1"/>
          </p:cNvSpPr>
          <p:nvPr>
            <p:ph type="body" idx="2"/>
          </p:nvPr>
        </p:nvSpPr>
        <p:spPr>
          <a:xfrm>
            <a:off x="457200" y="1802423"/>
            <a:ext cx="8229601" cy="3282763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lvl="0" indent="0">
              <a:spcBef>
                <a:spcPts val="0"/>
              </a:spcBef>
              <a:buSzPts val="3200"/>
              <a:buNone/>
            </a:pPr>
            <a:r>
              <a:rPr lang="en-US" b="1" dirty="0"/>
              <a:t>Additional Information:</a:t>
            </a:r>
            <a:endParaRPr lang="en-US" dirty="0"/>
          </a:p>
          <a:p>
            <a:pPr marL="342900" lvl="0" indent="-342900">
              <a:spcBef>
                <a:spcPts val="0"/>
              </a:spcBef>
              <a:buSzPts val="3200"/>
            </a:pPr>
            <a:r>
              <a:rPr lang="en-US" dirty="0"/>
              <a:t>We will be accepting new ACT or SAT scores sent after admission, as well as your final high school transcript to be used for scholarship consideration. </a:t>
            </a:r>
          </a:p>
          <a:p>
            <a:pPr marL="342900" lvl="0" indent="-342900">
              <a:spcBef>
                <a:spcPts val="0"/>
              </a:spcBef>
              <a:buSzPts val="3200"/>
            </a:pPr>
            <a:r>
              <a:rPr lang="en-US" dirty="0"/>
              <a:t>If you have already received a scholarship, you could upgrade to the next level scholarship. </a:t>
            </a:r>
          </a:p>
          <a:p>
            <a:pPr marL="0" lvl="0" indent="0">
              <a:spcBef>
                <a:spcPts val="0"/>
              </a:spcBef>
              <a:buSzPts val="3200"/>
              <a:buNone/>
            </a:pPr>
            <a:endParaRPr lang="en-US" sz="1050" dirty="0"/>
          </a:p>
          <a:p>
            <a:pPr marL="0" lvl="0" indent="0">
              <a:spcBef>
                <a:spcPts val="0"/>
              </a:spcBef>
              <a:buSzPts val="3200"/>
              <a:buNone/>
            </a:pPr>
            <a:r>
              <a:rPr lang="en-US" b="1" dirty="0"/>
              <a:t>Contact:</a:t>
            </a:r>
            <a:endParaRPr lang="en-US" dirty="0"/>
          </a:p>
          <a:p>
            <a:pPr marL="342900" lvl="0" indent="-342900">
              <a:spcBef>
                <a:spcPts val="0"/>
              </a:spcBef>
              <a:buSzPts val="3200"/>
            </a:pPr>
            <a:r>
              <a:rPr lang="en-US" dirty="0"/>
              <a:t>270-745-2755 option #3</a:t>
            </a:r>
          </a:p>
          <a:p>
            <a:pPr marL="342900" lvl="0" indent="-342900">
              <a:spcBef>
                <a:spcPts val="0"/>
              </a:spcBef>
              <a:buSzPts val="3200"/>
            </a:pPr>
            <a:r>
              <a:rPr lang="en-US" dirty="0"/>
              <a:t>scholarships@wku.edu</a:t>
            </a:r>
          </a:p>
          <a:p>
            <a:pPr marL="342900" marR="0" lvl="0" indent="-1651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endParaRPr sz="28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marR="0" lvl="0" indent="-1651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endParaRPr sz="28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8" name="Shape 248"/>
          <p:cNvSpPr/>
          <p:nvPr/>
        </p:nvSpPr>
        <p:spPr>
          <a:xfrm>
            <a:off x="221101" y="6237300"/>
            <a:ext cx="2516100" cy="47760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CA" sz="2400" b="1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#HeadforTheHill</a:t>
            </a:r>
            <a:endParaRPr sz="2400" b="1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9" name="Shape 249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endParaRPr sz="44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0" name="Shape 250"/>
          <p:cNvSpPr txBox="1"/>
          <p:nvPr/>
        </p:nvSpPr>
        <p:spPr>
          <a:xfrm>
            <a:off x="0" y="0"/>
            <a:ext cx="9144000" cy="1417638"/>
          </a:xfrm>
          <a:prstGeom prst="rect">
            <a:avLst/>
          </a:prstGeom>
          <a:solidFill>
            <a:srgbClr val="EB0000"/>
          </a:solidFill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Calibri"/>
              <a:buNone/>
            </a:pPr>
            <a:r>
              <a:rPr lang="en-CA" sz="4400" b="1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Scholarships</a:t>
            </a:r>
            <a:endParaRPr sz="4400" b="1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51" name="Shape 25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118925" y="6014551"/>
            <a:ext cx="1916125" cy="7447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" name="Shape 247"/>
          <p:cNvSpPr txBox="1">
            <a:spLocks noGrp="1"/>
          </p:cNvSpPr>
          <p:nvPr>
            <p:ph type="body" idx="2"/>
          </p:nvPr>
        </p:nvSpPr>
        <p:spPr>
          <a:xfrm>
            <a:off x="1043609" y="2204865"/>
            <a:ext cx="7643192" cy="288032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342900" marR="0" lvl="0" indent="-1651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endParaRPr sz="28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marR="0" lvl="0" indent="-1651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endParaRPr sz="28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8" name="Shape 248"/>
          <p:cNvSpPr/>
          <p:nvPr/>
        </p:nvSpPr>
        <p:spPr>
          <a:xfrm>
            <a:off x="221101" y="6237300"/>
            <a:ext cx="2516100" cy="47760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CA" sz="2400" b="1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#HeadforTheHill</a:t>
            </a:r>
            <a:endParaRPr sz="2400" b="1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9" name="Shape 249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endParaRPr sz="44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0" name="Shape 250"/>
          <p:cNvSpPr txBox="1"/>
          <p:nvPr/>
        </p:nvSpPr>
        <p:spPr>
          <a:xfrm>
            <a:off x="0" y="0"/>
            <a:ext cx="9144000" cy="1417638"/>
          </a:xfrm>
          <a:prstGeom prst="rect">
            <a:avLst/>
          </a:prstGeom>
          <a:solidFill>
            <a:srgbClr val="EB0000"/>
          </a:solidFill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Calibri"/>
              <a:buNone/>
            </a:pPr>
            <a:r>
              <a:rPr lang="en-CA" sz="4400" b="1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Come see us on the top of The Hill!</a:t>
            </a:r>
            <a:endParaRPr sz="4400" b="1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51" name="Shape 25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118925" y="6014551"/>
            <a:ext cx="1916125" cy="744750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94992" y="2794945"/>
            <a:ext cx="4791808" cy="2831123"/>
          </a:xfrm>
          <a:prstGeom prst="rect">
            <a:avLst/>
          </a:prstGeom>
        </p:spPr>
      </p:pic>
      <p:sp>
        <p:nvSpPr>
          <p:cNvPr id="8" name="Shape 247"/>
          <p:cNvSpPr txBox="1">
            <a:spLocks noGrp="1"/>
          </p:cNvSpPr>
          <p:nvPr>
            <p:ph type="body" idx="2"/>
          </p:nvPr>
        </p:nvSpPr>
        <p:spPr>
          <a:xfrm>
            <a:off x="750404" y="2031023"/>
            <a:ext cx="7643192" cy="3983528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en-US" sz="3200" b="1" dirty="0"/>
              <a:t>POTTER HALL – 3</a:t>
            </a:r>
            <a:r>
              <a:rPr lang="en-US" sz="3200" b="1" baseline="30000" dirty="0"/>
              <a:t>rd</a:t>
            </a:r>
            <a:r>
              <a:rPr lang="en-US" sz="3200" b="1" dirty="0"/>
              <a:t> FLOOR</a:t>
            </a:r>
            <a:endParaRPr sz="3200" b="1" dirty="0"/>
          </a:p>
          <a:p>
            <a:pPr marL="0" marR="0" lvl="0" indent="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en-US" b="1" dirty="0"/>
              <a:t>Phone:</a:t>
            </a:r>
          </a:p>
          <a:p>
            <a:pPr marL="0" marR="0" lvl="0" indent="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en-US" dirty="0"/>
              <a:t>270-745-2755</a:t>
            </a:r>
          </a:p>
          <a:p>
            <a:pPr marL="0" marR="0" lvl="0" indent="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en-US" b="1" dirty="0"/>
              <a:t>Email:</a:t>
            </a:r>
          </a:p>
          <a:p>
            <a:pPr marL="0" marR="0" lvl="0" indent="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en-US" dirty="0"/>
              <a:t>fa.help@wku.edu</a:t>
            </a:r>
          </a:p>
          <a:p>
            <a:pPr marL="0" marR="0" lvl="0" indent="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en-US" b="1" dirty="0"/>
              <a:t>Twitter:</a:t>
            </a:r>
          </a:p>
          <a:p>
            <a:pPr marL="0" marR="0" lvl="0" indent="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en-US" dirty="0"/>
              <a:t>@WKUFinancialAid</a:t>
            </a:r>
            <a:endParaRPr dirty="0"/>
          </a:p>
          <a:p>
            <a:pPr marL="342900" marR="0" lvl="0" indent="-1651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endParaRPr sz="28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marR="0" lvl="0" indent="-1651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endParaRPr sz="28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67665679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" name="Shape 256" descr="iStock_000008789442Small.jpg"/>
          <p:cNvPicPr preferRelativeResize="0"/>
          <p:nvPr/>
        </p:nvPicPr>
        <p:blipFill rotWithShape="1">
          <a:blip r:embed="rId3">
            <a:alphaModFix/>
          </a:blip>
          <a:srcRect t="6288" r="12861"/>
          <a:stretch/>
        </p:blipFill>
        <p:spPr>
          <a:xfrm>
            <a:off x="1547675" y="1417650"/>
            <a:ext cx="7596326" cy="5436375"/>
          </a:xfrm>
          <a:prstGeom prst="rect">
            <a:avLst/>
          </a:prstGeom>
          <a:noFill/>
          <a:ln>
            <a:noFill/>
          </a:ln>
        </p:spPr>
      </p:pic>
      <p:sp>
        <p:nvSpPr>
          <p:cNvPr id="258" name="Shape 258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endParaRPr sz="44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9" name="Shape 259"/>
          <p:cNvSpPr txBox="1"/>
          <p:nvPr/>
        </p:nvSpPr>
        <p:spPr>
          <a:xfrm>
            <a:off x="0" y="0"/>
            <a:ext cx="9144000" cy="1417638"/>
          </a:xfrm>
          <a:prstGeom prst="rect">
            <a:avLst/>
          </a:prstGeom>
          <a:solidFill>
            <a:srgbClr val="EB0000"/>
          </a:solidFill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20"/>
              <a:buFont typeface="Calibri"/>
              <a:buNone/>
            </a:pPr>
            <a:r>
              <a:rPr lang="en-CA" sz="4420" b="1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QUESTIONS?</a:t>
            </a:r>
            <a:endParaRPr dirty="0"/>
          </a:p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30"/>
              <a:buFont typeface="Calibri"/>
              <a:buNone/>
            </a:pPr>
            <a:r>
              <a:rPr lang="en-CA" sz="3230" b="1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Come see us at the Info Fair TODAY!</a:t>
            </a:r>
            <a:endParaRPr sz="3230" b="1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6" name="Shape 175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97107" y="3849749"/>
            <a:ext cx="1582075" cy="1582075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Shape 176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514068" y="5431824"/>
            <a:ext cx="1348150" cy="524000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Shape 178"/>
          <p:cNvSpPr/>
          <p:nvPr/>
        </p:nvSpPr>
        <p:spPr>
          <a:xfrm>
            <a:off x="0" y="6032024"/>
            <a:ext cx="2376300" cy="46170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CA" sz="2200" b="0" i="0" u="none" strike="noStrike" cap="none">
                <a:solidFill>
                  <a:srgbClr val="EB0000"/>
                </a:solidFill>
                <a:latin typeface="Calibri"/>
                <a:ea typeface="Calibri"/>
                <a:cs typeface="Calibri"/>
                <a:sym typeface="Calibri"/>
              </a:rPr>
              <a:t>#HeadForTheHill</a:t>
            </a:r>
            <a:endParaRPr sz="2200" b="0" i="0" u="none" strike="noStrike" cap="none">
              <a:solidFill>
                <a:srgbClr val="EB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Shape 175"/>
          <p:cNvSpPr txBox="1">
            <a:spLocks noGrp="1"/>
          </p:cNvSpPr>
          <p:nvPr>
            <p:ph type="title"/>
          </p:nvPr>
        </p:nvSpPr>
        <p:spPr>
          <a:xfrm>
            <a:off x="0" y="0"/>
            <a:ext cx="9144000" cy="1417638"/>
          </a:xfrm>
          <a:prstGeom prst="rect">
            <a:avLst/>
          </a:prstGeom>
          <a:solidFill>
            <a:srgbClr val="EB0000"/>
          </a:solidFill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Calibri"/>
              <a:buNone/>
            </a:pPr>
            <a:r>
              <a:rPr lang="en-US" sz="4400" b="1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You Can Find These Areas </a:t>
            </a:r>
            <a:br>
              <a:rPr lang="en-US" sz="4400" b="1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4400" b="1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Within Our Office:</a:t>
            </a:r>
            <a:endParaRPr sz="4400" b="1" i="0" u="none" strike="noStrike" cap="none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6" name="Shape 176"/>
          <p:cNvSpPr txBox="1">
            <a:spLocks noGrp="1"/>
          </p:cNvSpPr>
          <p:nvPr>
            <p:ph type="body" idx="1"/>
          </p:nvPr>
        </p:nvSpPr>
        <p:spPr>
          <a:xfrm>
            <a:off x="457200" y="2532185"/>
            <a:ext cx="8229600" cy="3385037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1400"/>
              </a:spcAft>
              <a:buClr>
                <a:schemeClr val="dk1"/>
              </a:buClr>
              <a:buSzPts val="3200"/>
              <a:buFont typeface="Arial"/>
              <a:buNone/>
            </a:pPr>
            <a:r>
              <a:rPr lang="en-US" b="1" dirty="0"/>
              <a:t>Student Employment</a:t>
            </a:r>
          </a:p>
          <a:p>
            <a:pPr marL="0" indent="0" algn="ctr">
              <a:spcBef>
                <a:spcPts val="0"/>
              </a:spcBef>
              <a:spcAft>
                <a:spcPts val="1400"/>
              </a:spcAft>
              <a:buNone/>
            </a:pPr>
            <a:r>
              <a:rPr lang="en-US" b="1" dirty="0"/>
              <a:t>Veteran Affairs</a:t>
            </a:r>
          </a:p>
          <a:p>
            <a:pPr marL="0" indent="0" algn="ctr">
              <a:spcBef>
                <a:spcPts val="0"/>
              </a:spcBef>
              <a:spcAft>
                <a:spcPts val="1400"/>
              </a:spcAft>
              <a:buNone/>
            </a:pPr>
            <a:r>
              <a:rPr lang="en-US" b="1" dirty="0"/>
              <a:t>Financial Aid Counselors </a:t>
            </a:r>
          </a:p>
          <a:p>
            <a:pPr marL="0" marR="0" lvl="0" indent="0" algn="ctr" rtl="0">
              <a:spcBef>
                <a:spcPts val="0"/>
              </a:spcBef>
              <a:spcAft>
                <a:spcPts val="1400"/>
              </a:spcAft>
              <a:buClr>
                <a:schemeClr val="dk1"/>
              </a:buClr>
              <a:buSzPts val="3200"/>
              <a:buFont typeface="Arial"/>
              <a:buNone/>
            </a:pPr>
            <a:r>
              <a:rPr lang="en-US" b="1" dirty="0"/>
              <a:t>Scholarships</a:t>
            </a:r>
            <a:endParaRPr dirty="0"/>
          </a:p>
        </p:txBody>
      </p:sp>
      <p:sp>
        <p:nvSpPr>
          <p:cNvPr id="177" name="Shape 177"/>
          <p:cNvSpPr/>
          <p:nvPr/>
        </p:nvSpPr>
        <p:spPr>
          <a:xfrm>
            <a:off x="251520" y="6237312"/>
            <a:ext cx="2376264" cy="461665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CA" sz="240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#HeadForTheHill</a:t>
            </a:r>
            <a:endParaRPr sz="240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78" name="Shape 17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118925" y="6014551"/>
            <a:ext cx="1916125" cy="7447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Shape 184"/>
          <p:cNvSpPr txBox="1">
            <a:spLocks noGrp="1"/>
          </p:cNvSpPr>
          <p:nvPr>
            <p:ph type="title"/>
          </p:nvPr>
        </p:nvSpPr>
        <p:spPr>
          <a:xfrm>
            <a:off x="0" y="0"/>
            <a:ext cx="9144000" cy="1417638"/>
          </a:xfrm>
          <a:prstGeom prst="rect">
            <a:avLst/>
          </a:prstGeom>
          <a:solidFill>
            <a:srgbClr val="EB0000"/>
          </a:solidFill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Calibri"/>
              <a:buNone/>
            </a:pPr>
            <a:r>
              <a:rPr lang="en-CA" sz="4400" b="1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Student Employment</a:t>
            </a:r>
            <a:endParaRPr sz="4400" b="1" i="0" u="none" strike="noStrike" cap="none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5" name="Shape 185"/>
          <p:cNvSpPr txBox="1">
            <a:spLocks noGrp="1"/>
          </p:cNvSpPr>
          <p:nvPr>
            <p:ph type="body" idx="1"/>
          </p:nvPr>
        </p:nvSpPr>
        <p:spPr>
          <a:xfrm>
            <a:off x="457200" y="2039816"/>
            <a:ext cx="7816362" cy="3946892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r>
              <a:rPr lang="en-US" sz="3200" b="1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Did you know you can work on campus?</a:t>
            </a:r>
          </a:p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</a:pPr>
            <a:r>
              <a:rPr lang="en-CA" sz="32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Job vacancies are listed online with instructions on how to apply.</a:t>
            </a:r>
          </a:p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</a:pPr>
            <a:r>
              <a:rPr lang="en-CA" dirty="0"/>
              <a:t>Paychecks are paid directly to the student.</a:t>
            </a:r>
          </a:p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</a:pPr>
            <a:r>
              <a:rPr lang="en-CA" dirty="0"/>
              <a:t>Earn extra money every 2 weeks to use how you wish!</a:t>
            </a:r>
            <a:endParaRPr lang="en-CA" sz="32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>
              <a:spcBef>
                <a:spcPts val="0"/>
              </a:spcBef>
              <a:buNone/>
            </a:pPr>
            <a:endParaRPr lang="en-US" dirty="0"/>
          </a:p>
        </p:txBody>
      </p:sp>
      <p:sp>
        <p:nvSpPr>
          <p:cNvPr id="186" name="Shape 186"/>
          <p:cNvSpPr/>
          <p:nvPr/>
        </p:nvSpPr>
        <p:spPr>
          <a:xfrm>
            <a:off x="251520" y="6237312"/>
            <a:ext cx="2376264" cy="461665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CA" sz="240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#HeadForTheHill</a:t>
            </a:r>
            <a:endParaRPr sz="240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87" name="Shape 18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118925" y="6014551"/>
            <a:ext cx="1916125" cy="7447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Shape 193"/>
          <p:cNvSpPr txBox="1">
            <a:spLocks noGrp="1"/>
          </p:cNvSpPr>
          <p:nvPr>
            <p:ph type="title"/>
          </p:nvPr>
        </p:nvSpPr>
        <p:spPr>
          <a:xfrm>
            <a:off x="0" y="0"/>
            <a:ext cx="9144000" cy="1417638"/>
          </a:xfrm>
          <a:prstGeom prst="rect">
            <a:avLst/>
          </a:prstGeom>
          <a:solidFill>
            <a:srgbClr val="EB0000"/>
          </a:solidFill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Calibri"/>
              <a:buNone/>
            </a:pPr>
            <a:r>
              <a:rPr lang="en-CA" sz="4400" b="1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Student Employment</a:t>
            </a:r>
            <a:endParaRPr sz="4400" b="1" i="0" u="none" strike="noStrike" cap="none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4" name="Shape 194"/>
          <p:cNvSpPr txBox="1">
            <a:spLocks noGrp="1"/>
          </p:cNvSpPr>
          <p:nvPr>
            <p:ph type="body" idx="1"/>
          </p:nvPr>
        </p:nvSpPr>
        <p:spPr>
          <a:xfrm>
            <a:off x="457200" y="2048608"/>
            <a:ext cx="8229600" cy="3650067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r>
              <a:rPr lang="en-US" sz="3200" b="1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Website:</a:t>
            </a:r>
            <a:endParaRPr dirty="0"/>
          </a:p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</a:pPr>
            <a:r>
              <a:rPr lang="en-CA" dirty="0"/>
              <a:t>w</a:t>
            </a:r>
            <a:r>
              <a:rPr lang="en-CA" sz="32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ku.edu/</a:t>
            </a:r>
            <a:r>
              <a:rPr lang="en-CA" sz="3200" b="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financialaid</a:t>
            </a:r>
            <a:r>
              <a:rPr lang="en-CA" sz="32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/</a:t>
            </a:r>
            <a:r>
              <a:rPr lang="en-CA" sz="3200" b="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studentemployment</a:t>
            </a:r>
            <a:endParaRPr lang="en-CA" sz="32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endParaRPr lang="en-US" dirty="0"/>
          </a:p>
          <a:p>
            <a:pPr marL="0" indent="0">
              <a:spcBef>
                <a:spcPts val="0"/>
              </a:spcBef>
              <a:buNone/>
            </a:pPr>
            <a:r>
              <a:rPr lang="en-US" b="1" dirty="0"/>
              <a:t>Contact:</a:t>
            </a:r>
          </a:p>
          <a:p>
            <a:pPr indent="-45720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CA" dirty="0"/>
              <a:t>fa.employment@wku.edu</a:t>
            </a:r>
          </a:p>
          <a:p>
            <a:pPr indent="-45720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CA" dirty="0"/>
              <a:t>270-745-5513</a:t>
            </a:r>
            <a:endParaRPr lang="en-US"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endParaRPr dirty="0"/>
          </a:p>
        </p:txBody>
      </p:sp>
      <p:sp>
        <p:nvSpPr>
          <p:cNvPr id="195" name="Shape 195"/>
          <p:cNvSpPr/>
          <p:nvPr/>
        </p:nvSpPr>
        <p:spPr>
          <a:xfrm>
            <a:off x="251520" y="6237312"/>
            <a:ext cx="2376264" cy="461665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CA" sz="240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#HeadForTheHill</a:t>
            </a:r>
            <a:endParaRPr sz="240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96" name="Shape 19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118925" y="6014551"/>
            <a:ext cx="1916125" cy="7447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Shape 202"/>
          <p:cNvSpPr txBox="1">
            <a:spLocks noGrp="1"/>
          </p:cNvSpPr>
          <p:nvPr>
            <p:ph type="title"/>
          </p:nvPr>
        </p:nvSpPr>
        <p:spPr>
          <a:xfrm>
            <a:off x="0" y="0"/>
            <a:ext cx="9144000" cy="1417638"/>
          </a:xfrm>
          <a:prstGeom prst="rect">
            <a:avLst/>
          </a:prstGeom>
          <a:solidFill>
            <a:srgbClr val="EB0000"/>
          </a:solidFill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Calibri"/>
              <a:buNone/>
            </a:pPr>
            <a:r>
              <a:rPr lang="en-CA" sz="4400" b="1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Veteran Affairs</a:t>
            </a:r>
            <a:endParaRPr sz="4400" b="1" i="0" u="none" strike="noStrike" cap="none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3" name="Shape 203"/>
          <p:cNvSpPr txBox="1">
            <a:spLocks noGrp="1"/>
          </p:cNvSpPr>
          <p:nvPr>
            <p:ph type="body" idx="1"/>
          </p:nvPr>
        </p:nvSpPr>
        <p:spPr>
          <a:xfrm>
            <a:off x="457200" y="2048608"/>
            <a:ext cx="8229600" cy="3722075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r>
              <a:rPr lang="en-US" sz="3200" b="1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VA Educational Benefits</a:t>
            </a:r>
            <a:endParaRPr dirty="0"/>
          </a:p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</a:pPr>
            <a:r>
              <a:rPr lang="en-CA" sz="32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The Department of Veteran Affairs provides education benefits to eligible Service-members, Veterans, and certain dependents and survivors.</a:t>
            </a:r>
          </a:p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</a:pPr>
            <a:r>
              <a:rPr lang="en-CA" dirty="0"/>
              <a:t>If a student has eligibility, we assist in applying for and processing those benefits.</a:t>
            </a:r>
            <a:endParaRPr dirty="0"/>
          </a:p>
        </p:txBody>
      </p:sp>
      <p:sp>
        <p:nvSpPr>
          <p:cNvPr id="204" name="Shape 204"/>
          <p:cNvSpPr/>
          <p:nvPr/>
        </p:nvSpPr>
        <p:spPr>
          <a:xfrm>
            <a:off x="251520" y="6237312"/>
            <a:ext cx="2376264" cy="461665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CA" sz="240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#HeadForTheHill</a:t>
            </a:r>
            <a:endParaRPr sz="240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05" name="Shape 20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118925" y="6014551"/>
            <a:ext cx="1916125" cy="7447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Shape 211"/>
          <p:cNvSpPr txBox="1">
            <a:spLocks noGrp="1"/>
          </p:cNvSpPr>
          <p:nvPr>
            <p:ph type="title"/>
          </p:nvPr>
        </p:nvSpPr>
        <p:spPr>
          <a:xfrm>
            <a:off x="0" y="0"/>
            <a:ext cx="9144000" cy="1417638"/>
          </a:xfrm>
          <a:prstGeom prst="rect">
            <a:avLst/>
          </a:prstGeom>
          <a:solidFill>
            <a:srgbClr val="EB0000"/>
          </a:solidFill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lvl="0">
              <a:buClr>
                <a:schemeClr val="lt1"/>
              </a:buClr>
            </a:pPr>
            <a:r>
              <a:rPr lang="en-CA" b="1" dirty="0">
                <a:solidFill>
                  <a:schemeClr val="lt1"/>
                </a:solidFill>
              </a:rPr>
              <a:t>Veteran Affairs</a:t>
            </a:r>
            <a:endParaRPr sz="4400" b="1" i="0" u="none" strike="noStrike" cap="none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2" name="Shape 212"/>
          <p:cNvSpPr txBox="1">
            <a:spLocks noGrp="1"/>
          </p:cNvSpPr>
          <p:nvPr>
            <p:ph type="body" idx="1"/>
          </p:nvPr>
        </p:nvSpPr>
        <p:spPr>
          <a:xfrm>
            <a:off x="457200" y="2039816"/>
            <a:ext cx="8229600" cy="3730868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r>
              <a:rPr lang="en-CA" sz="3200" b="1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First Steps:</a:t>
            </a:r>
            <a:endParaRPr dirty="0"/>
          </a:p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</a:pPr>
            <a:r>
              <a:rPr lang="en-CA" sz="32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Contact VA to determine eligibility at </a:t>
            </a: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r>
              <a:rPr lang="en-CA" dirty="0"/>
              <a:t>    </a:t>
            </a:r>
            <a:r>
              <a:rPr lang="en-CA" sz="32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1-888-442-4551 or www.gibill.va.gov</a:t>
            </a: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endParaRPr lang="en-CA" sz="32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>
              <a:spcBef>
                <a:spcPts val="0"/>
              </a:spcBef>
              <a:buNone/>
            </a:pPr>
            <a:r>
              <a:rPr lang="en-US" b="1" dirty="0"/>
              <a:t>Contact:</a:t>
            </a:r>
            <a:endParaRPr lang="en-US" dirty="0"/>
          </a:p>
          <a:p>
            <a:pPr marL="342900" lvl="0" indent="-342900">
              <a:spcBef>
                <a:spcPts val="0"/>
              </a:spcBef>
            </a:pPr>
            <a:r>
              <a:rPr lang="en-US" dirty="0"/>
              <a:t>va.questions@wku.edu</a:t>
            </a:r>
          </a:p>
          <a:p>
            <a:pPr marL="342900" lvl="0" indent="-342900">
              <a:spcBef>
                <a:spcPts val="0"/>
              </a:spcBef>
            </a:pPr>
            <a:r>
              <a:rPr lang="en-US" dirty="0"/>
              <a:t>270-745-3732</a:t>
            </a: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endParaRPr sz="32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3" name="Shape 213"/>
          <p:cNvSpPr/>
          <p:nvPr/>
        </p:nvSpPr>
        <p:spPr>
          <a:xfrm>
            <a:off x="251520" y="6237312"/>
            <a:ext cx="2376264" cy="461665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CA" sz="240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#HeadForTheHill</a:t>
            </a:r>
            <a:endParaRPr sz="240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14" name="Shape 21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118925" y="6014551"/>
            <a:ext cx="1916125" cy="7447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Shape 220"/>
          <p:cNvSpPr txBox="1">
            <a:spLocks noGrp="1"/>
          </p:cNvSpPr>
          <p:nvPr>
            <p:ph type="title"/>
          </p:nvPr>
        </p:nvSpPr>
        <p:spPr>
          <a:xfrm>
            <a:off x="0" y="0"/>
            <a:ext cx="9144000" cy="1417638"/>
          </a:xfrm>
          <a:prstGeom prst="rect">
            <a:avLst/>
          </a:prstGeom>
          <a:solidFill>
            <a:srgbClr val="EB0000"/>
          </a:solidFill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Calibri"/>
              <a:buNone/>
            </a:pPr>
            <a:r>
              <a:rPr lang="en-US" sz="4400" b="1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Financial Aid Counselors</a:t>
            </a:r>
            <a:endParaRPr sz="4400" b="1" i="0" u="none" strike="noStrike" cap="none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1" name="Shape 221"/>
          <p:cNvSpPr txBox="1">
            <a:spLocks noGrp="1"/>
          </p:cNvSpPr>
          <p:nvPr>
            <p:ph type="body" idx="1"/>
          </p:nvPr>
        </p:nvSpPr>
        <p:spPr>
          <a:xfrm>
            <a:off x="457200" y="2031024"/>
            <a:ext cx="8229600" cy="3667652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r>
              <a:rPr lang="en-US" b="1" dirty="0"/>
              <a:t>Our counselors are here to help you!</a:t>
            </a:r>
            <a:endParaRPr dirty="0"/>
          </a:p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</a:pPr>
            <a:r>
              <a:rPr lang="en-CA" dirty="0"/>
              <a:t>We help students and parents understand the types of grant programs and loan products available to students.</a:t>
            </a:r>
          </a:p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</a:pPr>
            <a:r>
              <a:rPr lang="en-US" sz="32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We can explain the steps needed to secure Stafford Loans or apply for the Parent PLUS Loan.</a:t>
            </a:r>
            <a:endParaRPr sz="32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2" name="Shape 222"/>
          <p:cNvSpPr/>
          <p:nvPr/>
        </p:nvSpPr>
        <p:spPr>
          <a:xfrm>
            <a:off x="251520" y="6237312"/>
            <a:ext cx="2376264" cy="461665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CA" sz="240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#HeadForTheHill</a:t>
            </a:r>
            <a:endParaRPr sz="240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23" name="Shape 22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118925" y="6014551"/>
            <a:ext cx="1916125" cy="7447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Shape 220"/>
          <p:cNvSpPr txBox="1">
            <a:spLocks noGrp="1"/>
          </p:cNvSpPr>
          <p:nvPr>
            <p:ph type="title"/>
          </p:nvPr>
        </p:nvSpPr>
        <p:spPr>
          <a:xfrm>
            <a:off x="0" y="0"/>
            <a:ext cx="9144000" cy="1417638"/>
          </a:xfrm>
          <a:prstGeom prst="rect">
            <a:avLst/>
          </a:prstGeom>
          <a:solidFill>
            <a:srgbClr val="EB0000"/>
          </a:solidFill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Calibri"/>
              <a:buNone/>
            </a:pPr>
            <a:r>
              <a:rPr lang="en-US" sz="4400" b="1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Financial Aid Counselors</a:t>
            </a:r>
            <a:endParaRPr sz="4400" b="1" i="0" u="none" strike="noStrike" cap="none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1" name="Shape 221"/>
          <p:cNvSpPr txBox="1">
            <a:spLocks noGrp="1"/>
          </p:cNvSpPr>
          <p:nvPr>
            <p:ph type="body" idx="1"/>
          </p:nvPr>
        </p:nvSpPr>
        <p:spPr>
          <a:xfrm>
            <a:off x="457200" y="2031024"/>
            <a:ext cx="8229600" cy="3667652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r>
              <a:rPr lang="en-US" b="1" dirty="0"/>
              <a:t>FAFSA:</a:t>
            </a:r>
            <a:endParaRPr dirty="0"/>
          </a:p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</a:pPr>
            <a:r>
              <a:rPr lang="en-CA" dirty="0"/>
              <a:t>Submitting a completed FAFSA is how you can make the most of your financial aid resources!</a:t>
            </a:r>
          </a:p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</a:pPr>
            <a:r>
              <a:rPr lang="en-US" sz="32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If possible, use the IRS Data Retrieval Tool on the FAFSA to submit tax information.</a:t>
            </a:r>
          </a:p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</a:pPr>
            <a:r>
              <a:rPr lang="en-US" dirty="0"/>
              <a:t>The FAFSA opened </a:t>
            </a:r>
            <a:r>
              <a:rPr lang="en-US" b="1" dirty="0"/>
              <a:t>October 1</a:t>
            </a:r>
            <a:r>
              <a:rPr lang="en-US" b="1" baseline="30000" dirty="0"/>
              <a:t>st</a:t>
            </a:r>
            <a:r>
              <a:rPr lang="en-US" b="1" dirty="0"/>
              <a:t> </a:t>
            </a:r>
            <a:r>
              <a:rPr lang="en-US" dirty="0"/>
              <a:t>and will always be free to use! The website is fafsa.ed.gov. </a:t>
            </a:r>
            <a:endParaRPr sz="32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2" name="Shape 222"/>
          <p:cNvSpPr/>
          <p:nvPr/>
        </p:nvSpPr>
        <p:spPr>
          <a:xfrm>
            <a:off x="251520" y="6237312"/>
            <a:ext cx="2376264" cy="461665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CA" sz="240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#HeadForTheHill</a:t>
            </a:r>
            <a:endParaRPr sz="240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23" name="Shape 22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118925" y="6014551"/>
            <a:ext cx="1916125" cy="74475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69971938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Shape 229"/>
          <p:cNvSpPr txBox="1">
            <a:spLocks noGrp="1"/>
          </p:cNvSpPr>
          <p:nvPr>
            <p:ph type="title"/>
          </p:nvPr>
        </p:nvSpPr>
        <p:spPr>
          <a:xfrm>
            <a:off x="0" y="0"/>
            <a:ext cx="9144000" cy="1417638"/>
          </a:xfrm>
          <a:prstGeom prst="rect">
            <a:avLst/>
          </a:prstGeom>
          <a:solidFill>
            <a:srgbClr val="EB0000"/>
          </a:solidFill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lvl="0">
              <a:buClr>
                <a:schemeClr val="lt1"/>
              </a:buClr>
            </a:pPr>
            <a:r>
              <a:rPr lang="en-US" b="1" dirty="0">
                <a:solidFill>
                  <a:schemeClr val="lt1"/>
                </a:solidFill>
              </a:rPr>
              <a:t>Financial Aid Counselors</a:t>
            </a:r>
            <a:endParaRPr sz="4400" b="1" i="0" u="none" strike="noStrike" cap="none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0" name="Shape 230"/>
          <p:cNvSpPr txBox="1">
            <a:spLocks noGrp="1"/>
          </p:cNvSpPr>
          <p:nvPr>
            <p:ph type="body" idx="1"/>
          </p:nvPr>
        </p:nvSpPr>
        <p:spPr>
          <a:xfrm>
            <a:off x="457200" y="2013438"/>
            <a:ext cx="8229600" cy="3685237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r>
              <a:rPr lang="en-CA" sz="3200" b="1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No appointment necessary!</a:t>
            </a:r>
            <a:endParaRPr dirty="0"/>
          </a:p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</a:pPr>
            <a:r>
              <a:rPr lang="en-CA" sz="32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Walk-ins taken daily Monday – Friday </a:t>
            </a: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r>
              <a:rPr lang="en-CA" dirty="0"/>
              <a:t>    </a:t>
            </a:r>
            <a:r>
              <a:rPr lang="en-CA" sz="32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between 8 a.m. and 4 p.m. CST</a:t>
            </a:r>
          </a:p>
          <a:p>
            <a:pPr marL="0" lvl="0" indent="0">
              <a:spcBef>
                <a:spcPts val="0"/>
              </a:spcBef>
              <a:buNone/>
            </a:pPr>
            <a:endParaRPr lang="en-CA" b="1" dirty="0"/>
          </a:p>
          <a:p>
            <a:pPr marL="0" lvl="0" indent="0">
              <a:spcBef>
                <a:spcPts val="0"/>
              </a:spcBef>
              <a:buNone/>
            </a:pPr>
            <a:r>
              <a:rPr lang="en-CA" sz="3200" b="1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Contact:</a:t>
            </a:r>
          </a:p>
          <a:p>
            <a:pPr indent="-457200">
              <a:spcBef>
                <a:spcPts val="0"/>
              </a:spcBef>
            </a:pPr>
            <a:r>
              <a:rPr lang="en-CA" dirty="0"/>
              <a:t>fa.help@wku.edu</a:t>
            </a:r>
          </a:p>
          <a:p>
            <a:pPr indent="-457200">
              <a:spcBef>
                <a:spcPts val="0"/>
              </a:spcBef>
            </a:pPr>
            <a:r>
              <a:rPr lang="en-CA" sz="32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270-745-2755</a:t>
            </a:r>
          </a:p>
        </p:txBody>
      </p:sp>
      <p:sp>
        <p:nvSpPr>
          <p:cNvPr id="231" name="Shape 231"/>
          <p:cNvSpPr/>
          <p:nvPr/>
        </p:nvSpPr>
        <p:spPr>
          <a:xfrm>
            <a:off x="251520" y="6237312"/>
            <a:ext cx="2376264" cy="461665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CA" sz="240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#HeadForTheHill</a:t>
            </a:r>
            <a:endParaRPr sz="240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32" name="Shape 23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118925" y="6014551"/>
            <a:ext cx="1916125" cy="7447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690</TotalTime>
  <Words>612</Words>
  <Application>Microsoft Office PowerPoint</Application>
  <PresentationFormat>On-screen Show (4:3)</PresentationFormat>
  <Paragraphs>116</Paragraphs>
  <Slides>16</Slides>
  <Notes>16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16</vt:i4>
      </vt:variant>
    </vt:vector>
  </HeadingPairs>
  <TitlesOfParts>
    <vt:vector size="20" baseType="lpstr">
      <vt:lpstr>Arial</vt:lpstr>
      <vt:lpstr>Calibri</vt:lpstr>
      <vt:lpstr>Office Theme</vt:lpstr>
      <vt:lpstr>1_Office Theme</vt:lpstr>
      <vt:lpstr>PowerPoint Presentation</vt:lpstr>
      <vt:lpstr>You Can Find These Areas  Within Our Office:</vt:lpstr>
      <vt:lpstr>Student Employment</vt:lpstr>
      <vt:lpstr>Student Employment</vt:lpstr>
      <vt:lpstr>Veteran Affairs</vt:lpstr>
      <vt:lpstr>Veteran Affairs</vt:lpstr>
      <vt:lpstr>Financial Aid Counselors</vt:lpstr>
      <vt:lpstr>Financial Aid Counselors</vt:lpstr>
      <vt:lpstr>Financial Aid Counselors</vt:lpstr>
      <vt:lpstr>Scholarships</vt:lpstr>
      <vt:lpstr>Scholarships</vt:lpstr>
      <vt:lpstr>Scholarships</vt:lpstr>
      <vt:lpstr>Scholarships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Jarrett, Jessica</dc:creator>
  <cp:lastModifiedBy>Jarrett, Jessica</cp:lastModifiedBy>
  <cp:revision>43</cp:revision>
  <cp:lastPrinted>2019-02-18T14:33:30Z</cp:lastPrinted>
  <dcterms:modified xsi:type="dcterms:W3CDTF">2019-09-07T14:41:59Z</dcterms:modified>
</cp:coreProperties>
</file>