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Lst>
  <p:notesMasterIdLst>
    <p:notesMasterId r:id="rId16"/>
  </p:notesMasterIdLst>
  <p:sldIdLst>
    <p:sldId id="256" r:id="rId2"/>
    <p:sldId id="257" r:id="rId3"/>
    <p:sldId id="275" r:id="rId4"/>
    <p:sldId id="259" r:id="rId5"/>
    <p:sldId id="258" r:id="rId6"/>
    <p:sldId id="276" r:id="rId7"/>
    <p:sldId id="264" r:id="rId8"/>
    <p:sldId id="274" r:id="rId9"/>
    <p:sldId id="277" r:id="rId10"/>
    <p:sldId id="263" r:id="rId11"/>
    <p:sldId id="272" r:id="rId12"/>
    <p:sldId id="279" r:id="rId13"/>
    <p:sldId id="265" r:id="rId14"/>
    <p:sldId id="273"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0000"/>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8"/>
  </p:normalViewPr>
  <p:slideViewPr>
    <p:cSldViewPr snapToGrid="0" snapToObjects="1">
      <p:cViewPr varScale="1">
        <p:scale>
          <a:sx n="109" d="100"/>
          <a:sy n="109" d="100"/>
        </p:scale>
        <p:origin x="167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0AAD97-5133-430B-BBDC-B0C6B0CB8959}" type="doc">
      <dgm:prSet loTypeId="urn:microsoft.com/office/officeart/2005/8/layout/target3" loCatId="list" qsTypeId="urn:microsoft.com/office/officeart/2005/8/quickstyle/simple2" qsCatId="simple" csTypeId="urn:microsoft.com/office/officeart/2005/8/colors/accent1_2" csCatId="accent1" phldr="1"/>
      <dgm:spPr/>
      <dgm:t>
        <a:bodyPr/>
        <a:lstStyle/>
        <a:p>
          <a:endParaRPr lang="en-US"/>
        </a:p>
      </dgm:t>
    </dgm:pt>
    <dgm:pt modelId="{8C145568-1969-431D-BCEE-05CEDC3006E2}">
      <dgm:prSet phldrT="[Text]"/>
      <dgm:spPr>
        <a:ln>
          <a:solidFill>
            <a:srgbClr val="EB0000"/>
          </a:solidFill>
        </a:ln>
      </dgm:spPr>
      <dgm:t>
        <a:bodyPr/>
        <a:lstStyle/>
        <a:p>
          <a:r>
            <a:rPr lang="en-US" dirty="0" smtClean="0">
              <a:latin typeface="Georgia" panose="02040502050405020303" pitchFamily="18" charset="0"/>
            </a:rPr>
            <a:t>Foundations </a:t>
          </a:r>
          <a:endParaRPr lang="en-US" dirty="0">
            <a:latin typeface="Georgia" panose="02040502050405020303" pitchFamily="18" charset="0"/>
          </a:endParaRPr>
        </a:p>
      </dgm:t>
    </dgm:pt>
    <dgm:pt modelId="{2F1708BD-3E9F-48DE-B7BF-DD8578C4DBA8}" type="parTrans" cxnId="{D6785502-CE86-47BE-A589-F84860D51C07}">
      <dgm:prSet/>
      <dgm:spPr/>
      <dgm:t>
        <a:bodyPr/>
        <a:lstStyle/>
        <a:p>
          <a:endParaRPr lang="en-US"/>
        </a:p>
      </dgm:t>
    </dgm:pt>
    <dgm:pt modelId="{7C9582CC-E69B-4E91-B4DD-F43A89CFFA8C}" type="sibTrans" cxnId="{D6785502-CE86-47BE-A589-F84860D51C07}">
      <dgm:prSet/>
      <dgm:spPr/>
      <dgm:t>
        <a:bodyPr/>
        <a:lstStyle/>
        <a:p>
          <a:endParaRPr lang="en-US"/>
        </a:p>
      </dgm:t>
    </dgm:pt>
    <dgm:pt modelId="{0F69BBA8-5240-44CD-A17B-46A72C3590B3}">
      <dgm:prSet phldrT="[Text]"/>
      <dgm:spPr/>
      <dgm:t>
        <a:bodyPr/>
        <a:lstStyle/>
        <a:p>
          <a:r>
            <a:rPr lang="en-US" dirty="0" smtClean="0">
              <a:latin typeface="Georgia" panose="02040502050405020303" pitchFamily="18" charset="0"/>
            </a:rPr>
            <a:t>ENG 100</a:t>
          </a:r>
          <a:endParaRPr lang="en-US" dirty="0">
            <a:latin typeface="Georgia" panose="02040502050405020303" pitchFamily="18" charset="0"/>
          </a:endParaRPr>
        </a:p>
      </dgm:t>
    </dgm:pt>
    <dgm:pt modelId="{AD192CD5-6B8F-4826-A168-F09C1B425C0A}" type="parTrans" cxnId="{56BC90BB-5007-4E2A-8B5D-78ADD984F6F9}">
      <dgm:prSet/>
      <dgm:spPr/>
      <dgm:t>
        <a:bodyPr/>
        <a:lstStyle/>
        <a:p>
          <a:endParaRPr lang="en-US"/>
        </a:p>
      </dgm:t>
    </dgm:pt>
    <dgm:pt modelId="{725880E5-4425-49ED-B122-E03994580F26}" type="sibTrans" cxnId="{56BC90BB-5007-4E2A-8B5D-78ADD984F6F9}">
      <dgm:prSet/>
      <dgm:spPr/>
      <dgm:t>
        <a:bodyPr/>
        <a:lstStyle/>
        <a:p>
          <a:endParaRPr lang="en-US"/>
        </a:p>
      </dgm:t>
    </dgm:pt>
    <dgm:pt modelId="{FA73D45D-2BB7-4E25-BCA3-4C9FD3B087BB}">
      <dgm:prSet phldrT="[Text]"/>
      <dgm:spPr>
        <a:ln>
          <a:solidFill>
            <a:srgbClr val="EB0000"/>
          </a:solidFill>
        </a:ln>
      </dgm:spPr>
      <dgm:t>
        <a:bodyPr/>
        <a:lstStyle/>
        <a:p>
          <a:r>
            <a:rPr lang="en-US" dirty="0" smtClean="0">
              <a:latin typeface="Georgia" panose="02040502050405020303" pitchFamily="18" charset="0"/>
            </a:rPr>
            <a:t>Explorations</a:t>
          </a:r>
          <a:endParaRPr lang="en-US" dirty="0">
            <a:latin typeface="Georgia" panose="02040502050405020303" pitchFamily="18" charset="0"/>
          </a:endParaRPr>
        </a:p>
      </dgm:t>
    </dgm:pt>
    <dgm:pt modelId="{F7B1F4F7-62E9-45A8-959B-976D534C212A}" type="parTrans" cxnId="{9CB9F623-F4BB-40D7-9DC9-04051478B7DF}">
      <dgm:prSet/>
      <dgm:spPr/>
      <dgm:t>
        <a:bodyPr/>
        <a:lstStyle/>
        <a:p>
          <a:endParaRPr lang="en-US"/>
        </a:p>
      </dgm:t>
    </dgm:pt>
    <dgm:pt modelId="{A59AD275-B400-4157-87B3-DE0096441764}" type="sibTrans" cxnId="{9CB9F623-F4BB-40D7-9DC9-04051478B7DF}">
      <dgm:prSet/>
      <dgm:spPr/>
      <dgm:t>
        <a:bodyPr/>
        <a:lstStyle/>
        <a:p>
          <a:endParaRPr lang="en-US"/>
        </a:p>
      </dgm:t>
    </dgm:pt>
    <dgm:pt modelId="{01077A22-3470-45B9-82D2-DC83AE15FA01}">
      <dgm:prSet phldrT="[Text]"/>
      <dgm:spPr/>
      <dgm:t>
        <a:bodyPr/>
        <a:lstStyle/>
        <a:p>
          <a:r>
            <a:rPr lang="en-US" dirty="0" smtClean="0">
              <a:latin typeface="Georgia" panose="02040502050405020303" pitchFamily="18" charset="0"/>
            </a:rPr>
            <a:t>MUS 120</a:t>
          </a:r>
          <a:endParaRPr lang="en-US" dirty="0">
            <a:latin typeface="Georgia" panose="02040502050405020303" pitchFamily="18" charset="0"/>
          </a:endParaRPr>
        </a:p>
      </dgm:t>
    </dgm:pt>
    <dgm:pt modelId="{584FF3C1-B606-47FE-B6A3-20786D76DEC1}" type="parTrans" cxnId="{747BB3A2-E256-47E9-B7A8-1A84B073A84F}">
      <dgm:prSet/>
      <dgm:spPr/>
      <dgm:t>
        <a:bodyPr/>
        <a:lstStyle/>
        <a:p>
          <a:endParaRPr lang="en-US"/>
        </a:p>
      </dgm:t>
    </dgm:pt>
    <dgm:pt modelId="{24A9EA5F-1C7C-4079-90E4-E07AFAF19275}" type="sibTrans" cxnId="{747BB3A2-E256-47E9-B7A8-1A84B073A84F}">
      <dgm:prSet/>
      <dgm:spPr/>
      <dgm:t>
        <a:bodyPr/>
        <a:lstStyle/>
        <a:p>
          <a:endParaRPr lang="en-US"/>
        </a:p>
      </dgm:t>
    </dgm:pt>
    <dgm:pt modelId="{84478219-5B87-40AC-B18A-C1FF4183A264}">
      <dgm:prSet phldrT="[Text]"/>
      <dgm:spPr>
        <a:ln>
          <a:solidFill>
            <a:srgbClr val="EB0000"/>
          </a:solidFill>
        </a:ln>
      </dgm:spPr>
      <dgm:t>
        <a:bodyPr/>
        <a:lstStyle/>
        <a:p>
          <a:r>
            <a:rPr lang="en-US" dirty="0" smtClean="0">
              <a:latin typeface="Georgia" panose="02040502050405020303" pitchFamily="18" charset="0"/>
            </a:rPr>
            <a:t>Connections</a:t>
          </a:r>
          <a:endParaRPr lang="en-US" dirty="0">
            <a:latin typeface="Georgia" panose="02040502050405020303" pitchFamily="18" charset="0"/>
          </a:endParaRPr>
        </a:p>
      </dgm:t>
    </dgm:pt>
    <dgm:pt modelId="{26EFA07F-B9F2-4EF1-BBF5-33D82E72724A}" type="parTrans" cxnId="{9B850273-6F46-4F98-AF94-D5258176A33B}">
      <dgm:prSet/>
      <dgm:spPr/>
      <dgm:t>
        <a:bodyPr/>
        <a:lstStyle/>
        <a:p>
          <a:endParaRPr lang="en-US"/>
        </a:p>
      </dgm:t>
    </dgm:pt>
    <dgm:pt modelId="{A70FDA1E-4620-4799-B285-B2BDE0B9EB71}" type="sibTrans" cxnId="{9B850273-6F46-4F98-AF94-D5258176A33B}">
      <dgm:prSet/>
      <dgm:spPr/>
      <dgm:t>
        <a:bodyPr/>
        <a:lstStyle/>
        <a:p>
          <a:endParaRPr lang="en-US"/>
        </a:p>
      </dgm:t>
    </dgm:pt>
    <dgm:pt modelId="{8F3488B7-9B0A-413B-85E1-F3200034847B}">
      <dgm:prSet phldrT="[Text]"/>
      <dgm:spPr/>
      <dgm:t>
        <a:bodyPr/>
        <a:lstStyle/>
        <a:p>
          <a:r>
            <a:rPr lang="en-US" dirty="0" smtClean="0">
              <a:latin typeface="Georgia" panose="02040502050405020303" pitchFamily="18" charset="0"/>
            </a:rPr>
            <a:t>ENG 300</a:t>
          </a:r>
          <a:endParaRPr lang="en-US" dirty="0">
            <a:latin typeface="Georgia" panose="02040502050405020303" pitchFamily="18" charset="0"/>
          </a:endParaRPr>
        </a:p>
      </dgm:t>
    </dgm:pt>
    <dgm:pt modelId="{F6354286-AB48-4AF9-B237-410EC276294D}" type="parTrans" cxnId="{6230D236-5D74-4458-B1D9-24011A98540E}">
      <dgm:prSet/>
      <dgm:spPr/>
      <dgm:t>
        <a:bodyPr/>
        <a:lstStyle/>
        <a:p>
          <a:endParaRPr lang="en-US"/>
        </a:p>
      </dgm:t>
    </dgm:pt>
    <dgm:pt modelId="{2EDD8491-A178-4193-9605-1D8A73526454}" type="sibTrans" cxnId="{6230D236-5D74-4458-B1D9-24011A98540E}">
      <dgm:prSet/>
      <dgm:spPr/>
      <dgm:t>
        <a:bodyPr/>
        <a:lstStyle/>
        <a:p>
          <a:endParaRPr lang="en-US"/>
        </a:p>
      </dgm:t>
    </dgm:pt>
    <dgm:pt modelId="{858C3E8E-C24B-4571-BBE3-E4DF7B3F71B6}">
      <dgm:prSet phldrT="[Text]"/>
      <dgm:spPr/>
      <dgm:t>
        <a:bodyPr/>
        <a:lstStyle/>
        <a:p>
          <a:r>
            <a:rPr lang="en-US" dirty="0" smtClean="0">
              <a:latin typeface="Georgia" panose="02040502050405020303" pitchFamily="18" charset="0"/>
            </a:rPr>
            <a:t>MATH 183</a:t>
          </a:r>
          <a:endParaRPr lang="en-US" dirty="0">
            <a:latin typeface="Georgia" panose="02040502050405020303" pitchFamily="18" charset="0"/>
          </a:endParaRPr>
        </a:p>
      </dgm:t>
    </dgm:pt>
    <dgm:pt modelId="{20585C06-407A-4203-B2F9-A9966C32900C}" type="parTrans" cxnId="{6EC6989E-5EB1-495A-8894-D05CA1EBD7AD}">
      <dgm:prSet/>
      <dgm:spPr/>
      <dgm:t>
        <a:bodyPr/>
        <a:lstStyle/>
        <a:p>
          <a:endParaRPr lang="en-US"/>
        </a:p>
      </dgm:t>
    </dgm:pt>
    <dgm:pt modelId="{3B59383A-6596-437B-A709-1BF6E534A56C}" type="sibTrans" cxnId="{6EC6989E-5EB1-495A-8894-D05CA1EBD7AD}">
      <dgm:prSet/>
      <dgm:spPr/>
      <dgm:t>
        <a:bodyPr/>
        <a:lstStyle/>
        <a:p>
          <a:endParaRPr lang="en-US"/>
        </a:p>
      </dgm:t>
    </dgm:pt>
    <dgm:pt modelId="{EFCE18DD-9A9D-4BE2-AD67-FC1565058F66}">
      <dgm:prSet phldrT="[Text]"/>
      <dgm:spPr/>
      <dgm:t>
        <a:bodyPr/>
        <a:lstStyle/>
        <a:p>
          <a:r>
            <a:rPr lang="en-US" dirty="0" smtClean="0">
              <a:latin typeface="Georgia" panose="02040502050405020303" pitchFamily="18" charset="0"/>
            </a:rPr>
            <a:t>ENG 200</a:t>
          </a:r>
          <a:endParaRPr lang="en-US" dirty="0">
            <a:latin typeface="Georgia" panose="02040502050405020303" pitchFamily="18" charset="0"/>
          </a:endParaRPr>
        </a:p>
      </dgm:t>
    </dgm:pt>
    <dgm:pt modelId="{BF6EC7CE-5069-47C8-BF2D-513A343D9DEE}" type="parTrans" cxnId="{CC7BFCC8-B73A-4AE8-BEF8-C75F6343CAF5}">
      <dgm:prSet/>
      <dgm:spPr/>
      <dgm:t>
        <a:bodyPr/>
        <a:lstStyle/>
        <a:p>
          <a:endParaRPr lang="en-US"/>
        </a:p>
      </dgm:t>
    </dgm:pt>
    <dgm:pt modelId="{4B40B836-01A3-4E60-9AC2-1AD176D40CDE}" type="sibTrans" cxnId="{CC7BFCC8-B73A-4AE8-BEF8-C75F6343CAF5}">
      <dgm:prSet/>
      <dgm:spPr/>
      <dgm:t>
        <a:bodyPr/>
        <a:lstStyle/>
        <a:p>
          <a:endParaRPr lang="en-US"/>
        </a:p>
      </dgm:t>
    </dgm:pt>
    <dgm:pt modelId="{873FAA3C-ABE3-4C51-A3CA-4989C4A39433}">
      <dgm:prSet phldrT="[Text]"/>
      <dgm:spPr/>
      <dgm:t>
        <a:bodyPr/>
        <a:lstStyle/>
        <a:p>
          <a:r>
            <a:rPr lang="en-US" dirty="0" smtClean="0">
              <a:latin typeface="Georgia" panose="02040502050405020303" pitchFamily="18" charset="0"/>
            </a:rPr>
            <a:t>HIST 102</a:t>
          </a:r>
          <a:endParaRPr lang="en-US" dirty="0">
            <a:latin typeface="Georgia" panose="02040502050405020303" pitchFamily="18" charset="0"/>
          </a:endParaRPr>
        </a:p>
      </dgm:t>
    </dgm:pt>
    <dgm:pt modelId="{B3BBB259-6CD4-43ED-B354-A87867FD219A}" type="parTrans" cxnId="{3142BD1D-C5AE-4673-BD8A-BAD8B34184FD}">
      <dgm:prSet/>
      <dgm:spPr/>
      <dgm:t>
        <a:bodyPr/>
        <a:lstStyle/>
        <a:p>
          <a:endParaRPr lang="en-US"/>
        </a:p>
      </dgm:t>
    </dgm:pt>
    <dgm:pt modelId="{1348F435-220B-4EE3-B529-7E7FA0AD86CB}" type="sibTrans" cxnId="{3142BD1D-C5AE-4673-BD8A-BAD8B34184FD}">
      <dgm:prSet/>
      <dgm:spPr/>
      <dgm:t>
        <a:bodyPr/>
        <a:lstStyle/>
        <a:p>
          <a:endParaRPr lang="en-US"/>
        </a:p>
      </dgm:t>
    </dgm:pt>
    <dgm:pt modelId="{4E1E41BB-2389-450F-A62E-69279363433B}">
      <dgm:prSet phldrT="[Text]"/>
      <dgm:spPr/>
      <dgm:t>
        <a:bodyPr/>
        <a:lstStyle/>
        <a:p>
          <a:r>
            <a:rPr lang="en-US" dirty="0" smtClean="0">
              <a:latin typeface="Georgia" panose="02040502050405020303" pitchFamily="18" charset="0"/>
            </a:rPr>
            <a:t>SOCL 100</a:t>
          </a:r>
          <a:endParaRPr lang="en-US" dirty="0">
            <a:latin typeface="Georgia" panose="02040502050405020303" pitchFamily="18" charset="0"/>
          </a:endParaRPr>
        </a:p>
      </dgm:t>
    </dgm:pt>
    <dgm:pt modelId="{39A753C1-6659-4AAB-B14A-1755845879EB}" type="parTrans" cxnId="{638DA016-956C-405E-80BA-BF3CF52C8ED2}">
      <dgm:prSet/>
      <dgm:spPr/>
      <dgm:t>
        <a:bodyPr/>
        <a:lstStyle/>
        <a:p>
          <a:endParaRPr lang="en-US"/>
        </a:p>
      </dgm:t>
    </dgm:pt>
    <dgm:pt modelId="{962C077B-6E0F-458C-BCD5-4A3E783E0F5C}" type="sibTrans" cxnId="{638DA016-956C-405E-80BA-BF3CF52C8ED2}">
      <dgm:prSet/>
      <dgm:spPr/>
      <dgm:t>
        <a:bodyPr/>
        <a:lstStyle/>
        <a:p>
          <a:endParaRPr lang="en-US"/>
        </a:p>
      </dgm:t>
    </dgm:pt>
    <dgm:pt modelId="{4DE8E654-102E-4EDC-BC5A-ACA8942F9F2E}">
      <dgm:prSet phldrT="[Text]"/>
      <dgm:spPr/>
      <dgm:t>
        <a:bodyPr/>
        <a:lstStyle/>
        <a:p>
          <a:r>
            <a:rPr lang="en-US" dirty="0" smtClean="0">
              <a:latin typeface="Georgia" panose="02040502050405020303" pitchFamily="18" charset="0"/>
            </a:rPr>
            <a:t>BIOL 113</a:t>
          </a:r>
          <a:endParaRPr lang="en-US" dirty="0">
            <a:latin typeface="Georgia" panose="02040502050405020303" pitchFamily="18" charset="0"/>
          </a:endParaRPr>
        </a:p>
      </dgm:t>
    </dgm:pt>
    <dgm:pt modelId="{BC0F912D-EDBF-4034-872A-473630CD584C}" type="parTrans" cxnId="{C458CE93-FC99-4EC3-A6A5-37ACB57DE1E0}">
      <dgm:prSet/>
      <dgm:spPr/>
      <dgm:t>
        <a:bodyPr/>
        <a:lstStyle/>
        <a:p>
          <a:endParaRPr lang="en-US"/>
        </a:p>
      </dgm:t>
    </dgm:pt>
    <dgm:pt modelId="{2592EE6C-5BA9-4FC4-A003-CD88AE46894F}" type="sibTrans" cxnId="{C458CE93-FC99-4EC3-A6A5-37ACB57DE1E0}">
      <dgm:prSet/>
      <dgm:spPr/>
      <dgm:t>
        <a:bodyPr/>
        <a:lstStyle/>
        <a:p>
          <a:endParaRPr lang="en-US"/>
        </a:p>
      </dgm:t>
    </dgm:pt>
    <dgm:pt modelId="{39D43D88-E40E-4E66-8744-F1538F1A7775}">
      <dgm:prSet phldrT="[Text]"/>
      <dgm:spPr/>
      <dgm:t>
        <a:bodyPr/>
        <a:lstStyle/>
        <a:p>
          <a:r>
            <a:rPr lang="en-US" dirty="0" smtClean="0">
              <a:latin typeface="Georgia" panose="02040502050405020303" pitchFamily="18" charset="0"/>
            </a:rPr>
            <a:t>COMM 145</a:t>
          </a:r>
          <a:endParaRPr lang="en-US" dirty="0">
            <a:latin typeface="Georgia" panose="02040502050405020303" pitchFamily="18" charset="0"/>
          </a:endParaRPr>
        </a:p>
      </dgm:t>
    </dgm:pt>
    <dgm:pt modelId="{D19C9EBA-94C1-48F2-A602-71C979B9C482}" type="parTrans" cxnId="{9E23A8C0-4A4F-4C86-99E4-D6E869DCC7BE}">
      <dgm:prSet/>
      <dgm:spPr/>
      <dgm:t>
        <a:bodyPr/>
        <a:lstStyle/>
        <a:p>
          <a:endParaRPr lang="en-US"/>
        </a:p>
      </dgm:t>
    </dgm:pt>
    <dgm:pt modelId="{D7D7F12A-E592-44F7-92B2-7B68EA3773DF}" type="sibTrans" cxnId="{9E23A8C0-4A4F-4C86-99E4-D6E869DCC7BE}">
      <dgm:prSet/>
      <dgm:spPr/>
      <dgm:t>
        <a:bodyPr/>
        <a:lstStyle/>
        <a:p>
          <a:endParaRPr lang="en-US"/>
        </a:p>
      </dgm:t>
    </dgm:pt>
    <dgm:pt modelId="{14C446F7-3E94-498E-A96A-6483AB028B7F}">
      <dgm:prSet phldrT="[Text]"/>
      <dgm:spPr/>
      <dgm:t>
        <a:bodyPr/>
        <a:lstStyle/>
        <a:p>
          <a:r>
            <a:rPr lang="en-US" dirty="0" smtClean="0">
              <a:latin typeface="Georgia" panose="02040502050405020303" pitchFamily="18" charset="0"/>
            </a:rPr>
            <a:t>ASTR 104 (w/lab component)</a:t>
          </a:r>
          <a:endParaRPr lang="en-US" dirty="0">
            <a:latin typeface="Georgia" panose="02040502050405020303" pitchFamily="18" charset="0"/>
          </a:endParaRPr>
        </a:p>
      </dgm:t>
    </dgm:pt>
    <dgm:pt modelId="{85019D1C-45E1-4DEE-9209-DD6535960A60}" type="parTrans" cxnId="{CF9D186E-65E6-4AA7-AEB6-5D7C92429D95}">
      <dgm:prSet/>
      <dgm:spPr/>
      <dgm:t>
        <a:bodyPr/>
        <a:lstStyle/>
        <a:p>
          <a:endParaRPr lang="en-US"/>
        </a:p>
      </dgm:t>
    </dgm:pt>
    <dgm:pt modelId="{11D5D42C-D2A3-430D-AD2E-B780810F9DCC}" type="sibTrans" cxnId="{CF9D186E-65E6-4AA7-AEB6-5D7C92429D95}">
      <dgm:prSet/>
      <dgm:spPr/>
      <dgm:t>
        <a:bodyPr/>
        <a:lstStyle/>
        <a:p>
          <a:endParaRPr lang="en-US"/>
        </a:p>
      </dgm:t>
    </dgm:pt>
    <dgm:pt modelId="{3C076D74-64A5-4EEB-ADF1-CA04A6BA1690}">
      <dgm:prSet phldrT="[Text]"/>
      <dgm:spPr/>
      <dgm:t>
        <a:bodyPr/>
        <a:lstStyle/>
        <a:p>
          <a:r>
            <a:rPr lang="en-US" dirty="0" smtClean="0">
              <a:latin typeface="Georgia" panose="02040502050405020303" pitchFamily="18" charset="0"/>
            </a:rPr>
            <a:t>PSY 350</a:t>
          </a:r>
          <a:endParaRPr lang="en-US" dirty="0">
            <a:latin typeface="Georgia" panose="02040502050405020303" pitchFamily="18" charset="0"/>
          </a:endParaRPr>
        </a:p>
      </dgm:t>
    </dgm:pt>
    <dgm:pt modelId="{C790D2D4-D3A1-40EC-BA5C-EC7670CC9AFB}" type="parTrans" cxnId="{6C9AE481-87B2-443E-9293-CC550C7DE23E}">
      <dgm:prSet/>
      <dgm:spPr/>
      <dgm:t>
        <a:bodyPr/>
        <a:lstStyle/>
        <a:p>
          <a:endParaRPr lang="en-US"/>
        </a:p>
      </dgm:t>
    </dgm:pt>
    <dgm:pt modelId="{F3637F31-BD41-47DB-9CD1-A0F952A9C146}" type="sibTrans" cxnId="{6C9AE481-87B2-443E-9293-CC550C7DE23E}">
      <dgm:prSet/>
      <dgm:spPr/>
      <dgm:t>
        <a:bodyPr/>
        <a:lstStyle/>
        <a:p>
          <a:endParaRPr lang="en-US"/>
        </a:p>
      </dgm:t>
    </dgm:pt>
    <dgm:pt modelId="{4FBE5162-EFB4-48C8-A11F-1D6E8401098D}">
      <dgm:prSet phldrT="[Text]"/>
      <dgm:spPr/>
      <dgm:t>
        <a:bodyPr/>
        <a:lstStyle/>
        <a:p>
          <a:r>
            <a:rPr lang="en-US" dirty="0" smtClean="0">
              <a:latin typeface="Georgia" panose="02040502050405020303" pitchFamily="18" charset="0"/>
            </a:rPr>
            <a:t>FLK 388</a:t>
          </a:r>
          <a:endParaRPr lang="en-US" dirty="0">
            <a:latin typeface="Georgia" panose="02040502050405020303" pitchFamily="18" charset="0"/>
          </a:endParaRPr>
        </a:p>
      </dgm:t>
    </dgm:pt>
    <dgm:pt modelId="{BA82DC27-1821-4801-B521-4E67B36D14DD}" type="parTrans" cxnId="{8D820EC9-40C2-406B-AD0C-EA3E43B5DFA5}">
      <dgm:prSet/>
      <dgm:spPr/>
      <dgm:t>
        <a:bodyPr/>
        <a:lstStyle/>
        <a:p>
          <a:endParaRPr lang="en-US"/>
        </a:p>
      </dgm:t>
    </dgm:pt>
    <dgm:pt modelId="{266F059A-38E4-48B7-A9B1-0406DE7A6D46}" type="sibTrans" cxnId="{8D820EC9-40C2-406B-AD0C-EA3E43B5DFA5}">
      <dgm:prSet/>
      <dgm:spPr/>
      <dgm:t>
        <a:bodyPr/>
        <a:lstStyle/>
        <a:p>
          <a:endParaRPr lang="en-US"/>
        </a:p>
      </dgm:t>
    </dgm:pt>
    <dgm:pt modelId="{F64C6E80-927B-48C1-8D60-81483C916CBF}">
      <dgm:prSet phldrT="[Text]"/>
      <dgm:spPr/>
      <dgm:t>
        <a:bodyPr/>
        <a:lstStyle/>
        <a:p>
          <a:r>
            <a:rPr lang="en-US" dirty="0" smtClean="0">
              <a:latin typeface="Georgia" panose="02040502050405020303" pitchFamily="18" charset="0"/>
            </a:rPr>
            <a:t>HMD 211</a:t>
          </a:r>
          <a:endParaRPr lang="en-US" dirty="0">
            <a:latin typeface="Georgia" panose="02040502050405020303" pitchFamily="18" charset="0"/>
          </a:endParaRPr>
        </a:p>
      </dgm:t>
    </dgm:pt>
    <dgm:pt modelId="{66938814-162D-46BB-8104-22F6556B54A5}" type="parTrans" cxnId="{DB05851B-27C6-4448-B219-CED23855F17B}">
      <dgm:prSet/>
      <dgm:spPr/>
      <dgm:t>
        <a:bodyPr/>
        <a:lstStyle/>
        <a:p>
          <a:endParaRPr lang="en-US"/>
        </a:p>
      </dgm:t>
    </dgm:pt>
    <dgm:pt modelId="{BD5F73CA-F6C4-48AD-AA33-5F70CD3F72E4}" type="sibTrans" cxnId="{DB05851B-27C6-4448-B219-CED23855F17B}">
      <dgm:prSet/>
      <dgm:spPr/>
      <dgm:t>
        <a:bodyPr/>
        <a:lstStyle/>
        <a:p>
          <a:endParaRPr lang="en-US"/>
        </a:p>
      </dgm:t>
    </dgm:pt>
    <dgm:pt modelId="{65C88B09-1E99-40DF-BC29-45847C8C9DB7}" type="pres">
      <dgm:prSet presAssocID="{020AAD97-5133-430B-BBDC-B0C6B0CB8959}" presName="Name0" presStyleCnt="0">
        <dgm:presLayoutVars>
          <dgm:chMax val="7"/>
          <dgm:dir/>
          <dgm:animLvl val="lvl"/>
          <dgm:resizeHandles val="exact"/>
        </dgm:presLayoutVars>
      </dgm:prSet>
      <dgm:spPr/>
      <dgm:t>
        <a:bodyPr/>
        <a:lstStyle/>
        <a:p>
          <a:endParaRPr lang="en-US"/>
        </a:p>
      </dgm:t>
    </dgm:pt>
    <dgm:pt modelId="{4411D05A-5371-42A9-A42B-3C0755C2FEEF}" type="pres">
      <dgm:prSet presAssocID="{8C145568-1969-431D-BCEE-05CEDC3006E2}" presName="circle1" presStyleLbl="node1" presStyleIdx="0" presStyleCnt="3"/>
      <dgm:spPr>
        <a:solidFill>
          <a:srgbClr val="EB0000"/>
        </a:solidFill>
      </dgm:spPr>
      <dgm:t>
        <a:bodyPr/>
        <a:lstStyle/>
        <a:p>
          <a:endParaRPr lang="en-US"/>
        </a:p>
      </dgm:t>
    </dgm:pt>
    <dgm:pt modelId="{42A62412-AA88-4A5D-8513-00363FB81718}" type="pres">
      <dgm:prSet presAssocID="{8C145568-1969-431D-BCEE-05CEDC3006E2}" presName="space" presStyleCnt="0"/>
      <dgm:spPr/>
    </dgm:pt>
    <dgm:pt modelId="{B386BE34-DCFC-428A-A528-D4C9E9653189}" type="pres">
      <dgm:prSet presAssocID="{8C145568-1969-431D-BCEE-05CEDC3006E2}" presName="rect1" presStyleLbl="alignAcc1" presStyleIdx="0" presStyleCnt="3" custLinFactNeighborX="3"/>
      <dgm:spPr/>
      <dgm:t>
        <a:bodyPr/>
        <a:lstStyle/>
        <a:p>
          <a:endParaRPr lang="en-US"/>
        </a:p>
      </dgm:t>
    </dgm:pt>
    <dgm:pt modelId="{887C8446-E475-47B4-B2EF-38B94661B19D}" type="pres">
      <dgm:prSet presAssocID="{FA73D45D-2BB7-4E25-BCA3-4C9FD3B087BB}" presName="vertSpace2" presStyleLbl="node1" presStyleIdx="0" presStyleCnt="3"/>
      <dgm:spPr/>
    </dgm:pt>
    <dgm:pt modelId="{78C177F1-53F1-40C0-9E4C-F5E7C04A3726}" type="pres">
      <dgm:prSet presAssocID="{FA73D45D-2BB7-4E25-BCA3-4C9FD3B087BB}" presName="circle2" presStyleLbl="node1" presStyleIdx="1" presStyleCnt="3"/>
      <dgm:spPr>
        <a:solidFill>
          <a:srgbClr val="EB0000"/>
        </a:solidFill>
      </dgm:spPr>
      <dgm:t>
        <a:bodyPr/>
        <a:lstStyle/>
        <a:p>
          <a:endParaRPr lang="en-US"/>
        </a:p>
      </dgm:t>
    </dgm:pt>
    <dgm:pt modelId="{10A32DCF-6A34-47C7-A0F8-C9B0636C19A6}" type="pres">
      <dgm:prSet presAssocID="{FA73D45D-2BB7-4E25-BCA3-4C9FD3B087BB}" presName="rect2" presStyleLbl="alignAcc1" presStyleIdx="1" presStyleCnt="3"/>
      <dgm:spPr/>
      <dgm:t>
        <a:bodyPr/>
        <a:lstStyle/>
        <a:p>
          <a:endParaRPr lang="en-US"/>
        </a:p>
      </dgm:t>
    </dgm:pt>
    <dgm:pt modelId="{169F1FBB-C61D-47F7-B49A-58F56CFC9E6E}" type="pres">
      <dgm:prSet presAssocID="{84478219-5B87-40AC-B18A-C1FF4183A264}" presName="vertSpace3" presStyleLbl="node1" presStyleIdx="1" presStyleCnt="3"/>
      <dgm:spPr/>
    </dgm:pt>
    <dgm:pt modelId="{AA4261C4-97FD-4A8E-BD33-7A4970AEDC3D}" type="pres">
      <dgm:prSet presAssocID="{84478219-5B87-40AC-B18A-C1FF4183A264}" presName="circle3" presStyleLbl="node1" presStyleIdx="2" presStyleCnt="3"/>
      <dgm:spPr>
        <a:solidFill>
          <a:srgbClr val="EB0000"/>
        </a:solidFill>
        <a:ln>
          <a:solidFill>
            <a:schemeClr val="bg1"/>
          </a:solidFill>
        </a:ln>
      </dgm:spPr>
      <dgm:t>
        <a:bodyPr/>
        <a:lstStyle/>
        <a:p>
          <a:endParaRPr lang="en-US"/>
        </a:p>
      </dgm:t>
    </dgm:pt>
    <dgm:pt modelId="{E529978B-C056-4E90-90D5-7847243C6EF6}" type="pres">
      <dgm:prSet presAssocID="{84478219-5B87-40AC-B18A-C1FF4183A264}" presName="rect3" presStyleLbl="alignAcc1" presStyleIdx="2" presStyleCnt="3"/>
      <dgm:spPr/>
      <dgm:t>
        <a:bodyPr/>
        <a:lstStyle/>
        <a:p>
          <a:endParaRPr lang="en-US"/>
        </a:p>
      </dgm:t>
    </dgm:pt>
    <dgm:pt modelId="{00E60C58-B856-4072-BE2B-A471DB85462D}" type="pres">
      <dgm:prSet presAssocID="{8C145568-1969-431D-BCEE-05CEDC3006E2}" presName="rect1ParTx" presStyleLbl="alignAcc1" presStyleIdx="2" presStyleCnt="3">
        <dgm:presLayoutVars>
          <dgm:chMax val="1"/>
          <dgm:bulletEnabled val="1"/>
        </dgm:presLayoutVars>
      </dgm:prSet>
      <dgm:spPr/>
      <dgm:t>
        <a:bodyPr/>
        <a:lstStyle/>
        <a:p>
          <a:endParaRPr lang="en-US"/>
        </a:p>
      </dgm:t>
    </dgm:pt>
    <dgm:pt modelId="{FA94677E-E8C1-4957-9C63-E2CCC19B451E}" type="pres">
      <dgm:prSet presAssocID="{8C145568-1969-431D-BCEE-05CEDC3006E2}" presName="rect1ChTx" presStyleLbl="alignAcc1" presStyleIdx="2" presStyleCnt="3">
        <dgm:presLayoutVars>
          <dgm:bulletEnabled val="1"/>
        </dgm:presLayoutVars>
      </dgm:prSet>
      <dgm:spPr/>
      <dgm:t>
        <a:bodyPr/>
        <a:lstStyle/>
        <a:p>
          <a:endParaRPr lang="en-US"/>
        </a:p>
      </dgm:t>
    </dgm:pt>
    <dgm:pt modelId="{894E219D-1427-4373-9C92-B1BD5FA565FC}" type="pres">
      <dgm:prSet presAssocID="{FA73D45D-2BB7-4E25-BCA3-4C9FD3B087BB}" presName="rect2ParTx" presStyleLbl="alignAcc1" presStyleIdx="2" presStyleCnt="3">
        <dgm:presLayoutVars>
          <dgm:chMax val="1"/>
          <dgm:bulletEnabled val="1"/>
        </dgm:presLayoutVars>
      </dgm:prSet>
      <dgm:spPr/>
      <dgm:t>
        <a:bodyPr/>
        <a:lstStyle/>
        <a:p>
          <a:endParaRPr lang="en-US"/>
        </a:p>
      </dgm:t>
    </dgm:pt>
    <dgm:pt modelId="{B4001150-DFA3-400C-AC97-CE989D72C05E}" type="pres">
      <dgm:prSet presAssocID="{FA73D45D-2BB7-4E25-BCA3-4C9FD3B087BB}" presName="rect2ChTx" presStyleLbl="alignAcc1" presStyleIdx="2" presStyleCnt="3">
        <dgm:presLayoutVars>
          <dgm:bulletEnabled val="1"/>
        </dgm:presLayoutVars>
      </dgm:prSet>
      <dgm:spPr/>
      <dgm:t>
        <a:bodyPr/>
        <a:lstStyle/>
        <a:p>
          <a:endParaRPr lang="en-US"/>
        </a:p>
      </dgm:t>
    </dgm:pt>
    <dgm:pt modelId="{F15F7EFB-E70A-43D6-B910-8E8BFAAB0C20}" type="pres">
      <dgm:prSet presAssocID="{84478219-5B87-40AC-B18A-C1FF4183A264}" presName="rect3ParTx" presStyleLbl="alignAcc1" presStyleIdx="2" presStyleCnt="3">
        <dgm:presLayoutVars>
          <dgm:chMax val="1"/>
          <dgm:bulletEnabled val="1"/>
        </dgm:presLayoutVars>
      </dgm:prSet>
      <dgm:spPr/>
      <dgm:t>
        <a:bodyPr/>
        <a:lstStyle/>
        <a:p>
          <a:endParaRPr lang="en-US"/>
        </a:p>
      </dgm:t>
    </dgm:pt>
    <dgm:pt modelId="{33974EAC-83EB-47CC-AB7E-8DF4F9AE42BB}" type="pres">
      <dgm:prSet presAssocID="{84478219-5B87-40AC-B18A-C1FF4183A264}" presName="rect3ChTx" presStyleLbl="alignAcc1" presStyleIdx="2" presStyleCnt="3">
        <dgm:presLayoutVars>
          <dgm:bulletEnabled val="1"/>
        </dgm:presLayoutVars>
      </dgm:prSet>
      <dgm:spPr/>
      <dgm:t>
        <a:bodyPr/>
        <a:lstStyle/>
        <a:p>
          <a:endParaRPr lang="en-US"/>
        </a:p>
      </dgm:t>
    </dgm:pt>
  </dgm:ptLst>
  <dgm:cxnLst>
    <dgm:cxn modelId="{7817EAE5-9A6D-4BA3-9EE6-1DDE14F8FFA6}" type="presOf" srcId="{0F69BBA8-5240-44CD-A17B-46A72C3590B3}" destId="{FA94677E-E8C1-4957-9C63-E2CCC19B451E}" srcOrd="0" destOrd="0" presId="urn:microsoft.com/office/officeart/2005/8/layout/target3"/>
    <dgm:cxn modelId="{CC7BFCC8-B73A-4AE8-BEF8-C75F6343CAF5}" srcId="{8C145568-1969-431D-BCEE-05CEDC3006E2}" destId="{EFCE18DD-9A9D-4BE2-AD67-FC1565058F66}" srcOrd="4" destOrd="0" parTransId="{BF6EC7CE-5069-47C8-BF2D-513A343D9DEE}" sibTransId="{4B40B836-01A3-4E60-9AC2-1AD176D40CDE}"/>
    <dgm:cxn modelId="{6C9AE481-87B2-443E-9293-CC550C7DE23E}" srcId="{84478219-5B87-40AC-B18A-C1FF4183A264}" destId="{3C076D74-64A5-4EEB-ADF1-CA04A6BA1690}" srcOrd="0" destOrd="0" parTransId="{C790D2D4-D3A1-40EC-BA5C-EC7670CC9AFB}" sibTransId="{F3637F31-BD41-47DB-9CD1-A0F952A9C146}"/>
    <dgm:cxn modelId="{6230D236-5D74-4458-B1D9-24011A98540E}" srcId="{8C145568-1969-431D-BCEE-05CEDC3006E2}" destId="{8F3488B7-9B0A-413B-85E1-F3200034847B}" srcOrd="1" destOrd="0" parTransId="{F6354286-AB48-4AF9-B237-410EC276294D}" sibTransId="{2EDD8491-A178-4193-9605-1D8A73526454}"/>
    <dgm:cxn modelId="{965FEEC1-4932-479C-95A1-67185C6DE7D9}" type="presOf" srcId="{020AAD97-5133-430B-BBDC-B0C6B0CB8959}" destId="{65C88B09-1E99-40DF-BC29-45847C8C9DB7}" srcOrd="0" destOrd="0" presId="urn:microsoft.com/office/officeart/2005/8/layout/target3"/>
    <dgm:cxn modelId="{9B850273-6F46-4F98-AF94-D5258176A33B}" srcId="{020AAD97-5133-430B-BBDC-B0C6B0CB8959}" destId="{84478219-5B87-40AC-B18A-C1FF4183A264}" srcOrd="2" destOrd="0" parTransId="{26EFA07F-B9F2-4EF1-BBF5-33D82E72724A}" sibTransId="{A70FDA1E-4620-4799-B285-B2BDE0B9EB71}"/>
    <dgm:cxn modelId="{F383EE2A-3257-4E66-9615-280EBF01D478}" type="presOf" srcId="{8C145568-1969-431D-BCEE-05CEDC3006E2}" destId="{B386BE34-DCFC-428A-A528-D4C9E9653189}" srcOrd="0" destOrd="0" presId="urn:microsoft.com/office/officeart/2005/8/layout/target3"/>
    <dgm:cxn modelId="{9CB9F623-F4BB-40D7-9DC9-04051478B7DF}" srcId="{020AAD97-5133-430B-BBDC-B0C6B0CB8959}" destId="{FA73D45D-2BB7-4E25-BCA3-4C9FD3B087BB}" srcOrd="1" destOrd="0" parTransId="{F7B1F4F7-62E9-45A8-959B-976D534C212A}" sibTransId="{A59AD275-B400-4157-87B3-DE0096441764}"/>
    <dgm:cxn modelId="{C4167EB2-1BD7-4596-A854-184256F77E18}" type="presOf" srcId="{EFCE18DD-9A9D-4BE2-AD67-FC1565058F66}" destId="{FA94677E-E8C1-4957-9C63-E2CCC19B451E}" srcOrd="0" destOrd="4" presId="urn:microsoft.com/office/officeart/2005/8/layout/target3"/>
    <dgm:cxn modelId="{DB05851B-27C6-4448-B219-CED23855F17B}" srcId="{84478219-5B87-40AC-B18A-C1FF4183A264}" destId="{F64C6E80-927B-48C1-8D60-81483C916CBF}" srcOrd="2" destOrd="0" parTransId="{66938814-162D-46BB-8104-22F6556B54A5}" sibTransId="{BD5F73CA-F6C4-48AD-AA33-5F70CD3F72E4}"/>
    <dgm:cxn modelId="{DAD63796-D7F6-459F-8FFB-8ADCC43DEDCA}" type="presOf" srcId="{84478219-5B87-40AC-B18A-C1FF4183A264}" destId="{F15F7EFB-E70A-43D6-B910-8E8BFAAB0C20}" srcOrd="1" destOrd="0" presId="urn:microsoft.com/office/officeart/2005/8/layout/target3"/>
    <dgm:cxn modelId="{FC3F1CC3-D165-40C2-A826-466CAA28C14E}" type="presOf" srcId="{4DE8E654-102E-4EDC-BC5A-ACA8942F9F2E}" destId="{B4001150-DFA3-400C-AC97-CE989D72C05E}" srcOrd="0" destOrd="2" presId="urn:microsoft.com/office/officeart/2005/8/layout/target3"/>
    <dgm:cxn modelId="{C9A9D266-9423-4C57-AA28-DF8F0F0AC877}" type="presOf" srcId="{84478219-5B87-40AC-B18A-C1FF4183A264}" destId="{E529978B-C056-4E90-90D5-7847243C6EF6}" srcOrd="0" destOrd="0" presId="urn:microsoft.com/office/officeart/2005/8/layout/target3"/>
    <dgm:cxn modelId="{F1FF5172-20E4-4614-B61A-1D891D545694}" type="presOf" srcId="{8F3488B7-9B0A-413B-85E1-F3200034847B}" destId="{FA94677E-E8C1-4957-9C63-E2CCC19B451E}" srcOrd="0" destOrd="1" presId="urn:microsoft.com/office/officeart/2005/8/layout/target3"/>
    <dgm:cxn modelId="{84B28750-6421-4A7A-9445-6A8A0441FDDD}" type="presOf" srcId="{8C145568-1969-431D-BCEE-05CEDC3006E2}" destId="{00E60C58-B856-4072-BE2B-A471DB85462D}" srcOrd="1" destOrd="0" presId="urn:microsoft.com/office/officeart/2005/8/layout/target3"/>
    <dgm:cxn modelId="{1C52B425-D897-4470-B7E1-DFF4C6F74DC6}" type="presOf" srcId="{FA73D45D-2BB7-4E25-BCA3-4C9FD3B087BB}" destId="{894E219D-1427-4373-9C92-B1BD5FA565FC}" srcOrd="1" destOrd="0" presId="urn:microsoft.com/office/officeart/2005/8/layout/target3"/>
    <dgm:cxn modelId="{E25725F6-8E3B-4C64-8835-C65CF6A64F94}" type="presOf" srcId="{FA73D45D-2BB7-4E25-BCA3-4C9FD3B087BB}" destId="{10A32DCF-6A34-47C7-A0F8-C9B0636C19A6}" srcOrd="0" destOrd="0" presId="urn:microsoft.com/office/officeart/2005/8/layout/target3"/>
    <dgm:cxn modelId="{638DA016-956C-405E-80BA-BF3CF52C8ED2}" srcId="{FA73D45D-2BB7-4E25-BCA3-4C9FD3B087BB}" destId="{4E1E41BB-2389-450F-A62E-69279363433B}" srcOrd="1" destOrd="0" parTransId="{39A753C1-6659-4AAB-B14A-1755845879EB}" sibTransId="{962C077B-6E0F-458C-BCD5-4A3E783E0F5C}"/>
    <dgm:cxn modelId="{B4489442-CB8E-4904-9D1D-3100E7090FB3}" type="presOf" srcId="{858C3E8E-C24B-4571-BBE3-E4DF7B3F71B6}" destId="{FA94677E-E8C1-4957-9C63-E2CCC19B451E}" srcOrd="0" destOrd="3" presId="urn:microsoft.com/office/officeart/2005/8/layout/target3"/>
    <dgm:cxn modelId="{D7E0C498-40D2-4F34-85BC-EF017CD689CE}" type="presOf" srcId="{3C076D74-64A5-4EEB-ADF1-CA04A6BA1690}" destId="{33974EAC-83EB-47CC-AB7E-8DF4F9AE42BB}" srcOrd="0" destOrd="0" presId="urn:microsoft.com/office/officeart/2005/8/layout/target3"/>
    <dgm:cxn modelId="{747BB3A2-E256-47E9-B7A8-1A84B073A84F}" srcId="{FA73D45D-2BB7-4E25-BCA3-4C9FD3B087BB}" destId="{01077A22-3470-45B9-82D2-DC83AE15FA01}" srcOrd="0" destOrd="0" parTransId="{584FF3C1-B606-47FE-B6A3-20786D76DEC1}" sibTransId="{24A9EA5F-1C7C-4079-90E4-E07AFAF19275}"/>
    <dgm:cxn modelId="{F0F3844D-474C-4037-AA79-6FC67B35AC57}" type="presOf" srcId="{4E1E41BB-2389-450F-A62E-69279363433B}" destId="{B4001150-DFA3-400C-AC97-CE989D72C05E}" srcOrd="0" destOrd="1" presId="urn:microsoft.com/office/officeart/2005/8/layout/target3"/>
    <dgm:cxn modelId="{5D6A6399-DA05-4EEB-8403-9FDF19679104}" type="presOf" srcId="{14C446F7-3E94-498E-A96A-6483AB028B7F}" destId="{B4001150-DFA3-400C-AC97-CE989D72C05E}" srcOrd="0" destOrd="3" presId="urn:microsoft.com/office/officeart/2005/8/layout/target3"/>
    <dgm:cxn modelId="{3FBF0230-8BF5-4430-99EA-0906A58A0157}" type="presOf" srcId="{01077A22-3470-45B9-82D2-DC83AE15FA01}" destId="{B4001150-DFA3-400C-AC97-CE989D72C05E}" srcOrd="0" destOrd="0" presId="urn:microsoft.com/office/officeart/2005/8/layout/target3"/>
    <dgm:cxn modelId="{3142BD1D-C5AE-4673-BD8A-BAD8B34184FD}" srcId="{8C145568-1969-431D-BCEE-05CEDC3006E2}" destId="{873FAA3C-ABE3-4C51-A3CA-4989C4A39433}" srcOrd="5" destOrd="0" parTransId="{B3BBB259-6CD4-43ED-B354-A87867FD219A}" sibTransId="{1348F435-220B-4EE3-B529-7E7FA0AD86CB}"/>
    <dgm:cxn modelId="{47E847A8-B98B-4395-970B-0F60DA430238}" type="presOf" srcId="{4FBE5162-EFB4-48C8-A11F-1D6E8401098D}" destId="{33974EAC-83EB-47CC-AB7E-8DF4F9AE42BB}" srcOrd="0" destOrd="1" presId="urn:microsoft.com/office/officeart/2005/8/layout/target3"/>
    <dgm:cxn modelId="{9E23A8C0-4A4F-4C86-99E4-D6E869DCC7BE}" srcId="{8C145568-1969-431D-BCEE-05CEDC3006E2}" destId="{39D43D88-E40E-4E66-8744-F1538F1A7775}" srcOrd="2" destOrd="0" parTransId="{D19C9EBA-94C1-48F2-A602-71C979B9C482}" sibTransId="{D7D7F12A-E592-44F7-92B2-7B68EA3773DF}"/>
    <dgm:cxn modelId="{C458CE93-FC99-4EC3-A6A5-37ACB57DE1E0}" srcId="{FA73D45D-2BB7-4E25-BCA3-4C9FD3B087BB}" destId="{4DE8E654-102E-4EDC-BC5A-ACA8942F9F2E}" srcOrd="2" destOrd="0" parTransId="{BC0F912D-EDBF-4034-872A-473630CD584C}" sibTransId="{2592EE6C-5BA9-4FC4-A003-CD88AE46894F}"/>
    <dgm:cxn modelId="{56BC90BB-5007-4E2A-8B5D-78ADD984F6F9}" srcId="{8C145568-1969-431D-BCEE-05CEDC3006E2}" destId="{0F69BBA8-5240-44CD-A17B-46A72C3590B3}" srcOrd="0" destOrd="0" parTransId="{AD192CD5-6B8F-4826-A168-F09C1B425C0A}" sibTransId="{725880E5-4425-49ED-B122-E03994580F26}"/>
    <dgm:cxn modelId="{6EC6989E-5EB1-495A-8894-D05CA1EBD7AD}" srcId="{8C145568-1969-431D-BCEE-05CEDC3006E2}" destId="{858C3E8E-C24B-4571-BBE3-E4DF7B3F71B6}" srcOrd="3" destOrd="0" parTransId="{20585C06-407A-4203-B2F9-A9966C32900C}" sibTransId="{3B59383A-6596-437B-A709-1BF6E534A56C}"/>
    <dgm:cxn modelId="{D6785502-CE86-47BE-A589-F84860D51C07}" srcId="{020AAD97-5133-430B-BBDC-B0C6B0CB8959}" destId="{8C145568-1969-431D-BCEE-05CEDC3006E2}" srcOrd="0" destOrd="0" parTransId="{2F1708BD-3E9F-48DE-B7BF-DD8578C4DBA8}" sibTransId="{7C9582CC-E69B-4E91-B4DD-F43A89CFFA8C}"/>
    <dgm:cxn modelId="{90D575E9-5097-46A6-9E8A-F0998F82CB05}" type="presOf" srcId="{F64C6E80-927B-48C1-8D60-81483C916CBF}" destId="{33974EAC-83EB-47CC-AB7E-8DF4F9AE42BB}" srcOrd="0" destOrd="2" presId="urn:microsoft.com/office/officeart/2005/8/layout/target3"/>
    <dgm:cxn modelId="{CF9D186E-65E6-4AA7-AEB6-5D7C92429D95}" srcId="{FA73D45D-2BB7-4E25-BCA3-4C9FD3B087BB}" destId="{14C446F7-3E94-498E-A96A-6483AB028B7F}" srcOrd="3" destOrd="0" parTransId="{85019D1C-45E1-4DEE-9209-DD6535960A60}" sibTransId="{11D5D42C-D2A3-430D-AD2E-B780810F9DCC}"/>
    <dgm:cxn modelId="{8D820EC9-40C2-406B-AD0C-EA3E43B5DFA5}" srcId="{84478219-5B87-40AC-B18A-C1FF4183A264}" destId="{4FBE5162-EFB4-48C8-A11F-1D6E8401098D}" srcOrd="1" destOrd="0" parTransId="{BA82DC27-1821-4801-B521-4E67B36D14DD}" sibTransId="{266F059A-38E4-48B7-A9B1-0406DE7A6D46}"/>
    <dgm:cxn modelId="{440152D9-676E-4A4C-91CB-3D9E23F2E617}" type="presOf" srcId="{873FAA3C-ABE3-4C51-A3CA-4989C4A39433}" destId="{FA94677E-E8C1-4957-9C63-E2CCC19B451E}" srcOrd="0" destOrd="5" presId="urn:microsoft.com/office/officeart/2005/8/layout/target3"/>
    <dgm:cxn modelId="{859F89F0-D1E6-471A-82C1-98DCE4BB4CC5}" type="presOf" srcId="{39D43D88-E40E-4E66-8744-F1538F1A7775}" destId="{FA94677E-E8C1-4957-9C63-E2CCC19B451E}" srcOrd="0" destOrd="2" presId="urn:microsoft.com/office/officeart/2005/8/layout/target3"/>
    <dgm:cxn modelId="{3352F06A-3648-4B78-BB05-91FC64A99D09}" type="presParOf" srcId="{65C88B09-1E99-40DF-BC29-45847C8C9DB7}" destId="{4411D05A-5371-42A9-A42B-3C0755C2FEEF}" srcOrd="0" destOrd="0" presId="urn:microsoft.com/office/officeart/2005/8/layout/target3"/>
    <dgm:cxn modelId="{3A1F1A50-2CEC-4DC0-8A39-4741C10C3277}" type="presParOf" srcId="{65C88B09-1E99-40DF-BC29-45847C8C9DB7}" destId="{42A62412-AA88-4A5D-8513-00363FB81718}" srcOrd="1" destOrd="0" presId="urn:microsoft.com/office/officeart/2005/8/layout/target3"/>
    <dgm:cxn modelId="{883FBF3C-80BF-40AB-9FA0-118AF936A0BB}" type="presParOf" srcId="{65C88B09-1E99-40DF-BC29-45847C8C9DB7}" destId="{B386BE34-DCFC-428A-A528-D4C9E9653189}" srcOrd="2" destOrd="0" presId="urn:microsoft.com/office/officeart/2005/8/layout/target3"/>
    <dgm:cxn modelId="{FAFB0462-AB11-4520-A1DA-692A5445E98D}" type="presParOf" srcId="{65C88B09-1E99-40DF-BC29-45847C8C9DB7}" destId="{887C8446-E475-47B4-B2EF-38B94661B19D}" srcOrd="3" destOrd="0" presId="urn:microsoft.com/office/officeart/2005/8/layout/target3"/>
    <dgm:cxn modelId="{22D7D345-36AF-4521-8F86-8E3B95F135C8}" type="presParOf" srcId="{65C88B09-1E99-40DF-BC29-45847C8C9DB7}" destId="{78C177F1-53F1-40C0-9E4C-F5E7C04A3726}" srcOrd="4" destOrd="0" presId="urn:microsoft.com/office/officeart/2005/8/layout/target3"/>
    <dgm:cxn modelId="{35FC8285-91C1-4055-AE17-2B182B04CA05}" type="presParOf" srcId="{65C88B09-1E99-40DF-BC29-45847C8C9DB7}" destId="{10A32DCF-6A34-47C7-A0F8-C9B0636C19A6}" srcOrd="5" destOrd="0" presId="urn:microsoft.com/office/officeart/2005/8/layout/target3"/>
    <dgm:cxn modelId="{1E188FD8-88F7-471C-8243-613E5912A1A1}" type="presParOf" srcId="{65C88B09-1E99-40DF-BC29-45847C8C9DB7}" destId="{169F1FBB-C61D-47F7-B49A-58F56CFC9E6E}" srcOrd="6" destOrd="0" presId="urn:microsoft.com/office/officeart/2005/8/layout/target3"/>
    <dgm:cxn modelId="{3D2CFAE2-3C69-4232-A3D4-BD30B18BE559}" type="presParOf" srcId="{65C88B09-1E99-40DF-BC29-45847C8C9DB7}" destId="{AA4261C4-97FD-4A8E-BD33-7A4970AEDC3D}" srcOrd="7" destOrd="0" presId="urn:microsoft.com/office/officeart/2005/8/layout/target3"/>
    <dgm:cxn modelId="{D492C453-078B-48E6-8853-B0B95C88FB0D}" type="presParOf" srcId="{65C88B09-1E99-40DF-BC29-45847C8C9DB7}" destId="{E529978B-C056-4E90-90D5-7847243C6EF6}" srcOrd="8" destOrd="0" presId="urn:microsoft.com/office/officeart/2005/8/layout/target3"/>
    <dgm:cxn modelId="{F747B4B7-AB10-4AA4-B201-75F1A095FCA9}" type="presParOf" srcId="{65C88B09-1E99-40DF-BC29-45847C8C9DB7}" destId="{00E60C58-B856-4072-BE2B-A471DB85462D}" srcOrd="9" destOrd="0" presId="urn:microsoft.com/office/officeart/2005/8/layout/target3"/>
    <dgm:cxn modelId="{2383CD46-CAE3-4BFE-B3C7-CD2D0F35666C}" type="presParOf" srcId="{65C88B09-1E99-40DF-BC29-45847C8C9DB7}" destId="{FA94677E-E8C1-4957-9C63-E2CCC19B451E}" srcOrd="10" destOrd="0" presId="urn:microsoft.com/office/officeart/2005/8/layout/target3"/>
    <dgm:cxn modelId="{ED469370-7F01-47BB-94F2-357E0BA85D6C}" type="presParOf" srcId="{65C88B09-1E99-40DF-BC29-45847C8C9DB7}" destId="{894E219D-1427-4373-9C92-B1BD5FA565FC}" srcOrd="11" destOrd="0" presId="urn:microsoft.com/office/officeart/2005/8/layout/target3"/>
    <dgm:cxn modelId="{318DA5CC-5285-4045-9FC6-EDA9981D5F3A}" type="presParOf" srcId="{65C88B09-1E99-40DF-BC29-45847C8C9DB7}" destId="{B4001150-DFA3-400C-AC97-CE989D72C05E}" srcOrd="12" destOrd="0" presId="urn:microsoft.com/office/officeart/2005/8/layout/target3"/>
    <dgm:cxn modelId="{07BE5C1D-9BFB-4384-81CF-A63A89AF8406}" type="presParOf" srcId="{65C88B09-1E99-40DF-BC29-45847C8C9DB7}" destId="{F15F7EFB-E70A-43D6-B910-8E8BFAAB0C20}" srcOrd="13" destOrd="0" presId="urn:microsoft.com/office/officeart/2005/8/layout/target3"/>
    <dgm:cxn modelId="{07BE08EC-F410-44D3-9BD9-19BE2747A41D}" type="presParOf" srcId="{65C88B09-1E99-40DF-BC29-45847C8C9DB7}" destId="{33974EAC-83EB-47CC-AB7E-8DF4F9AE42BB}" srcOrd="14"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1D05A-5371-42A9-A42B-3C0755C2FEEF}">
      <dsp:nvSpPr>
        <dsp:cNvPr id="0" name=""/>
        <dsp:cNvSpPr/>
      </dsp:nvSpPr>
      <dsp:spPr>
        <a:xfrm>
          <a:off x="0" y="0"/>
          <a:ext cx="4337409" cy="4337409"/>
        </a:xfrm>
        <a:prstGeom prst="pie">
          <a:avLst>
            <a:gd name="adj1" fmla="val 5400000"/>
            <a:gd name="adj2" fmla="val 16200000"/>
          </a:avLst>
        </a:prstGeom>
        <a:solidFill>
          <a:srgbClr val="EB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386BE34-DCFC-428A-A528-D4C9E9653189}">
      <dsp:nvSpPr>
        <dsp:cNvPr id="0" name=""/>
        <dsp:cNvSpPr/>
      </dsp:nvSpPr>
      <dsp:spPr>
        <a:xfrm>
          <a:off x="2168704" y="0"/>
          <a:ext cx="5534259" cy="4337409"/>
        </a:xfrm>
        <a:prstGeom prst="rect">
          <a:avLst/>
        </a:prstGeom>
        <a:solidFill>
          <a:schemeClr val="lt1">
            <a:alpha val="90000"/>
            <a:hueOff val="0"/>
            <a:satOff val="0"/>
            <a:lumOff val="0"/>
            <a:alphaOff val="0"/>
          </a:schemeClr>
        </a:solidFill>
        <a:ln w="25400" cap="flat" cmpd="sng" algn="ctr">
          <a:solidFill>
            <a:srgbClr val="EB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latin typeface="Georgia" panose="02040502050405020303" pitchFamily="18" charset="0"/>
            </a:rPr>
            <a:t>Foundations </a:t>
          </a:r>
          <a:endParaRPr lang="en-US" sz="3300" kern="1200" dirty="0">
            <a:latin typeface="Georgia" panose="02040502050405020303" pitchFamily="18" charset="0"/>
          </a:endParaRPr>
        </a:p>
      </dsp:txBody>
      <dsp:txXfrm>
        <a:off x="2168704" y="0"/>
        <a:ext cx="2767129" cy="1301225"/>
      </dsp:txXfrm>
    </dsp:sp>
    <dsp:sp modelId="{78C177F1-53F1-40C0-9E4C-F5E7C04A3726}">
      <dsp:nvSpPr>
        <dsp:cNvPr id="0" name=""/>
        <dsp:cNvSpPr/>
      </dsp:nvSpPr>
      <dsp:spPr>
        <a:xfrm>
          <a:off x="759047" y="1301225"/>
          <a:ext cx="2819313" cy="2819313"/>
        </a:xfrm>
        <a:prstGeom prst="pie">
          <a:avLst>
            <a:gd name="adj1" fmla="val 5400000"/>
            <a:gd name="adj2" fmla="val 16200000"/>
          </a:avLst>
        </a:prstGeom>
        <a:solidFill>
          <a:srgbClr val="EB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0A32DCF-6A34-47C7-A0F8-C9B0636C19A6}">
      <dsp:nvSpPr>
        <dsp:cNvPr id="0" name=""/>
        <dsp:cNvSpPr/>
      </dsp:nvSpPr>
      <dsp:spPr>
        <a:xfrm>
          <a:off x="2168704" y="1301225"/>
          <a:ext cx="5534259" cy="2819313"/>
        </a:xfrm>
        <a:prstGeom prst="rect">
          <a:avLst/>
        </a:prstGeom>
        <a:solidFill>
          <a:schemeClr val="lt1">
            <a:alpha val="90000"/>
            <a:hueOff val="0"/>
            <a:satOff val="0"/>
            <a:lumOff val="0"/>
            <a:alphaOff val="0"/>
          </a:schemeClr>
        </a:solidFill>
        <a:ln w="25400" cap="flat" cmpd="sng" algn="ctr">
          <a:solidFill>
            <a:srgbClr val="EB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latin typeface="Georgia" panose="02040502050405020303" pitchFamily="18" charset="0"/>
            </a:rPr>
            <a:t>Explorations</a:t>
          </a:r>
          <a:endParaRPr lang="en-US" sz="3300" kern="1200" dirty="0">
            <a:latin typeface="Georgia" panose="02040502050405020303" pitchFamily="18" charset="0"/>
          </a:endParaRPr>
        </a:p>
      </dsp:txBody>
      <dsp:txXfrm>
        <a:off x="2168704" y="1301225"/>
        <a:ext cx="2767129" cy="1301221"/>
      </dsp:txXfrm>
    </dsp:sp>
    <dsp:sp modelId="{AA4261C4-97FD-4A8E-BD33-7A4970AEDC3D}">
      <dsp:nvSpPr>
        <dsp:cNvPr id="0" name=""/>
        <dsp:cNvSpPr/>
      </dsp:nvSpPr>
      <dsp:spPr>
        <a:xfrm>
          <a:off x="1518093" y="2602446"/>
          <a:ext cx="1301221" cy="1301221"/>
        </a:xfrm>
        <a:prstGeom prst="pie">
          <a:avLst>
            <a:gd name="adj1" fmla="val 5400000"/>
            <a:gd name="adj2" fmla="val 16200000"/>
          </a:avLst>
        </a:prstGeom>
        <a:solidFill>
          <a:srgbClr val="EB0000"/>
        </a:soli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529978B-C056-4E90-90D5-7847243C6EF6}">
      <dsp:nvSpPr>
        <dsp:cNvPr id="0" name=""/>
        <dsp:cNvSpPr/>
      </dsp:nvSpPr>
      <dsp:spPr>
        <a:xfrm>
          <a:off x="2168704" y="2602446"/>
          <a:ext cx="5534259" cy="1301221"/>
        </a:xfrm>
        <a:prstGeom prst="rect">
          <a:avLst/>
        </a:prstGeom>
        <a:solidFill>
          <a:schemeClr val="lt1">
            <a:alpha val="90000"/>
            <a:hueOff val="0"/>
            <a:satOff val="0"/>
            <a:lumOff val="0"/>
            <a:alphaOff val="0"/>
          </a:schemeClr>
        </a:solidFill>
        <a:ln w="25400" cap="flat" cmpd="sng" algn="ctr">
          <a:solidFill>
            <a:srgbClr val="EB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latin typeface="Georgia" panose="02040502050405020303" pitchFamily="18" charset="0"/>
            </a:rPr>
            <a:t>Connections</a:t>
          </a:r>
          <a:endParaRPr lang="en-US" sz="3300" kern="1200" dirty="0">
            <a:latin typeface="Georgia" panose="02040502050405020303" pitchFamily="18" charset="0"/>
          </a:endParaRPr>
        </a:p>
      </dsp:txBody>
      <dsp:txXfrm>
        <a:off x="2168704" y="2602446"/>
        <a:ext cx="2767129" cy="1301221"/>
      </dsp:txXfrm>
    </dsp:sp>
    <dsp:sp modelId="{FA94677E-E8C1-4957-9C63-E2CCC19B451E}">
      <dsp:nvSpPr>
        <dsp:cNvPr id="0" name=""/>
        <dsp:cNvSpPr/>
      </dsp:nvSpPr>
      <dsp:spPr>
        <a:xfrm>
          <a:off x="4935834" y="0"/>
          <a:ext cx="2767129" cy="130122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latin typeface="Georgia" panose="02040502050405020303" pitchFamily="18" charset="0"/>
            </a:rPr>
            <a:t>ENG 100</a:t>
          </a:r>
          <a:endParaRPr lang="en-US" sz="1300" kern="1200" dirty="0">
            <a:latin typeface="Georgia" panose="02040502050405020303" pitchFamily="18" charset="0"/>
          </a:endParaRPr>
        </a:p>
        <a:p>
          <a:pPr marL="114300" lvl="1" indent="-114300" algn="l" defTabSz="577850">
            <a:lnSpc>
              <a:spcPct val="90000"/>
            </a:lnSpc>
            <a:spcBef>
              <a:spcPct val="0"/>
            </a:spcBef>
            <a:spcAft>
              <a:spcPct val="15000"/>
            </a:spcAft>
            <a:buChar char="••"/>
          </a:pPr>
          <a:r>
            <a:rPr lang="en-US" sz="1300" kern="1200" dirty="0" smtClean="0">
              <a:latin typeface="Georgia" panose="02040502050405020303" pitchFamily="18" charset="0"/>
            </a:rPr>
            <a:t>ENG 300</a:t>
          </a:r>
          <a:endParaRPr lang="en-US" sz="1300" kern="1200" dirty="0">
            <a:latin typeface="Georgia" panose="02040502050405020303" pitchFamily="18" charset="0"/>
          </a:endParaRPr>
        </a:p>
        <a:p>
          <a:pPr marL="114300" lvl="1" indent="-114300" algn="l" defTabSz="577850">
            <a:lnSpc>
              <a:spcPct val="90000"/>
            </a:lnSpc>
            <a:spcBef>
              <a:spcPct val="0"/>
            </a:spcBef>
            <a:spcAft>
              <a:spcPct val="15000"/>
            </a:spcAft>
            <a:buChar char="••"/>
          </a:pPr>
          <a:r>
            <a:rPr lang="en-US" sz="1300" kern="1200" dirty="0" smtClean="0">
              <a:latin typeface="Georgia" panose="02040502050405020303" pitchFamily="18" charset="0"/>
            </a:rPr>
            <a:t>COMM 145</a:t>
          </a:r>
          <a:endParaRPr lang="en-US" sz="1300" kern="1200" dirty="0">
            <a:latin typeface="Georgia" panose="02040502050405020303" pitchFamily="18" charset="0"/>
          </a:endParaRPr>
        </a:p>
        <a:p>
          <a:pPr marL="114300" lvl="1" indent="-114300" algn="l" defTabSz="577850">
            <a:lnSpc>
              <a:spcPct val="90000"/>
            </a:lnSpc>
            <a:spcBef>
              <a:spcPct val="0"/>
            </a:spcBef>
            <a:spcAft>
              <a:spcPct val="15000"/>
            </a:spcAft>
            <a:buChar char="••"/>
          </a:pPr>
          <a:r>
            <a:rPr lang="en-US" sz="1300" kern="1200" dirty="0" smtClean="0">
              <a:latin typeface="Georgia" panose="02040502050405020303" pitchFamily="18" charset="0"/>
            </a:rPr>
            <a:t>MATH 183</a:t>
          </a:r>
          <a:endParaRPr lang="en-US" sz="1300" kern="1200" dirty="0">
            <a:latin typeface="Georgia" panose="02040502050405020303" pitchFamily="18" charset="0"/>
          </a:endParaRPr>
        </a:p>
        <a:p>
          <a:pPr marL="114300" lvl="1" indent="-114300" algn="l" defTabSz="577850">
            <a:lnSpc>
              <a:spcPct val="90000"/>
            </a:lnSpc>
            <a:spcBef>
              <a:spcPct val="0"/>
            </a:spcBef>
            <a:spcAft>
              <a:spcPct val="15000"/>
            </a:spcAft>
            <a:buChar char="••"/>
          </a:pPr>
          <a:r>
            <a:rPr lang="en-US" sz="1300" kern="1200" dirty="0" smtClean="0">
              <a:latin typeface="Georgia" panose="02040502050405020303" pitchFamily="18" charset="0"/>
            </a:rPr>
            <a:t>ENG 200</a:t>
          </a:r>
          <a:endParaRPr lang="en-US" sz="1300" kern="1200" dirty="0">
            <a:latin typeface="Georgia" panose="02040502050405020303" pitchFamily="18" charset="0"/>
          </a:endParaRPr>
        </a:p>
        <a:p>
          <a:pPr marL="114300" lvl="1" indent="-114300" algn="l" defTabSz="577850">
            <a:lnSpc>
              <a:spcPct val="90000"/>
            </a:lnSpc>
            <a:spcBef>
              <a:spcPct val="0"/>
            </a:spcBef>
            <a:spcAft>
              <a:spcPct val="15000"/>
            </a:spcAft>
            <a:buChar char="••"/>
          </a:pPr>
          <a:r>
            <a:rPr lang="en-US" sz="1300" kern="1200" dirty="0" smtClean="0">
              <a:latin typeface="Georgia" panose="02040502050405020303" pitchFamily="18" charset="0"/>
            </a:rPr>
            <a:t>HIST 102</a:t>
          </a:r>
          <a:endParaRPr lang="en-US" sz="1300" kern="1200" dirty="0">
            <a:latin typeface="Georgia" panose="02040502050405020303" pitchFamily="18" charset="0"/>
          </a:endParaRPr>
        </a:p>
      </dsp:txBody>
      <dsp:txXfrm>
        <a:off x="4935834" y="0"/>
        <a:ext cx="2767129" cy="1301225"/>
      </dsp:txXfrm>
    </dsp:sp>
    <dsp:sp modelId="{B4001150-DFA3-400C-AC97-CE989D72C05E}">
      <dsp:nvSpPr>
        <dsp:cNvPr id="0" name=""/>
        <dsp:cNvSpPr/>
      </dsp:nvSpPr>
      <dsp:spPr>
        <a:xfrm>
          <a:off x="4935834" y="1301225"/>
          <a:ext cx="2767129" cy="13012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latin typeface="Georgia" panose="02040502050405020303" pitchFamily="18" charset="0"/>
            </a:rPr>
            <a:t>MUS 120</a:t>
          </a:r>
          <a:endParaRPr lang="en-US" sz="1300" kern="1200" dirty="0">
            <a:latin typeface="Georgia" panose="02040502050405020303" pitchFamily="18" charset="0"/>
          </a:endParaRPr>
        </a:p>
        <a:p>
          <a:pPr marL="114300" lvl="1" indent="-114300" algn="l" defTabSz="577850">
            <a:lnSpc>
              <a:spcPct val="90000"/>
            </a:lnSpc>
            <a:spcBef>
              <a:spcPct val="0"/>
            </a:spcBef>
            <a:spcAft>
              <a:spcPct val="15000"/>
            </a:spcAft>
            <a:buChar char="••"/>
          </a:pPr>
          <a:r>
            <a:rPr lang="en-US" sz="1300" kern="1200" dirty="0" smtClean="0">
              <a:latin typeface="Georgia" panose="02040502050405020303" pitchFamily="18" charset="0"/>
            </a:rPr>
            <a:t>SOCL 100</a:t>
          </a:r>
          <a:endParaRPr lang="en-US" sz="1300" kern="1200" dirty="0">
            <a:latin typeface="Georgia" panose="02040502050405020303" pitchFamily="18" charset="0"/>
          </a:endParaRPr>
        </a:p>
        <a:p>
          <a:pPr marL="114300" lvl="1" indent="-114300" algn="l" defTabSz="577850">
            <a:lnSpc>
              <a:spcPct val="90000"/>
            </a:lnSpc>
            <a:spcBef>
              <a:spcPct val="0"/>
            </a:spcBef>
            <a:spcAft>
              <a:spcPct val="15000"/>
            </a:spcAft>
            <a:buChar char="••"/>
          </a:pPr>
          <a:r>
            <a:rPr lang="en-US" sz="1300" kern="1200" dirty="0" smtClean="0">
              <a:latin typeface="Georgia" panose="02040502050405020303" pitchFamily="18" charset="0"/>
            </a:rPr>
            <a:t>BIOL 113</a:t>
          </a:r>
          <a:endParaRPr lang="en-US" sz="1300" kern="1200" dirty="0">
            <a:latin typeface="Georgia" panose="02040502050405020303" pitchFamily="18" charset="0"/>
          </a:endParaRPr>
        </a:p>
        <a:p>
          <a:pPr marL="114300" lvl="1" indent="-114300" algn="l" defTabSz="577850">
            <a:lnSpc>
              <a:spcPct val="90000"/>
            </a:lnSpc>
            <a:spcBef>
              <a:spcPct val="0"/>
            </a:spcBef>
            <a:spcAft>
              <a:spcPct val="15000"/>
            </a:spcAft>
            <a:buChar char="••"/>
          </a:pPr>
          <a:r>
            <a:rPr lang="en-US" sz="1300" kern="1200" dirty="0" smtClean="0">
              <a:latin typeface="Georgia" panose="02040502050405020303" pitchFamily="18" charset="0"/>
            </a:rPr>
            <a:t>ASTR 104 (w/lab component)</a:t>
          </a:r>
          <a:endParaRPr lang="en-US" sz="1300" kern="1200" dirty="0">
            <a:latin typeface="Georgia" panose="02040502050405020303" pitchFamily="18" charset="0"/>
          </a:endParaRPr>
        </a:p>
      </dsp:txBody>
      <dsp:txXfrm>
        <a:off x="4935834" y="1301225"/>
        <a:ext cx="2767129" cy="1301221"/>
      </dsp:txXfrm>
    </dsp:sp>
    <dsp:sp modelId="{33974EAC-83EB-47CC-AB7E-8DF4F9AE42BB}">
      <dsp:nvSpPr>
        <dsp:cNvPr id="0" name=""/>
        <dsp:cNvSpPr/>
      </dsp:nvSpPr>
      <dsp:spPr>
        <a:xfrm>
          <a:off x="4935834" y="2602446"/>
          <a:ext cx="2767129" cy="13012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latin typeface="Georgia" panose="02040502050405020303" pitchFamily="18" charset="0"/>
            </a:rPr>
            <a:t>PSY 350</a:t>
          </a:r>
          <a:endParaRPr lang="en-US" sz="1300" kern="1200" dirty="0">
            <a:latin typeface="Georgia" panose="02040502050405020303" pitchFamily="18" charset="0"/>
          </a:endParaRPr>
        </a:p>
        <a:p>
          <a:pPr marL="114300" lvl="1" indent="-114300" algn="l" defTabSz="577850">
            <a:lnSpc>
              <a:spcPct val="90000"/>
            </a:lnSpc>
            <a:spcBef>
              <a:spcPct val="0"/>
            </a:spcBef>
            <a:spcAft>
              <a:spcPct val="15000"/>
            </a:spcAft>
            <a:buChar char="••"/>
          </a:pPr>
          <a:r>
            <a:rPr lang="en-US" sz="1300" kern="1200" dirty="0" smtClean="0">
              <a:latin typeface="Georgia" panose="02040502050405020303" pitchFamily="18" charset="0"/>
            </a:rPr>
            <a:t>FLK 388</a:t>
          </a:r>
          <a:endParaRPr lang="en-US" sz="1300" kern="1200" dirty="0">
            <a:latin typeface="Georgia" panose="02040502050405020303" pitchFamily="18" charset="0"/>
          </a:endParaRPr>
        </a:p>
        <a:p>
          <a:pPr marL="114300" lvl="1" indent="-114300" algn="l" defTabSz="577850">
            <a:lnSpc>
              <a:spcPct val="90000"/>
            </a:lnSpc>
            <a:spcBef>
              <a:spcPct val="0"/>
            </a:spcBef>
            <a:spcAft>
              <a:spcPct val="15000"/>
            </a:spcAft>
            <a:buChar char="••"/>
          </a:pPr>
          <a:r>
            <a:rPr lang="en-US" sz="1300" kern="1200" dirty="0" smtClean="0">
              <a:latin typeface="Georgia" panose="02040502050405020303" pitchFamily="18" charset="0"/>
            </a:rPr>
            <a:t>HMD 211</a:t>
          </a:r>
          <a:endParaRPr lang="en-US" sz="1300" kern="1200" dirty="0">
            <a:latin typeface="Georgia" panose="02040502050405020303" pitchFamily="18" charset="0"/>
          </a:endParaRPr>
        </a:p>
      </dsp:txBody>
      <dsp:txXfrm>
        <a:off x="4935834" y="2602446"/>
        <a:ext cx="2767129" cy="1301221"/>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84087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1200" b="1" i="0" u="none" strike="noStrike" cap="none">
                <a:solidFill>
                  <a:schemeClr val="dk1"/>
                </a:solidFill>
                <a:latin typeface="Calibri"/>
                <a:ea typeface="Calibri"/>
                <a:cs typeface="Calibri"/>
                <a:sym typeface="Calibri"/>
              </a:rPr>
              <a:t>The cover slide is a required slide for all presentations</a:t>
            </a:r>
            <a:endParaRPr sz="1200" b="1" i="0" u="none" strike="noStrike" cap="none">
              <a:solidFill>
                <a:schemeClr val="dk1"/>
              </a:solidFill>
              <a:latin typeface="Calibri"/>
              <a:ea typeface="Calibri"/>
              <a:cs typeface="Calibri"/>
              <a:sym typeface="Calibri"/>
            </a:endParaRPr>
          </a:p>
        </p:txBody>
      </p:sp>
      <p:sp>
        <p:nvSpPr>
          <p:cNvPr id="162" name="Shape 162"/>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4169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1200" b="0" i="0" u="none" strike="noStrike" cap="none">
                <a:solidFill>
                  <a:schemeClr val="dk1"/>
                </a:solidFill>
                <a:latin typeface="Calibri"/>
                <a:ea typeface="Calibri"/>
                <a:cs typeface="Calibri"/>
                <a:sym typeface="Calibri"/>
              </a:rPr>
              <a:t>Duplicate this slide as necessary to make your key points.</a:t>
            </a:r>
            <a:endParaRPr sz="1200" b="0" i="0" u="none" strike="noStrike" cap="none">
              <a:solidFill>
                <a:schemeClr val="dk1"/>
              </a:solidFill>
              <a:latin typeface="Calibri"/>
              <a:ea typeface="Calibri"/>
              <a:cs typeface="Calibri"/>
              <a:sym typeface="Calibri"/>
            </a:endParaRPr>
          </a:p>
        </p:txBody>
      </p:sp>
      <p:sp>
        <p:nvSpPr>
          <p:cNvPr id="227" name="Shape 227"/>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6666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1200" b="0" i="0" u="none" strike="noStrike" cap="none">
                <a:solidFill>
                  <a:schemeClr val="dk1"/>
                </a:solidFill>
                <a:latin typeface="Calibri"/>
                <a:ea typeface="Calibri"/>
                <a:cs typeface="Calibri"/>
                <a:sym typeface="Calibri"/>
              </a:rPr>
              <a:t>Duplicate this slide as necessary to make your key points.</a:t>
            </a:r>
            <a:endParaRPr sz="1200" b="0" i="0" u="none" strike="noStrike" cap="none">
              <a:solidFill>
                <a:schemeClr val="dk1"/>
              </a:solidFill>
              <a:latin typeface="Calibri"/>
              <a:ea typeface="Calibri"/>
              <a:cs typeface="Calibri"/>
              <a:sym typeface="Calibri"/>
            </a:endParaRPr>
          </a:p>
        </p:txBody>
      </p:sp>
      <p:sp>
        <p:nvSpPr>
          <p:cNvPr id="236" name="Shape 236"/>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1409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701040" y="4473892"/>
            <a:ext cx="5608320" cy="3660458"/>
          </a:xfrm>
          <a:prstGeom prst="rect">
            <a:avLst/>
          </a:prstGeom>
          <a:noFill/>
          <a:ln>
            <a:noFill/>
          </a:ln>
        </p:spPr>
        <p:txBody>
          <a:bodyPr wrap="square" lIns="93162" tIns="46568" rIns="93162" bIns="46568" anchor="t" anchorCtr="0">
            <a:noAutofit/>
          </a:bodyPr>
          <a:lstStyle/>
          <a:p>
            <a:pPr marL="0" indent="0"/>
            <a:r>
              <a:rPr lang="en-CA"/>
              <a:t>Duplicate this slide as necessary to make your key points.</a:t>
            </a:r>
            <a:endParaRPr/>
          </a:p>
        </p:txBody>
      </p:sp>
      <p:sp>
        <p:nvSpPr>
          <p:cNvPr id="200" name="Shape 200"/>
          <p:cNvSpPr txBox="1">
            <a:spLocks noGrp="1"/>
          </p:cNvSpPr>
          <p:nvPr>
            <p:ph type="sldNum" idx="12"/>
          </p:nvPr>
        </p:nvSpPr>
        <p:spPr>
          <a:xfrm>
            <a:off x="3970938" y="8829967"/>
            <a:ext cx="3037840" cy="466433"/>
          </a:xfrm>
          <a:prstGeom prst="rect">
            <a:avLst/>
          </a:prstGeom>
          <a:noFill/>
          <a:ln>
            <a:noFill/>
          </a:ln>
        </p:spPr>
        <p:txBody>
          <a:bodyPr wrap="square" lIns="93162" tIns="46568" rIns="93162" bIns="46568" anchor="b" anchorCtr="0">
            <a:noAutofit/>
          </a:bodyPr>
          <a:lstStyle/>
          <a:p>
            <a:pPr algn="r"/>
            <a:fld id="{00000000-1234-1234-1234-123412341234}" type="slidenum">
              <a:rPr lang="en-CA" sz="1200">
                <a:solidFill>
                  <a:schemeClr val="dk1"/>
                </a:solidFill>
                <a:latin typeface="Calibri"/>
                <a:ea typeface="Calibri"/>
                <a:cs typeface="Calibri"/>
                <a:sym typeface="Calibri"/>
              </a:rPr>
              <a:pPr algn="r"/>
              <a:t>12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8103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4" name="Shape 244"/>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1200" b="1" i="0" u="none" strike="noStrike" cap="none">
                <a:solidFill>
                  <a:schemeClr val="dk1"/>
                </a:solidFill>
                <a:latin typeface="Calibri"/>
                <a:ea typeface="Calibri"/>
                <a:cs typeface="Calibri"/>
                <a:sym typeface="Calibri"/>
              </a:rPr>
              <a:t>Key Takeaways is a required slide for every presentation. </a:t>
            </a:r>
            <a:endParaRPr sz="1200" b="1" i="0" u="none" strike="noStrike" cap="none">
              <a:solidFill>
                <a:schemeClr val="dk1"/>
              </a:solidFill>
              <a:latin typeface="Calibri"/>
              <a:ea typeface="Calibri"/>
              <a:cs typeface="Calibri"/>
              <a:sym typeface="Calibri"/>
            </a:endParaRPr>
          </a:p>
        </p:txBody>
      </p:sp>
      <p:sp>
        <p:nvSpPr>
          <p:cNvPr id="245" name="Shape 245"/>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7773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254" name="Shape 25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7356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1200" b="0" i="0" u="none" strike="noStrike" cap="none">
                <a:solidFill>
                  <a:schemeClr val="dk1"/>
                </a:solidFill>
                <a:latin typeface="Calibri"/>
                <a:ea typeface="Calibri"/>
                <a:cs typeface="Calibri"/>
                <a:sym typeface="Calibri"/>
              </a:rPr>
              <a:t>Duplicate this slide as necessary to make your key points.</a:t>
            </a:r>
            <a:endParaRPr sz="1200" b="0" i="0" u="none" strike="noStrike" cap="none">
              <a:solidFill>
                <a:schemeClr val="dk1"/>
              </a:solidFill>
              <a:latin typeface="Calibri"/>
              <a:ea typeface="Calibri"/>
              <a:cs typeface="Calibri"/>
              <a:sym typeface="Calibri"/>
            </a:endParaRPr>
          </a:p>
        </p:txBody>
      </p:sp>
      <p:sp>
        <p:nvSpPr>
          <p:cNvPr id="173" name="Shape 173"/>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0455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1200" b="0" i="0" u="none" strike="noStrike" cap="none">
                <a:solidFill>
                  <a:schemeClr val="dk1"/>
                </a:solidFill>
                <a:latin typeface="Calibri"/>
                <a:ea typeface="Calibri"/>
                <a:cs typeface="Calibri"/>
                <a:sym typeface="Calibri"/>
              </a:rPr>
              <a:t>Duplicate this slide as necessary to make your key points.</a:t>
            </a:r>
            <a:endParaRPr sz="1200" b="0" i="0" u="none" strike="noStrike" cap="none">
              <a:solidFill>
                <a:schemeClr val="dk1"/>
              </a:solidFill>
              <a:latin typeface="Calibri"/>
              <a:ea typeface="Calibri"/>
              <a:cs typeface="Calibri"/>
              <a:sym typeface="Calibri"/>
            </a:endParaRPr>
          </a:p>
        </p:txBody>
      </p:sp>
      <p:sp>
        <p:nvSpPr>
          <p:cNvPr id="173" name="Shape 173"/>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5901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1200" b="0" i="0" u="none" strike="noStrike" cap="none">
                <a:solidFill>
                  <a:schemeClr val="dk1"/>
                </a:solidFill>
                <a:latin typeface="Calibri"/>
                <a:ea typeface="Calibri"/>
                <a:cs typeface="Calibri"/>
                <a:sym typeface="Calibri"/>
              </a:rPr>
              <a:t>Duplicate this slide as necessary to make your key points.</a:t>
            </a:r>
            <a:endParaRPr sz="1200" b="0" i="0" u="none" strike="noStrike" cap="none">
              <a:solidFill>
                <a:schemeClr val="dk1"/>
              </a:solidFill>
              <a:latin typeface="Calibri"/>
              <a:ea typeface="Calibri"/>
              <a:cs typeface="Calibri"/>
              <a:sym typeface="Calibri"/>
            </a:endParaRPr>
          </a:p>
        </p:txBody>
      </p:sp>
      <p:sp>
        <p:nvSpPr>
          <p:cNvPr id="191" name="Shape 191"/>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7767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1200" b="0" i="0" u="none" strike="noStrike" cap="none">
                <a:solidFill>
                  <a:schemeClr val="dk1"/>
                </a:solidFill>
                <a:latin typeface="Calibri"/>
                <a:ea typeface="Calibri"/>
                <a:cs typeface="Calibri"/>
                <a:sym typeface="Calibri"/>
              </a:rPr>
              <a:t>Duplicate this slide as necessary to make your key points.</a:t>
            </a:r>
            <a:endParaRPr sz="1200" b="0" i="0" u="none" strike="noStrike" cap="none">
              <a:solidFill>
                <a:schemeClr val="dk1"/>
              </a:solidFill>
              <a:latin typeface="Calibri"/>
              <a:ea typeface="Calibri"/>
              <a:cs typeface="Calibri"/>
              <a:sym typeface="Calibri"/>
            </a:endParaRPr>
          </a:p>
        </p:txBody>
      </p:sp>
      <p:sp>
        <p:nvSpPr>
          <p:cNvPr id="182" name="Shape 182"/>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7545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1200" b="0" i="0" u="none" strike="noStrike" cap="none">
                <a:solidFill>
                  <a:schemeClr val="dk1"/>
                </a:solidFill>
                <a:latin typeface="Calibri"/>
                <a:ea typeface="Calibri"/>
                <a:cs typeface="Calibri"/>
                <a:sym typeface="Calibri"/>
              </a:rPr>
              <a:t>Duplicate this slide as necessary to make your key points.</a:t>
            </a:r>
            <a:endParaRPr sz="1200" b="0" i="0" u="none" strike="noStrike" cap="none">
              <a:solidFill>
                <a:schemeClr val="dk1"/>
              </a:solidFill>
              <a:latin typeface="Calibri"/>
              <a:ea typeface="Calibri"/>
              <a:cs typeface="Calibri"/>
              <a:sym typeface="Calibri"/>
            </a:endParaRPr>
          </a:p>
        </p:txBody>
      </p:sp>
      <p:sp>
        <p:nvSpPr>
          <p:cNvPr id="182" name="Shape 182"/>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5563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1200" b="0" i="0" u="none" strike="noStrike" cap="none">
                <a:solidFill>
                  <a:schemeClr val="dk1"/>
                </a:solidFill>
                <a:latin typeface="Calibri"/>
                <a:ea typeface="Calibri"/>
                <a:cs typeface="Calibri"/>
                <a:sym typeface="Calibri"/>
              </a:rPr>
              <a:t>Duplicate this slide as necessary to make your key points.</a:t>
            </a:r>
            <a:endParaRPr sz="1200" b="0" i="0" u="none" strike="noStrike" cap="none">
              <a:solidFill>
                <a:schemeClr val="dk1"/>
              </a:solidFill>
              <a:latin typeface="Calibri"/>
              <a:ea typeface="Calibri"/>
              <a:cs typeface="Calibri"/>
              <a:sym typeface="Calibri"/>
            </a:endParaRPr>
          </a:p>
        </p:txBody>
      </p:sp>
      <p:sp>
        <p:nvSpPr>
          <p:cNvPr id="236" name="Shape 236"/>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5993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1200" b="0" i="0" u="none" strike="noStrike" cap="none">
                <a:solidFill>
                  <a:schemeClr val="dk1"/>
                </a:solidFill>
                <a:latin typeface="Calibri"/>
                <a:ea typeface="Calibri"/>
                <a:cs typeface="Calibri"/>
                <a:sym typeface="Calibri"/>
              </a:rPr>
              <a:t>Duplicate this slide as necessary to make your key points.</a:t>
            </a:r>
            <a:endParaRPr sz="1200" b="0" i="0" u="none" strike="noStrike" cap="none">
              <a:solidFill>
                <a:schemeClr val="dk1"/>
              </a:solidFill>
              <a:latin typeface="Calibri"/>
              <a:ea typeface="Calibri"/>
              <a:cs typeface="Calibri"/>
              <a:sym typeface="Calibri"/>
            </a:endParaRPr>
          </a:p>
        </p:txBody>
      </p:sp>
      <p:sp>
        <p:nvSpPr>
          <p:cNvPr id="236" name="Shape 236"/>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9018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1200" b="0" i="0" u="none" strike="noStrike" cap="none">
                <a:solidFill>
                  <a:schemeClr val="dk1"/>
                </a:solidFill>
                <a:latin typeface="Calibri"/>
                <a:ea typeface="Calibri"/>
                <a:cs typeface="Calibri"/>
                <a:sym typeface="Calibri"/>
              </a:rPr>
              <a:t>Duplicate this slide as necessary to make your key points.</a:t>
            </a:r>
            <a:endParaRPr sz="1200" b="0" i="0" u="none" strike="noStrike" cap="none">
              <a:solidFill>
                <a:schemeClr val="dk1"/>
              </a:solidFill>
              <a:latin typeface="Calibri"/>
              <a:ea typeface="Calibri"/>
              <a:cs typeface="Calibri"/>
              <a:sym typeface="Calibri"/>
            </a:endParaRPr>
          </a:p>
        </p:txBody>
      </p:sp>
      <p:sp>
        <p:nvSpPr>
          <p:cNvPr id="182" name="Shape 182"/>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9972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2309018" y="-251619"/>
            <a:ext cx="4525963" cy="8229600"/>
          </a:xfrm>
          <a:prstGeom prst="rect">
            <a:avLst/>
          </a:prstGeom>
          <a:noFill/>
          <a:ln>
            <a:noFill/>
          </a:ln>
        </p:spPr>
        <p:txBody>
          <a:bodyPr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541338" y="190501"/>
            <a:ext cx="5851525" cy="6019800"/>
          </a:xfrm>
          <a:prstGeom prst="rect">
            <a:avLst/>
          </a:prstGeom>
          <a:noFill/>
          <a:ln>
            <a:noFill/>
          </a:ln>
        </p:spPr>
        <p:txBody>
          <a:bodyPr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457200" y="1600200"/>
            <a:ext cx="4038600" cy="4525963"/>
          </a:xfrm>
          <a:prstGeom prst="rect">
            <a:avLst/>
          </a:prstGeom>
          <a:noFill/>
          <a:ln>
            <a:noFill/>
          </a:ln>
        </p:spPr>
        <p:txBody>
          <a:bodyPr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2"/>
          </p:nvPr>
        </p:nvSpPr>
        <p:spPr>
          <a:xfrm>
            <a:off x="4648200" y="1600200"/>
            <a:ext cx="4038600" cy="4525963"/>
          </a:xfrm>
          <a:prstGeom prst="rect">
            <a:avLst/>
          </a:prstGeom>
          <a:noFill/>
          <a:ln>
            <a:noFill/>
          </a:ln>
        </p:spPr>
        <p:txBody>
          <a:bodyPr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722313" y="4406900"/>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6" name="Shape 36"/>
          <p:cNvSpPr txBox="1">
            <a:spLocks noGrp="1"/>
          </p:cNvSpPr>
          <p:nvPr>
            <p:ph type="body" idx="1"/>
          </p:nvPr>
        </p:nvSpPr>
        <p:spPr>
          <a:xfrm>
            <a:off x="722313" y="2906713"/>
            <a:ext cx="7772400" cy="1500187"/>
          </a:xfrm>
          <a:prstGeom prst="rect">
            <a:avLst/>
          </a:prstGeom>
          <a:noFill/>
          <a:ln>
            <a:noFill/>
          </a:ln>
        </p:spPr>
        <p:txBody>
          <a:bodyPr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457200" y="1535113"/>
            <a:ext cx="4040188" cy="639762"/>
          </a:xfrm>
          <a:prstGeom prst="rect">
            <a:avLst/>
          </a:prstGeom>
          <a:noFill/>
          <a:ln>
            <a:noFill/>
          </a:ln>
        </p:spPr>
        <p:txBody>
          <a:bodyPr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8" cy="3951288"/>
          </a:xfrm>
          <a:prstGeom prst="rect">
            <a:avLst/>
          </a:prstGeom>
          <a:noFill/>
          <a:ln>
            <a:noFill/>
          </a:ln>
        </p:spPr>
        <p:txBody>
          <a:bodyPr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3"/>
            <a:ext cx="4041775" cy="639762"/>
          </a:xfrm>
          <a:prstGeom prst="rect">
            <a:avLst/>
          </a:prstGeom>
          <a:noFill/>
          <a:ln>
            <a:noFill/>
          </a:ln>
        </p:spPr>
        <p:txBody>
          <a:bodyPr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5" cy="3951288"/>
          </a:xfrm>
          <a:prstGeom prst="rect">
            <a:avLst/>
          </a:prstGeom>
          <a:noFill/>
          <a:ln>
            <a:noFill/>
          </a:ln>
        </p:spPr>
        <p:txBody>
          <a:bodyPr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50"/>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3575050" y="273050"/>
            <a:ext cx="5111750" cy="5853113"/>
          </a:xfrm>
          <a:prstGeom prst="rect">
            <a:avLst/>
          </a:prstGeom>
          <a:noFill/>
          <a:ln>
            <a:noFill/>
          </a:ln>
        </p:spPr>
        <p:txBody>
          <a:bodyPr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400" cy="566738"/>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Shape 67"/>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8"/>
            <a:ext cx="5486400" cy="804862"/>
          </a:xfrm>
          <a:prstGeom prst="rect">
            <a:avLst/>
          </a:prstGeom>
          <a:noFill/>
          <a:ln>
            <a:noFill/>
          </a:ln>
        </p:spPr>
        <p:txBody>
          <a:bodyPr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www.wku.edu/degreepath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hyperlink" Target="https://www.wku.edu/career/wcidwtmajor.ph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hyperlink" Target="https://www.wku.edu/major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4" name="Rectangle 3"/>
          <p:cNvSpPr/>
          <p:nvPr/>
        </p:nvSpPr>
        <p:spPr>
          <a:xfrm>
            <a:off x="5858635" y="0"/>
            <a:ext cx="3285366" cy="33379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Shape 165"/>
          <p:cNvSpPr/>
          <p:nvPr/>
        </p:nvSpPr>
        <p:spPr>
          <a:xfrm>
            <a:off x="0" y="3337950"/>
            <a:ext cx="9144000" cy="2493600"/>
          </a:xfrm>
          <a:prstGeom prst="rect">
            <a:avLst/>
          </a:prstGeom>
          <a:solidFill>
            <a:schemeClr val="dk1"/>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6" name="Shape 166"/>
          <p:cNvSpPr/>
          <p:nvPr/>
        </p:nvSpPr>
        <p:spPr>
          <a:xfrm>
            <a:off x="251520" y="6171950"/>
            <a:ext cx="2376300" cy="4617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2400" b="0" i="0" u="none" strike="noStrike" cap="none">
                <a:solidFill>
                  <a:srgbClr val="FF0000"/>
                </a:solidFill>
                <a:latin typeface="Calibri"/>
                <a:ea typeface="Calibri"/>
                <a:cs typeface="Calibri"/>
                <a:sym typeface="Calibri"/>
              </a:rPr>
              <a:t>#HeadForTheHill</a:t>
            </a:r>
            <a:endParaRPr sz="2400" b="0" i="0" u="none" strike="noStrike" cap="none">
              <a:solidFill>
                <a:srgbClr val="FF0000"/>
              </a:solidFill>
              <a:latin typeface="Calibri"/>
              <a:ea typeface="Calibri"/>
              <a:cs typeface="Calibri"/>
              <a:sym typeface="Calibri"/>
            </a:endParaRPr>
          </a:p>
        </p:txBody>
      </p:sp>
      <p:pic>
        <p:nvPicPr>
          <p:cNvPr id="167" name="Shape 167"/>
          <p:cNvPicPr preferRelativeResize="0"/>
          <p:nvPr/>
        </p:nvPicPr>
        <p:blipFill rotWithShape="1">
          <a:blip r:embed="rId3">
            <a:alphaModFix/>
          </a:blip>
          <a:srcRect/>
          <a:stretch/>
        </p:blipFill>
        <p:spPr>
          <a:xfrm>
            <a:off x="6291600" y="5954226"/>
            <a:ext cx="1916125" cy="744750"/>
          </a:xfrm>
          <a:prstGeom prst="rect">
            <a:avLst/>
          </a:prstGeom>
          <a:noFill/>
          <a:ln>
            <a:noFill/>
          </a:ln>
        </p:spPr>
      </p:pic>
      <p:sp>
        <p:nvSpPr>
          <p:cNvPr id="169" name="Shape 169"/>
          <p:cNvSpPr txBox="1"/>
          <p:nvPr/>
        </p:nvSpPr>
        <p:spPr>
          <a:xfrm>
            <a:off x="251520" y="3965986"/>
            <a:ext cx="8180303" cy="1851300"/>
          </a:xfrm>
          <a:prstGeom prst="rect">
            <a:avLst/>
          </a:prstGeom>
          <a:noFill/>
          <a:ln>
            <a:noFill/>
          </a:ln>
        </p:spPr>
        <p:txBody>
          <a:bodyPr wrap="square" lIns="91425" tIns="45700" rIns="91425" bIns="45700" anchor="t" anchorCtr="0">
            <a:noAutofit/>
          </a:bodyPr>
          <a:lstStyle/>
          <a:p>
            <a:pPr lvl="0"/>
            <a:r>
              <a:rPr lang="en-CA" sz="3800" b="1" i="0" u="none" strike="noStrike" cap="none" dirty="0" smtClean="0">
                <a:solidFill>
                  <a:schemeClr val="lt1"/>
                </a:solidFill>
                <a:latin typeface="Calibri"/>
                <a:ea typeface="Calibri"/>
                <a:cs typeface="Calibri"/>
                <a:sym typeface="Calibri"/>
              </a:rPr>
              <a:t>Exploring Majors at WKU</a:t>
            </a:r>
            <a:r>
              <a:rPr lang="en-CA" sz="4400" b="0" i="0" u="none" strike="noStrike" cap="none" dirty="0">
                <a:solidFill>
                  <a:schemeClr val="lt1"/>
                </a:solidFill>
                <a:latin typeface="Calibri"/>
                <a:ea typeface="Calibri"/>
                <a:cs typeface="Calibri"/>
                <a:sym typeface="Calibri"/>
              </a:rPr>
              <a:t/>
            </a:r>
            <a:br>
              <a:rPr lang="en-CA" sz="4400" b="0" i="0" u="none" strike="noStrike" cap="none" dirty="0">
                <a:solidFill>
                  <a:schemeClr val="lt1"/>
                </a:solidFill>
                <a:latin typeface="Calibri"/>
                <a:ea typeface="Calibri"/>
                <a:cs typeface="Calibri"/>
                <a:sym typeface="Calibri"/>
              </a:rPr>
            </a:br>
            <a:r>
              <a:rPr lang="en-US" sz="1600" dirty="0" smtClean="0">
                <a:solidFill>
                  <a:schemeClr val="lt1"/>
                </a:solidFill>
                <a:latin typeface="Calibri"/>
                <a:ea typeface="Calibri"/>
                <a:cs typeface="Calibri"/>
                <a:sym typeface="Calibri"/>
              </a:rPr>
              <a:t>Advising &amp; Career Development Center</a:t>
            </a:r>
            <a:endParaRPr lang="en-US" sz="1600" dirty="0">
              <a:solidFill>
                <a:schemeClr val="lt1"/>
              </a:solidFill>
              <a:latin typeface="Calibri"/>
              <a:ea typeface="Calibri"/>
              <a:cs typeface="Calibri"/>
              <a:sym typeface="Calibri"/>
            </a:endParaRPr>
          </a:p>
          <a:p>
            <a:pPr lvl="0"/>
            <a:r>
              <a:rPr lang="en-US" sz="1600" dirty="0" smtClean="0">
                <a:solidFill>
                  <a:schemeClr val="lt1"/>
                </a:solidFill>
                <a:latin typeface="Calibri"/>
                <a:ea typeface="Calibri"/>
                <a:cs typeface="Calibri"/>
                <a:sym typeface="Calibri"/>
              </a:rPr>
              <a:t>Exploratory Program | Downing </a:t>
            </a:r>
            <a:r>
              <a:rPr lang="en-US" sz="1600" dirty="0">
                <a:solidFill>
                  <a:schemeClr val="lt1"/>
                </a:solidFill>
                <a:latin typeface="Calibri"/>
                <a:ea typeface="Calibri"/>
                <a:cs typeface="Calibri"/>
                <a:sym typeface="Calibri"/>
              </a:rPr>
              <a:t>Student Union </a:t>
            </a:r>
            <a:r>
              <a:rPr lang="en-US" sz="1600" dirty="0" smtClean="0">
                <a:solidFill>
                  <a:schemeClr val="lt1"/>
                </a:solidFill>
                <a:latin typeface="Calibri"/>
                <a:ea typeface="Calibri"/>
                <a:cs typeface="Calibri"/>
                <a:sym typeface="Calibri"/>
              </a:rPr>
              <a:t>2141</a:t>
            </a:r>
            <a:endParaRPr lang="en-US" sz="1600" dirty="0">
              <a:solidFill>
                <a:schemeClr val="lt1"/>
              </a:solidFill>
              <a:latin typeface="Calibri"/>
              <a:ea typeface="Calibri"/>
              <a:cs typeface="Calibri"/>
              <a:sym typeface="Calibri"/>
            </a:endParaRPr>
          </a:p>
          <a:p>
            <a:pPr lvl="0"/>
            <a:r>
              <a:rPr lang="en-US" sz="1600" dirty="0">
                <a:solidFill>
                  <a:schemeClr val="lt1"/>
                </a:solidFill>
                <a:latin typeface="Calibri"/>
                <a:ea typeface="Calibri"/>
                <a:cs typeface="Calibri"/>
                <a:sym typeface="Calibri"/>
              </a:rPr>
              <a:t>(270) 745-5065</a:t>
            </a:r>
          </a:p>
          <a:p>
            <a:pPr lvl="0"/>
            <a:r>
              <a:rPr lang="en-US" sz="1600" dirty="0">
                <a:solidFill>
                  <a:schemeClr val="lt1"/>
                </a:solidFill>
                <a:latin typeface="Calibri"/>
                <a:ea typeface="Calibri"/>
                <a:cs typeface="Calibri"/>
                <a:sym typeface="Calibri"/>
              </a:rPr>
              <a:t>academic.advising@wku.edu</a:t>
            </a: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1079" t="16558"/>
          <a:stretch/>
        </p:blipFill>
        <p:spPr>
          <a:xfrm>
            <a:off x="-8092" y="-8092"/>
            <a:ext cx="5920358" cy="3703711"/>
          </a:xfrm>
          <a:prstGeom prst="rect">
            <a:avLst/>
          </a:prstGeom>
        </p:spPr>
      </p:pic>
      <p:pic>
        <p:nvPicPr>
          <p:cNvPr id="168" name="Shape 168"/>
          <p:cNvPicPr preferRelativeResize="0"/>
          <p:nvPr/>
        </p:nvPicPr>
        <p:blipFill rotWithShape="1">
          <a:blip r:embed="rId5">
            <a:alphaModFix/>
          </a:blip>
          <a:srcRect/>
          <a:stretch/>
        </p:blipFill>
        <p:spPr>
          <a:xfrm>
            <a:off x="4951671" y="216575"/>
            <a:ext cx="4368175" cy="436817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0" y="0"/>
            <a:ext cx="9144000" cy="1417638"/>
          </a:xfrm>
          <a:prstGeom prst="rect">
            <a:avLst/>
          </a:prstGeom>
          <a:solidFill>
            <a:srgbClr val="EB0000"/>
          </a:solidFill>
          <a:ln>
            <a:noFill/>
          </a:ln>
        </p:spPr>
        <p:txBody>
          <a:bodyPr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CA" sz="4400" b="1" i="0" u="none" strike="noStrike" cap="none" dirty="0" smtClean="0">
                <a:solidFill>
                  <a:schemeClr val="lt1"/>
                </a:solidFill>
                <a:latin typeface="Calibri"/>
                <a:ea typeface="Calibri"/>
                <a:cs typeface="Calibri"/>
                <a:sym typeface="Calibri"/>
              </a:rPr>
              <a:t>Four Year Pathways</a:t>
            </a:r>
            <a:endParaRPr sz="4400" b="1" i="0" u="none" strike="noStrike" cap="none" dirty="0">
              <a:solidFill>
                <a:schemeClr val="lt1"/>
              </a:solidFill>
              <a:latin typeface="Calibri"/>
              <a:ea typeface="Calibri"/>
              <a:cs typeface="Calibri"/>
              <a:sym typeface="Calibri"/>
            </a:endParaRPr>
          </a:p>
        </p:txBody>
      </p:sp>
      <p:sp>
        <p:nvSpPr>
          <p:cNvPr id="230" name="Shape 230"/>
          <p:cNvSpPr txBox="1">
            <a:spLocks noGrp="1"/>
          </p:cNvSpPr>
          <p:nvPr>
            <p:ph type="body" idx="1"/>
          </p:nvPr>
        </p:nvSpPr>
        <p:spPr>
          <a:xfrm>
            <a:off x="386861" y="2203818"/>
            <a:ext cx="3349869" cy="3024553"/>
          </a:xfrm>
          <a:prstGeom prst="rect">
            <a:avLst/>
          </a:prstGeom>
          <a:noFill/>
          <a:ln>
            <a:noFill/>
          </a:ln>
        </p:spPr>
        <p:txBody>
          <a:bodyPr wrap="square" lIns="91425" tIns="45700" rIns="91425" bIns="45700" anchor="t" anchorCtr="0">
            <a:noAutofit/>
          </a:bodyPr>
          <a:lstStyle/>
          <a:p>
            <a:pPr marL="0" lvl="0" indent="0">
              <a:spcBef>
                <a:spcPts val="0"/>
              </a:spcBef>
              <a:buNone/>
            </a:pPr>
            <a:r>
              <a:rPr lang="en-US" sz="2400" b="1" dirty="0"/>
              <a:t>Each major has a suggested four year pathway that assists students to see what classes would be required for a given major.</a:t>
            </a:r>
          </a:p>
          <a:p>
            <a:pPr marL="0" lvl="0" indent="0">
              <a:spcBef>
                <a:spcPts val="0"/>
              </a:spcBef>
              <a:buNone/>
            </a:pPr>
            <a:r>
              <a:rPr lang="en-US" sz="1600" b="1" dirty="0">
                <a:hlinkClick r:id="rId3"/>
              </a:rPr>
              <a:t>http://www.wku.edu/degreepaths</a:t>
            </a:r>
            <a:r>
              <a:rPr lang="en-US" sz="1600" b="1" dirty="0" smtClean="0">
                <a:hlinkClick r:id="rId3"/>
              </a:rPr>
              <a:t>/</a:t>
            </a:r>
            <a:r>
              <a:rPr lang="en-US" sz="1600" b="1" dirty="0" smtClean="0"/>
              <a:t> </a:t>
            </a:r>
            <a:endParaRPr lang="en-US" sz="1600" b="1" dirty="0"/>
          </a:p>
        </p:txBody>
      </p:sp>
      <p:sp>
        <p:nvSpPr>
          <p:cNvPr id="231" name="Shape 231"/>
          <p:cNvSpPr/>
          <p:nvPr/>
        </p:nvSpPr>
        <p:spPr>
          <a:xfrm>
            <a:off x="251520" y="6237312"/>
            <a:ext cx="2376264" cy="46166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2400">
                <a:solidFill>
                  <a:srgbClr val="FF0000"/>
                </a:solidFill>
                <a:latin typeface="Calibri"/>
                <a:ea typeface="Calibri"/>
                <a:cs typeface="Calibri"/>
                <a:sym typeface="Calibri"/>
              </a:rPr>
              <a:t>#HeadForTheHill</a:t>
            </a:r>
            <a:endParaRPr sz="2400">
              <a:solidFill>
                <a:srgbClr val="FF0000"/>
              </a:solidFill>
              <a:latin typeface="Calibri"/>
              <a:ea typeface="Calibri"/>
              <a:cs typeface="Calibri"/>
              <a:sym typeface="Calibri"/>
            </a:endParaRPr>
          </a:p>
        </p:txBody>
      </p:sp>
      <p:pic>
        <p:nvPicPr>
          <p:cNvPr id="232" name="Shape 232"/>
          <p:cNvPicPr preferRelativeResize="0"/>
          <p:nvPr/>
        </p:nvPicPr>
        <p:blipFill rotWithShape="1">
          <a:blip r:embed="rId4">
            <a:alphaModFix/>
          </a:blip>
          <a:srcRect/>
          <a:stretch/>
        </p:blipFill>
        <p:spPr>
          <a:xfrm>
            <a:off x="7118925" y="6014551"/>
            <a:ext cx="1916125" cy="744750"/>
          </a:xfrm>
          <a:prstGeom prst="rect">
            <a:avLst/>
          </a:prstGeom>
          <a:noFill/>
          <a:ln>
            <a:noFill/>
          </a:ln>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9829" y="1595536"/>
            <a:ext cx="4267200" cy="4241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0" y="0"/>
            <a:ext cx="9144000" cy="1417638"/>
          </a:xfrm>
          <a:prstGeom prst="rect">
            <a:avLst/>
          </a:prstGeom>
          <a:solidFill>
            <a:srgbClr val="EB0000"/>
          </a:solidFill>
          <a:ln>
            <a:noFill/>
          </a:ln>
        </p:spPr>
        <p:txBody>
          <a:bodyPr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CA" sz="4400" b="1" i="0" u="none" strike="noStrike" cap="none" dirty="0" smtClean="0">
                <a:solidFill>
                  <a:schemeClr val="lt1"/>
                </a:solidFill>
                <a:latin typeface="Calibri"/>
                <a:ea typeface="Calibri"/>
                <a:cs typeface="Calibri"/>
                <a:sym typeface="Calibri"/>
              </a:rPr>
              <a:t>Career Coaching</a:t>
            </a:r>
            <a:endParaRPr sz="4400" b="1" i="0" u="none" strike="noStrike" cap="none" dirty="0">
              <a:solidFill>
                <a:schemeClr val="lt1"/>
              </a:solidFill>
              <a:latin typeface="Calibri"/>
              <a:ea typeface="Calibri"/>
              <a:cs typeface="Calibri"/>
              <a:sym typeface="Calibri"/>
            </a:endParaRPr>
          </a:p>
        </p:txBody>
      </p:sp>
      <p:sp>
        <p:nvSpPr>
          <p:cNvPr id="239" name="Shape 239"/>
          <p:cNvSpPr txBox="1">
            <a:spLocks noGrp="1"/>
          </p:cNvSpPr>
          <p:nvPr>
            <p:ph type="body" idx="1"/>
          </p:nvPr>
        </p:nvSpPr>
        <p:spPr>
          <a:xfrm>
            <a:off x="457200" y="1512278"/>
            <a:ext cx="8229600" cy="4502273"/>
          </a:xfrm>
          <a:prstGeom prst="rect">
            <a:avLst/>
          </a:prstGeom>
          <a:noFill/>
          <a:ln>
            <a:noFill/>
          </a:ln>
        </p:spPr>
        <p:txBody>
          <a:bodyPr wrap="square" lIns="91425" tIns="45700" rIns="91425" bIns="45700" anchor="t" anchorCtr="0">
            <a:noAutofit/>
          </a:bodyPr>
          <a:lstStyle/>
          <a:p>
            <a:pPr marL="342900" indent="0">
              <a:spcBef>
                <a:spcPts val="0"/>
              </a:spcBef>
              <a:buNone/>
            </a:pPr>
            <a:r>
              <a:rPr lang="en-US" sz="2400" dirty="0"/>
              <a:t>The </a:t>
            </a:r>
            <a:r>
              <a:rPr lang="en-US" sz="2400" dirty="0" smtClean="0"/>
              <a:t>Career Coaches serve </a:t>
            </a:r>
            <a:r>
              <a:rPr lang="en-US" sz="2400" dirty="0"/>
              <a:t>all students in their career needs, all the way from exploration to the actual job search.</a:t>
            </a:r>
          </a:p>
          <a:p>
            <a:pPr marL="342900" indent="0">
              <a:spcBef>
                <a:spcPts val="0"/>
              </a:spcBef>
              <a:buNone/>
            </a:pPr>
            <a:endParaRPr lang="en-US" sz="2400" dirty="0"/>
          </a:p>
          <a:p>
            <a:pPr marL="342900" indent="0">
              <a:spcBef>
                <a:spcPts val="0"/>
              </a:spcBef>
              <a:buNone/>
            </a:pPr>
            <a:r>
              <a:rPr lang="en-US" sz="2400" dirty="0"/>
              <a:t>For Exploratory students, </a:t>
            </a:r>
            <a:r>
              <a:rPr lang="en-US" sz="2400" dirty="0" smtClean="0"/>
              <a:t>Career Coaches can </a:t>
            </a:r>
            <a:r>
              <a:rPr lang="en-US" sz="2400" dirty="0"/>
              <a:t>help </a:t>
            </a:r>
            <a:r>
              <a:rPr lang="en-US" sz="2400" dirty="0" smtClean="0"/>
              <a:t>students consider </a:t>
            </a:r>
            <a:r>
              <a:rPr lang="en-US" sz="2400" dirty="0"/>
              <a:t>career options for any major WKU offers.</a:t>
            </a:r>
          </a:p>
          <a:p>
            <a:pPr marL="342900" indent="0">
              <a:spcBef>
                <a:spcPts val="0"/>
              </a:spcBef>
              <a:buNone/>
            </a:pPr>
            <a:endParaRPr lang="en-US" sz="2400" dirty="0"/>
          </a:p>
          <a:p>
            <a:pPr marL="342900" indent="0">
              <a:spcBef>
                <a:spcPts val="0"/>
              </a:spcBef>
              <a:buNone/>
            </a:pPr>
            <a:r>
              <a:rPr lang="en-US" sz="2400" dirty="0" smtClean="0"/>
              <a:t>Career Coaches </a:t>
            </a:r>
            <a:r>
              <a:rPr lang="en-US" sz="2400" dirty="0"/>
              <a:t>also </a:t>
            </a:r>
            <a:r>
              <a:rPr lang="en-US" sz="2400" dirty="0" smtClean="0"/>
              <a:t>offer </a:t>
            </a:r>
            <a:r>
              <a:rPr lang="en-US" sz="2400" dirty="0"/>
              <a:t>a career assessment called </a:t>
            </a:r>
            <a:r>
              <a:rPr lang="en-US" sz="2400" dirty="0" err="1" smtClean="0"/>
              <a:t>PathwayU</a:t>
            </a:r>
            <a:r>
              <a:rPr lang="en-US" sz="2400" dirty="0" smtClean="0"/>
              <a:t> which </a:t>
            </a:r>
            <a:r>
              <a:rPr lang="en-US" sz="2400" dirty="0"/>
              <a:t>accounts for a student’s preferences, personality, skills, and interests.</a:t>
            </a:r>
          </a:p>
          <a:p>
            <a:pPr marL="342900" indent="0">
              <a:spcBef>
                <a:spcPts val="0"/>
              </a:spcBef>
              <a:buNone/>
            </a:pPr>
            <a:endParaRPr lang="en-US" sz="2400" dirty="0"/>
          </a:p>
          <a:p>
            <a:pPr marL="342900" indent="0">
              <a:spcBef>
                <a:spcPts val="0"/>
              </a:spcBef>
              <a:buNone/>
            </a:pPr>
            <a:r>
              <a:rPr lang="en-US" sz="2400" dirty="0"/>
              <a:t>Students can also use the </a:t>
            </a:r>
            <a:r>
              <a:rPr lang="en-US" sz="2400" dirty="0">
                <a:hlinkClick r:id="rId3"/>
              </a:rPr>
              <a:t>What Can I Do With this Major? website</a:t>
            </a:r>
            <a:r>
              <a:rPr lang="en-US" sz="2400" dirty="0" smtClean="0"/>
              <a:t>. </a:t>
            </a:r>
            <a:endParaRPr lang="en-US" sz="2400" dirty="0"/>
          </a:p>
          <a:p>
            <a:pPr marL="342900" marR="0" lvl="0" indent="-139700" algn="l" rtl="0">
              <a:spcBef>
                <a:spcPts val="0"/>
              </a:spcBef>
              <a:spcAft>
                <a:spcPts val="0"/>
              </a:spcAft>
              <a:buClr>
                <a:schemeClr val="dk1"/>
              </a:buClr>
              <a:buSzPts val="3200"/>
              <a:buFont typeface="Arial"/>
              <a:buNone/>
            </a:pPr>
            <a:endParaRPr sz="2800" b="0" i="0" u="none" strike="noStrike" cap="none" dirty="0">
              <a:solidFill>
                <a:schemeClr val="dk1"/>
              </a:solidFill>
              <a:latin typeface="Calibri"/>
              <a:ea typeface="Calibri"/>
              <a:cs typeface="Calibri"/>
              <a:sym typeface="Calibri"/>
            </a:endParaRPr>
          </a:p>
        </p:txBody>
      </p:sp>
      <p:sp>
        <p:nvSpPr>
          <p:cNvPr id="240" name="Shape 240"/>
          <p:cNvSpPr/>
          <p:nvPr/>
        </p:nvSpPr>
        <p:spPr>
          <a:xfrm>
            <a:off x="251520" y="6237312"/>
            <a:ext cx="2376264" cy="46166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2400" dirty="0">
                <a:solidFill>
                  <a:srgbClr val="FF0000"/>
                </a:solidFill>
                <a:latin typeface="Calibri"/>
                <a:ea typeface="Calibri"/>
                <a:cs typeface="Calibri"/>
                <a:sym typeface="Calibri"/>
              </a:rPr>
              <a:t>#</a:t>
            </a:r>
            <a:r>
              <a:rPr lang="en-CA" sz="2400" dirty="0" err="1">
                <a:solidFill>
                  <a:srgbClr val="FF0000"/>
                </a:solidFill>
                <a:latin typeface="Calibri"/>
                <a:ea typeface="Calibri"/>
                <a:cs typeface="Calibri"/>
                <a:sym typeface="Calibri"/>
              </a:rPr>
              <a:t>HeadForTheHill</a:t>
            </a:r>
            <a:endParaRPr sz="2400" dirty="0">
              <a:solidFill>
                <a:srgbClr val="FF0000"/>
              </a:solidFill>
              <a:latin typeface="Calibri"/>
              <a:ea typeface="Calibri"/>
              <a:cs typeface="Calibri"/>
              <a:sym typeface="Calibri"/>
            </a:endParaRPr>
          </a:p>
        </p:txBody>
      </p:sp>
      <p:pic>
        <p:nvPicPr>
          <p:cNvPr id="241" name="Shape 241"/>
          <p:cNvPicPr preferRelativeResize="0"/>
          <p:nvPr/>
        </p:nvPicPr>
        <p:blipFill rotWithShape="1">
          <a:blip r:embed="rId4">
            <a:alphaModFix/>
          </a:blip>
          <a:srcRect/>
          <a:stretch/>
        </p:blipFill>
        <p:spPr>
          <a:xfrm>
            <a:off x="7118925" y="6014551"/>
            <a:ext cx="1916125" cy="744750"/>
          </a:xfrm>
          <a:prstGeom prst="rect">
            <a:avLst/>
          </a:prstGeom>
          <a:noFill/>
          <a:ln>
            <a:noFill/>
          </a:ln>
        </p:spPr>
      </p:pic>
    </p:spTree>
    <p:extLst>
      <p:ext uri="{BB962C8B-B14F-4D97-AF65-F5344CB8AC3E}">
        <p14:creationId xmlns:p14="http://schemas.microsoft.com/office/powerpoint/2010/main" val="1607233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0" y="0"/>
            <a:ext cx="9144000" cy="1417638"/>
          </a:xfrm>
          <a:prstGeom prst="rect">
            <a:avLst/>
          </a:prstGeom>
          <a:solidFill>
            <a:srgbClr val="EB0000"/>
          </a:solidFill>
          <a:ln>
            <a:noFill/>
          </a:ln>
        </p:spPr>
        <p:txBody>
          <a:bodyPr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CA" sz="4400" b="1" i="0" u="none" strike="noStrike" cap="none" dirty="0">
                <a:solidFill>
                  <a:schemeClr val="lt1"/>
                </a:solidFill>
                <a:latin typeface="Calibri"/>
                <a:ea typeface="Calibri"/>
                <a:cs typeface="Calibri"/>
                <a:sym typeface="Calibri"/>
              </a:rPr>
              <a:t>Career Development</a:t>
            </a:r>
            <a:endParaRPr sz="4400" b="1" i="0" u="none" strike="noStrike" cap="none" dirty="0">
              <a:solidFill>
                <a:schemeClr val="lt1"/>
              </a:solidFill>
              <a:latin typeface="Calibri"/>
              <a:ea typeface="Calibri"/>
              <a:cs typeface="Calibri"/>
              <a:sym typeface="Calibri"/>
            </a:endParaRPr>
          </a:p>
        </p:txBody>
      </p:sp>
      <p:sp>
        <p:nvSpPr>
          <p:cNvPr id="203" name="Shape 203"/>
          <p:cNvSpPr txBox="1">
            <a:spLocks noGrp="1"/>
          </p:cNvSpPr>
          <p:nvPr>
            <p:ph type="body" idx="1"/>
          </p:nvPr>
        </p:nvSpPr>
        <p:spPr>
          <a:xfrm>
            <a:off x="457200" y="2028673"/>
            <a:ext cx="8229600" cy="3201219"/>
          </a:xfrm>
          <a:prstGeom prst="rect">
            <a:avLst/>
          </a:prstGeom>
          <a:noFill/>
          <a:ln>
            <a:noFill/>
          </a:ln>
        </p:spPr>
        <p:txBody>
          <a:bodyPr wrap="square" lIns="91425" tIns="45700" rIns="91425" bIns="45700" anchor="t" anchorCtr="0">
            <a:noAutofit/>
          </a:bodyPr>
          <a:lstStyle/>
          <a:p>
            <a:pPr marL="0" lvl="0" indent="0">
              <a:spcBef>
                <a:spcPts val="0"/>
              </a:spcBef>
              <a:buNone/>
            </a:pPr>
            <a:r>
              <a:rPr lang="en-US" dirty="0"/>
              <a:t>We can help with:</a:t>
            </a:r>
          </a:p>
          <a:p>
            <a:pPr marL="693738" indent="-342900">
              <a:spcBef>
                <a:spcPts val="0"/>
              </a:spcBef>
            </a:pPr>
            <a:r>
              <a:rPr lang="en-US" sz="2800" dirty="0"/>
              <a:t>Choosing a Major &amp; Career Exploration</a:t>
            </a:r>
          </a:p>
          <a:p>
            <a:pPr marL="693738" indent="-342900">
              <a:spcBef>
                <a:spcPts val="0"/>
              </a:spcBef>
            </a:pPr>
            <a:r>
              <a:rPr lang="en-US" sz="2800" dirty="0"/>
              <a:t>Internship Preparation and Resources</a:t>
            </a:r>
          </a:p>
          <a:p>
            <a:pPr marL="693738" indent="-342900">
              <a:spcBef>
                <a:spcPts val="0"/>
              </a:spcBef>
            </a:pPr>
            <a:r>
              <a:rPr lang="en-US" sz="2800" dirty="0"/>
              <a:t>Resume &amp; Cover Letter Review</a:t>
            </a:r>
          </a:p>
          <a:p>
            <a:pPr marL="693738" indent="-342900">
              <a:spcBef>
                <a:spcPts val="0"/>
              </a:spcBef>
            </a:pPr>
            <a:r>
              <a:rPr lang="en-US" sz="2800" dirty="0"/>
              <a:t>Practice Interviews</a:t>
            </a:r>
          </a:p>
          <a:p>
            <a:pPr marL="693738" indent="-342900">
              <a:spcBef>
                <a:spcPts val="0"/>
              </a:spcBef>
            </a:pPr>
            <a:r>
              <a:rPr lang="en-US" sz="2800" dirty="0"/>
              <a:t>Full &amp; Part-time Job Search Assistance</a:t>
            </a:r>
          </a:p>
          <a:p>
            <a:pPr marL="693738" indent="-342900">
              <a:spcBef>
                <a:spcPts val="0"/>
              </a:spcBef>
            </a:pPr>
            <a:r>
              <a:rPr lang="en-US" sz="2800" dirty="0"/>
              <a:t>Career, Internship &amp; Job Fairs</a:t>
            </a:r>
          </a:p>
          <a:p>
            <a:pPr marL="693738" indent="-342900">
              <a:spcBef>
                <a:spcPts val="0"/>
              </a:spcBef>
            </a:pPr>
            <a:r>
              <a:rPr lang="en-US" sz="2800" dirty="0"/>
              <a:t>Handshake…and more!</a:t>
            </a:r>
          </a:p>
          <a:p>
            <a:pPr marL="342900" indent="-342900">
              <a:spcBef>
                <a:spcPts val="0"/>
              </a:spcBef>
            </a:pPr>
            <a:endParaRPr lang="en-CA" dirty="0"/>
          </a:p>
        </p:txBody>
      </p:sp>
      <p:pic>
        <p:nvPicPr>
          <p:cNvPr id="205" name="Shape 205"/>
          <p:cNvPicPr preferRelativeResize="0"/>
          <p:nvPr/>
        </p:nvPicPr>
        <p:blipFill rotWithShape="1">
          <a:blip r:embed="rId3">
            <a:alphaModFix/>
          </a:blip>
          <a:srcRect/>
          <a:stretch/>
        </p:blipFill>
        <p:spPr>
          <a:xfrm>
            <a:off x="7118925" y="6014551"/>
            <a:ext cx="1916125" cy="744750"/>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4662" y="2028673"/>
            <a:ext cx="1682138" cy="2147530"/>
          </a:xfrm>
          <a:prstGeom prst="rect">
            <a:avLst/>
          </a:prstGeom>
        </p:spPr>
      </p:pic>
      <p:sp>
        <p:nvSpPr>
          <p:cNvPr id="6" name="Shape 240"/>
          <p:cNvSpPr/>
          <p:nvPr/>
        </p:nvSpPr>
        <p:spPr>
          <a:xfrm>
            <a:off x="251520" y="6237312"/>
            <a:ext cx="2376264" cy="46166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2400" dirty="0">
                <a:solidFill>
                  <a:srgbClr val="FF0000"/>
                </a:solidFill>
                <a:latin typeface="Calibri"/>
                <a:ea typeface="Calibri"/>
                <a:cs typeface="Calibri"/>
                <a:sym typeface="Calibri"/>
              </a:rPr>
              <a:t>#</a:t>
            </a:r>
            <a:r>
              <a:rPr lang="en-CA" sz="2400" dirty="0" err="1">
                <a:solidFill>
                  <a:srgbClr val="FF0000"/>
                </a:solidFill>
                <a:latin typeface="Calibri"/>
                <a:ea typeface="Calibri"/>
                <a:cs typeface="Calibri"/>
                <a:sym typeface="Calibri"/>
              </a:rPr>
              <a:t>HeadForTheHill</a:t>
            </a:r>
            <a:endParaRPr sz="2400"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527833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body" idx="2"/>
          </p:nvPr>
        </p:nvSpPr>
        <p:spPr>
          <a:xfrm>
            <a:off x="753463" y="2400299"/>
            <a:ext cx="7643192" cy="2227685"/>
          </a:xfrm>
          <a:prstGeom prst="rect">
            <a:avLst/>
          </a:prstGeom>
          <a:noFill/>
          <a:ln>
            <a:noFill/>
          </a:ln>
        </p:spPr>
        <p:txBody>
          <a:bodyPr wrap="square" lIns="91425" tIns="45700" rIns="91425" bIns="45700" anchor="t" anchorCtr="0">
            <a:noAutofit/>
          </a:bodyPr>
          <a:lstStyle/>
          <a:p>
            <a:pPr marL="342900" lvl="0" indent="-342900">
              <a:spcBef>
                <a:spcPts val="0"/>
              </a:spcBef>
            </a:pPr>
            <a:r>
              <a:rPr lang="en-US" dirty="0" smtClean="0"/>
              <a:t>“What do you like? What don’t you like?”</a:t>
            </a:r>
          </a:p>
          <a:p>
            <a:pPr marL="800100" lvl="1" indent="-342900">
              <a:spcBef>
                <a:spcPts val="0"/>
              </a:spcBef>
            </a:pPr>
            <a:r>
              <a:rPr lang="en-US" dirty="0" smtClean="0"/>
              <a:t>(</a:t>
            </a:r>
            <a:r>
              <a:rPr lang="en-US" dirty="0" smtClean="0">
                <a:hlinkClick r:id="rId3"/>
              </a:rPr>
              <a:t>WKU </a:t>
            </a:r>
            <a:r>
              <a:rPr lang="en-US" dirty="0">
                <a:hlinkClick r:id="rId3"/>
              </a:rPr>
              <a:t>Majors and Minors</a:t>
            </a:r>
            <a:r>
              <a:rPr lang="en-US" dirty="0"/>
              <a:t>)</a:t>
            </a:r>
          </a:p>
          <a:p>
            <a:pPr marL="342900" lvl="0" indent="-342900">
              <a:spcBef>
                <a:spcPts val="0"/>
              </a:spcBef>
            </a:pPr>
            <a:r>
              <a:rPr lang="en-US" dirty="0"/>
              <a:t>Summer job/volunteer experience</a:t>
            </a:r>
          </a:p>
          <a:p>
            <a:pPr marL="342900" lvl="0" indent="-342900">
              <a:spcBef>
                <a:spcPts val="0"/>
              </a:spcBef>
            </a:pPr>
            <a:r>
              <a:rPr lang="en-US" dirty="0"/>
              <a:t>Job shadow/interviewing</a:t>
            </a:r>
          </a:p>
          <a:p>
            <a:pPr marL="342900" marR="0" lvl="0" indent="-165100" algn="l" rtl="0">
              <a:spcBef>
                <a:spcPts val="56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a:p>
            <a:pPr marL="342900" marR="0" lvl="0" indent="-165100" algn="l" rtl="0">
              <a:spcBef>
                <a:spcPts val="56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
        <p:nvSpPr>
          <p:cNvPr id="248" name="Shape 248"/>
          <p:cNvSpPr/>
          <p:nvPr/>
        </p:nvSpPr>
        <p:spPr>
          <a:xfrm>
            <a:off x="221101" y="6237300"/>
            <a:ext cx="2516100" cy="4776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2400" b="1">
                <a:solidFill>
                  <a:srgbClr val="FF0000"/>
                </a:solidFill>
                <a:latin typeface="Calibri"/>
                <a:ea typeface="Calibri"/>
                <a:cs typeface="Calibri"/>
                <a:sym typeface="Calibri"/>
              </a:rPr>
              <a:t>#HeadforTheHill</a:t>
            </a:r>
            <a:endParaRPr sz="2400" b="1">
              <a:solidFill>
                <a:srgbClr val="FF0000"/>
              </a:solidFill>
              <a:latin typeface="Calibri"/>
              <a:ea typeface="Calibri"/>
              <a:cs typeface="Calibri"/>
              <a:sym typeface="Calibri"/>
            </a:endParaRPr>
          </a:p>
        </p:txBody>
      </p:sp>
      <p:sp>
        <p:nvSpPr>
          <p:cNvPr id="249" name="Shape 249"/>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50" name="Shape 250"/>
          <p:cNvSpPr txBox="1"/>
          <p:nvPr/>
        </p:nvSpPr>
        <p:spPr>
          <a:xfrm>
            <a:off x="0" y="0"/>
            <a:ext cx="9144000" cy="1417638"/>
          </a:xfrm>
          <a:prstGeom prst="rect">
            <a:avLst/>
          </a:prstGeom>
          <a:solidFill>
            <a:srgbClr val="EB0000"/>
          </a:solidFill>
          <a:ln>
            <a:noFill/>
          </a:ln>
        </p:spPr>
        <p:txBody>
          <a:bodyPr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CA" sz="4400" b="1" dirty="0" smtClean="0">
                <a:solidFill>
                  <a:schemeClr val="lt1"/>
                </a:solidFill>
                <a:latin typeface="Calibri"/>
                <a:ea typeface="Calibri"/>
                <a:cs typeface="Calibri"/>
                <a:sym typeface="Calibri"/>
              </a:rPr>
              <a:t>Other </a:t>
            </a:r>
            <a:r>
              <a:rPr lang="en-CA" sz="4400" b="1" dirty="0" smtClean="0">
                <a:solidFill>
                  <a:schemeClr val="lt1"/>
                </a:solidFill>
                <a:latin typeface="Calibri"/>
                <a:ea typeface="Calibri"/>
                <a:cs typeface="Calibri"/>
                <a:sym typeface="Calibri"/>
              </a:rPr>
              <a:t>Methods to Help with </a:t>
            </a:r>
          </a:p>
          <a:p>
            <a:pPr marL="0" marR="0" lvl="0" indent="0" algn="ctr" rtl="0">
              <a:spcBef>
                <a:spcPts val="0"/>
              </a:spcBef>
              <a:spcAft>
                <a:spcPts val="0"/>
              </a:spcAft>
              <a:buClr>
                <a:schemeClr val="lt1"/>
              </a:buClr>
              <a:buSzPts val="4400"/>
              <a:buFont typeface="Calibri"/>
              <a:buNone/>
            </a:pPr>
            <a:r>
              <a:rPr lang="en-CA" sz="4400" b="1" dirty="0" smtClean="0">
                <a:solidFill>
                  <a:schemeClr val="lt1"/>
                </a:solidFill>
                <a:latin typeface="Calibri"/>
                <a:ea typeface="Calibri"/>
                <a:cs typeface="Calibri"/>
                <a:sym typeface="Calibri"/>
              </a:rPr>
              <a:t>Major Declaration</a:t>
            </a:r>
            <a:endParaRPr sz="4400" b="1" dirty="0">
              <a:solidFill>
                <a:schemeClr val="lt1"/>
              </a:solidFill>
              <a:latin typeface="Calibri"/>
              <a:ea typeface="Calibri"/>
              <a:cs typeface="Calibri"/>
              <a:sym typeface="Calibri"/>
            </a:endParaRPr>
          </a:p>
        </p:txBody>
      </p:sp>
      <p:pic>
        <p:nvPicPr>
          <p:cNvPr id="251" name="Shape 251"/>
          <p:cNvPicPr preferRelativeResize="0"/>
          <p:nvPr/>
        </p:nvPicPr>
        <p:blipFill rotWithShape="1">
          <a:blip r:embed="rId4">
            <a:alphaModFix/>
          </a:blip>
          <a:srcRect/>
          <a:stretch/>
        </p:blipFill>
        <p:spPr>
          <a:xfrm>
            <a:off x="7118925" y="6014551"/>
            <a:ext cx="1916125" cy="74475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Shape 256" descr="iStock_000008789442Small.jpg"/>
          <p:cNvPicPr preferRelativeResize="0"/>
          <p:nvPr/>
        </p:nvPicPr>
        <p:blipFill rotWithShape="1">
          <a:blip r:embed="rId3">
            <a:alphaModFix/>
            <a:lum bright="70000" contrast="-70000"/>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rcRect t="6288" r="12861"/>
          <a:stretch/>
        </p:blipFill>
        <p:spPr>
          <a:xfrm>
            <a:off x="0" y="1417650"/>
            <a:ext cx="9144001" cy="5436375"/>
          </a:xfrm>
          <a:prstGeom prst="rect">
            <a:avLst/>
          </a:prstGeom>
          <a:noFill/>
          <a:ln>
            <a:noFill/>
          </a:ln>
        </p:spPr>
      </p:pic>
      <p:sp>
        <p:nvSpPr>
          <p:cNvPr id="258" name="Shape 258"/>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59" name="Shape 259"/>
          <p:cNvSpPr txBox="1"/>
          <p:nvPr/>
        </p:nvSpPr>
        <p:spPr>
          <a:xfrm>
            <a:off x="0" y="0"/>
            <a:ext cx="9144000" cy="1616076"/>
          </a:xfrm>
          <a:prstGeom prst="rect">
            <a:avLst/>
          </a:prstGeom>
          <a:solidFill>
            <a:srgbClr val="EB0000"/>
          </a:solidFill>
          <a:ln>
            <a:noFill/>
          </a:ln>
        </p:spPr>
        <p:txBody>
          <a:bodyPr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20"/>
              <a:buFont typeface="Calibri"/>
              <a:buNone/>
            </a:pPr>
            <a:r>
              <a:rPr lang="en-CA" sz="4420" b="1" dirty="0">
                <a:solidFill>
                  <a:schemeClr val="lt1"/>
                </a:solidFill>
                <a:latin typeface="Calibri"/>
                <a:ea typeface="Calibri"/>
                <a:cs typeface="Calibri"/>
                <a:sym typeface="Calibri"/>
              </a:rPr>
              <a:t>QUESTIONS</a:t>
            </a:r>
            <a:r>
              <a:rPr lang="en-CA" sz="4420" b="1" dirty="0" smtClean="0">
                <a:solidFill>
                  <a:schemeClr val="lt1"/>
                </a:solidFill>
                <a:latin typeface="Calibri"/>
                <a:ea typeface="Calibri"/>
                <a:cs typeface="Calibri"/>
                <a:sym typeface="Calibri"/>
              </a:rPr>
              <a:t>?</a:t>
            </a:r>
          </a:p>
          <a:p>
            <a:pPr lvl="0" algn="ctr">
              <a:lnSpc>
                <a:spcPct val="90000"/>
              </a:lnSpc>
              <a:buClr>
                <a:schemeClr val="lt1"/>
              </a:buClr>
              <a:buSzPts val="3230"/>
            </a:pPr>
            <a:r>
              <a:rPr lang="en-US" b="1" dirty="0" smtClean="0">
                <a:solidFill>
                  <a:schemeClr val="lt1"/>
                </a:solidFill>
                <a:latin typeface="Calibri"/>
                <a:ea typeface="Calibri"/>
                <a:cs typeface="Calibri"/>
                <a:sym typeface="Calibri"/>
              </a:rPr>
              <a:t>Advising &amp; Career Development Center</a:t>
            </a:r>
          </a:p>
          <a:p>
            <a:pPr lvl="0" algn="ctr">
              <a:lnSpc>
                <a:spcPct val="90000"/>
              </a:lnSpc>
              <a:buClr>
                <a:schemeClr val="lt1"/>
              </a:buClr>
              <a:buSzPts val="3230"/>
            </a:pPr>
            <a:r>
              <a:rPr lang="en-US" b="1" dirty="0" smtClean="0">
                <a:solidFill>
                  <a:schemeClr val="lt1"/>
                </a:solidFill>
                <a:latin typeface="Calibri"/>
                <a:ea typeface="Calibri"/>
                <a:cs typeface="Calibri"/>
                <a:sym typeface="Calibri"/>
              </a:rPr>
              <a:t>Downing Student Union 2141</a:t>
            </a:r>
          </a:p>
          <a:p>
            <a:pPr lvl="0" algn="ctr">
              <a:lnSpc>
                <a:spcPct val="90000"/>
              </a:lnSpc>
              <a:buClr>
                <a:schemeClr val="lt1"/>
              </a:buClr>
              <a:buSzPts val="3230"/>
            </a:pPr>
            <a:r>
              <a:rPr lang="en-US" b="1" dirty="0" smtClean="0">
                <a:solidFill>
                  <a:schemeClr val="lt1"/>
                </a:solidFill>
                <a:latin typeface="Calibri"/>
                <a:ea typeface="Calibri"/>
                <a:cs typeface="Calibri"/>
                <a:sym typeface="Calibri"/>
              </a:rPr>
              <a:t>(270) 745-5065</a:t>
            </a:r>
          </a:p>
          <a:p>
            <a:pPr lvl="0" algn="ctr">
              <a:lnSpc>
                <a:spcPct val="90000"/>
              </a:lnSpc>
              <a:buClr>
                <a:schemeClr val="lt1"/>
              </a:buClr>
              <a:buSzPts val="3230"/>
            </a:pPr>
            <a:r>
              <a:rPr lang="en-US" b="1" dirty="0" smtClean="0">
                <a:solidFill>
                  <a:schemeClr val="lt1"/>
                </a:solidFill>
                <a:latin typeface="Calibri"/>
                <a:ea typeface="Calibri"/>
                <a:cs typeface="Calibri"/>
                <a:sym typeface="Calibri"/>
              </a:rPr>
              <a:t>academic.advising@wku.edu</a:t>
            </a:r>
            <a:endParaRPr lang="en-US" b="1" dirty="0">
              <a:solidFill>
                <a:schemeClr val="lt1"/>
              </a:solidFill>
              <a:latin typeface="Calibri"/>
              <a:ea typeface="Calibri"/>
              <a:cs typeface="Calibri"/>
              <a:sym typeface="Calibri"/>
            </a:endParaRPr>
          </a:p>
        </p:txBody>
      </p:sp>
      <p:pic>
        <p:nvPicPr>
          <p:cNvPr id="6" name="Shape 175"/>
          <p:cNvPicPr preferRelativeResize="0"/>
          <p:nvPr/>
        </p:nvPicPr>
        <p:blipFill rotWithShape="1">
          <a:blip r:embed="rId5">
            <a:alphaModFix/>
          </a:blip>
          <a:srcRect/>
          <a:stretch/>
        </p:blipFill>
        <p:spPr>
          <a:xfrm>
            <a:off x="3610384" y="4449949"/>
            <a:ext cx="1582075" cy="1582075"/>
          </a:xfrm>
          <a:prstGeom prst="rect">
            <a:avLst/>
          </a:prstGeom>
          <a:noFill/>
          <a:ln>
            <a:noFill/>
          </a:ln>
        </p:spPr>
      </p:pic>
      <p:sp>
        <p:nvSpPr>
          <p:cNvPr id="8" name="Shape 178"/>
          <p:cNvSpPr/>
          <p:nvPr/>
        </p:nvSpPr>
        <p:spPr>
          <a:xfrm>
            <a:off x="0" y="6032024"/>
            <a:ext cx="2376300" cy="461700"/>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None/>
            </a:pPr>
            <a:r>
              <a:rPr lang="en-CA" sz="2200" b="0" i="0" u="none" strike="noStrike" cap="none">
                <a:solidFill>
                  <a:srgbClr val="EB0000"/>
                </a:solidFill>
                <a:latin typeface="Calibri"/>
                <a:ea typeface="Calibri"/>
                <a:cs typeface="Calibri"/>
                <a:sym typeface="Calibri"/>
              </a:rPr>
              <a:t>#HeadForTheHill</a:t>
            </a:r>
            <a:endParaRPr sz="2200" b="0" i="0" u="none" strike="noStrike" cap="none">
              <a:solidFill>
                <a:srgbClr val="EB0000"/>
              </a:solidFill>
              <a:latin typeface="Calibri"/>
              <a:ea typeface="Calibri"/>
              <a:cs typeface="Calibri"/>
              <a:sym typeface="Calibri"/>
            </a:endParaRPr>
          </a:p>
        </p:txBody>
      </p:sp>
      <p:pic>
        <p:nvPicPr>
          <p:cNvPr id="2" name="Picture 1"/>
          <p:cNvPicPr>
            <a:picLocks noChangeAspect="1"/>
          </p:cNvPicPr>
          <p:nvPr/>
        </p:nvPicPr>
        <p:blipFill>
          <a:blip r:embed="rId6"/>
          <a:stretch>
            <a:fillRect/>
          </a:stretch>
        </p:blipFill>
        <p:spPr>
          <a:xfrm>
            <a:off x="1862218" y="2079619"/>
            <a:ext cx="5078408" cy="1908213"/>
          </a:xfrm>
          <a:prstGeom prst="rect">
            <a:avLst/>
          </a:prstGeom>
        </p:spPr>
      </p:pic>
    </p:spTree>
    <p:extLst>
      <p:ext uri="{BB962C8B-B14F-4D97-AF65-F5344CB8AC3E}">
        <p14:creationId xmlns:p14="http://schemas.microsoft.com/office/powerpoint/2010/main" val="3154367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0" y="0"/>
            <a:ext cx="9144000" cy="1417638"/>
          </a:xfrm>
          <a:prstGeom prst="rect">
            <a:avLst/>
          </a:prstGeom>
          <a:solidFill>
            <a:srgbClr val="EB0000"/>
          </a:solidFill>
          <a:ln>
            <a:noFill/>
          </a:ln>
        </p:spPr>
        <p:txBody>
          <a:bodyPr wrap="square" lIns="91425" tIns="45700" rIns="91425" bIns="45700" anchor="ctr" anchorCtr="0">
            <a:noAutofit/>
          </a:bodyPr>
          <a:lstStyle/>
          <a:p>
            <a:pPr lvl="0">
              <a:buClr>
                <a:schemeClr val="lt1"/>
              </a:buClr>
            </a:pPr>
            <a:r>
              <a:rPr lang="en-US" sz="4000" b="1" dirty="0">
                <a:solidFill>
                  <a:schemeClr val="lt1"/>
                </a:solidFill>
              </a:rPr>
              <a:t>Are you nervous about not having a major?</a:t>
            </a:r>
            <a:endParaRPr sz="4000" b="1" i="0" u="none" strike="noStrike" cap="none" dirty="0">
              <a:solidFill>
                <a:schemeClr val="lt1"/>
              </a:solidFill>
              <a:sym typeface="Calibri"/>
            </a:endParaRPr>
          </a:p>
        </p:txBody>
      </p:sp>
      <p:sp>
        <p:nvSpPr>
          <p:cNvPr id="176" name="Shape 176"/>
          <p:cNvSpPr txBox="1">
            <a:spLocks noGrp="1"/>
          </p:cNvSpPr>
          <p:nvPr>
            <p:ph type="body" idx="1"/>
          </p:nvPr>
        </p:nvSpPr>
        <p:spPr>
          <a:xfrm>
            <a:off x="457200" y="2274758"/>
            <a:ext cx="8229600" cy="3561259"/>
          </a:xfrm>
          <a:prstGeom prst="rect">
            <a:avLst/>
          </a:prstGeom>
          <a:noFill/>
          <a:ln>
            <a:noFill/>
          </a:ln>
        </p:spPr>
        <p:txBody>
          <a:bodyPr wrap="square" lIns="91425" tIns="45700" rIns="91425" bIns="45700" anchor="t" anchorCtr="0">
            <a:noAutofit/>
          </a:bodyPr>
          <a:lstStyle/>
          <a:p>
            <a:pPr indent="-457200">
              <a:spcBef>
                <a:spcPts val="0"/>
              </a:spcBef>
            </a:pPr>
            <a:r>
              <a:rPr lang="en-US" sz="2600" dirty="0" smtClean="0"/>
              <a:t>80% of students with a declared major are still unsure</a:t>
            </a:r>
          </a:p>
          <a:p>
            <a:pPr marL="0" indent="0">
              <a:spcBef>
                <a:spcPts val="0"/>
              </a:spcBef>
              <a:buNone/>
            </a:pPr>
            <a:endParaRPr lang="en-US" sz="2600" dirty="0" smtClean="0"/>
          </a:p>
          <a:p>
            <a:pPr indent="-457200">
              <a:spcBef>
                <a:spcPts val="0"/>
              </a:spcBef>
            </a:pPr>
            <a:r>
              <a:rPr lang="en-US" sz="2600" dirty="0" smtClean="0"/>
              <a:t>On average, ACDC processes </a:t>
            </a:r>
            <a:r>
              <a:rPr lang="en-US" sz="2600" dirty="0" smtClean="0"/>
              <a:t>over 15,000 change of major </a:t>
            </a:r>
            <a:r>
              <a:rPr lang="en-US" sz="2600" dirty="0" smtClean="0"/>
              <a:t>a year</a:t>
            </a:r>
            <a:endParaRPr lang="en-US" sz="2600" dirty="0" smtClean="0"/>
          </a:p>
          <a:p>
            <a:pPr marL="0" indent="0">
              <a:spcBef>
                <a:spcPts val="0"/>
              </a:spcBef>
              <a:buNone/>
            </a:pPr>
            <a:endParaRPr lang="en-US" sz="2600" dirty="0" smtClean="0"/>
          </a:p>
          <a:p>
            <a:pPr indent="-457200">
              <a:spcBef>
                <a:spcPts val="0"/>
              </a:spcBef>
            </a:pPr>
            <a:r>
              <a:rPr lang="en-US" sz="2600" dirty="0" smtClean="0"/>
              <a:t>Most exploratory students only change their major once – and that’s the major they graduate with</a:t>
            </a:r>
            <a:endParaRPr sz="2600" dirty="0"/>
          </a:p>
        </p:txBody>
      </p:sp>
      <p:sp>
        <p:nvSpPr>
          <p:cNvPr id="177" name="Shape 177"/>
          <p:cNvSpPr/>
          <p:nvPr/>
        </p:nvSpPr>
        <p:spPr>
          <a:xfrm>
            <a:off x="251520" y="6237312"/>
            <a:ext cx="2376264" cy="46166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2400" dirty="0">
                <a:solidFill>
                  <a:srgbClr val="FF0000"/>
                </a:solidFill>
                <a:latin typeface="Calibri"/>
                <a:ea typeface="Calibri"/>
                <a:cs typeface="Calibri"/>
                <a:sym typeface="Calibri"/>
              </a:rPr>
              <a:t>#</a:t>
            </a:r>
            <a:r>
              <a:rPr lang="en-CA" sz="2400" dirty="0" err="1">
                <a:solidFill>
                  <a:srgbClr val="FF0000"/>
                </a:solidFill>
                <a:latin typeface="Calibri"/>
                <a:ea typeface="Calibri"/>
                <a:cs typeface="Calibri"/>
                <a:sym typeface="Calibri"/>
              </a:rPr>
              <a:t>HeadForTheHill</a:t>
            </a:r>
            <a:endParaRPr sz="2400" dirty="0">
              <a:solidFill>
                <a:srgbClr val="FF0000"/>
              </a:solidFill>
              <a:latin typeface="Calibri"/>
              <a:ea typeface="Calibri"/>
              <a:cs typeface="Calibri"/>
              <a:sym typeface="Calibri"/>
            </a:endParaRPr>
          </a:p>
        </p:txBody>
      </p:sp>
      <p:pic>
        <p:nvPicPr>
          <p:cNvPr id="178" name="Shape 178"/>
          <p:cNvPicPr preferRelativeResize="0"/>
          <p:nvPr/>
        </p:nvPicPr>
        <p:blipFill rotWithShape="1">
          <a:blip r:embed="rId3">
            <a:alphaModFix/>
          </a:blip>
          <a:srcRect/>
          <a:stretch/>
        </p:blipFill>
        <p:spPr>
          <a:xfrm>
            <a:off x="7118925" y="6014551"/>
            <a:ext cx="1916125" cy="74475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0" y="0"/>
            <a:ext cx="9144000" cy="1417638"/>
          </a:xfrm>
          <a:prstGeom prst="rect">
            <a:avLst/>
          </a:prstGeom>
          <a:solidFill>
            <a:srgbClr val="EB0000"/>
          </a:solidFill>
          <a:ln>
            <a:noFill/>
          </a:ln>
        </p:spPr>
        <p:txBody>
          <a:bodyPr wrap="square" lIns="91425" tIns="45700" rIns="91425" bIns="45700" anchor="ctr" anchorCtr="0">
            <a:noAutofit/>
          </a:bodyPr>
          <a:lstStyle/>
          <a:p>
            <a:pPr lvl="0">
              <a:buClr>
                <a:schemeClr val="lt1"/>
              </a:buClr>
            </a:pPr>
            <a:r>
              <a:rPr lang="en-US" sz="4000" b="1" dirty="0">
                <a:solidFill>
                  <a:schemeClr val="lt1"/>
                </a:solidFill>
              </a:rPr>
              <a:t>How do we help students? </a:t>
            </a:r>
            <a:endParaRPr sz="4000" b="1" i="0" u="none" strike="noStrike" cap="none" dirty="0">
              <a:solidFill>
                <a:schemeClr val="lt1"/>
              </a:solidFill>
              <a:sym typeface="Calibri"/>
            </a:endParaRPr>
          </a:p>
        </p:txBody>
      </p:sp>
      <p:sp>
        <p:nvSpPr>
          <p:cNvPr id="176" name="Shape 176"/>
          <p:cNvSpPr txBox="1">
            <a:spLocks noGrp="1"/>
          </p:cNvSpPr>
          <p:nvPr>
            <p:ph type="body" idx="1"/>
          </p:nvPr>
        </p:nvSpPr>
        <p:spPr>
          <a:xfrm>
            <a:off x="4719144" y="2563576"/>
            <a:ext cx="4424856" cy="1937566"/>
          </a:xfrm>
          <a:prstGeom prst="rect">
            <a:avLst/>
          </a:prstGeom>
          <a:noFill/>
          <a:ln>
            <a:noFill/>
          </a:ln>
        </p:spPr>
        <p:txBody>
          <a:bodyPr wrap="square" lIns="91425" tIns="45700" rIns="91425" bIns="45700" anchor="t" anchorCtr="0">
            <a:noAutofit/>
          </a:bodyPr>
          <a:lstStyle/>
          <a:p>
            <a:pPr indent="-457200">
              <a:spcBef>
                <a:spcPts val="0"/>
              </a:spcBef>
            </a:pPr>
            <a:r>
              <a:rPr lang="en-US" sz="2600" dirty="0"/>
              <a:t>Exploratory Program sponsored events</a:t>
            </a:r>
          </a:p>
          <a:p>
            <a:pPr lvl="0" indent="-457200"/>
            <a:r>
              <a:rPr lang="en-US" sz="2600" dirty="0" smtClean="0"/>
              <a:t>Living </a:t>
            </a:r>
            <a:r>
              <a:rPr lang="en-US" sz="2600" dirty="0"/>
              <a:t>and Learning Community</a:t>
            </a:r>
          </a:p>
        </p:txBody>
      </p:sp>
      <p:pic>
        <p:nvPicPr>
          <p:cNvPr id="178" name="Shape 178"/>
          <p:cNvPicPr preferRelativeResize="0"/>
          <p:nvPr/>
        </p:nvPicPr>
        <p:blipFill rotWithShape="1">
          <a:blip r:embed="rId3">
            <a:alphaModFix/>
          </a:blip>
          <a:srcRect/>
          <a:stretch/>
        </p:blipFill>
        <p:spPr>
          <a:xfrm>
            <a:off x="7118925" y="6014551"/>
            <a:ext cx="1916125" cy="744750"/>
          </a:xfrm>
          <a:prstGeom prst="rect">
            <a:avLst/>
          </a:prstGeom>
          <a:noFill/>
          <a:ln>
            <a:noFill/>
          </a:ln>
        </p:spPr>
      </p:pic>
      <p:sp>
        <p:nvSpPr>
          <p:cNvPr id="5" name="Rectangle 4"/>
          <p:cNvSpPr/>
          <p:nvPr/>
        </p:nvSpPr>
        <p:spPr>
          <a:xfrm>
            <a:off x="583323" y="1809400"/>
            <a:ext cx="7152291" cy="492443"/>
          </a:xfrm>
          <a:prstGeom prst="rect">
            <a:avLst/>
          </a:prstGeom>
        </p:spPr>
        <p:txBody>
          <a:bodyPr wrap="square">
            <a:spAutoFit/>
          </a:bodyPr>
          <a:lstStyle/>
          <a:p>
            <a:pPr indent="-457200"/>
            <a:r>
              <a:rPr lang="en-US" sz="2600" dirty="0">
                <a:latin typeface="Calibri" panose="020F0502020204030204" pitchFamily="34" charset="0"/>
              </a:rPr>
              <a:t>Advising and Career Development Center (ACDC)</a:t>
            </a:r>
          </a:p>
        </p:txBody>
      </p:sp>
      <p:sp>
        <p:nvSpPr>
          <p:cNvPr id="12" name="Shape 176"/>
          <p:cNvSpPr txBox="1">
            <a:spLocks/>
          </p:cNvSpPr>
          <p:nvPr/>
        </p:nvSpPr>
        <p:spPr>
          <a:xfrm>
            <a:off x="583323" y="2563576"/>
            <a:ext cx="4135821" cy="1937566"/>
          </a:xfrm>
          <a:prstGeom prst="rect">
            <a:avLst/>
          </a:prstGeom>
          <a:no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indent="-457200">
              <a:spcBef>
                <a:spcPts val="0"/>
              </a:spcBef>
            </a:pPr>
            <a:r>
              <a:rPr lang="en-US" sz="2600" dirty="0"/>
              <a:t>Academic Advising</a:t>
            </a:r>
          </a:p>
          <a:p>
            <a:pPr indent="-457200">
              <a:spcBef>
                <a:spcPts val="0"/>
              </a:spcBef>
            </a:pPr>
            <a:r>
              <a:rPr lang="en-US" sz="2600" dirty="0"/>
              <a:t>Career Development</a:t>
            </a:r>
          </a:p>
          <a:p>
            <a:pPr indent="-457200">
              <a:spcBef>
                <a:spcPts val="0"/>
              </a:spcBef>
            </a:pPr>
            <a:r>
              <a:rPr lang="en-US" sz="2600" dirty="0"/>
              <a:t>Academic Support Programs</a:t>
            </a:r>
          </a:p>
          <a:p>
            <a:pPr indent="-457200">
              <a:spcBef>
                <a:spcPts val="0"/>
              </a:spcBef>
            </a:pPr>
            <a:r>
              <a:rPr lang="en-US" sz="2600" dirty="0"/>
              <a:t>Tutoring and Study Space</a:t>
            </a:r>
          </a:p>
          <a:p>
            <a:pPr indent="-457200">
              <a:spcBef>
                <a:spcPts val="0"/>
              </a:spcBef>
            </a:pPr>
            <a:endParaRPr lang="en-US" sz="2600" dirty="0"/>
          </a:p>
        </p:txBody>
      </p:sp>
      <p:sp>
        <p:nvSpPr>
          <p:cNvPr id="7" name="Shape 177"/>
          <p:cNvSpPr/>
          <p:nvPr/>
        </p:nvSpPr>
        <p:spPr>
          <a:xfrm>
            <a:off x="251520" y="6237312"/>
            <a:ext cx="2376264" cy="46166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2400" dirty="0">
                <a:solidFill>
                  <a:srgbClr val="FF0000"/>
                </a:solidFill>
                <a:latin typeface="Calibri"/>
                <a:ea typeface="Calibri"/>
                <a:cs typeface="Calibri"/>
                <a:sym typeface="Calibri"/>
              </a:rPr>
              <a:t>#</a:t>
            </a:r>
            <a:r>
              <a:rPr lang="en-CA" sz="2400" dirty="0" err="1">
                <a:solidFill>
                  <a:srgbClr val="FF0000"/>
                </a:solidFill>
                <a:latin typeface="Calibri"/>
                <a:ea typeface="Calibri"/>
                <a:cs typeface="Calibri"/>
                <a:sym typeface="Calibri"/>
              </a:rPr>
              <a:t>HeadForTheHill</a:t>
            </a:r>
            <a:endParaRPr sz="2400"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147403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0" y="0"/>
            <a:ext cx="9144000" cy="1417638"/>
          </a:xfrm>
          <a:prstGeom prst="rect">
            <a:avLst/>
          </a:prstGeom>
          <a:solidFill>
            <a:srgbClr val="EB0000"/>
          </a:solidFill>
          <a:ln>
            <a:noFill/>
          </a:ln>
        </p:spPr>
        <p:txBody>
          <a:bodyPr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CA" sz="4400" b="1" i="0" u="none" strike="noStrike" cap="none" dirty="0" smtClean="0">
                <a:solidFill>
                  <a:schemeClr val="lt1"/>
                </a:solidFill>
                <a:latin typeface="Calibri"/>
                <a:ea typeface="Calibri"/>
                <a:cs typeface="Calibri"/>
                <a:sym typeface="Calibri"/>
              </a:rPr>
              <a:t>The Exploratory Program</a:t>
            </a:r>
            <a:endParaRPr sz="4400" b="1" i="0" u="none" strike="noStrike" cap="none" dirty="0">
              <a:solidFill>
                <a:schemeClr val="lt1"/>
              </a:solidFill>
              <a:latin typeface="Calibri"/>
              <a:ea typeface="Calibri"/>
              <a:cs typeface="Calibri"/>
              <a:sym typeface="Calibri"/>
            </a:endParaRPr>
          </a:p>
        </p:txBody>
      </p:sp>
      <p:sp>
        <p:nvSpPr>
          <p:cNvPr id="194" name="Shape 194"/>
          <p:cNvSpPr txBox="1">
            <a:spLocks noGrp="1"/>
          </p:cNvSpPr>
          <p:nvPr>
            <p:ph type="body" idx="1"/>
          </p:nvPr>
        </p:nvSpPr>
        <p:spPr>
          <a:xfrm>
            <a:off x="457200" y="2262869"/>
            <a:ext cx="8229600" cy="3129211"/>
          </a:xfrm>
          <a:prstGeom prst="rect">
            <a:avLst/>
          </a:prstGeom>
          <a:noFill/>
          <a:ln>
            <a:noFill/>
          </a:ln>
        </p:spPr>
        <p:txBody>
          <a:bodyPr wrap="square" lIns="91425" tIns="45700" rIns="91425" bIns="45700" anchor="t" anchorCtr="0">
            <a:noAutofit/>
          </a:bodyPr>
          <a:lstStyle/>
          <a:p>
            <a:pPr marL="0" lvl="0" indent="0">
              <a:spcBef>
                <a:spcPts val="0"/>
              </a:spcBef>
              <a:buNone/>
            </a:pPr>
            <a:r>
              <a:rPr lang="en-US" dirty="0"/>
              <a:t>Mission: </a:t>
            </a:r>
            <a:r>
              <a:rPr lang="en-US" sz="2400" dirty="0"/>
              <a:t>The Exploratory Program is an initiative of the </a:t>
            </a:r>
            <a:r>
              <a:rPr lang="en-US" sz="2400" dirty="0" smtClean="0"/>
              <a:t>Advising &amp; Career Development Center (ACDC) </a:t>
            </a:r>
            <a:r>
              <a:rPr lang="en-US" sz="2400" dirty="0"/>
              <a:t>created to lead Exploratory students on a path to self discovery. Students will explore the wide array of majors that WKU has to offer. The Exploratory Program will empower students to make well informed decisions regarding their major and career options. Students who utilize the Exploratory Program will build a foundation of success in order to persist to graduation.</a:t>
            </a:r>
          </a:p>
          <a:p>
            <a:pPr marL="0" marR="0" lvl="0" indent="0" algn="l" rtl="0">
              <a:lnSpc>
                <a:spcPct val="100000"/>
              </a:lnSpc>
              <a:spcBef>
                <a:spcPts val="0"/>
              </a:spcBef>
              <a:spcAft>
                <a:spcPts val="0"/>
              </a:spcAft>
              <a:buClr>
                <a:schemeClr val="dk1"/>
              </a:buClr>
              <a:buSzPts val="3200"/>
              <a:buFont typeface="Arial"/>
              <a:buNone/>
            </a:pPr>
            <a:endParaRPr dirty="0"/>
          </a:p>
        </p:txBody>
      </p:sp>
      <p:sp>
        <p:nvSpPr>
          <p:cNvPr id="195" name="Shape 195"/>
          <p:cNvSpPr/>
          <p:nvPr/>
        </p:nvSpPr>
        <p:spPr>
          <a:xfrm>
            <a:off x="251520" y="6237312"/>
            <a:ext cx="2376264" cy="46166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2400">
                <a:solidFill>
                  <a:srgbClr val="FF0000"/>
                </a:solidFill>
                <a:latin typeface="Calibri"/>
                <a:ea typeface="Calibri"/>
                <a:cs typeface="Calibri"/>
                <a:sym typeface="Calibri"/>
              </a:rPr>
              <a:t>#HeadForTheHill</a:t>
            </a:r>
            <a:endParaRPr sz="2400">
              <a:solidFill>
                <a:srgbClr val="FF0000"/>
              </a:solidFill>
              <a:latin typeface="Calibri"/>
              <a:ea typeface="Calibri"/>
              <a:cs typeface="Calibri"/>
              <a:sym typeface="Calibri"/>
            </a:endParaRPr>
          </a:p>
        </p:txBody>
      </p:sp>
      <p:pic>
        <p:nvPicPr>
          <p:cNvPr id="196" name="Shape 196"/>
          <p:cNvPicPr preferRelativeResize="0"/>
          <p:nvPr/>
        </p:nvPicPr>
        <p:blipFill rotWithShape="1">
          <a:blip r:embed="rId3">
            <a:alphaModFix/>
          </a:blip>
          <a:srcRect/>
          <a:stretch/>
        </p:blipFill>
        <p:spPr>
          <a:xfrm>
            <a:off x="7118925" y="6014551"/>
            <a:ext cx="1916125" cy="74475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0" y="0"/>
            <a:ext cx="9144000" cy="1417638"/>
          </a:xfrm>
          <a:prstGeom prst="rect">
            <a:avLst/>
          </a:prstGeom>
          <a:solidFill>
            <a:srgbClr val="EB0000"/>
          </a:solidFill>
          <a:ln>
            <a:noFill/>
          </a:ln>
        </p:spPr>
        <p:txBody>
          <a:bodyPr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CA" sz="4400" b="1" i="0" u="none" strike="noStrike" cap="none" dirty="0" smtClean="0">
                <a:solidFill>
                  <a:schemeClr val="lt1"/>
                </a:solidFill>
                <a:latin typeface="Calibri"/>
                <a:ea typeface="Calibri"/>
                <a:cs typeface="Calibri"/>
                <a:sym typeface="Calibri"/>
              </a:rPr>
              <a:t>Exploratory Advising</a:t>
            </a:r>
            <a:endParaRPr sz="4400" b="1" i="0" u="none" strike="noStrike" cap="none" dirty="0">
              <a:solidFill>
                <a:schemeClr val="lt1"/>
              </a:solidFill>
              <a:latin typeface="Calibri"/>
              <a:ea typeface="Calibri"/>
              <a:cs typeface="Calibri"/>
              <a:sym typeface="Calibri"/>
            </a:endParaRPr>
          </a:p>
        </p:txBody>
      </p:sp>
      <p:sp>
        <p:nvSpPr>
          <p:cNvPr id="185" name="Shape 185"/>
          <p:cNvSpPr txBox="1">
            <a:spLocks noGrp="1"/>
          </p:cNvSpPr>
          <p:nvPr>
            <p:ph type="body" idx="1"/>
          </p:nvPr>
        </p:nvSpPr>
        <p:spPr>
          <a:xfrm>
            <a:off x="606668" y="2294792"/>
            <a:ext cx="7174523" cy="3807070"/>
          </a:xfrm>
          <a:prstGeom prst="rect">
            <a:avLst/>
          </a:prstGeom>
          <a:noFill/>
          <a:ln>
            <a:noFill/>
          </a:ln>
        </p:spPr>
        <p:txBody>
          <a:bodyPr wrap="square" lIns="91425" tIns="45700" rIns="91425" bIns="45700" anchor="t" anchorCtr="0">
            <a:noAutofit/>
          </a:bodyPr>
          <a:lstStyle/>
          <a:p>
            <a:pPr indent="-457200">
              <a:spcBef>
                <a:spcPts val="0"/>
              </a:spcBef>
            </a:pPr>
            <a:r>
              <a:rPr lang="en-US" sz="2800" i="0" u="none" strike="noStrike" cap="none" dirty="0" smtClean="0">
                <a:solidFill>
                  <a:schemeClr val="dk1"/>
                </a:solidFill>
                <a:sym typeface="Calibri"/>
              </a:rPr>
              <a:t>Advised in </a:t>
            </a:r>
            <a:r>
              <a:rPr lang="en-US" sz="2800" i="0" u="none" strike="noStrike" cap="none" dirty="0" smtClean="0">
                <a:solidFill>
                  <a:schemeClr val="dk1"/>
                </a:solidFill>
                <a:sym typeface="Calibri"/>
              </a:rPr>
              <a:t>ACDC</a:t>
            </a:r>
          </a:p>
          <a:p>
            <a:pPr indent="-457200">
              <a:spcBef>
                <a:spcPts val="0"/>
              </a:spcBef>
            </a:pPr>
            <a:r>
              <a:rPr lang="en-US" sz="2800" dirty="0"/>
              <a:t>Meet with assigned academic advisor at least </a:t>
            </a:r>
            <a:r>
              <a:rPr lang="en-US" sz="2800" dirty="0" smtClean="0"/>
              <a:t>twice </a:t>
            </a:r>
            <a:r>
              <a:rPr lang="en-US" sz="2800" dirty="0"/>
              <a:t>a semester (recommend more frequent meetings)</a:t>
            </a:r>
          </a:p>
          <a:p>
            <a:pPr indent="-457200">
              <a:spcBef>
                <a:spcPts val="0"/>
              </a:spcBef>
            </a:pPr>
            <a:r>
              <a:rPr lang="en-US" sz="2800" dirty="0"/>
              <a:t>Advisement on Colonnade Plan courses</a:t>
            </a:r>
          </a:p>
          <a:p>
            <a:pPr lvl="1" indent="-457200">
              <a:spcBef>
                <a:spcPts val="0"/>
              </a:spcBef>
            </a:pPr>
            <a:r>
              <a:rPr lang="en-US" sz="2400" dirty="0"/>
              <a:t>A majority of Colonnade Plan courses will fulfill necessary requirements for any major</a:t>
            </a:r>
          </a:p>
          <a:p>
            <a:pPr lvl="1" indent="-457200">
              <a:spcBef>
                <a:spcPts val="0"/>
              </a:spcBef>
            </a:pPr>
            <a:r>
              <a:rPr lang="en-US" sz="2400" dirty="0"/>
              <a:t>Students may also be encouraged to try out a course for a potential </a:t>
            </a:r>
            <a:r>
              <a:rPr lang="en-US" sz="2400" dirty="0" smtClean="0"/>
              <a:t>major</a:t>
            </a:r>
            <a:endParaRPr lang="en-US" sz="2400" dirty="0"/>
          </a:p>
        </p:txBody>
      </p:sp>
      <p:sp>
        <p:nvSpPr>
          <p:cNvPr id="186" name="Shape 186"/>
          <p:cNvSpPr/>
          <p:nvPr/>
        </p:nvSpPr>
        <p:spPr>
          <a:xfrm>
            <a:off x="251520" y="6237312"/>
            <a:ext cx="2376264" cy="46166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2400" dirty="0">
                <a:solidFill>
                  <a:srgbClr val="FF0000"/>
                </a:solidFill>
                <a:latin typeface="Calibri"/>
                <a:ea typeface="Calibri"/>
                <a:cs typeface="Calibri"/>
                <a:sym typeface="Calibri"/>
              </a:rPr>
              <a:t>#</a:t>
            </a:r>
            <a:r>
              <a:rPr lang="en-CA" sz="2400" dirty="0" err="1">
                <a:solidFill>
                  <a:srgbClr val="FF0000"/>
                </a:solidFill>
                <a:latin typeface="Calibri"/>
                <a:ea typeface="Calibri"/>
                <a:cs typeface="Calibri"/>
                <a:sym typeface="Calibri"/>
              </a:rPr>
              <a:t>HeadForTheHill</a:t>
            </a:r>
            <a:endParaRPr sz="2400" dirty="0">
              <a:solidFill>
                <a:srgbClr val="FF0000"/>
              </a:solidFill>
              <a:latin typeface="Calibri"/>
              <a:ea typeface="Calibri"/>
              <a:cs typeface="Calibri"/>
              <a:sym typeface="Calibri"/>
            </a:endParaRPr>
          </a:p>
        </p:txBody>
      </p:sp>
      <p:pic>
        <p:nvPicPr>
          <p:cNvPr id="187" name="Shape 187"/>
          <p:cNvPicPr preferRelativeResize="0"/>
          <p:nvPr/>
        </p:nvPicPr>
        <p:blipFill rotWithShape="1">
          <a:blip r:embed="rId3">
            <a:alphaModFix/>
          </a:blip>
          <a:srcRect/>
          <a:stretch/>
        </p:blipFill>
        <p:spPr>
          <a:xfrm>
            <a:off x="7118925" y="6014551"/>
            <a:ext cx="1916125" cy="74475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0" y="0"/>
            <a:ext cx="9144000" cy="1417638"/>
          </a:xfrm>
          <a:prstGeom prst="rect">
            <a:avLst/>
          </a:prstGeom>
          <a:solidFill>
            <a:srgbClr val="EB0000"/>
          </a:solidFill>
          <a:ln>
            <a:noFill/>
          </a:ln>
        </p:spPr>
        <p:txBody>
          <a:bodyPr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CA" sz="4400" b="1" i="0" u="none" strike="noStrike" cap="none" dirty="0" smtClean="0">
                <a:solidFill>
                  <a:schemeClr val="lt1"/>
                </a:solidFill>
                <a:latin typeface="Calibri"/>
                <a:ea typeface="Calibri"/>
                <a:cs typeface="Calibri"/>
                <a:sym typeface="Calibri"/>
              </a:rPr>
              <a:t>Exploratory Advising</a:t>
            </a:r>
            <a:endParaRPr sz="4400" b="1" i="0" u="none" strike="noStrike" cap="none" dirty="0">
              <a:solidFill>
                <a:schemeClr val="lt1"/>
              </a:solidFill>
              <a:latin typeface="Calibri"/>
              <a:ea typeface="Calibri"/>
              <a:cs typeface="Calibri"/>
              <a:sym typeface="Calibri"/>
            </a:endParaRPr>
          </a:p>
        </p:txBody>
      </p:sp>
      <p:sp>
        <p:nvSpPr>
          <p:cNvPr id="185" name="Shape 185"/>
          <p:cNvSpPr txBox="1">
            <a:spLocks noGrp="1"/>
          </p:cNvSpPr>
          <p:nvPr>
            <p:ph type="body" idx="1"/>
          </p:nvPr>
        </p:nvSpPr>
        <p:spPr>
          <a:xfrm>
            <a:off x="606668" y="2294792"/>
            <a:ext cx="7174523" cy="3807070"/>
          </a:xfrm>
          <a:prstGeom prst="rect">
            <a:avLst/>
          </a:prstGeom>
          <a:noFill/>
          <a:ln>
            <a:noFill/>
          </a:ln>
        </p:spPr>
        <p:txBody>
          <a:bodyPr wrap="square" lIns="91425" tIns="45700" rIns="91425" bIns="45700" anchor="t" anchorCtr="0">
            <a:noAutofit/>
          </a:bodyPr>
          <a:lstStyle/>
          <a:p>
            <a:pPr indent="-457200">
              <a:spcBef>
                <a:spcPts val="0"/>
              </a:spcBef>
            </a:pPr>
            <a:r>
              <a:rPr lang="en-US" sz="2800" dirty="0" smtClean="0"/>
              <a:t>You </a:t>
            </a:r>
            <a:r>
              <a:rPr lang="en-US" sz="2800" dirty="0" smtClean="0"/>
              <a:t>can select general Exploratory or Exploratory within a particular college: </a:t>
            </a:r>
          </a:p>
          <a:p>
            <a:pPr lvl="1" indent="-457200">
              <a:spcBef>
                <a:spcPts val="0"/>
              </a:spcBef>
            </a:pPr>
            <a:r>
              <a:rPr lang="en-US" sz="2400" dirty="0"/>
              <a:t>Potter College of Arts &amp; Letters</a:t>
            </a:r>
          </a:p>
          <a:p>
            <a:pPr lvl="1" indent="-457200">
              <a:spcBef>
                <a:spcPts val="0"/>
              </a:spcBef>
            </a:pPr>
            <a:r>
              <a:rPr lang="en-US" sz="2400" dirty="0"/>
              <a:t>Gordon Ford College of Business</a:t>
            </a:r>
          </a:p>
          <a:p>
            <a:pPr lvl="1" indent="-457200">
              <a:spcBef>
                <a:spcPts val="0"/>
              </a:spcBef>
            </a:pPr>
            <a:r>
              <a:rPr lang="en-US" sz="2400" dirty="0"/>
              <a:t>College of Education &amp; Behavioral Sciences</a:t>
            </a:r>
          </a:p>
          <a:p>
            <a:pPr lvl="1" indent="-457200">
              <a:spcBef>
                <a:spcPts val="0"/>
              </a:spcBef>
            </a:pPr>
            <a:r>
              <a:rPr lang="en-US" sz="2400" dirty="0"/>
              <a:t>College of Health and Human Services</a:t>
            </a:r>
          </a:p>
          <a:p>
            <a:pPr lvl="1" indent="-457200">
              <a:spcBef>
                <a:spcPts val="0"/>
              </a:spcBef>
            </a:pPr>
            <a:r>
              <a:rPr lang="en-US" sz="2400" dirty="0"/>
              <a:t>Ogden College of Science and </a:t>
            </a:r>
            <a:r>
              <a:rPr lang="en-US" sz="2400" dirty="0" smtClean="0"/>
              <a:t>Engineering</a:t>
            </a:r>
            <a:endParaRPr lang="en-US" sz="2400" dirty="0"/>
          </a:p>
        </p:txBody>
      </p:sp>
      <p:sp>
        <p:nvSpPr>
          <p:cNvPr id="186" name="Shape 186"/>
          <p:cNvSpPr/>
          <p:nvPr/>
        </p:nvSpPr>
        <p:spPr>
          <a:xfrm>
            <a:off x="251520" y="6237312"/>
            <a:ext cx="2376264" cy="46166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2400">
                <a:solidFill>
                  <a:srgbClr val="FF0000"/>
                </a:solidFill>
                <a:latin typeface="Calibri"/>
                <a:ea typeface="Calibri"/>
                <a:cs typeface="Calibri"/>
                <a:sym typeface="Calibri"/>
              </a:rPr>
              <a:t>#HeadForTheHill</a:t>
            </a:r>
            <a:endParaRPr sz="2400">
              <a:solidFill>
                <a:srgbClr val="FF0000"/>
              </a:solidFill>
              <a:latin typeface="Calibri"/>
              <a:ea typeface="Calibri"/>
              <a:cs typeface="Calibri"/>
              <a:sym typeface="Calibri"/>
            </a:endParaRPr>
          </a:p>
        </p:txBody>
      </p:sp>
      <p:pic>
        <p:nvPicPr>
          <p:cNvPr id="187" name="Shape 187"/>
          <p:cNvPicPr preferRelativeResize="0"/>
          <p:nvPr/>
        </p:nvPicPr>
        <p:blipFill rotWithShape="1">
          <a:blip r:embed="rId3">
            <a:alphaModFix/>
          </a:blip>
          <a:srcRect/>
          <a:stretch/>
        </p:blipFill>
        <p:spPr>
          <a:xfrm>
            <a:off x="7118925" y="6014551"/>
            <a:ext cx="1916125" cy="744750"/>
          </a:xfrm>
          <a:prstGeom prst="rect">
            <a:avLst/>
          </a:prstGeom>
          <a:noFill/>
          <a:ln>
            <a:noFill/>
          </a:ln>
        </p:spPr>
      </p:pic>
    </p:spTree>
    <p:extLst>
      <p:ext uri="{BB962C8B-B14F-4D97-AF65-F5344CB8AC3E}">
        <p14:creationId xmlns:p14="http://schemas.microsoft.com/office/powerpoint/2010/main" val="3355885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0" y="0"/>
            <a:ext cx="9144000" cy="1417638"/>
          </a:xfrm>
          <a:prstGeom prst="rect">
            <a:avLst/>
          </a:prstGeom>
          <a:solidFill>
            <a:srgbClr val="EB0000"/>
          </a:solidFill>
          <a:ln>
            <a:noFill/>
          </a:ln>
        </p:spPr>
        <p:txBody>
          <a:bodyPr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CA" sz="4400" b="1" i="0" u="none" strike="noStrike" cap="none" dirty="0" smtClean="0">
                <a:solidFill>
                  <a:schemeClr val="lt1"/>
                </a:solidFill>
                <a:latin typeface="Calibri"/>
                <a:ea typeface="Calibri"/>
                <a:cs typeface="Calibri"/>
                <a:sym typeface="Calibri"/>
              </a:rPr>
              <a:t>WKU Colonnade Program</a:t>
            </a:r>
            <a:br>
              <a:rPr lang="en-CA" sz="4400" b="1" i="0" u="none" strike="noStrike" cap="none" dirty="0" smtClean="0">
                <a:solidFill>
                  <a:schemeClr val="lt1"/>
                </a:solidFill>
                <a:latin typeface="Calibri"/>
                <a:ea typeface="Calibri"/>
                <a:cs typeface="Calibri"/>
                <a:sym typeface="Calibri"/>
              </a:rPr>
            </a:br>
            <a:r>
              <a:rPr lang="en-CA" b="1" dirty="0" smtClean="0">
                <a:solidFill>
                  <a:schemeClr val="lt1"/>
                </a:solidFill>
              </a:rPr>
              <a:t>Overview</a:t>
            </a:r>
            <a:endParaRPr sz="4400" b="1" i="0" u="none" strike="noStrike" cap="none" dirty="0">
              <a:solidFill>
                <a:schemeClr val="lt1"/>
              </a:solidFill>
              <a:latin typeface="Calibri"/>
              <a:ea typeface="Calibri"/>
              <a:cs typeface="Calibri"/>
              <a:sym typeface="Calibri"/>
            </a:endParaRPr>
          </a:p>
        </p:txBody>
      </p:sp>
      <p:sp>
        <p:nvSpPr>
          <p:cNvPr id="240" name="Shape 240"/>
          <p:cNvSpPr/>
          <p:nvPr/>
        </p:nvSpPr>
        <p:spPr>
          <a:xfrm>
            <a:off x="251520" y="6237312"/>
            <a:ext cx="2376264" cy="46166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2400">
                <a:solidFill>
                  <a:srgbClr val="FF0000"/>
                </a:solidFill>
                <a:latin typeface="Calibri"/>
                <a:ea typeface="Calibri"/>
                <a:cs typeface="Calibri"/>
                <a:sym typeface="Calibri"/>
              </a:rPr>
              <a:t>#HeadForTheHill</a:t>
            </a:r>
            <a:endParaRPr sz="2400">
              <a:solidFill>
                <a:srgbClr val="FF0000"/>
              </a:solidFill>
              <a:latin typeface="Calibri"/>
              <a:ea typeface="Calibri"/>
              <a:cs typeface="Calibri"/>
              <a:sym typeface="Calibri"/>
            </a:endParaRPr>
          </a:p>
        </p:txBody>
      </p:sp>
      <p:pic>
        <p:nvPicPr>
          <p:cNvPr id="241" name="Shape 241"/>
          <p:cNvPicPr preferRelativeResize="0"/>
          <p:nvPr/>
        </p:nvPicPr>
        <p:blipFill rotWithShape="1">
          <a:blip r:embed="rId3">
            <a:alphaModFix/>
          </a:blip>
          <a:srcRect/>
          <a:stretch/>
        </p:blipFill>
        <p:spPr>
          <a:xfrm>
            <a:off x="7118925" y="6014551"/>
            <a:ext cx="1916125" cy="744750"/>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val="3399853265"/>
              </p:ext>
            </p:extLst>
          </p:nvPr>
        </p:nvGraphicFramePr>
        <p:xfrm>
          <a:off x="504133" y="1560536"/>
          <a:ext cx="8135734" cy="4407509"/>
        </p:xfrm>
        <a:graphic>
          <a:graphicData uri="http://schemas.openxmlformats.org/drawingml/2006/table">
            <a:tbl>
              <a:tblPr firstRow="1" bandRow="1">
                <a:tableStyleId>{5940675A-B579-460E-94D1-54222C63F5DA}</a:tableStyleId>
              </a:tblPr>
              <a:tblGrid>
                <a:gridCol w="2711911">
                  <a:extLst>
                    <a:ext uri="{9D8B030D-6E8A-4147-A177-3AD203B41FA5}">
                      <a16:colId xmlns:a16="http://schemas.microsoft.com/office/drawing/2014/main" val="1008394682"/>
                    </a:ext>
                  </a:extLst>
                </a:gridCol>
                <a:gridCol w="972008">
                  <a:extLst>
                    <a:ext uri="{9D8B030D-6E8A-4147-A177-3AD203B41FA5}">
                      <a16:colId xmlns:a16="http://schemas.microsoft.com/office/drawing/2014/main" val="1195998769"/>
                    </a:ext>
                  </a:extLst>
                </a:gridCol>
                <a:gridCol w="4451815">
                  <a:extLst>
                    <a:ext uri="{9D8B030D-6E8A-4147-A177-3AD203B41FA5}">
                      <a16:colId xmlns:a16="http://schemas.microsoft.com/office/drawing/2014/main" val="3667416967"/>
                    </a:ext>
                  </a:extLst>
                </a:gridCol>
              </a:tblGrid>
              <a:tr h="690729">
                <a:tc>
                  <a:txBody>
                    <a:bodyPr/>
                    <a:lstStyle/>
                    <a:p>
                      <a:pPr algn="ctr"/>
                      <a:r>
                        <a:rPr lang="en-US" sz="1800" b="1" dirty="0" smtClean="0">
                          <a:solidFill>
                            <a:schemeClr val="tx1"/>
                          </a:solidFill>
                          <a:latin typeface="Calibri" panose="020F0502020204030204" pitchFamily="34" charset="0"/>
                        </a:rPr>
                        <a:t>Tiers</a:t>
                      </a:r>
                      <a:endParaRPr lang="en-US" sz="1800" b="1" dirty="0">
                        <a:solidFill>
                          <a:schemeClr val="tx1"/>
                        </a:solidFill>
                        <a:latin typeface="Calibri" panose="020F0502020204030204" pitchFamily="34" charset="0"/>
                      </a:endParaRPr>
                    </a:p>
                  </a:txBody>
                  <a:tcPr anchor="ctr">
                    <a:solidFill>
                      <a:schemeClr val="bg1">
                        <a:lumMod val="75000"/>
                      </a:schemeClr>
                    </a:solidFill>
                  </a:tcPr>
                </a:tc>
                <a:tc>
                  <a:txBody>
                    <a:bodyPr/>
                    <a:lstStyle/>
                    <a:p>
                      <a:pPr algn="ctr"/>
                      <a:r>
                        <a:rPr lang="en-US" sz="1800" b="1" dirty="0" smtClean="0">
                          <a:solidFill>
                            <a:schemeClr val="tx1"/>
                          </a:solidFill>
                          <a:latin typeface="Calibri" panose="020F0502020204030204" pitchFamily="34" charset="0"/>
                        </a:rPr>
                        <a:t>Credit Hours</a:t>
                      </a:r>
                      <a:endParaRPr lang="en-US" sz="1800" b="1" dirty="0">
                        <a:solidFill>
                          <a:schemeClr val="tx1"/>
                        </a:solidFill>
                        <a:latin typeface="Calibri" panose="020F0502020204030204" pitchFamily="34" charset="0"/>
                      </a:endParaRPr>
                    </a:p>
                  </a:txBody>
                  <a:tcPr anchor="ctr">
                    <a:solidFill>
                      <a:schemeClr val="bg1">
                        <a:lumMod val="75000"/>
                      </a:schemeClr>
                    </a:solidFill>
                  </a:tcPr>
                </a:tc>
                <a:tc>
                  <a:txBody>
                    <a:bodyPr/>
                    <a:lstStyle/>
                    <a:p>
                      <a:pPr algn="ctr"/>
                      <a:r>
                        <a:rPr lang="en-US" sz="1800" b="1" dirty="0" smtClean="0">
                          <a:solidFill>
                            <a:schemeClr val="tx1"/>
                          </a:solidFill>
                          <a:latin typeface="Calibri" panose="020F0502020204030204" pitchFamily="34" charset="0"/>
                        </a:rPr>
                        <a:t>Description, Code &amp;</a:t>
                      </a:r>
                      <a:r>
                        <a:rPr lang="en-US" sz="1800" b="1" baseline="0" dirty="0" smtClean="0">
                          <a:solidFill>
                            <a:schemeClr val="tx1"/>
                          </a:solidFill>
                          <a:latin typeface="Calibri" panose="020F0502020204030204" pitchFamily="34" charset="0"/>
                        </a:rPr>
                        <a:t> </a:t>
                      </a:r>
                      <a:r>
                        <a:rPr lang="en-US" sz="1800" b="1" dirty="0" smtClean="0">
                          <a:solidFill>
                            <a:schemeClr val="tx1"/>
                          </a:solidFill>
                          <a:latin typeface="Calibri" panose="020F0502020204030204" pitchFamily="34" charset="0"/>
                        </a:rPr>
                        <a:t>Credit Hours</a:t>
                      </a:r>
                      <a:endParaRPr lang="en-US" sz="1800" b="1" dirty="0">
                        <a:solidFill>
                          <a:schemeClr val="tx1"/>
                        </a:solidFill>
                        <a:latin typeface="Calibri" panose="020F0502020204030204" pitchFamily="34" charset="0"/>
                      </a:endParaRPr>
                    </a:p>
                  </a:txBody>
                  <a:tcPr anchor="ctr">
                    <a:solidFill>
                      <a:schemeClr val="bg1">
                        <a:lumMod val="75000"/>
                      </a:schemeClr>
                    </a:solidFill>
                  </a:tcPr>
                </a:tc>
                <a:extLst>
                  <a:ext uri="{0D108BD9-81ED-4DB2-BD59-A6C34878D82A}">
                    <a16:rowId xmlns:a16="http://schemas.microsoft.com/office/drawing/2014/main" val="3174966445"/>
                  </a:ext>
                </a:extLst>
              </a:tr>
              <a:tr h="1677485">
                <a:tc>
                  <a:txBody>
                    <a:bodyPr/>
                    <a:lstStyle/>
                    <a:p>
                      <a:r>
                        <a:rPr lang="en-US" sz="1600" dirty="0" smtClean="0">
                          <a:latin typeface="Calibri" panose="020F0502020204030204" pitchFamily="34" charset="0"/>
                        </a:rPr>
                        <a:t>Foundations</a:t>
                      </a:r>
                      <a:endParaRPr lang="en-US" sz="1600" dirty="0">
                        <a:latin typeface="Calibri" panose="020F0502020204030204" pitchFamily="34" charset="0"/>
                      </a:endParaRPr>
                    </a:p>
                  </a:txBody>
                  <a:tcPr anchor="ctr"/>
                </a:tc>
                <a:tc>
                  <a:txBody>
                    <a:bodyPr/>
                    <a:lstStyle/>
                    <a:p>
                      <a:r>
                        <a:rPr lang="en-US" sz="1600" dirty="0" smtClean="0">
                          <a:latin typeface="Calibri" panose="020F0502020204030204" pitchFamily="34" charset="0"/>
                        </a:rPr>
                        <a:t>18 hours</a:t>
                      </a:r>
                      <a:endParaRPr lang="en-US" sz="1600" dirty="0">
                        <a:latin typeface="Calibri" panose="020F0502020204030204" pitchFamily="34" charset="0"/>
                      </a:endParaRPr>
                    </a:p>
                  </a:txBody>
                  <a:tcPr anchor="ctr"/>
                </a:tc>
                <a:tc>
                  <a:txBody>
                    <a:bodyPr/>
                    <a:lstStyle/>
                    <a:p>
                      <a:r>
                        <a:rPr lang="en-US" sz="1600" dirty="0" smtClean="0">
                          <a:latin typeface="Calibri" panose="020F0502020204030204" pitchFamily="34" charset="0"/>
                        </a:rPr>
                        <a:t>College Composition</a:t>
                      </a:r>
                      <a:r>
                        <a:rPr lang="en-US" sz="1600" baseline="0" dirty="0" smtClean="0">
                          <a:latin typeface="Calibri" panose="020F0502020204030204" pitchFamily="34" charset="0"/>
                        </a:rPr>
                        <a:t> (3)</a:t>
                      </a:r>
                    </a:p>
                    <a:p>
                      <a:r>
                        <a:rPr lang="en-US" sz="1600" baseline="0" dirty="0" smtClean="0">
                          <a:latin typeface="Calibri" panose="020F0502020204030204" pitchFamily="34" charset="0"/>
                        </a:rPr>
                        <a:t>Writing in the Disciplines (3)</a:t>
                      </a:r>
                    </a:p>
                    <a:p>
                      <a:r>
                        <a:rPr lang="en-US" sz="1600" baseline="0" dirty="0" smtClean="0">
                          <a:latin typeface="Calibri" panose="020F0502020204030204" pitchFamily="34" charset="0"/>
                        </a:rPr>
                        <a:t>Human Communication (3)</a:t>
                      </a:r>
                    </a:p>
                    <a:p>
                      <a:r>
                        <a:rPr lang="en-US" sz="1600" baseline="0" dirty="0" smtClean="0">
                          <a:latin typeface="Calibri" panose="020F0502020204030204" pitchFamily="34" charset="0"/>
                        </a:rPr>
                        <a:t>Quantitative Reasoning (3)</a:t>
                      </a:r>
                    </a:p>
                    <a:p>
                      <a:r>
                        <a:rPr lang="en-US" sz="1600" baseline="0" dirty="0" smtClean="0">
                          <a:latin typeface="Calibri" panose="020F0502020204030204" pitchFamily="34" charset="0"/>
                        </a:rPr>
                        <a:t>Literary Studies (3)</a:t>
                      </a:r>
                    </a:p>
                    <a:p>
                      <a:r>
                        <a:rPr lang="en-US" sz="1600" baseline="0" dirty="0" smtClean="0">
                          <a:latin typeface="Calibri" panose="020F0502020204030204" pitchFamily="34" charset="0"/>
                        </a:rPr>
                        <a:t>World History (3) </a:t>
                      </a:r>
                      <a:endParaRPr lang="en-US" sz="1600" dirty="0">
                        <a:latin typeface="Calibri" panose="020F0502020204030204" pitchFamily="34" charset="0"/>
                      </a:endParaRPr>
                    </a:p>
                  </a:txBody>
                  <a:tcPr anchor="ctr"/>
                </a:tc>
                <a:extLst>
                  <a:ext uri="{0D108BD9-81ED-4DB2-BD59-A6C34878D82A}">
                    <a16:rowId xmlns:a16="http://schemas.microsoft.com/office/drawing/2014/main" val="822024599"/>
                  </a:ext>
                </a:extLst>
              </a:tr>
              <a:tr h="1151215">
                <a:tc>
                  <a:txBody>
                    <a:bodyPr/>
                    <a:lstStyle/>
                    <a:p>
                      <a:r>
                        <a:rPr lang="en-US" sz="1600" dirty="0" smtClean="0">
                          <a:latin typeface="Calibri" panose="020F0502020204030204" pitchFamily="34" charset="0"/>
                        </a:rPr>
                        <a:t>Explorations</a:t>
                      </a:r>
                      <a:endParaRPr lang="en-US" sz="1600" dirty="0">
                        <a:latin typeface="Calibri" panose="020F0502020204030204" pitchFamily="34" charset="0"/>
                      </a:endParaRPr>
                    </a:p>
                  </a:txBody>
                  <a:tcPr anchor="ctr"/>
                </a:tc>
                <a:tc>
                  <a:txBody>
                    <a:bodyPr/>
                    <a:lstStyle/>
                    <a:p>
                      <a:r>
                        <a:rPr lang="en-US" sz="1600" dirty="0" smtClean="0">
                          <a:latin typeface="Calibri" panose="020F0502020204030204" pitchFamily="34" charset="0"/>
                        </a:rPr>
                        <a:t>12 hours</a:t>
                      </a:r>
                      <a:endParaRPr lang="en-US" sz="1600" dirty="0">
                        <a:latin typeface="Calibri" panose="020F0502020204030204" pitchFamily="34" charset="0"/>
                      </a:endParaRPr>
                    </a:p>
                  </a:txBody>
                  <a:tcPr anchor="ctr"/>
                </a:tc>
                <a:tc>
                  <a:txBody>
                    <a:bodyPr/>
                    <a:lstStyle/>
                    <a:p>
                      <a:r>
                        <a:rPr lang="en-US" sz="1600" dirty="0" smtClean="0">
                          <a:latin typeface="Calibri" panose="020F0502020204030204" pitchFamily="34" charset="0"/>
                        </a:rPr>
                        <a:t>Arts &amp;</a:t>
                      </a:r>
                      <a:r>
                        <a:rPr lang="en-US" sz="1600" baseline="0" dirty="0" smtClean="0">
                          <a:latin typeface="Calibri" panose="020F0502020204030204" pitchFamily="34" charset="0"/>
                        </a:rPr>
                        <a:t> Humanities (3)</a:t>
                      </a:r>
                    </a:p>
                    <a:p>
                      <a:r>
                        <a:rPr lang="en-US" sz="1600" baseline="0" dirty="0" smtClean="0">
                          <a:latin typeface="Calibri" panose="020F0502020204030204" pitchFamily="34" charset="0"/>
                        </a:rPr>
                        <a:t>Social &amp; Behavioral Sciences (3)</a:t>
                      </a:r>
                    </a:p>
                    <a:p>
                      <a:r>
                        <a:rPr lang="en-US" sz="1600" baseline="0" dirty="0" smtClean="0">
                          <a:latin typeface="Calibri" panose="020F0502020204030204" pitchFamily="34" charset="0"/>
                        </a:rPr>
                        <a:t>Natural &amp; Physical Sciences (3)</a:t>
                      </a:r>
                    </a:p>
                    <a:p>
                      <a:r>
                        <a:rPr lang="en-US" sz="1600" baseline="0" dirty="0" smtClean="0">
                          <a:latin typeface="Calibri" panose="020F0502020204030204" pitchFamily="34" charset="0"/>
                        </a:rPr>
                        <a:t>NS with lab (3)</a:t>
                      </a:r>
                      <a:endParaRPr lang="en-US" sz="1600" dirty="0">
                        <a:latin typeface="Calibri" panose="020F0502020204030204" pitchFamily="34" charset="0"/>
                      </a:endParaRPr>
                    </a:p>
                  </a:txBody>
                  <a:tcPr anchor="ctr"/>
                </a:tc>
                <a:extLst>
                  <a:ext uri="{0D108BD9-81ED-4DB2-BD59-A6C34878D82A}">
                    <a16:rowId xmlns:a16="http://schemas.microsoft.com/office/drawing/2014/main" val="3319949783"/>
                  </a:ext>
                </a:extLst>
              </a:tr>
              <a:tr h="888080">
                <a:tc>
                  <a:txBody>
                    <a:bodyPr/>
                    <a:lstStyle/>
                    <a:p>
                      <a:r>
                        <a:rPr lang="en-US" sz="1600" dirty="0" smtClean="0">
                          <a:latin typeface="Calibri" panose="020F0502020204030204" pitchFamily="34" charset="0"/>
                        </a:rPr>
                        <a:t>Connections</a:t>
                      </a:r>
                      <a:endParaRPr lang="en-US" sz="1600" dirty="0">
                        <a:latin typeface="Calibri" panose="020F0502020204030204" pitchFamily="34" charset="0"/>
                      </a:endParaRPr>
                    </a:p>
                  </a:txBody>
                  <a:tcPr anchor="ctr"/>
                </a:tc>
                <a:tc>
                  <a:txBody>
                    <a:bodyPr/>
                    <a:lstStyle/>
                    <a:p>
                      <a:r>
                        <a:rPr lang="en-US" sz="1600" dirty="0" smtClean="0">
                          <a:latin typeface="Calibri" panose="020F0502020204030204" pitchFamily="34" charset="0"/>
                        </a:rPr>
                        <a:t>9 hours</a:t>
                      </a:r>
                      <a:endParaRPr lang="en-US" sz="1600" dirty="0">
                        <a:latin typeface="Calibri" panose="020F0502020204030204" pitchFamily="34" charset="0"/>
                      </a:endParaRPr>
                    </a:p>
                  </a:txBody>
                  <a:tcPr anchor="ctr"/>
                </a:tc>
                <a:tc>
                  <a:txBody>
                    <a:bodyPr/>
                    <a:lstStyle/>
                    <a:p>
                      <a:r>
                        <a:rPr lang="en-US" sz="1600" dirty="0" smtClean="0">
                          <a:latin typeface="Calibri" panose="020F0502020204030204" pitchFamily="34" charset="0"/>
                        </a:rPr>
                        <a:t>Social and Cultural (3)</a:t>
                      </a:r>
                    </a:p>
                    <a:p>
                      <a:r>
                        <a:rPr lang="en-US" sz="1600" dirty="0" smtClean="0">
                          <a:latin typeface="Calibri" panose="020F0502020204030204" pitchFamily="34" charset="0"/>
                        </a:rPr>
                        <a:t>Local to Global (3)</a:t>
                      </a:r>
                    </a:p>
                    <a:p>
                      <a:r>
                        <a:rPr lang="en-US" sz="1600" dirty="0" smtClean="0">
                          <a:latin typeface="Calibri" panose="020F0502020204030204" pitchFamily="34" charset="0"/>
                        </a:rPr>
                        <a:t>Systems (3)</a:t>
                      </a:r>
                      <a:endParaRPr lang="en-US" sz="1600" dirty="0">
                        <a:latin typeface="Calibri" panose="020F0502020204030204" pitchFamily="34" charset="0"/>
                      </a:endParaRPr>
                    </a:p>
                  </a:txBody>
                  <a:tcPr anchor="ctr"/>
                </a:tc>
                <a:extLst>
                  <a:ext uri="{0D108BD9-81ED-4DB2-BD59-A6C34878D82A}">
                    <a16:rowId xmlns:a16="http://schemas.microsoft.com/office/drawing/2014/main" val="2855721783"/>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0" y="0"/>
            <a:ext cx="9144000" cy="1417638"/>
          </a:xfrm>
          <a:prstGeom prst="rect">
            <a:avLst/>
          </a:prstGeom>
          <a:solidFill>
            <a:srgbClr val="EB0000"/>
          </a:solidFill>
          <a:ln>
            <a:noFill/>
          </a:ln>
        </p:spPr>
        <p:txBody>
          <a:bodyPr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CA" sz="4400" b="1" i="0" u="none" strike="noStrike" cap="none" dirty="0" smtClean="0">
                <a:solidFill>
                  <a:schemeClr val="lt1"/>
                </a:solidFill>
                <a:latin typeface="Calibri"/>
                <a:ea typeface="Calibri"/>
                <a:cs typeface="Calibri"/>
                <a:sym typeface="Calibri"/>
              </a:rPr>
              <a:t>WKU Colonnade Program</a:t>
            </a:r>
            <a:br>
              <a:rPr lang="en-CA" sz="4400" b="1" i="0" u="none" strike="noStrike" cap="none" dirty="0" smtClean="0">
                <a:solidFill>
                  <a:schemeClr val="lt1"/>
                </a:solidFill>
                <a:latin typeface="Calibri"/>
                <a:ea typeface="Calibri"/>
                <a:cs typeface="Calibri"/>
                <a:sym typeface="Calibri"/>
              </a:rPr>
            </a:br>
            <a:r>
              <a:rPr lang="en-CA" b="1" dirty="0" smtClean="0">
                <a:solidFill>
                  <a:schemeClr val="lt1"/>
                </a:solidFill>
              </a:rPr>
              <a:t>Course Examples</a:t>
            </a:r>
            <a:endParaRPr sz="4400" b="1" i="0" u="none" strike="noStrike" cap="none" dirty="0">
              <a:solidFill>
                <a:schemeClr val="lt1"/>
              </a:solidFill>
              <a:latin typeface="Calibri"/>
              <a:ea typeface="Calibri"/>
              <a:cs typeface="Calibri"/>
              <a:sym typeface="Calibri"/>
            </a:endParaRPr>
          </a:p>
        </p:txBody>
      </p:sp>
      <p:sp>
        <p:nvSpPr>
          <p:cNvPr id="240" name="Shape 240"/>
          <p:cNvSpPr/>
          <p:nvPr/>
        </p:nvSpPr>
        <p:spPr>
          <a:xfrm>
            <a:off x="251520" y="6237312"/>
            <a:ext cx="2376264" cy="46166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2400">
                <a:solidFill>
                  <a:srgbClr val="FF0000"/>
                </a:solidFill>
                <a:latin typeface="Calibri"/>
                <a:ea typeface="Calibri"/>
                <a:cs typeface="Calibri"/>
                <a:sym typeface="Calibri"/>
              </a:rPr>
              <a:t>#HeadForTheHill</a:t>
            </a:r>
            <a:endParaRPr sz="2400">
              <a:solidFill>
                <a:srgbClr val="FF0000"/>
              </a:solidFill>
              <a:latin typeface="Calibri"/>
              <a:ea typeface="Calibri"/>
              <a:cs typeface="Calibri"/>
              <a:sym typeface="Calibri"/>
            </a:endParaRPr>
          </a:p>
        </p:txBody>
      </p:sp>
      <p:pic>
        <p:nvPicPr>
          <p:cNvPr id="241" name="Shape 241"/>
          <p:cNvPicPr preferRelativeResize="0"/>
          <p:nvPr/>
        </p:nvPicPr>
        <p:blipFill rotWithShape="1">
          <a:blip r:embed="rId3">
            <a:alphaModFix/>
          </a:blip>
          <a:srcRect/>
          <a:stretch/>
        </p:blipFill>
        <p:spPr>
          <a:xfrm>
            <a:off x="7118925" y="6014551"/>
            <a:ext cx="1916125" cy="744750"/>
          </a:xfrm>
          <a:prstGeom prst="rect">
            <a:avLst/>
          </a:prstGeom>
          <a:noFill/>
          <a:ln>
            <a:noFill/>
          </a:ln>
        </p:spPr>
      </p:pic>
      <p:graphicFrame>
        <p:nvGraphicFramePr>
          <p:cNvPr id="7" name="Content Placeholder 3"/>
          <p:cNvGraphicFramePr>
            <a:graphicFrameLocks/>
          </p:cNvGraphicFramePr>
          <p:nvPr>
            <p:extLst>
              <p:ext uri="{D42A27DB-BD31-4B8C-83A1-F6EECF244321}">
                <p14:modId xmlns:p14="http://schemas.microsoft.com/office/powerpoint/2010/main" val="3965117528"/>
              </p:ext>
            </p:extLst>
          </p:nvPr>
        </p:nvGraphicFramePr>
        <p:xfrm>
          <a:off x="421533" y="1635100"/>
          <a:ext cx="7702964" cy="43374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894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0" y="0"/>
            <a:ext cx="9144000" cy="1417638"/>
          </a:xfrm>
          <a:prstGeom prst="rect">
            <a:avLst/>
          </a:prstGeom>
          <a:solidFill>
            <a:srgbClr val="EB0000"/>
          </a:solidFill>
          <a:ln>
            <a:noFill/>
          </a:ln>
        </p:spPr>
        <p:txBody>
          <a:bodyPr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CA" sz="4400" b="1" i="0" u="none" strike="noStrike" cap="none" dirty="0" smtClean="0">
                <a:solidFill>
                  <a:schemeClr val="lt1"/>
                </a:solidFill>
                <a:latin typeface="Calibri"/>
                <a:ea typeface="Calibri"/>
                <a:cs typeface="Calibri"/>
                <a:sym typeface="Calibri"/>
              </a:rPr>
              <a:t>Change of Major Policy</a:t>
            </a:r>
            <a:endParaRPr sz="4400" b="1" i="0" u="none" strike="noStrike" cap="none" dirty="0">
              <a:solidFill>
                <a:schemeClr val="lt1"/>
              </a:solidFill>
              <a:latin typeface="Calibri"/>
              <a:ea typeface="Calibri"/>
              <a:cs typeface="Calibri"/>
              <a:sym typeface="Calibri"/>
            </a:endParaRPr>
          </a:p>
        </p:txBody>
      </p:sp>
      <p:sp>
        <p:nvSpPr>
          <p:cNvPr id="185" name="Shape 185"/>
          <p:cNvSpPr txBox="1">
            <a:spLocks noGrp="1"/>
          </p:cNvSpPr>
          <p:nvPr>
            <p:ph type="body" idx="1"/>
          </p:nvPr>
        </p:nvSpPr>
        <p:spPr>
          <a:xfrm>
            <a:off x="606668" y="1853786"/>
            <a:ext cx="7174523" cy="817685"/>
          </a:xfrm>
          <a:prstGeom prst="rect">
            <a:avLst/>
          </a:prstGeom>
          <a:noFill/>
          <a:ln>
            <a:noFill/>
          </a:ln>
        </p:spPr>
        <p:txBody>
          <a:bodyPr wrap="square" lIns="91425" tIns="45700" rIns="91425" bIns="45700" anchor="t" anchorCtr="0">
            <a:noAutofit/>
          </a:bodyPr>
          <a:lstStyle/>
          <a:p>
            <a:pPr marL="342900" indent="-342900">
              <a:spcBef>
                <a:spcPts val="0"/>
              </a:spcBef>
              <a:buSzPct val="100000"/>
              <a:buFont typeface="Arial" panose="020B0604020202020204" pitchFamily="34" charset="0"/>
              <a:buChar char="•"/>
            </a:pPr>
            <a:r>
              <a:rPr lang="en-US" sz="2000" dirty="0"/>
              <a:t>Exploratory students are required to declare their major at 59+ earned and in progress </a:t>
            </a:r>
            <a:r>
              <a:rPr lang="en-US" sz="2000" dirty="0" smtClean="0"/>
              <a:t>hours</a:t>
            </a:r>
            <a:r>
              <a:rPr lang="en-US" sz="2000" i="0" u="none" strike="noStrike" cap="none" dirty="0" smtClean="0">
                <a:solidFill>
                  <a:schemeClr val="dk1"/>
                </a:solidFill>
                <a:sym typeface="Calibri"/>
              </a:rPr>
              <a:t> </a:t>
            </a:r>
            <a:endParaRPr lang="en-US" sz="2000" i="0" u="none" strike="noStrike" cap="none" dirty="0">
              <a:solidFill>
                <a:schemeClr val="dk1"/>
              </a:solidFill>
              <a:sym typeface="Calibri"/>
            </a:endParaRPr>
          </a:p>
        </p:txBody>
      </p:sp>
      <p:pic>
        <p:nvPicPr>
          <p:cNvPr id="187" name="Shape 187"/>
          <p:cNvPicPr preferRelativeResize="0"/>
          <p:nvPr/>
        </p:nvPicPr>
        <p:blipFill rotWithShape="1">
          <a:blip r:embed="rId3">
            <a:alphaModFix/>
          </a:blip>
          <a:srcRect/>
          <a:stretch/>
        </p:blipFill>
        <p:spPr>
          <a:xfrm>
            <a:off x="7118925" y="6014551"/>
            <a:ext cx="1916125" cy="744750"/>
          </a:xfrm>
          <a:prstGeom prst="rect">
            <a:avLst/>
          </a:prstGeom>
          <a:noFill/>
          <a:ln>
            <a:noFill/>
          </a:ln>
        </p:spPr>
      </p:pic>
      <p:sp>
        <p:nvSpPr>
          <p:cNvPr id="2" name="Rectangle 1"/>
          <p:cNvSpPr/>
          <p:nvPr/>
        </p:nvSpPr>
        <p:spPr>
          <a:xfrm>
            <a:off x="549262" y="2734136"/>
            <a:ext cx="4368504" cy="400110"/>
          </a:xfrm>
          <a:prstGeom prst="rect">
            <a:avLst/>
          </a:prstGeom>
        </p:spPr>
        <p:txBody>
          <a:bodyPr wrap="none">
            <a:spAutoFit/>
          </a:bodyPr>
          <a:lstStyle/>
          <a:p>
            <a:r>
              <a:rPr lang="en-US" sz="1800" dirty="0">
                <a:latin typeface="Calibri" panose="020F0502020204030204" pitchFamily="34" charset="0"/>
                <a:cs typeface="Calibri" panose="020F0502020204030204" pitchFamily="34" charset="0"/>
              </a:rPr>
              <a:t>The Colonnade </a:t>
            </a:r>
            <a:r>
              <a:rPr lang="en-US" sz="2000" dirty="0">
                <a:latin typeface="Calibri" panose="020F0502020204030204" pitchFamily="34" charset="0"/>
                <a:cs typeface="Calibri" panose="020F0502020204030204" pitchFamily="34" charset="0"/>
              </a:rPr>
              <a:t>Program</a:t>
            </a:r>
            <a:r>
              <a:rPr lang="en-US" sz="1800" dirty="0">
                <a:latin typeface="Calibri" panose="020F0502020204030204" pitchFamily="34" charset="0"/>
                <a:cs typeface="Calibri" panose="020F0502020204030204" pitchFamily="34" charset="0"/>
              </a:rPr>
              <a:t> requires 39 </a:t>
            </a:r>
            <a:r>
              <a:rPr lang="en-US" sz="1800" dirty="0" smtClean="0">
                <a:latin typeface="Calibri" panose="020F0502020204030204" pitchFamily="34" charset="0"/>
                <a:cs typeface="Calibri" panose="020F0502020204030204" pitchFamily="34" charset="0"/>
              </a:rPr>
              <a:t>hours: </a:t>
            </a:r>
            <a:endParaRPr lang="en-US" sz="18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4"/>
          <a:stretch>
            <a:fillRect/>
          </a:stretch>
        </p:blipFill>
        <p:spPr>
          <a:xfrm>
            <a:off x="606668" y="3196911"/>
            <a:ext cx="8071804" cy="1237595"/>
          </a:xfrm>
          <a:prstGeom prst="rect">
            <a:avLst/>
          </a:prstGeom>
        </p:spPr>
      </p:pic>
      <p:sp>
        <p:nvSpPr>
          <p:cNvPr id="5" name="Rectangle 4"/>
          <p:cNvSpPr/>
          <p:nvPr/>
        </p:nvSpPr>
        <p:spPr>
          <a:xfrm>
            <a:off x="606668" y="4450744"/>
            <a:ext cx="7652413" cy="1015663"/>
          </a:xfrm>
          <a:prstGeom prst="rect">
            <a:avLst/>
          </a:prstGeom>
        </p:spPr>
        <p:txBody>
          <a:bodyPr wrap="square">
            <a:spAutoFit/>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Colonnade allows the exploration you need to learn about major and careers in time to declare at the end of </a:t>
            </a:r>
            <a:r>
              <a:rPr lang="en-US" sz="2000" dirty="0" smtClean="0">
                <a:latin typeface="Calibri" panose="020F0502020204030204" pitchFamily="34" charset="0"/>
                <a:cs typeface="Calibri" panose="020F0502020204030204" pitchFamily="34" charset="0"/>
              </a:rPr>
              <a:t>your second semester at WKU.  </a:t>
            </a:r>
            <a:endParaRPr lang="en-US" sz="2000" dirty="0">
              <a:latin typeface="Calibri" panose="020F0502020204030204" pitchFamily="34" charset="0"/>
              <a:cs typeface="Calibri" panose="020F0502020204030204" pitchFamily="34" charset="0"/>
            </a:endParaRPr>
          </a:p>
        </p:txBody>
      </p:sp>
      <p:sp>
        <p:nvSpPr>
          <p:cNvPr id="9" name="Shape 240"/>
          <p:cNvSpPr/>
          <p:nvPr/>
        </p:nvSpPr>
        <p:spPr>
          <a:xfrm>
            <a:off x="251520" y="6237312"/>
            <a:ext cx="2376264" cy="46166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2400" dirty="0">
                <a:solidFill>
                  <a:srgbClr val="FF0000"/>
                </a:solidFill>
                <a:latin typeface="Calibri"/>
                <a:ea typeface="Calibri"/>
                <a:cs typeface="Calibri"/>
                <a:sym typeface="Calibri"/>
              </a:rPr>
              <a:t>#</a:t>
            </a:r>
            <a:r>
              <a:rPr lang="en-CA" sz="2400" dirty="0" err="1">
                <a:solidFill>
                  <a:srgbClr val="FF0000"/>
                </a:solidFill>
                <a:latin typeface="Calibri"/>
                <a:ea typeface="Calibri"/>
                <a:cs typeface="Calibri"/>
                <a:sym typeface="Calibri"/>
              </a:rPr>
              <a:t>HeadForTheHill</a:t>
            </a:r>
            <a:endParaRPr sz="2400"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28169130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TotalTime>
  <Words>825</Words>
  <Application>Microsoft Office PowerPoint</Application>
  <PresentationFormat>On-screen Show (4:3)</PresentationFormat>
  <Paragraphs>148</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Georgia</vt:lpstr>
      <vt:lpstr>Office Theme</vt:lpstr>
      <vt:lpstr>PowerPoint Presentation</vt:lpstr>
      <vt:lpstr>Are you nervous about not having a major?</vt:lpstr>
      <vt:lpstr>How do we help students? </vt:lpstr>
      <vt:lpstr>The Exploratory Program</vt:lpstr>
      <vt:lpstr>Exploratory Advising</vt:lpstr>
      <vt:lpstr>Exploratory Advising</vt:lpstr>
      <vt:lpstr>WKU Colonnade Program Overview</vt:lpstr>
      <vt:lpstr>WKU Colonnade Program Course Examples</vt:lpstr>
      <vt:lpstr>Change of Major Policy</vt:lpstr>
      <vt:lpstr>Four Year Pathways</vt:lpstr>
      <vt:lpstr>Career Coaching</vt:lpstr>
      <vt:lpstr>Career Development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RaeAnn</dc:creator>
  <cp:lastModifiedBy>Dorris, Jessica</cp:lastModifiedBy>
  <cp:revision>41</cp:revision>
  <dcterms:modified xsi:type="dcterms:W3CDTF">2019-08-28T21:28:44Z</dcterms:modified>
</cp:coreProperties>
</file>