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sldIdLst>
    <p:sldId id="267" r:id="rId2"/>
    <p:sldId id="303" r:id="rId3"/>
    <p:sldId id="304" r:id="rId4"/>
    <p:sldId id="261" r:id="rId5"/>
    <p:sldId id="262" r:id="rId6"/>
    <p:sldId id="263" r:id="rId7"/>
    <p:sldId id="265" r:id="rId8"/>
    <p:sldId id="272" r:id="rId9"/>
    <p:sldId id="273" r:id="rId10"/>
    <p:sldId id="305" r:id="rId11"/>
    <p:sldId id="306" r:id="rId12"/>
    <p:sldId id="307" r:id="rId13"/>
    <p:sldId id="308" r:id="rId14"/>
    <p:sldId id="309" r:id="rId15"/>
    <p:sldId id="311" r:id="rId16"/>
  </p:sldIdLst>
  <p:sldSz cx="9144000" cy="6858000" type="screen4x3"/>
  <p:notesSz cx="7053263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53"/>
    <p:restoredTop sz="91001"/>
  </p:normalViewPr>
  <p:slideViewPr>
    <p:cSldViewPr>
      <p:cViewPr>
        <p:scale>
          <a:sx n="90" d="100"/>
          <a:sy n="90" d="100"/>
        </p:scale>
        <p:origin x="1296" y="5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7325" y="0"/>
            <a:ext cx="30559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9800" y="4421188"/>
            <a:ext cx="5173663" cy="418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55938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7325" y="8843963"/>
            <a:ext cx="3055938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8594363-BEBD-AA4E-9C5A-B11B6EFEE307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2B44195-132B-1746-B05D-9FBB878EA425}" type="slidenum">
              <a:rPr lang="en-US" altLang="x-none" sz="1200"/>
              <a:pPr/>
              <a:t>4</a:t>
            </a:fld>
            <a:endParaRPr lang="en-US" altLang="x-none" sz="12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4550" cy="3490913"/>
          </a:xfrm>
          <a:solidFill>
            <a:srgbClr val="FFFFFF"/>
          </a:solidFill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4421188"/>
            <a:ext cx="5643563" cy="41894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279D63F-0A97-8C4A-B1B8-223E49964625}" type="slidenum">
              <a:rPr lang="en-US" altLang="x-none" sz="1200"/>
              <a:pPr/>
              <a:t>5</a:t>
            </a:fld>
            <a:endParaRPr lang="en-US" altLang="x-none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4550" cy="3490913"/>
          </a:xfrm>
          <a:solidFill>
            <a:srgbClr val="FFFFFF"/>
          </a:solidFill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4421188"/>
            <a:ext cx="5643563" cy="41894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5F3BA5A-FB1D-8846-9AC6-F6F1F3180EC2}" type="slidenum">
              <a:rPr lang="en-US" altLang="x-none" sz="1200"/>
              <a:pPr/>
              <a:t>6</a:t>
            </a:fld>
            <a:endParaRPr lang="en-US" altLang="x-none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4550" cy="3490913"/>
          </a:xfrm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4421188"/>
            <a:ext cx="5643563" cy="41894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0FA0787-2DD8-294A-9F05-E32DE4BD8A9B}" type="slidenum">
              <a:rPr lang="en-US" altLang="x-none" sz="1200"/>
              <a:pPr/>
              <a:t>7</a:t>
            </a:fld>
            <a:endParaRPr lang="en-US" altLang="x-none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4550" cy="3490913"/>
          </a:xfrm>
          <a:solidFill>
            <a:srgbClr val="FFFFFF"/>
          </a:solidFill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4421188"/>
            <a:ext cx="5643563" cy="41894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412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FC6799-D8CF-1C46-BA83-B16BF3C42F0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2858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16AE15-E407-DF45-A108-9AD42426627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0849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90A027-8591-2F40-A538-8F079634A02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51447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2B9A48-20F4-7F45-A687-4E8EED488C7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8715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427319-156D-4948-91A4-1E9CC1B10FE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75676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50FD4D-D1AF-0644-AE26-FBB0C040CE4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08464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4BB743-2C39-5B48-A90F-8EE505481C0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03434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47E47B-4567-F44D-9654-33801D0CF2C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27345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FD1C1D-753C-AD4E-8299-E0C7270FF6B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1805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D88505-E289-B845-9E30-CC806D2D299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3158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D298F2-8F7C-C64A-AA1B-82764B5B5E4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81382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AB0265-1484-0E47-9FDF-A079607DF70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3450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smtClean="0"/>
              <a:t>Click to edit Master title style</a:t>
            </a:r>
            <a:endParaRPr lang="en-US" altLang="x-non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smtClean="0"/>
              <a:t>Click to edit Master text styles</a:t>
            </a:r>
          </a:p>
          <a:p>
            <a:pPr lvl="1"/>
            <a:r>
              <a:rPr lang="en-US" altLang="x-none" smtClean="0"/>
              <a:t>Second level</a:t>
            </a:r>
          </a:p>
          <a:p>
            <a:pPr lvl="2"/>
            <a:r>
              <a:rPr lang="en-US" altLang="x-none" smtClean="0"/>
              <a:t>Third level</a:t>
            </a:r>
          </a:p>
          <a:p>
            <a:pPr lvl="3"/>
            <a:r>
              <a:rPr lang="en-US" altLang="x-none" smtClean="0"/>
              <a:t>Fourth level</a:t>
            </a:r>
          </a:p>
          <a:p>
            <a:pPr lvl="4"/>
            <a:r>
              <a:rPr lang="en-US" altLang="x-none" smtClean="0"/>
              <a:t>Fifth level</a:t>
            </a:r>
            <a:endParaRPr lang="en-US" altLang="x-non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AA04B11-BE54-4F46-9125-E718C9907868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219200" y="2111375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x-none"/>
              <a:t>RAFTs for Differentiating</a:t>
            </a:r>
          </a:p>
        </p:txBody>
      </p:sp>
      <p:pic>
        <p:nvPicPr>
          <p:cNvPr id="2053" name="Picture 4" descr="MCj023244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514600"/>
            <a:ext cx="2095500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50" dirty="0"/>
              <a:t>Examples</a:t>
            </a:r>
            <a:endParaRPr lang="en-US" sz="4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You are Ulysses on your journey home from Troy after being gone for over ten years.  Write a letter to your wife, Penelope, explaining why you won’t make it home for dinner, again.</a:t>
            </a:r>
          </a:p>
          <a:p>
            <a:r>
              <a:rPr lang="en-US" sz="2400" dirty="0"/>
              <a:t>Role, Audience, Format, Topic, Strong verb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6182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50" dirty="0"/>
              <a:t>Math Examples</a:t>
            </a:r>
            <a:endParaRPr lang="en-US" sz="4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You are a multiplication fact sending an invitation about a family reunion to a division fact describing how you are related. </a:t>
            </a:r>
          </a:p>
          <a:p>
            <a:pPr marL="0" indent="0">
              <a:buNone/>
            </a:pPr>
            <a:r>
              <a:rPr lang="en-US" sz="2400" dirty="0"/>
              <a:t>You are a fraction preparing directions for the baker on how to double the recipe.</a:t>
            </a:r>
          </a:p>
          <a:p>
            <a:pPr marL="0" indent="0">
              <a:buNone/>
            </a:pPr>
            <a:r>
              <a:rPr lang="en-US" sz="2400" dirty="0"/>
              <a:t>Fractions and mixed numbers write a persuasive letter to 6</a:t>
            </a:r>
            <a:r>
              <a:rPr lang="en-US" sz="2400" baseline="30000" dirty="0"/>
              <a:t>th</a:t>
            </a:r>
            <a:r>
              <a:rPr lang="en-US" sz="2400" dirty="0"/>
              <a:t> graders reminding them why they can’t live without them.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735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50" dirty="0"/>
              <a:t>Science Examples</a:t>
            </a:r>
            <a:endParaRPr lang="en-US" sz="4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Plant sends thank you note to sun for the sun’s role in the plant’s growth.</a:t>
            </a:r>
          </a:p>
          <a:p>
            <a:r>
              <a:rPr lang="en-US" sz="2400" dirty="0"/>
              <a:t>Lungs send complaint letter to cigarettes emphasizing the effects of smoking.</a:t>
            </a:r>
          </a:p>
          <a:p>
            <a:r>
              <a:rPr lang="en-US" sz="2400" dirty="0"/>
              <a:t>Trout writes a newspaper article about the effects of acid rain.</a:t>
            </a:r>
          </a:p>
          <a:p>
            <a:r>
              <a:rPr lang="en-US" sz="2400" dirty="0"/>
              <a:t>Moon prepares an advice column for astronauts on what to expect when they visit.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290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50" dirty="0"/>
              <a:t>RAFTS can…</a:t>
            </a:r>
            <a:endParaRPr lang="en-US" sz="4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100" dirty="0"/>
              <a:t>Be differentiated by readiness level and student interest.</a:t>
            </a:r>
          </a:p>
          <a:p>
            <a:r>
              <a:rPr lang="en-US" sz="2100" dirty="0"/>
              <a:t>Be created by students (blank row).</a:t>
            </a:r>
          </a:p>
          <a:p>
            <a:r>
              <a:rPr lang="en-US" sz="2100" dirty="0"/>
              <a:t>Be used as an alternative to a traditional assignment.</a:t>
            </a:r>
          </a:p>
          <a:p>
            <a:r>
              <a:rPr lang="en-US" sz="2100" dirty="0"/>
              <a:t>Be used as a warm up/bell ringer or exit ticket.</a:t>
            </a:r>
          </a:p>
          <a:p>
            <a:r>
              <a:rPr lang="en-US" sz="2100" dirty="0"/>
              <a:t>Be used as a formative assessment.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05493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50" dirty="0"/>
              <a:t>Let’s try it!</a:t>
            </a:r>
            <a:endParaRPr lang="en-US" sz="4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Grade level groups</a:t>
            </a:r>
          </a:p>
          <a:p>
            <a:r>
              <a:rPr lang="en-US" sz="2700" dirty="0"/>
              <a:t>Select a topic you teach</a:t>
            </a:r>
          </a:p>
          <a:p>
            <a:r>
              <a:rPr lang="en-US" sz="2700" dirty="0"/>
              <a:t>Think role, audience, format, verb</a:t>
            </a:r>
          </a:p>
          <a:p>
            <a:r>
              <a:rPr lang="en-US" sz="2700" dirty="0"/>
              <a:t>Planning together is better!</a:t>
            </a:r>
            <a:endParaRPr lang="en-US" sz="27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267200"/>
            <a:ext cx="2590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03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885950"/>
            <a:ext cx="3352800" cy="33528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Q&amp;A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06231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50" dirty="0"/>
              <a:t>A RAFT is…</a:t>
            </a:r>
            <a:endParaRPr lang="en-US" sz="4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An engaging, high level strategy that encourages writing across the curriculum</a:t>
            </a:r>
          </a:p>
          <a:p>
            <a:r>
              <a:rPr lang="en-US" sz="2400" dirty="0"/>
              <a:t>A way to encourage students to…</a:t>
            </a:r>
          </a:p>
          <a:p>
            <a:pPr marL="0" indent="0">
              <a:buNone/>
            </a:pPr>
            <a:r>
              <a:rPr lang="en-US" sz="2400" dirty="0"/>
              <a:t>--assume a Role</a:t>
            </a:r>
          </a:p>
          <a:p>
            <a:pPr marL="0" indent="0">
              <a:buNone/>
            </a:pPr>
            <a:r>
              <a:rPr lang="en-US" sz="2400" dirty="0"/>
              <a:t>--consider their Audience</a:t>
            </a:r>
          </a:p>
          <a:p>
            <a:pPr marL="0" indent="0">
              <a:buNone/>
            </a:pPr>
            <a:r>
              <a:rPr lang="en-US" sz="2400" dirty="0"/>
              <a:t>--write in a particular Format</a:t>
            </a:r>
          </a:p>
          <a:p>
            <a:pPr marL="0" indent="0">
              <a:buNone/>
            </a:pPr>
            <a:r>
              <a:rPr lang="en-US" sz="2400" dirty="0"/>
              <a:t>--examine a </a:t>
            </a:r>
            <a:r>
              <a:rPr lang="en-US" sz="2400" dirty="0"/>
              <a:t>T</a:t>
            </a:r>
            <a:r>
              <a:rPr lang="en-US" sz="2400" dirty="0"/>
              <a:t>opic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9357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50" dirty="0"/>
              <a:t>RAFTS Motivate</a:t>
            </a:r>
            <a:endParaRPr lang="en-US" sz="4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By giving students choice</a:t>
            </a:r>
          </a:p>
          <a:p>
            <a:r>
              <a:rPr lang="en-US" sz="3000" dirty="0"/>
              <a:t>By appealing to their interests and learning profiles</a:t>
            </a:r>
          </a:p>
          <a:p>
            <a:r>
              <a:rPr lang="en-US" sz="3000" dirty="0"/>
              <a:t>By adapting to student readiness levels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84673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0"/>
            <a:ext cx="9372600" cy="990600"/>
          </a:xfrm>
        </p:spPr>
        <p:txBody>
          <a:bodyPr/>
          <a:lstStyle/>
          <a:p>
            <a:pPr eaLnBrk="1" hangingPunct="1"/>
            <a:r>
              <a:rPr lang="en-US" altLang="x-none" sz="2800"/>
              <a:t>Possible RAFT Formats to Differentiate by </a:t>
            </a:r>
            <a:br>
              <a:rPr lang="en-US" altLang="x-none" sz="2800"/>
            </a:br>
            <a:r>
              <a:rPr lang="en-US" altLang="x-none" sz="2800"/>
              <a:t>Learning Modality</a:t>
            </a:r>
          </a:p>
        </p:txBody>
      </p:sp>
      <p:graphicFrame>
        <p:nvGraphicFramePr>
          <p:cNvPr id="12291" name="Group 3"/>
          <p:cNvGraphicFramePr>
            <a:graphicFrameLocks noGrp="1"/>
          </p:cNvGraphicFramePr>
          <p:nvPr>
            <p:ph idx="1"/>
          </p:nvPr>
        </p:nvGraphicFramePr>
        <p:xfrm>
          <a:off x="0" y="1050925"/>
          <a:ext cx="9220200" cy="4816475"/>
        </p:xfrm>
        <a:graphic>
          <a:graphicData uri="http://schemas.openxmlformats.org/drawingml/2006/table">
            <a:tbl>
              <a:tblPr/>
              <a:tblGrid>
                <a:gridCol w="2130425"/>
                <a:gridCol w="2130425"/>
                <a:gridCol w="2425700"/>
                <a:gridCol w="2533650"/>
              </a:tblGrid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Written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Visual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Oral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Kinesthetic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17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Diary entry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Bulleted list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Obituary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Invitation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Game rules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Recipe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Movie critic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FAQs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Editorial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Gossip column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Cartoon/Comic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Crossword puzzle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Map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Graphic organizer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Print ad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Photograph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Fashion design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Song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Monologue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Radiocast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Museum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   guide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Commercial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Interview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Puppet show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Political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   speech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Story teller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Model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Cheer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Mime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Demonstration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Sales pitch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   with demos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Sew, cook,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   build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Wax museum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Game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16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981700"/>
            <a:ext cx="6207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5" name="TextBox 22"/>
          <p:cNvSpPr txBox="1">
            <a:spLocks noChangeArrowheads="1"/>
          </p:cNvSpPr>
          <p:nvPr/>
        </p:nvSpPr>
        <p:spPr bwMode="auto">
          <a:xfrm>
            <a:off x="3973513" y="6043613"/>
            <a:ext cx="3341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September 2013</a:t>
            </a:r>
          </a:p>
          <a:p>
            <a:r>
              <a:rPr lang="en-US" altLang="x-none" sz="1400"/>
              <a:t>Krystal Coker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x-none" sz="3200"/>
              <a:t>Differentiating a RAFT by Readiness</a:t>
            </a:r>
            <a:r>
              <a:rPr lang="en-US" altLang="x-none" sz="4000"/>
              <a:t/>
            </a:r>
            <a:br>
              <a:rPr lang="en-US" altLang="x-none" sz="4000"/>
            </a:br>
            <a:r>
              <a:rPr lang="en-US" altLang="x-none" sz="2000"/>
              <a:t>(Teacher assigns RAFT or choices of RAFTs based on students’ reading, writing or performance levels)</a:t>
            </a:r>
            <a:endParaRPr lang="en-US" altLang="x-none" sz="40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991600" cy="5562600"/>
          </a:xfrm>
        </p:spPr>
        <p:txBody>
          <a:bodyPr/>
          <a:lstStyle/>
          <a:p>
            <a:pPr marL="0" indent="0" eaLnBrk="1" hangingPunct="1"/>
            <a:r>
              <a:rPr lang="en-US" altLang="x-none" sz="2400" b="1"/>
              <a:t>Roles/Audience</a:t>
            </a:r>
            <a:endParaRPr lang="en-US" altLang="x-none" sz="2400"/>
          </a:p>
          <a:p>
            <a:pPr lvl="1" eaLnBrk="1" hangingPunct="1"/>
            <a:r>
              <a:rPr lang="en-US" altLang="x-none" sz="2400"/>
              <a:t>Well-known people or charters to lesser known </a:t>
            </a:r>
          </a:p>
          <a:p>
            <a:pPr lvl="1" eaLnBrk="1" hangingPunct="1"/>
            <a:r>
              <a:rPr lang="en-US" altLang="x-none" sz="2400"/>
              <a:t>Basic essential items (vocabulary, inventions, elements, etc.) to more esoteric items</a:t>
            </a:r>
          </a:p>
          <a:p>
            <a:pPr lvl="1" eaLnBrk="1" hangingPunct="1"/>
            <a:r>
              <a:rPr lang="en-US" altLang="x-none" sz="2400"/>
              <a:t>Easier to understand point-of-view to more intangible perspective</a:t>
            </a:r>
          </a:p>
          <a:p>
            <a:pPr marL="0" indent="0" eaLnBrk="1" hangingPunct="1"/>
            <a:r>
              <a:rPr lang="en-US" altLang="x-none" sz="2400" b="1"/>
              <a:t>Formats (while offering choices to students)</a:t>
            </a:r>
          </a:p>
          <a:p>
            <a:pPr lvl="1" eaLnBrk="1" hangingPunct="1"/>
            <a:r>
              <a:rPr lang="en-US" altLang="x-none" sz="2400"/>
              <a:t>Shorter to longer (in prep, process or presentation)</a:t>
            </a:r>
          </a:p>
          <a:p>
            <a:pPr lvl="1" eaLnBrk="1" hangingPunct="1"/>
            <a:r>
              <a:rPr lang="en-US" altLang="x-none" sz="2400"/>
              <a:t>More familiar to more unfamiliar formats</a:t>
            </a:r>
          </a:p>
          <a:p>
            <a:pPr lvl="1" eaLnBrk="1" hangingPunct="1"/>
            <a:r>
              <a:rPr lang="en-US" altLang="x-none" sz="2400"/>
              <a:t>Single step to multiple steps</a:t>
            </a:r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791200"/>
            <a:ext cx="6207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TextBox 6"/>
          <p:cNvSpPr txBox="1">
            <a:spLocks noChangeArrowheads="1"/>
          </p:cNvSpPr>
          <p:nvPr/>
        </p:nvSpPr>
        <p:spPr bwMode="auto">
          <a:xfrm>
            <a:off x="3973513" y="5853113"/>
            <a:ext cx="3341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September 2013</a:t>
            </a:r>
          </a:p>
          <a:p>
            <a:r>
              <a:rPr lang="en-US" altLang="x-none" sz="1400"/>
              <a:t>Krystal Coker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sz="3600"/>
              <a:t>Differentiating a RAFT by Readiness</a:t>
            </a:r>
            <a:br>
              <a:rPr lang="en-US" altLang="x-none" sz="3600"/>
            </a:br>
            <a:r>
              <a:rPr lang="en-US" altLang="x-none" sz="2400"/>
              <a:t>(continued)</a:t>
            </a:r>
            <a:endParaRPr lang="en-US" altLang="x-none" sz="36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x-none" sz="2400" b="1"/>
              <a:t>Topics</a:t>
            </a:r>
          </a:p>
          <a:p>
            <a:pPr lvl="1" eaLnBrk="1" hangingPunct="1"/>
            <a:r>
              <a:rPr lang="en-US" altLang="x-none" sz="2400"/>
              <a:t>Easier to interpret to more sophisticated</a:t>
            </a:r>
          </a:p>
          <a:p>
            <a:pPr lvl="1" eaLnBrk="1" hangingPunct="1"/>
            <a:r>
              <a:rPr lang="en-US" altLang="x-none" sz="2400"/>
              <a:t>Concrete &amp; literal to more abstract response</a:t>
            </a:r>
          </a:p>
          <a:p>
            <a:pPr lvl="1" eaLnBrk="1" hangingPunct="1"/>
            <a:r>
              <a:rPr lang="en-US" altLang="x-none" sz="2400"/>
              <a:t>More structured to more open-ended</a:t>
            </a:r>
          </a:p>
          <a:p>
            <a:pPr lvl="1" eaLnBrk="1" hangingPunct="1"/>
            <a:r>
              <a:rPr lang="en-US" altLang="x-none" sz="2400"/>
              <a:t>Small leap in insight &amp; application to larger leap</a:t>
            </a:r>
          </a:p>
          <a:p>
            <a:pPr lvl="1" eaLnBrk="1" hangingPunct="1"/>
            <a:endParaRPr lang="en-US" altLang="x-none" sz="2400" b="1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791200"/>
            <a:ext cx="6207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Box 7"/>
          <p:cNvSpPr txBox="1">
            <a:spLocks noChangeArrowheads="1"/>
          </p:cNvSpPr>
          <p:nvPr/>
        </p:nvSpPr>
        <p:spPr bwMode="auto">
          <a:xfrm>
            <a:off x="3973513" y="5853113"/>
            <a:ext cx="3341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September 2013</a:t>
            </a:r>
          </a:p>
          <a:p>
            <a:r>
              <a:rPr lang="en-US" altLang="x-none" sz="1400"/>
              <a:t>Krystal Coker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Analyzing a RAFT Lesson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800"/>
              <a:t>What are the learning goals for this lesson and are they built into every choice?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/>
              <a:t>How is this RAFT being differentiated?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Does it appeal to different learning styles?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Is there a range of difficulty in the:</a:t>
            </a:r>
          </a:p>
          <a:p>
            <a:pPr lvl="2" indent="-285750" eaLnBrk="1" hangingPunct="1">
              <a:lnSpc>
                <a:spcPct val="90000"/>
              </a:lnSpc>
            </a:pPr>
            <a:r>
              <a:rPr lang="en-US" altLang="x-none" sz="2000"/>
              <a:t>Roles?</a:t>
            </a:r>
          </a:p>
          <a:p>
            <a:pPr lvl="2" indent="-285750" eaLnBrk="1" hangingPunct="1">
              <a:lnSpc>
                <a:spcPct val="90000"/>
              </a:lnSpc>
            </a:pPr>
            <a:r>
              <a:rPr lang="en-US" altLang="x-none" sz="2000"/>
              <a:t>Formats?</a:t>
            </a:r>
          </a:p>
          <a:p>
            <a:pPr lvl="2" indent="-285750" eaLnBrk="1" hangingPunct="1">
              <a:lnSpc>
                <a:spcPct val="90000"/>
              </a:lnSpc>
            </a:pPr>
            <a:r>
              <a:rPr lang="en-US" altLang="x-none" sz="2000"/>
              <a:t>Readiness levels?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Do the roles, formats or topics appeal to a variety of interests? </a:t>
            </a:r>
          </a:p>
          <a:p>
            <a:pPr lvl="2" indent="-285750" eaLnBrk="1" hangingPunct="1">
              <a:lnSpc>
                <a:spcPct val="90000"/>
              </a:lnSpc>
            </a:pPr>
            <a:endParaRPr lang="en-US" altLang="x-none" sz="2000"/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791200"/>
            <a:ext cx="6207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Box 6"/>
          <p:cNvSpPr txBox="1">
            <a:spLocks noChangeArrowheads="1"/>
          </p:cNvSpPr>
          <p:nvPr/>
        </p:nvSpPr>
        <p:spPr bwMode="auto">
          <a:xfrm>
            <a:off x="3973513" y="5853113"/>
            <a:ext cx="3341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September 2013</a:t>
            </a:r>
          </a:p>
          <a:p>
            <a:r>
              <a:rPr lang="en-US" altLang="x-none" sz="1400"/>
              <a:t>Krystal Coker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Ways to use RAFTs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x-none" sz="2800"/>
              <a:t>Assess prior knowledge before a unit</a:t>
            </a:r>
          </a:p>
          <a:p>
            <a:pPr eaLnBrk="1" hangingPunct="1"/>
            <a:r>
              <a:rPr lang="en-US" altLang="x-none" sz="2800"/>
              <a:t>Centers/Stations</a:t>
            </a:r>
          </a:p>
          <a:p>
            <a:pPr eaLnBrk="1" hangingPunct="1"/>
            <a:r>
              <a:rPr lang="en-US" altLang="x-none" sz="2800"/>
              <a:t>Exit Ticket</a:t>
            </a:r>
          </a:p>
          <a:p>
            <a:pPr eaLnBrk="1" hangingPunct="1"/>
            <a:r>
              <a:rPr lang="en-US" altLang="x-none" sz="2800"/>
              <a:t>Warm Up/Bell Ringer</a:t>
            </a:r>
          </a:p>
          <a:p>
            <a:pPr eaLnBrk="1" hangingPunct="1"/>
            <a:r>
              <a:rPr lang="en-US" altLang="x-none" sz="2800"/>
              <a:t>Formative assessment </a:t>
            </a:r>
          </a:p>
          <a:p>
            <a:pPr eaLnBrk="1" hangingPunct="1"/>
            <a:r>
              <a:rPr lang="en-US" altLang="x-none" sz="2800"/>
              <a:t>Alternative to a traditional assignment</a:t>
            </a:r>
          </a:p>
          <a:p>
            <a:pPr eaLnBrk="1" hangingPunct="1"/>
            <a:r>
              <a:rPr lang="en-US" altLang="x-none" sz="2800"/>
              <a:t>And the list goes on…</a:t>
            </a: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791200"/>
            <a:ext cx="6207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3973513" y="5853113"/>
            <a:ext cx="3341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September 2013</a:t>
            </a:r>
          </a:p>
          <a:p>
            <a:r>
              <a:rPr lang="en-US" altLang="x-none" sz="1400"/>
              <a:t>Krystal Coker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RAFTs and Word Walls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x-none" sz="2400"/>
              <a:t>You have these lovely word walls…now what?</a:t>
            </a:r>
          </a:p>
          <a:p>
            <a:pPr marL="0" indent="0" algn="ctr" eaLnBrk="1" hangingPunct="1">
              <a:buFontTx/>
              <a:buNone/>
            </a:pPr>
            <a:endParaRPr lang="en-US" altLang="x-none" sz="2400"/>
          </a:p>
          <a:p>
            <a:pPr marL="0" indent="0" algn="ctr" eaLnBrk="1" hangingPunct="1">
              <a:buFontTx/>
              <a:buNone/>
            </a:pPr>
            <a:r>
              <a:rPr lang="en-US" altLang="x-none" sz="2400"/>
              <a:t>Integrate word walls into your RAFTs!</a:t>
            </a:r>
          </a:p>
          <a:p>
            <a:pPr marL="0" indent="0" algn="ctr" eaLnBrk="1" hangingPunct="1">
              <a:buFontTx/>
              <a:buNone/>
            </a:pPr>
            <a:endParaRPr lang="en-US" altLang="x-none" sz="2400"/>
          </a:p>
          <a:p>
            <a:pPr marL="0" indent="0" algn="ctr" eaLnBrk="1" hangingPunct="1">
              <a:buFontTx/>
              <a:buNone/>
            </a:pPr>
            <a:r>
              <a:rPr lang="en-US" altLang="x-none" sz="2400"/>
              <a:t>This will provide scaffolding within the differentiation by giving the students a word bank to use when they are writing.  </a:t>
            </a:r>
          </a:p>
          <a:p>
            <a:pPr marL="0" indent="0" algn="ctr" eaLnBrk="1" hangingPunct="1">
              <a:buFontTx/>
              <a:buNone/>
            </a:pPr>
            <a:r>
              <a:rPr lang="en-US" altLang="x-none" sz="2400"/>
              <a:t>…or require students to use a certain number of words from the word wall into their RAFT assignment.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791200"/>
            <a:ext cx="6207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Box 4"/>
          <p:cNvSpPr txBox="1">
            <a:spLocks noChangeArrowheads="1"/>
          </p:cNvSpPr>
          <p:nvPr/>
        </p:nvSpPr>
        <p:spPr bwMode="auto">
          <a:xfrm>
            <a:off x="3973513" y="5853113"/>
            <a:ext cx="3341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September 2013</a:t>
            </a:r>
          </a:p>
          <a:p>
            <a:r>
              <a:rPr lang="en-US" altLang="x-none" sz="1400"/>
              <a:t>Krystal Coker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1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AFTs (2)" id="{495FF994-59AE-8640-94EC-E4AC8673487E}" vid="{C44529A8-67DD-C044-A6EF-CF1EFED71D3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RAFTs (2)</Template>
  <TotalTime>13</TotalTime>
  <Words>657</Words>
  <Application>Microsoft Macintosh PowerPoint</Application>
  <PresentationFormat>On-screen Show (4:3)</PresentationFormat>
  <Paragraphs>136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ＭＳ Ｐゴシック</vt:lpstr>
      <vt:lpstr>Arial</vt:lpstr>
      <vt:lpstr>Office Theme</vt:lpstr>
      <vt:lpstr>RAFTs for Differentiating</vt:lpstr>
      <vt:lpstr>A RAFT is…</vt:lpstr>
      <vt:lpstr>RAFTS Motivate</vt:lpstr>
      <vt:lpstr>Possible RAFT Formats to Differentiate by  Learning Modality</vt:lpstr>
      <vt:lpstr>Differentiating a RAFT by Readiness (Teacher assigns RAFT or choices of RAFTs based on students’ reading, writing or performance levels)</vt:lpstr>
      <vt:lpstr>Differentiating a RAFT by Readiness (continued)</vt:lpstr>
      <vt:lpstr>Analyzing a RAFT Lesson</vt:lpstr>
      <vt:lpstr>Ways to use RAFTs</vt:lpstr>
      <vt:lpstr>RAFTs and Word Walls</vt:lpstr>
      <vt:lpstr>Examples</vt:lpstr>
      <vt:lpstr>Math Examples</vt:lpstr>
      <vt:lpstr>Science Examples</vt:lpstr>
      <vt:lpstr>RAFTS can…</vt:lpstr>
      <vt:lpstr>Let’s try it!</vt:lpstr>
      <vt:lpstr>Q&amp;A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RAFTs for Differentiating</dc:title>
  <dc:creator>Mary Evans</dc:creator>
  <cp:lastModifiedBy>Mary Evans</cp:lastModifiedBy>
  <cp:revision>2</cp:revision>
  <cp:lastPrinted>2013-09-03T13:30:15Z</cp:lastPrinted>
  <dcterms:created xsi:type="dcterms:W3CDTF">2017-08-31T15:27:09Z</dcterms:created>
  <dcterms:modified xsi:type="dcterms:W3CDTF">2017-08-31T15:40:31Z</dcterms:modified>
</cp:coreProperties>
</file>