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61" r:id="rId4"/>
    <p:sldId id="262" r:id="rId5"/>
    <p:sldId id="260" r:id="rId6"/>
    <p:sldId id="359" r:id="rId7"/>
    <p:sldId id="258" r:id="rId8"/>
    <p:sldId id="263" r:id="rId9"/>
    <p:sldId id="264" r:id="rId10"/>
    <p:sldId id="265" r:id="rId11"/>
    <p:sldId id="282" r:id="rId12"/>
    <p:sldId id="267" r:id="rId13"/>
    <p:sldId id="268" r:id="rId14"/>
    <p:sldId id="279" r:id="rId15"/>
    <p:sldId id="280" r:id="rId16"/>
    <p:sldId id="358" r:id="rId17"/>
    <p:sldId id="281" r:id="rId18"/>
    <p:sldId id="269" r:id="rId19"/>
    <p:sldId id="270" r:id="rId20"/>
    <p:sldId id="277" r:id="rId21"/>
    <p:sldId id="271" r:id="rId22"/>
    <p:sldId id="272" r:id="rId23"/>
    <p:sldId id="278" r:id="rId24"/>
    <p:sldId id="273" r:id="rId25"/>
    <p:sldId id="276" r:id="rId26"/>
    <p:sldId id="35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2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23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0CBDC-320A-8049-A8ED-37AF6F263B9B}" type="datetimeFigureOut">
              <a:rPr lang="en-US" smtClean="0"/>
              <a:t>8/30/17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9BCDF-210E-1742-92DF-5FE653C08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58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33CD1-43D8-2641-958F-E01D9CCF8BF3}" type="datetimeFigureOut">
              <a:rPr lang="en-US" smtClean="0"/>
              <a:t>8/30/17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A517E-3689-9F43-831A-BFF481CD3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55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12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ku.edu/gifted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video.search.yahoo.com/yhs/search?fr=yhs-adk-adk_sbnt&amp;hsimp=yhs-adk_sbnt&amp;hspart=adk&amp;p=Ten+black+dots+You+tube#id=1&amp;vid=5ca5514fca7afa48f9e085b643634597&amp;action=click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Project Reaching Academic Potential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Overview and Progress of the Project</a:t>
            </a:r>
          </a:p>
          <a:p>
            <a:r>
              <a:rPr lang="en-US" dirty="0" smtClean="0"/>
              <a:t>Dr. Mary Evans, Program Developer, The Center for Gifted Studies, WKU</a:t>
            </a:r>
          </a:p>
          <a:p>
            <a:r>
              <a:rPr lang="en-US" dirty="0" smtClean="0"/>
              <a:t>LaTonya Frazier-</a:t>
            </a:r>
            <a:r>
              <a:rPr lang="en-US" dirty="0" err="1" smtClean="0"/>
              <a:t>Goatley</a:t>
            </a:r>
            <a:r>
              <a:rPr lang="en-US" dirty="0" smtClean="0"/>
              <a:t>, Project Manager, Jefferson County Public Schools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445" y="0"/>
            <a:ext cx="1144555" cy="206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4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396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How are total school cluster groups formed?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78071"/>
            <a:ext cx="8915400" cy="4433151"/>
          </a:xfrm>
        </p:spPr>
        <p:txBody>
          <a:bodyPr>
            <a:noAutofit/>
          </a:bodyPr>
          <a:lstStyle/>
          <a:p>
            <a:r>
              <a:rPr lang="en-US" sz="2800" dirty="0" smtClean="0"/>
              <a:t>All students grouped into clusters based on abilities.</a:t>
            </a:r>
          </a:p>
          <a:p>
            <a:r>
              <a:rPr lang="en-US" sz="2800" dirty="0" smtClean="0"/>
              <a:t>All classrooms have either gifted or high-achieving students.</a:t>
            </a:r>
          </a:p>
          <a:p>
            <a:r>
              <a:rPr lang="en-US" sz="2800" dirty="0" smtClean="0"/>
              <a:t>Clustering provides a learning range that is narrower than in a typical </a:t>
            </a:r>
            <a:r>
              <a:rPr lang="en-US" sz="2800" dirty="0" err="1" smtClean="0"/>
              <a:t>nonclustered</a:t>
            </a:r>
            <a:r>
              <a:rPr lang="en-US" sz="2800" dirty="0" smtClean="0"/>
              <a:t> classroom. </a:t>
            </a:r>
          </a:p>
          <a:p>
            <a:r>
              <a:rPr lang="en-US" sz="2800" dirty="0" smtClean="0"/>
              <a:t>See Best Practices Handout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155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36176"/>
            <a:ext cx="8911687" cy="1203864"/>
          </a:xfrm>
        </p:spPr>
        <p:txBody>
          <a:bodyPr/>
          <a:lstStyle/>
          <a:p>
            <a:r>
              <a:rPr lang="en-US" b="1" smtClean="0"/>
              <a:t>Total School Cluster </a:t>
            </a:r>
            <a:r>
              <a:rPr lang="en-US" b="1" dirty="0" smtClean="0"/>
              <a:t>Grouping for a Grade Level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214721"/>
              </p:ext>
            </p:extLst>
          </p:nvPr>
        </p:nvGraphicFramePr>
        <p:xfrm>
          <a:off x="2037347" y="1540040"/>
          <a:ext cx="9914023" cy="513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289"/>
                <a:gridCol w="1416289"/>
                <a:gridCol w="1416289"/>
                <a:gridCol w="1416289"/>
                <a:gridCol w="1416289"/>
                <a:gridCol w="1416289"/>
                <a:gridCol w="1416289"/>
              </a:tblGrid>
              <a:tr h="6416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 5</a:t>
                      </a:r>
                      <a:endParaRPr lang="en-US" dirty="0"/>
                    </a:p>
                  </a:txBody>
                  <a:tcPr/>
                </a:tc>
              </a:tr>
              <a:tr h="641685"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achieving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641685">
                <a:tc>
                  <a:txBody>
                    <a:bodyPr/>
                    <a:lstStyle/>
                    <a:p>
                      <a:r>
                        <a:rPr lang="en-US" dirty="0" smtClean="0"/>
                        <a:t>Above</a:t>
                      </a:r>
                      <a:r>
                        <a:rPr lang="en-US" baseline="0" dirty="0" smtClean="0"/>
                        <a:t> Average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641685">
                <a:tc>
                  <a:txBody>
                    <a:bodyPr/>
                    <a:lstStyle/>
                    <a:p>
                      <a:r>
                        <a:rPr lang="en-US" dirty="0" smtClean="0"/>
                        <a:t>Average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</a:tr>
              <a:tr h="641685">
                <a:tc>
                  <a:txBody>
                    <a:bodyPr/>
                    <a:lstStyle/>
                    <a:p>
                      <a:r>
                        <a:rPr lang="en-US" dirty="0" smtClean="0"/>
                        <a:t>Low Average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641685">
                <a:tc>
                  <a:txBody>
                    <a:bodyPr/>
                    <a:lstStyle/>
                    <a:p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641685">
                <a:tc>
                  <a:txBody>
                    <a:bodyPr/>
                    <a:lstStyle/>
                    <a:p>
                      <a:r>
                        <a:rPr lang="en-US" dirty="0" smtClean="0"/>
                        <a:t>Special</a:t>
                      </a:r>
                      <a:r>
                        <a:rPr lang="en-US" baseline="0" dirty="0" smtClean="0"/>
                        <a:t> Education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641685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49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201168"/>
            <a:ext cx="8911687" cy="1188720"/>
          </a:xfrm>
        </p:spPr>
        <p:txBody>
          <a:bodyPr/>
          <a:lstStyle/>
          <a:p>
            <a:r>
              <a:rPr lang="en-US" b="1" dirty="0" smtClean="0"/>
              <a:t>Responsibilities of Gifted Cluster Teachers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89889"/>
            <a:ext cx="8915400" cy="2926080"/>
          </a:xfrm>
        </p:spPr>
        <p:txBody>
          <a:bodyPr>
            <a:noAutofit/>
          </a:bodyPr>
          <a:lstStyle/>
          <a:p>
            <a:r>
              <a:rPr lang="en-US" sz="3200" dirty="0" smtClean="0"/>
              <a:t>Differentiate curriculum.</a:t>
            </a:r>
          </a:p>
          <a:p>
            <a:r>
              <a:rPr lang="en-US" sz="3200" dirty="0" smtClean="0"/>
              <a:t>Participate in monthly PLC Meetings.</a:t>
            </a:r>
          </a:p>
          <a:p>
            <a:r>
              <a:rPr lang="en-US" sz="3200" dirty="0" smtClean="0"/>
              <a:t>Coordinate nomination, data gathering, and reporting of test results.</a:t>
            </a:r>
          </a:p>
          <a:p>
            <a:r>
              <a:rPr lang="en-US" sz="3200" dirty="0" smtClean="0"/>
              <a:t>Participate in professional development.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872" y="4315968"/>
            <a:ext cx="6528816" cy="316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3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Professional Development</a:t>
            </a:r>
            <a:br>
              <a:rPr lang="en-US" b="1" dirty="0" smtClean="0"/>
            </a:br>
            <a:r>
              <a:rPr lang="en-US" b="1" dirty="0" smtClean="0"/>
              <a:t>Year 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The Nuts and Bolts of Differentiation</a:t>
            </a:r>
          </a:p>
          <a:p>
            <a:pPr marL="0" indent="0">
              <a:buNone/>
            </a:pPr>
            <a:r>
              <a:rPr lang="en-US" sz="2800" dirty="0" smtClean="0"/>
              <a:t>--Characteristics, Myths</a:t>
            </a:r>
          </a:p>
          <a:p>
            <a:pPr marL="0" indent="0">
              <a:buNone/>
            </a:pPr>
            <a:r>
              <a:rPr lang="en-US" sz="2800" dirty="0" smtClean="0"/>
              <a:t>-- Classroom Culture</a:t>
            </a:r>
          </a:p>
          <a:p>
            <a:pPr marL="0" indent="0">
              <a:buNone/>
            </a:pPr>
            <a:r>
              <a:rPr lang="en-US" sz="2800" dirty="0" smtClean="0"/>
              <a:t>--</a:t>
            </a:r>
            <a:r>
              <a:rPr lang="en-US" sz="2800" dirty="0" err="1" smtClean="0"/>
              <a:t>Preassessment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--Content, Process, Products</a:t>
            </a:r>
          </a:p>
          <a:p>
            <a:pPr marL="0" indent="0">
              <a:buNone/>
            </a:pPr>
            <a:r>
              <a:rPr lang="en-US" sz="2800" dirty="0" smtClean="0"/>
              <a:t>--Bloom’s Charts</a:t>
            </a:r>
          </a:p>
          <a:p>
            <a:pPr marL="0" indent="0">
              <a:buNone/>
            </a:pPr>
            <a:r>
              <a:rPr lang="en-US" sz="2800" dirty="0" smtClean="0"/>
              <a:t>--Think Tac Toes, Cubing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8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0675" y="624109"/>
            <a:ext cx="4058651" cy="192658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Differentiation </a:t>
            </a:r>
            <a:br>
              <a:rPr lang="en-US" sz="4000" b="1" dirty="0" smtClean="0"/>
            </a:br>
            <a:r>
              <a:rPr lang="en-US" sz="4000" b="1" dirty="0" smtClean="0"/>
              <a:t>in</a:t>
            </a:r>
            <a:br>
              <a:rPr lang="en-US" sz="4000" b="1" dirty="0" smtClean="0"/>
            </a:br>
            <a:r>
              <a:rPr lang="en-US" sz="4000" b="1" dirty="0" smtClean="0"/>
              <a:t>Language Arts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1" y="3481136"/>
            <a:ext cx="2816977" cy="243008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Jacob’s Ladder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53" y="0"/>
            <a:ext cx="5823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8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43" y="1636295"/>
            <a:ext cx="3352799" cy="1860884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Differentiation</a:t>
            </a:r>
            <a:br>
              <a:rPr lang="en-US" b="1" dirty="0" smtClean="0"/>
            </a:br>
            <a:r>
              <a:rPr lang="en-US" b="1" dirty="0" smtClean="0"/>
              <a:t>In</a:t>
            </a:r>
            <a:br>
              <a:rPr lang="en-US" b="1" dirty="0" smtClean="0"/>
            </a:br>
            <a:r>
              <a:rPr lang="en-US" b="1" dirty="0" smtClean="0"/>
              <a:t>Mathematics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264" y="4106778"/>
            <a:ext cx="2582778" cy="2598821"/>
          </a:xfrm>
        </p:spPr>
        <p:txBody>
          <a:bodyPr>
            <a:noAutofit/>
          </a:bodyPr>
          <a:lstStyle/>
          <a:p>
            <a:r>
              <a:rPr lang="en-US" sz="3200" dirty="0" smtClean="0"/>
              <a:t>M2</a:t>
            </a:r>
          </a:p>
          <a:p>
            <a:r>
              <a:rPr lang="en-US" sz="3200" dirty="0" smtClean="0"/>
              <a:t>Marilyn Burns Kits</a:t>
            </a:r>
          </a:p>
          <a:p>
            <a:r>
              <a:rPr lang="en-US" sz="3200" dirty="0" err="1" smtClean="0"/>
              <a:t>Versatiles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14" y="0"/>
            <a:ext cx="6513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1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337894" flipV="1">
            <a:off x="1531621" y="1905000"/>
            <a:ext cx="1142999" cy="92964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80" y="0"/>
            <a:ext cx="9566430" cy="7852834"/>
          </a:xfrm>
        </p:spPr>
      </p:pic>
      <p:sp>
        <p:nvSpPr>
          <p:cNvPr id="5" name="TextBox 4"/>
          <p:cNvSpPr txBox="1"/>
          <p:nvPr/>
        </p:nvSpPr>
        <p:spPr>
          <a:xfrm>
            <a:off x="972457" y="1862819"/>
            <a:ext cx="316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Math Reads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33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811" y="2406316"/>
            <a:ext cx="2791327" cy="1507958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Versatiles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863" y="208547"/>
            <a:ext cx="8491620" cy="6368716"/>
          </a:xfrm>
        </p:spPr>
      </p:pic>
    </p:spTree>
    <p:extLst>
      <p:ext uri="{BB962C8B-B14F-4D97-AF65-F5344CB8AC3E}">
        <p14:creationId xmlns:p14="http://schemas.microsoft.com/office/powerpoint/2010/main" val="141936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Professional Development</a:t>
            </a:r>
            <a:br>
              <a:rPr lang="en-US" b="1" dirty="0" smtClean="0"/>
            </a:br>
            <a:r>
              <a:rPr lang="en-US" b="1" dirty="0" smtClean="0"/>
              <a:t>Year 2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/>
              <a:t>Identifying and celebrating </a:t>
            </a:r>
            <a:r>
              <a:rPr lang="en-US" sz="2400" dirty="0" smtClean="0"/>
              <a:t>challenging learning experiences and differentiation occurring in Project RAP classrooms</a:t>
            </a:r>
          </a:p>
          <a:p>
            <a:r>
              <a:rPr lang="en-US" sz="2400" b="1" dirty="0" smtClean="0"/>
              <a:t>Increasing Challenge Carousel </a:t>
            </a:r>
            <a:r>
              <a:rPr lang="en-US" sz="2400" dirty="0" smtClean="0"/>
              <a:t>(View a picture of an actual classroom activity and brainstorm ways to raise the level of learning.)</a:t>
            </a:r>
          </a:p>
          <a:p>
            <a:r>
              <a:rPr lang="en-US" sz="2400" b="1" dirty="0" smtClean="0"/>
              <a:t>Adapting Jacob’s Ladder </a:t>
            </a:r>
            <a:r>
              <a:rPr lang="en-US" sz="2400" dirty="0" smtClean="0"/>
              <a:t>with basal reader stories and trade books</a:t>
            </a:r>
          </a:p>
          <a:p>
            <a:r>
              <a:rPr lang="en-US" sz="2400" b="1" dirty="0" smtClean="0"/>
              <a:t>Classroom management</a:t>
            </a:r>
          </a:p>
        </p:txBody>
      </p:sp>
    </p:spTree>
    <p:extLst>
      <p:ext uri="{BB962C8B-B14F-4D97-AF65-F5344CB8AC3E}">
        <p14:creationId xmlns:p14="http://schemas.microsoft.com/office/powerpoint/2010/main" val="104854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379" y="624110"/>
            <a:ext cx="1973179" cy="12808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Raise the level of learning for this activity.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97" y="78678"/>
            <a:ext cx="8508803" cy="6381603"/>
          </a:xfrm>
        </p:spPr>
      </p:pic>
    </p:spTree>
    <p:extLst>
      <p:ext uri="{BB962C8B-B14F-4D97-AF65-F5344CB8AC3E}">
        <p14:creationId xmlns:p14="http://schemas.microsoft.com/office/powerpoint/2010/main" val="16655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03637"/>
          </a:xfrm>
        </p:spPr>
        <p:txBody>
          <a:bodyPr/>
          <a:lstStyle/>
          <a:p>
            <a:r>
              <a:rPr lang="en-US" b="1" dirty="0" smtClean="0"/>
              <a:t>Purpose of Project “RAP”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27748"/>
            <a:ext cx="8915400" cy="2727158"/>
          </a:xfrm>
        </p:spPr>
        <p:txBody>
          <a:bodyPr>
            <a:normAutofit/>
          </a:bodyPr>
          <a:lstStyle/>
          <a:p>
            <a:r>
              <a:rPr lang="en-US" sz="1700" dirty="0" smtClean="0"/>
              <a:t>Duplicate an existing project that demonstrated success with identification of students from under-represented backgrounds</a:t>
            </a:r>
          </a:p>
          <a:p>
            <a:r>
              <a:rPr lang="en-US" sz="1700" dirty="0" smtClean="0"/>
              <a:t>Identify potential gifted students from non-traditional settings and backgrounds using non-traditional identification methods</a:t>
            </a:r>
          </a:p>
          <a:p>
            <a:r>
              <a:rPr lang="en-US" sz="1700" dirty="0" smtClean="0"/>
              <a:t>Service these identified students in cluster group settings with trained cluster group teachers</a:t>
            </a:r>
          </a:p>
          <a:p>
            <a:r>
              <a:rPr lang="en-US" sz="1700" dirty="0" smtClean="0"/>
              <a:t>Deliver high-quality professional development to cluster principals, teachers, and counselors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657" y="3801979"/>
            <a:ext cx="3805918" cy="2984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808" y="3914274"/>
            <a:ext cx="3386908" cy="293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1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89" y="-677056"/>
            <a:ext cx="6288506" cy="8384676"/>
          </a:xfrm>
        </p:spPr>
      </p:pic>
    </p:spTree>
    <p:extLst>
      <p:ext uri="{BB962C8B-B14F-4D97-AF65-F5344CB8AC3E}">
        <p14:creationId xmlns:p14="http://schemas.microsoft.com/office/powerpoint/2010/main" val="21436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58" y="1363578"/>
            <a:ext cx="5791200" cy="96252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Professional Development</a:t>
            </a:r>
            <a:br>
              <a:rPr lang="en-US" b="1" dirty="0" smtClean="0"/>
            </a:br>
            <a:r>
              <a:rPr lang="en-US" b="1" dirty="0" smtClean="0"/>
              <a:t>Year 2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527" y="2791325"/>
            <a:ext cx="5534526" cy="38019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b="1" dirty="0" smtClean="0"/>
              <a:t>Differentiating with </a:t>
            </a:r>
          </a:p>
          <a:p>
            <a:pPr marL="0" indent="0">
              <a:buNone/>
            </a:pPr>
            <a:r>
              <a:rPr lang="en-US" sz="3200" b="1" dirty="0" smtClean="0"/>
              <a:t>Learning Centers</a:t>
            </a:r>
          </a:p>
          <a:p>
            <a:pPr marL="0" indent="0">
              <a:buNone/>
            </a:pPr>
            <a:r>
              <a:rPr lang="en-US" sz="2800" dirty="0" smtClean="0"/>
              <a:t>--Grouping students for center work</a:t>
            </a:r>
          </a:p>
          <a:p>
            <a:pPr marL="0" indent="0">
              <a:buNone/>
            </a:pPr>
            <a:r>
              <a:rPr lang="en-US" sz="2800" dirty="0" smtClean="0"/>
              <a:t>--Tiered learning centers</a:t>
            </a:r>
          </a:p>
          <a:p>
            <a:pPr marL="0" indent="0">
              <a:buNone/>
            </a:pPr>
            <a:r>
              <a:rPr lang="en-US" sz="2800" dirty="0" smtClean="0"/>
              <a:t>--Accountability at centers</a:t>
            </a:r>
          </a:p>
          <a:p>
            <a:pPr marL="0" indent="0">
              <a:buNone/>
            </a:pPr>
            <a:r>
              <a:rPr lang="en-US" sz="2800" dirty="0" smtClean="0"/>
              <a:t>--Managing behavior at centers</a:t>
            </a:r>
          </a:p>
          <a:p>
            <a:pPr marL="0" indent="0">
              <a:buNone/>
            </a:pPr>
            <a:r>
              <a:rPr lang="en-US" sz="2800" dirty="0" smtClean="0"/>
              <a:t>--Use of Engine-</a:t>
            </a:r>
            <a:r>
              <a:rPr lang="en-US" sz="2800" dirty="0" err="1" smtClean="0"/>
              <a:t>uity</a:t>
            </a:r>
            <a:r>
              <a:rPr lang="en-US" sz="2800" dirty="0" smtClean="0"/>
              <a:t> Resources</a:t>
            </a:r>
          </a:p>
          <a:p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11" y="0"/>
            <a:ext cx="5598695" cy="86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211" y="0"/>
            <a:ext cx="4186989" cy="2679032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Language Arts Units </a:t>
            </a:r>
            <a:br>
              <a:rPr lang="en-US" sz="4400" b="1" dirty="0" smtClean="0"/>
            </a:br>
            <a:r>
              <a:rPr lang="en-US" sz="4400" b="1" dirty="0" smtClean="0"/>
              <a:t>Using Broad Based Themes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8589" y="3449052"/>
            <a:ext cx="2935706" cy="229402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Change</a:t>
            </a:r>
          </a:p>
          <a:p>
            <a:r>
              <a:rPr lang="en-US" sz="4000" dirty="0" smtClean="0"/>
              <a:t>Power</a:t>
            </a:r>
          </a:p>
          <a:p>
            <a:r>
              <a:rPr lang="en-US" sz="4000" dirty="0" smtClean="0"/>
              <a:t>Patterns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68" y="0"/>
            <a:ext cx="6031832" cy="742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1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253" y="1860884"/>
            <a:ext cx="2294021" cy="141170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Power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79" y="1"/>
            <a:ext cx="7093033" cy="6858000"/>
          </a:xfrm>
        </p:spPr>
      </p:pic>
    </p:spTree>
    <p:extLst>
      <p:ext uri="{BB962C8B-B14F-4D97-AF65-F5344CB8AC3E}">
        <p14:creationId xmlns:p14="http://schemas.microsoft.com/office/powerpoint/2010/main" val="19063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948" y="1413164"/>
            <a:ext cx="3774060" cy="372531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Differentiated PD for</a:t>
            </a:r>
            <a:r>
              <a:rPr lang="en-US" sz="4000" b="1" dirty="0"/>
              <a:t> </a:t>
            </a:r>
            <a:r>
              <a:rPr lang="en-US" sz="4000" b="1" dirty="0" smtClean="0"/>
              <a:t>Experienced</a:t>
            </a:r>
            <a:br>
              <a:rPr lang="en-US" sz="4000" b="1" dirty="0" smtClean="0"/>
            </a:br>
            <a:r>
              <a:rPr lang="en-US" sz="4000" b="1" dirty="0" smtClean="0"/>
              <a:t>Cluster Teachers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1341" y="-641684"/>
            <a:ext cx="6775663" cy="77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Resources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Total School Cluster Grouping and Differentiation</a:t>
            </a:r>
            <a:r>
              <a:rPr lang="en-US" dirty="0" smtClean="0"/>
              <a:t>, Second Edition</a:t>
            </a:r>
          </a:p>
          <a:p>
            <a:pPr marL="0" indent="0">
              <a:buNone/>
            </a:pPr>
            <a:r>
              <a:rPr lang="en-US" dirty="0" smtClean="0"/>
              <a:t>By Marcia Gentry with Kristina Ayers Paul, Jason McIntosh, C. Matthew Fugate, &amp; </a:t>
            </a:r>
            <a:r>
              <a:rPr lang="en-US" dirty="0" err="1" smtClean="0"/>
              <a:t>Enyi</a:t>
            </a:r>
            <a:r>
              <a:rPr lang="en-US" dirty="0" smtClean="0"/>
              <a:t> Jen, </a:t>
            </a:r>
            <a:r>
              <a:rPr lang="en-US" dirty="0" err="1" smtClean="0"/>
              <a:t>Prufrock</a:t>
            </a:r>
            <a:r>
              <a:rPr lang="en-US" dirty="0" smtClean="0"/>
              <a:t> Press, 2014</a:t>
            </a:r>
            <a:r>
              <a:rPr lang="en-US" u="sng" dirty="0" smtClean="0"/>
              <a:t> 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r>
              <a:rPr lang="en-US" u="sng" dirty="0" smtClean="0"/>
              <a:t>Jacob’s Ladder Reading Comprehension Program   </a:t>
            </a:r>
          </a:p>
          <a:p>
            <a:pPr marL="0" indent="0">
              <a:buNone/>
            </a:pPr>
            <a:r>
              <a:rPr lang="en-US" dirty="0" smtClean="0"/>
              <a:t>Edited by Joyce L. </a:t>
            </a:r>
            <a:r>
              <a:rPr lang="en-US" dirty="0" err="1" smtClean="0"/>
              <a:t>VanTassel-Baska</a:t>
            </a:r>
            <a:r>
              <a:rPr lang="en-US" dirty="0" smtClean="0"/>
              <a:t> and </a:t>
            </a:r>
            <a:r>
              <a:rPr lang="en-US" dirty="0" err="1" smtClean="0"/>
              <a:t>Tamra</a:t>
            </a:r>
            <a:r>
              <a:rPr lang="en-US" dirty="0" smtClean="0"/>
              <a:t> </a:t>
            </a:r>
            <a:r>
              <a:rPr lang="en-US" dirty="0" err="1" smtClean="0"/>
              <a:t>Stambaugh</a:t>
            </a:r>
            <a:r>
              <a:rPr lang="en-US" dirty="0" smtClean="0"/>
              <a:t>, </a:t>
            </a:r>
            <a:r>
              <a:rPr lang="en-US" dirty="0" err="1" smtClean="0"/>
              <a:t>Prufrock</a:t>
            </a:r>
            <a:r>
              <a:rPr lang="en-US" dirty="0" smtClean="0"/>
              <a:t> Press, 2012</a:t>
            </a:r>
          </a:p>
          <a:p>
            <a:pPr marL="0" indent="0">
              <a:buNone/>
            </a:pPr>
            <a:r>
              <a:rPr lang="en-US" dirty="0" smtClean="0"/>
              <a:t>The Center for Gifted Studies website (Resources, Project RAP)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http://www.wku.edu/gifted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08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371600"/>
            <a:ext cx="4470400" cy="4470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Q&amp;A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062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272717"/>
            <a:ext cx="8911687" cy="62564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Purpose of Project “RAP”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898359"/>
            <a:ext cx="8046704" cy="2972183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Provide counseling services to students on a routine basis</a:t>
            </a:r>
          </a:p>
          <a:p>
            <a:r>
              <a:rPr lang="en-US" sz="2200" dirty="0"/>
              <a:t>Monitor student progress </a:t>
            </a:r>
          </a:p>
          <a:p>
            <a:r>
              <a:rPr lang="en-US" sz="2200" dirty="0"/>
              <a:t>Offer a summer enrichment experience to all identified RAP students</a:t>
            </a:r>
          </a:p>
          <a:p>
            <a:r>
              <a:rPr lang="en-US" sz="2200" dirty="0"/>
              <a:t>Inform parents of RAP students </a:t>
            </a:r>
            <a:r>
              <a:rPr lang="en-US" sz="2200" dirty="0" smtClean="0"/>
              <a:t>of </a:t>
            </a:r>
            <a:r>
              <a:rPr lang="en-US" sz="2200" dirty="0"/>
              <a:t>ways to best nurture their child's </a:t>
            </a:r>
            <a:r>
              <a:rPr lang="en-US" sz="2200" dirty="0" smtClean="0"/>
              <a:t>talents</a:t>
            </a:r>
          </a:p>
          <a:p>
            <a:r>
              <a:rPr lang="en-US" sz="2200" dirty="0" smtClean="0"/>
              <a:t>Educate stakeholders about the Excellence Gap and ways to reduce it.</a:t>
            </a:r>
          </a:p>
          <a:p>
            <a:endParaRPr lang="en-US" sz="2800" dirty="0"/>
          </a:p>
          <a:p>
            <a:endParaRPr lang="en-US" sz="1600" dirty="0"/>
          </a:p>
          <a:p>
            <a:pPr marL="0" indent="0">
              <a:buNone/>
            </a:pPr>
            <a:endParaRPr lang="en-US" sz="17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62323">
            <a:off x="9008816" y="3910931"/>
            <a:ext cx="2064055" cy="2651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7" y="4196219"/>
            <a:ext cx="4187130" cy="292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3212" y="1221210"/>
            <a:ext cx="3818812" cy="2864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5419" y="3272898"/>
            <a:ext cx="3769567" cy="2827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00392" y="2155371"/>
            <a:ext cx="294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RAP Camp Culminating Event at Gilmore Lane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37732" y="0"/>
            <a:ext cx="327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RAP Camp Culminating Event at </a:t>
            </a:r>
            <a:r>
              <a:rPr lang="en-US" b="1" dirty="0" err="1" smtClean="0"/>
              <a:t>Shacklette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6830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Non-Traditional Identification Methods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Young Scholar Response Lessons</a:t>
            </a:r>
          </a:p>
          <a:p>
            <a:r>
              <a:rPr lang="en-US" sz="3200" dirty="0" smtClean="0"/>
              <a:t>Gifted Behavior Rating Scale</a:t>
            </a:r>
          </a:p>
          <a:p>
            <a:r>
              <a:rPr lang="en-US" sz="3200" dirty="0" smtClean="0"/>
              <a:t>Professional Learning Community Discussions</a:t>
            </a:r>
          </a:p>
          <a:p>
            <a:r>
              <a:rPr lang="en-US" sz="3200" dirty="0" smtClean="0"/>
              <a:t>Naglieri-NNAT-3</a:t>
            </a:r>
            <a:endParaRPr lang="en-US" sz="32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637" y="5459122"/>
            <a:ext cx="1315363" cy="139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4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hlinkClick r:id="rId2"/>
              </a:rPr>
              <a:t>Ten Black Dots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by Donald Crew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 https://video.search.yahoo.com/yhs/search?fr=yhs-adk-adk_sbnt&amp;hsimp=yhs-adk_sbnt&amp;hspart=adk&amp;p=Ten+black+dots+You+tube - id=1&amp;vid=5ca5514fca7afa48f9e085b643634597&amp;action=click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10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Cluster Grouping in “RAP”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90597"/>
            <a:ext cx="8915400" cy="4420625"/>
          </a:xfrm>
        </p:spPr>
        <p:txBody>
          <a:bodyPr>
            <a:noAutofit/>
          </a:bodyPr>
          <a:lstStyle/>
          <a:p>
            <a:r>
              <a:rPr lang="en-US" sz="2400" dirty="0" smtClean="0"/>
              <a:t>Primary Talent Pool grouping in each primary grade level in a mixed-ability classroom with a trained gifted-cluster teacher</a:t>
            </a:r>
          </a:p>
          <a:p>
            <a:r>
              <a:rPr lang="en-US" sz="2400" dirty="0" smtClean="0"/>
              <a:t>Training Opportunities</a:t>
            </a:r>
          </a:p>
          <a:p>
            <a:pPr lvl="1"/>
            <a:r>
              <a:rPr lang="en-US" sz="2400" dirty="0" smtClean="0"/>
              <a:t>Gifted Lead at each school completed GT endorsement coursework in the summer of 2017 (Full Tuition paid through </a:t>
            </a:r>
            <a:r>
              <a:rPr lang="en-US" sz="2400" dirty="0" err="1" smtClean="0"/>
              <a:t>Javits</a:t>
            </a:r>
            <a:r>
              <a:rPr lang="en-US" sz="2400" dirty="0" smtClean="0"/>
              <a:t> Grant)</a:t>
            </a:r>
          </a:p>
          <a:p>
            <a:pPr lvl="1"/>
            <a:r>
              <a:rPr lang="en-US" sz="2400" dirty="0" smtClean="0"/>
              <a:t>Ongoing Professional Development for all cluster teachers on best practice strategies for cluster grouping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079" y="5277809"/>
            <a:ext cx="190500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8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50949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/>
              <a:t>What </a:t>
            </a:r>
            <a:r>
              <a:rPr lang="en-US" sz="5400" b="1" smtClean="0"/>
              <a:t>is Total School Cluster </a:t>
            </a:r>
            <a:r>
              <a:rPr lang="en-US" sz="5400" b="1" dirty="0" smtClean="0"/>
              <a:t>Grouping?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/>
              <a:t>A group of gifted students is placed (clustered) into a mixed-ability classroom.  The teacher has received training in how to teach high ability students.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6031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 smtClean="0"/>
              <a:t>Why should gifted students be placed in cluster groups?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Teachers are better able to address needs. </a:t>
            </a:r>
          </a:p>
          <a:p>
            <a:r>
              <a:rPr lang="en-US" sz="3600" dirty="0" smtClean="0"/>
              <a:t>Gifted students need time with other gifted students.</a:t>
            </a:r>
          </a:p>
          <a:p>
            <a:r>
              <a:rPr lang="en-US" sz="3600" dirty="0"/>
              <a:t>N</a:t>
            </a:r>
            <a:r>
              <a:rPr lang="en-US" sz="3600" dirty="0" smtClean="0"/>
              <a:t>eeds of gifted students are addressed full time. </a:t>
            </a:r>
          </a:p>
          <a:p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592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910</TotalTime>
  <Words>683</Words>
  <Application>Microsoft Macintosh PowerPoint</Application>
  <PresentationFormat>Widescreen</PresentationFormat>
  <Paragraphs>151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Century Gothic</vt:lpstr>
      <vt:lpstr>Wingdings 3</vt:lpstr>
      <vt:lpstr>Wisp</vt:lpstr>
      <vt:lpstr>Project Reaching Academic Potential</vt:lpstr>
      <vt:lpstr>Purpose of Project “RAP”</vt:lpstr>
      <vt:lpstr>Purpose of Project “RAP”</vt:lpstr>
      <vt:lpstr>PowerPoint Presentation</vt:lpstr>
      <vt:lpstr>Non-Traditional Identification Methods</vt:lpstr>
      <vt:lpstr>Ten Black Dots  by Donald Crew</vt:lpstr>
      <vt:lpstr>Cluster Grouping in “RAP”</vt:lpstr>
      <vt:lpstr>What is Total School Cluster Grouping?</vt:lpstr>
      <vt:lpstr>Why should gifted students be placed in cluster groups?</vt:lpstr>
      <vt:lpstr>How are total school cluster groups formed?</vt:lpstr>
      <vt:lpstr>Total School Cluster Grouping for a Grade Level</vt:lpstr>
      <vt:lpstr>Responsibilities of Gifted Cluster Teachers</vt:lpstr>
      <vt:lpstr>Professional Development Year I</vt:lpstr>
      <vt:lpstr>Differentiation  in Language Arts</vt:lpstr>
      <vt:lpstr>Differentiation In Mathematics</vt:lpstr>
      <vt:lpstr> </vt:lpstr>
      <vt:lpstr>Versatiles</vt:lpstr>
      <vt:lpstr>Professional Development Year 2</vt:lpstr>
      <vt:lpstr>Raise the level of learning for this activity.</vt:lpstr>
      <vt:lpstr>PowerPoint Presentation</vt:lpstr>
      <vt:lpstr>Professional Development Year 2 </vt:lpstr>
      <vt:lpstr>Language Arts Units  Using Broad Based Themes</vt:lpstr>
      <vt:lpstr>Power</vt:lpstr>
      <vt:lpstr>Differentiated PD for Experienced Cluster Teachers</vt:lpstr>
      <vt:lpstr>Resources</vt:lpstr>
      <vt:lpstr>Q&amp;A</vt:lpstr>
    </vt:vector>
  </TitlesOfParts>
  <Company>JCPS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Reaching Academic Potential</dc:title>
  <dc:creator>Frazier, Latonya C</dc:creator>
  <cp:lastModifiedBy>Mary Evans</cp:lastModifiedBy>
  <cp:revision>58</cp:revision>
  <cp:lastPrinted>2017-08-24T15:36:33Z</cp:lastPrinted>
  <dcterms:created xsi:type="dcterms:W3CDTF">2017-08-21T14:15:10Z</dcterms:created>
  <dcterms:modified xsi:type="dcterms:W3CDTF">2017-08-30T15:48:54Z</dcterms:modified>
</cp:coreProperties>
</file>