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60" r:id="rId4"/>
    <p:sldId id="266" r:id="rId5"/>
    <p:sldId id="268" r:id="rId6"/>
    <p:sldId id="265" r:id="rId7"/>
    <p:sldId id="264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3890" autoAdjust="0"/>
  </p:normalViewPr>
  <p:slideViewPr>
    <p:cSldViewPr snapToGrid="0" snapToObjects="1">
      <p:cViewPr varScale="1">
        <p:scale>
          <a:sx n="99" d="100"/>
          <a:sy n="99" d="100"/>
        </p:scale>
        <p:origin x="20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8DCBF-1CFF-EC47-90FF-904EB8AF4D5C}" type="datetimeFigureOut">
              <a:rPr lang="en-US" smtClean="0"/>
              <a:t>8/31/17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598F8-71E9-1E46-8D79-FBC5325CD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02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D8BDD-8953-EA43-9F9B-6D6AA3D68093}" type="datetimeFigureOut">
              <a:rPr lang="en-US" smtClean="0"/>
              <a:t>8/31/17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C7169-177A-8D49-91E5-C3981E256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21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C7169-177A-8D49-91E5-C3981E2561E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843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8/31/17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8/31/17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8/31/17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8/31/17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8/31/17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8/31/17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8/31/17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8/31/17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8/31/17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8/31/17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8/31/17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8/31/17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ku.edu/gifted/rap/videos.ph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Excellence Gap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3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 smtClean="0"/>
              <a:t>Video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900" dirty="0" smtClean="0"/>
              <a:t>The Center for Gifted Studies Website</a:t>
            </a:r>
          </a:p>
          <a:p>
            <a:pPr marL="0" indent="0">
              <a:buNone/>
            </a:pPr>
            <a:r>
              <a:rPr lang="en-US" sz="3900" dirty="0" smtClean="0"/>
              <a:t>Resources</a:t>
            </a:r>
          </a:p>
          <a:p>
            <a:pPr marL="0" indent="0">
              <a:buNone/>
            </a:pPr>
            <a:r>
              <a:rPr lang="en-US" sz="3900" dirty="0" smtClean="0"/>
              <a:t>Project RAP</a:t>
            </a:r>
          </a:p>
          <a:p>
            <a:pPr marL="0" indent="0">
              <a:buNone/>
            </a:pPr>
            <a:r>
              <a:rPr lang="en-US" sz="3900" dirty="0" smtClean="0"/>
              <a:t>Video</a:t>
            </a:r>
          </a:p>
          <a:p>
            <a:r>
              <a:rPr lang="en-US" sz="3900" dirty="0">
                <a:hlinkClick r:id="rId2"/>
              </a:rPr>
              <a:t>http://www.wku.edu/gifted/rap/</a:t>
            </a:r>
            <a:r>
              <a:rPr lang="en-US" sz="3900" dirty="0" smtClean="0">
                <a:hlinkClick r:id="rId2"/>
              </a:rPr>
              <a:t>videos.php</a:t>
            </a:r>
            <a:endParaRPr lang="en-US" sz="39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07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043966"/>
          </a:xfrm>
        </p:spPr>
        <p:txBody>
          <a:bodyPr/>
          <a:lstStyle/>
          <a:p>
            <a:r>
              <a:rPr lang="en-US" dirty="0" smtClean="0"/>
              <a:t>Why is it important for students to achieve at advanced/distinguished levels?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4699"/>
            <a:ext cx="8229600" cy="5881465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58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621" y="213894"/>
            <a:ext cx="8229600" cy="1500659"/>
          </a:xfrm>
        </p:spPr>
        <p:txBody>
          <a:bodyPr/>
          <a:lstStyle/>
          <a:p>
            <a:pPr>
              <a:lnSpc>
                <a:spcPts val="2700"/>
              </a:lnSpc>
            </a:pPr>
            <a:r>
              <a:rPr lang="en-US" sz="2400" b="1" dirty="0" smtClean="0"/>
              <a:t>2015 NAEP Report</a:t>
            </a:r>
            <a:br>
              <a:rPr lang="en-US" sz="2400" b="1" dirty="0" smtClean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>Kentucky Public Schools</a:t>
            </a:r>
            <a:br>
              <a:rPr lang="en-US" sz="2400" b="1" dirty="0" smtClean="0"/>
            </a:br>
            <a:r>
              <a:rPr lang="en-US" sz="2400" b="1" dirty="0" smtClean="0"/>
              <a:t>Percentage Scoring Advanced in Reading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0674635"/>
              </p:ext>
            </p:extLst>
          </p:nvPr>
        </p:nvGraphicFramePr>
        <p:xfrm>
          <a:off x="147054" y="1825553"/>
          <a:ext cx="8996946" cy="5032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8982"/>
                <a:gridCol w="2998982"/>
                <a:gridCol w="2998982"/>
              </a:tblGrid>
              <a:tr h="677673">
                <a:tc>
                  <a:txBody>
                    <a:bodyPr/>
                    <a:lstStyle/>
                    <a:p>
                      <a:r>
                        <a:rPr lang="en-US" dirty="0" smtClean="0"/>
                        <a:t>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Elementary School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Middle School</a:t>
                      </a:r>
                      <a:endParaRPr lang="en-US" dirty="0"/>
                    </a:p>
                  </a:txBody>
                  <a:tcPr/>
                </a:tc>
              </a:tr>
              <a:tr h="411563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White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11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5</a:t>
                      </a:r>
                      <a:endParaRPr lang="en-US" sz="2800" b="1" dirty="0"/>
                    </a:p>
                  </a:txBody>
                  <a:tcPr/>
                </a:tc>
              </a:tr>
              <a:tr h="411563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African American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4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</a:t>
                      </a:r>
                      <a:endParaRPr lang="en-US" sz="2800" b="1" dirty="0"/>
                    </a:p>
                  </a:txBody>
                  <a:tcPr/>
                </a:tc>
              </a:tr>
              <a:tr h="411563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Hispanic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3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3</a:t>
                      </a:r>
                      <a:endParaRPr lang="en-US" sz="2800" b="1" dirty="0"/>
                    </a:p>
                  </a:txBody>
                  <a:tcPr/>
                </a:tc>
              </a:tr>
              <a:tr h="411563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Asian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--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11</a:t>
                      </a:r>
                      <a:endParaRPr lang="en-US" sz="2800" b="1" dirty="0"/>
                    </a:p>
                  </a:txBody>
                  <a:tcPr/>
                </a:tc>
              </a:tr>
              <a:tr h="411563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Eligible</a:t>
                      </a:r>
                      <a:r>
                        <a:rPr lang="en-US" sz="2400" b="1" baseline="0" dirty="0" smtClean="0"/>
                        <a:t> for F/R Lunch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5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2</a:t>
                      </a:r>
                      <a:endParaRPr lang="en-US" sz="2800" b="1" dirty="0"/>
                    </a:p>
                  </a:txBody>
                  <a:tcPr/>
                </a:tc>
              </a:tr>
              <a:tr h="411563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Not Eligible for F/R Lunch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18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7</a:t>
                      </a:r>
                      <a:endParaRPr lang="en-US" sz="2800" b="1" dirty="0"/>
                    </a:p>
                  </a:txBody>
                  <a:tcPr/>
                </a:tc>
              </a:tr>
              <a:tr h="63621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67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621" y="213894"/>
            <a:ext cx="8229600" cy="1500659"/>
          </a:xfrm>
        </p:spPr>
        <p:txBody>
          <a:bodyPr/>
          <a:lstStyle/>
          <a:p>
            <a:pPr>
              <a:lnSpc>
                <a:spcPts val="2700"/>
              </a:lnSpc>
            </a:pPr>
            <a:r>
              <a:rPr lang="en-US" sz="2400" b="1" dirty="0" smtClean="0"/>
              <a:t>2015 NAEP Report</a:t>
            </a:r>
            <a:br>
              <a:rPr lang="en-US" sz="2400" b="1" dirty="0" smtClean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>Kentucky Public Schools</a:t>
            </a:r>
            <a:br>
              <a:rPr lang="en-US" sz="2400" b="1" dirty="0" smtClean="0"/>
            </a:br>
            <a:r>
              <a:rPr lang="en-US" sz="2400" b="1" dirty="0" smtClean="0"/>
              <a:t>Percentage Scoring Advanced in Mathematics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8424306"/>
              </p:ext>
            </p:extLst>
          </p:nvPr>
        </p:nvGraphicFramePr>
        <p:xfrm>
          <a:off x="254001" y="2513261"/>
          <a:ext cx="8996946" cy="5032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8982"/>
                <a:gridCol w="2998982"/>
                <a:gridCol w="2998982"/>
              </a:tblGrid>
              <a:tr h="677673">
                <a:tc>
                  <a:txBody>
                    <a:bodyPr/>
                    <a:lstStyle/>
                    <a:p>
                      <a:r>
                        <a:rPr lang="en-US" dirty="0" smtClean="0"/>
                        <a:t>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Elementary School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Middle School</a:t>
                      </a:r>
                      <a:endParaRPr lang="en-US" dirty="0"/>
                    </a:p>
                  </a:txBody>
                  <a:tcPr/>
                </a:tc>
              </a:tr>
              <a:tr h="411563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White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7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6</a:t>
                      </a:r>
                      <a:endParaRPr lang="en-US" sz="2800" b="1" dirty="0"/>
                    </a:p>
                  </a:txBody>
                  <a:tcPr/>
                </a:tc>
              </a:tr>
              <a:tr h="411563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African American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</a:t>
                      </a:r>
                      <a:endParaRPr lang="en-US" sz="2800" b="1" dirty="0"/>
                    </a:p>
                  </a:txBody>
                  <a:tcPr/>
                </a:tc>
              </a:tr>
              <a:tr h="411563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Hispanic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4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4</a:t>
                      </a:r>
                      <a:endParaRPr lang="en-US" sz="2800" b="1" dirty="0"/>
                    </a:p>
                  </a:txBody>
                  <a:tcPr/>
                </a:tc>
              </a:tr>
              <a:tr h="411563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Asian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33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--</a:t>
                      </a:r>
                      <a:endParaRPr lang="en-US" sz="2800" b="1" dirty="0"/>
                    </a:p>
                  </a:txBody>
                  <a:tcPr/>
                </a:tc>
              </a:tr>
              <a:tr h="411563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Eligible</a:t>
                      </a:r>
                      <a:r>
                        <a:rPr lang="en-US" sz="2400" b="1" baseline="0" dirty="0" smtClean="0"/>
                        <a:t> for F/R Lunch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3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2</a:t>
                      </a:r>
                      <a:endParaRPr lang="en-US" sz="2800" b="1" dirty="0"/>
                    </a:p>
                  </a:txBody>
                  <a:tcPr/>
                </a:tc>
              </a:tr>
              <a:tr h="411563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Not Eligible for F/R Lunch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14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9</a:t>
                      </a:r>
                      <a:endParaRPr lang="en-US" sz="2800" b="1" dirty="0"/>
                    </a:p>
                  </a:txBody>
                  <a:tcPr/>
                </a:tc>
              </a:tr>
              <a:tr h="636215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554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sz="3000" dirty="0" smtClean="0"/>
              <a:t>2015 NAEP Report</a:t>
            </a:r>
            <a:br>
              <a:rPr lang="en-US" sz="3000" dirty="0" smtClean="0"/>
            </a:br>
            <a:r>
              <a:rPr lang="en-US" sz="3000" dirty="0" smtClean="0"/>
              <a:t>Percentage Scoring Advanced</a:t>
            </a:r>
            <a:br>
              <a:rPr lang="en-US" sz="3000" dirty="0" smtClean="0"/>
            </a:br>
            <a:r>
              <a:rPr lang="en-US" sz="3000" dirty="0" smtClean="0"/>
              <a:t>State and Nation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1173992"/>
              </p:ext>
            </p:extLst>
          </p:nvPr>
        </p:nvGraphicFramePr>
        <p:xfrm>
          <a:off x="457200" y="2112134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26845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Our 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Nation</a:t>
                      </a:r>
                      <a:endParaRPr lang="en-US" dirty="0"/>
                    </a:p>
                  </a:txBody>
                  <a:tcPr/>
                </a:tc>
              </a:tr>
              <a:tr h="268453">
                <a:tc>
                  <a:txBody>
                    <a:bodyPr/>
                    <a:lstStyle/>
                    <a:p>
                      <a:r>
                        <a:rPr lang="en-US" sz="3000" baseline="0" dirty="0" smtClean="0"/>
                        <a:t>Grade 4 Reading</a:t>
                      </a:r>
                      <a:endParaRPr lang="en-US" sz="3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 smtClean="0"/>
                        <a:t>10</a:t>
                      </a:r>
                      <a:endParaRPr lang="en-US" sz="3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 smtClean="0"/>
                        <a:t>8</a:t>
                      </a:r>
                      <a:endParaRPr lang="en-US" sz="3000" baseline="0" dirty="0"/>
                    </a:p>
                  </a:txBody>
                  <a:tcPr/>
                </a:tc>
              </a:tr>
              <a:tr h="268453">
                <a:tc>
                  <a:txBody>
                    <a:bodyPr/>
                    <a:lstStyle/>
                    <a:p>
                      <a:r>
                        <a:rPr lang="en-US" sz="3000" baseline="0" dirty="0" smtClean="0"/>
                        <a:t>Grade 4 Mathematics</a:t>
                      </a:r>
                      <a:endParaRPr lang="en-US" sz="3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 smtClean="0"/>
                        <a:t>7</a:t>
                      </a:r>
                      <a:endParaRPr lang="en-US" sz="3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 smtClean="0"/>
                        <a:t>7</a:t>
                      </a:r>
                      <a:endParaRPr lang="en-US" sz="3000" baseline="0" dirty="0"/>
                    </a:p>
                  </a:txBody>
                  <a:tcPr/>
                </a:tc>
              </a:tr>
              <a:tr h="268453">
                <a:tc>
                  <a:txBody>
                    <a:bodyPr/>
                    <a:lstStyle/>
                    <a:p>
                      <a:r>
                        <a:rPr lang="en-US" sz="3000" baseline="0" dirty="0" smtClean="0"/>
                        <a:t>Grade 8 Reading</a:t>
                      </a:r>
                      <a:endParaRPr lang="en-US" sz="3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 smtClean="0"/>
                        <a:t>4</a:t>
                      </a:r>
                      <a:endParaRPr lang="en-US" sz="3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 smtClean="0"/>
                        <a:t>3</a:t>
                      </a:r>
                      <a:endParaRPr lang="en-US" sz="3000" baseline="0" dirty="0"/>
                    </a:p>
                  </a:txBody>
                  <a:tcPr/>
                </a:tc>
              </a:tr>
              <a:tr h="268453">
                <a:tc>
                  <a:txBody>
                    <a:bodyPr/>
                    <a:lstStyle/>
                    <a:p>
                      <a:r>
                        <a:rPr lang="en-US" sz="3000" baseline="0" dirty="0" smtClean="0"/>
                        <a:t>Grade 8 Mathematics</a:t>
                      </a:r>
                      <a:endParaRPr lang="en-US" sz="3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 smtClean="0"/>
                        <a:t>5</a:t>
                      </a:r>
                      <a:endParaRPr lang="en-US" sz="3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aseline="0" dirty="0" smtClean="0"/>
                        <a:t>8</a:t>
                      </a:r>
                      <a:endParaRPr lang="en-US" sz="3000" baseline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54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621" y="0"/>
            <a:ext cx="8229600" cy="1043188"/>
          </a:xfrm>
        </p:spPr>
        <p:txBody>
          <a:bodyPr/>
          <a:lstStyle/>
          <a:p>
            <a:pPr>
              <a:lnSpc>
                <a:spcPts val="4400"/>
              </a:lnSpc>
            </a:pPr>
            <a:r>
              <a:rPr lang="en-US" sz="2400" b="1" dirty="0" smtClean="0"/>
              <a:t>Kentucky 2015-16 K-PREP</a:t>
            </a:r>
            <a:br>
              <a:rPr lang="en-US" sz="2400" b="1" dirty="0" smtClean="0"/>
            </a:br>
            <a:r>
              <a:rPr lang="en-US" sz="2400" b="1" dirty="0" smtClean="0"/>
              <a:t>Percentage Scoring Distinguished in Reading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3572146"/>
              </p:ext>
            </p:extLst>
          </p:nvPr>
        </p:nvGraphicFramePr>
        <p:xfrm>
          <a:off x="147054" y="1223493"/>
          <a:ext cx="8996946" cy="5671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8982"/>
                <a:gridCol w="2998982"/>
                <a:gridCol w="2998982"/>
              </a:tblGrid>
              <a:tr h="753900">
                <a:tc>
                  <a:txBody>
                    <a:bodyPr/>
                    <a:lstStyle/>
                    <a:p>
                      <a:r>
                        <a:rPr lang="en-US" dirty="0" smtClean="0"/>
                        <a:t>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Elementary School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Middle School</a:t>
                      </a:r>
                      <a:endParaRPr lang="en-US" dirty="0"/>
                    </a:p>
                  </a:txBody>
                  <a:tcPr/>
                </a:tc>
              </a:tr>
              <a:tr h="601385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White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24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20</a:t>
                      </a:r>
                      <a:endParaRPr lang="en-US" sz="2800" b="1" dirty="0"/>
                    </a:p>
                  </a:txBody>
                  <a:tcPr/>
                </a:tc>
              </a:tr>
              <a:tr h="601385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African American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9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7</a:t>
                      </a:r>
                      <a:endParaRPr lang="en-US" sz="2800" b="1" dirty="0"/>
                    </a:p>
                  </a:txBody>
                  <a:tcPr/>
                </a:tc>
              </a:tr>
              <a:tr h="601385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Hispanic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12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</a:t>
                      </a:r>
                      <a:endParaRPr lang="en-US" sz="2800" b="1" dirty="0"/>
                    </a:p>
                  </a:txBody>
                  <a:tcPr/>
                </a:tc>
              </a:tr>
              <a:tr h="601385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Asian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33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34</a:t>
                      </a:r>
                      <a:endParaRPr lang="en-US" sz="2800" b="1" dirty="0"/>
                    </a:p>
                  </a:txBody>
                  <a:tcPr/>
                </a:tc>
              </a:tr>
              <a:tr h="601385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English Learners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5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</a:t>
                      </a:r>
                      <a:endParaRPr lang="en-US" sz="2800" b="1" dirty="0"/>
                    </a:p>
                  </a:txBody>
                  <a:tcPr/>
                </a:tc>
              </a:tr>
              <a:tr h="955142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Eligible for F/R Lunch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14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11</a:t>
                      </a:r>
                      <a:endParaRPr lang="en-US" sz="2800" b="1" dirty="0"/>
                    </a:p>
                  </a:txBody>
                  <a:tcPr/>
                </a:tc>
              </a:tr>
              <a:tr h="955142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Not Eligible</a:t>
                      </a:r>
                      <a:r>
                        <a:rPr lang="en-US" sz="2400" b="1" baseline="0" dirty="0" smtClean="0"/>
                        <a:t> for F/R Lunch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34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29</a:t>
                      </a:r>
                      <a:endParaRPr lang="en-US" sz="2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614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621" y="-284131"/>
            <a:ext cx="8229600" cy="1333367"/>
          </a:xfrm>
        </p:spPr>
        <p:txBody>
          <a:bodyPr/>
          <a:lstStyle/>
          <a:p>
            <a:pPr>
              <a:lnSpc>
                <a:spcPts val="4400"/>
              </a:lnSpc>
            </a:pPr>
            <a:r>
              <a:rPr lang="en-US" sz="2400" b="1" dirty="0" smtClean="0"/>
              <a:t>Kentucky 2015-16 K-PREP</a:t>
            </a:r>
            <a:br>
              <a:rPr lang="en-US" sz="2400" b="1" dirty="0" smtClean="0"/>
            </a:br>
            <a:r>
              <a:rPr lang="en-US" sz="2400" b="1" dirty="0" smtClean="0"/>
              <a:t>Percentage Scoring Distinguished in Mathematics 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0754485"/>
              </p:ext>
            </p:extLst>
          </p:nvPr>
        </p:nvGraphicFramePr>
        <p:xfrm>
          <a:off x="147054" y="1237147"/>
          <a:ext cx="8996946" cy="5073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8982"/>
                <a:gridCol w="2998982"/>
                <a:gridCol w="2998982"/>
              </a:tblGrid>
              <a:tr h="836352">
                <a:tc>
                  <a:txBody>
                    <a:bodyPr/>
                    <a:lstStyle/>
                    <a:p>
                      <a:r>
                        <a:rPr lang="en-US" dirty="0" smtClean="0"/>
                        <a:t>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Elementary School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Middle School</a:t>
                      </a:r>
                      <a:endParaRPr lang="en-US" dirty="0"/>
                    </a:p>
                  </a:txBody>
                  <a:tcPr/>
                </a:tc>
              </a:tr>
              <a:tr h="498199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White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19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15</a:t>
                      </a:r>
                      <a:endParaRPr lang="en-US" sz="2800" b="1" dirty="0"/>
                    </a:p>
                  </a:txBody>
                  <a:tcPr/>
                </a:tc>
              </a:tr>
              <a:tr h="498199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African American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6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3</a:t>
                      </a:r>
                      <a:endParaRPr lang="en-US" sz="2800" b="1" dirty="0"/>
                    </a:p>
                  </a:txBody>
                  <a:tcPr/>
                </a:tc>
              </a:tr>
              <a:tr h="498199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Hispanic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7</a:t>
                      </a:r>
                      <a:endParaRPr lang="en-US" sz="2800" b="1" dirty="0"/>
                    </a:p>
                  </a:txBody>
                  <a:tcPr/>
                </a:tc>
              </a:tr>
              <a:tr h="498199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Asian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38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37</a:t>
                      </a:r>
                      <a:endParaRPr lang="en-US" sz="2800" b="1" dirty="0"/>
                    </a:p>
                  </a:txBody>
                  <a:tcPr/>
                </a:tc>
              </a:tr>
              <a:tr h="498199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English Learners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5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2</a:t>
                      </a:r>
                      <a:endParaRPr lang="en-US" sz="2800" b="1" dirty="0"/>
                    </a:p>
                  </a:txBody>
                  <a:tcPr/>
                </a:tc>
              </a:tr>
              <a:tr h="791258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Eligible for F/R Lunch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7</a:t>
                      </a:r>
                      <a:endParaRPr lang="en-US" sz="2800" b="1" dirty="0"/>
                    </a:p>
                  </a:txBody>
                  <a:tcPr/>
                </a:tc>
              </a:tr>
              <a:tr h="791258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Not Eligible</a:t>
                      </a:r>
                      <a:r>
                        <a:rPr lang="en-US" sz="2400" b="1" baseline="0" dirty="0" smtClean="0"/>
                        <a:t> for F/R Lunch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29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23</a:t>
                      </a:r>
                      <a:endParaRPr lang="en-US" sz="2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529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9588"/>
            <a:ext cx="8229600" cy="1420612"/>
          </a:xfrm>
        </p:spPr>
        <p:txBody>
          <a:bodyPr/>
          <a:lstStyle/>
          <a:p>
            <a:r>
              <a:rPr lang="en-US" sz="6600" dirty="0" smtClean="0"/>
              <a:t>Two Questions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How will this policy impact advanced students?</a:t>
            </a:r>
          </a:p>
          <a:p>
            <a:pPr marL="0" indent="0">
              <a:buNone/>
            </a:pPr>
            <a:endParaRPr lang="en-US" sz="4000" b="1" dirty="0" smtClean="0"/>
          </a:p>
          <a:p>
            <a:r>
              <a:rPr lang="en-US" sz="4000" b="1" dirty="0" smtClean="0"/>
              <a:t>How will this policy help more students perform at advanced levels?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8529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 smtClean="0"/>
              <a:t>Resource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u="sng" dirty="0" smtClean="0"/>
              <a:t>Excellence Gaps in Education</a:t>
            </a:r>
          </a:p>
          <a:p>
            <a:pPr marL="0" indent="0">
              <a:buNone/>
            </a:pPr>
            <a:r>
              <a:rPr lang="en-US" sz="3600" dirty="0" smtClean="0"/>
              <a:t>By Jonathan A. </a:t>
            </a:r>
            <a:r>
              <a:rPr lang="en-US" sz="3600" dirty="0" err="1" smtClean="0"/>
              <a:t>Plucker</a:t>
            </a:r>
            <a:r>
              <a:rPr lang="en-US" sz="3600" dirty="0" smtClean="0"/>
              <a:t> and Scott J. Peters</a:t>
            </a:r>
          </a:p>
          <a:p>
            <a:pPr marL="0" indent="0">
              <a:buNone/>
            </a:pPr>
            <a:r>
              <a:rPr lang="en-US" sz="3600" dirty="0" smtClean="0"/>
              <a:t>Harvard Education Press, 2016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4945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165</TotalTime>
  <Words>243</Words>
  <Application>Microsoft Macintosh PowerPoint</Application>
  <PresentationFormat>On-screen Show (4:3)</PresentationFormat>
  <Paragraphs>127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Century Gothic</vt:lpstr>
      <vt:lpstr>Courier New</vt:lpstr>
      <vt:lpstr>Palatino Linotype</vt:lpstr>
      <vt:lpstr>Arial</vt:lpstr>
      <vt:lpstr>Executive</vt:lpstr>
      <vt:lpstr>The Excellence Gap</vt:lpstr>
      <vt:lpstr>Why is it important for students to achieve at advanced/distinguished levels?</vt:lpstr>
      <vt:lpstr>2015 NAEP Report  Kentucky Public Schools Percentage Scoring Advanced in Reading</vt:lpstr>
      <vt:lpstr>2015 NAEP Report  Kentucky Public Schools Percentage Scoring Advanced in Mathematics</vt:lpstr>
      <vt:lpstr>2015 NAEP Report Percentage Scoring Advanced State and Nation</vt:lpstr>
      <vt:lpstr>Kentucky 2015-16 K-PREP Percentage Scoring Distinguished in Reading</vt:lpstr>
      <vt:lpstr>Kentucky 2015-16 K-PREP Percentage Scoring Distinguished in Mathematics </vt:lpstr>
      <vt:lpstr>Two Questions</vt:lpstr>
      <vt:lpstr>Resource</vt:lpstr>
      <vt:lpstr>Video</vt:lpstr>
    </vt:vector>
  </TitlesOfParts>
  <Company>Warren County Schools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Excellence Gap</dc:title>
  <dc:creator>Administrator</dc:creator>
  <cp:lastModifiedBy>Mary Evans</cp:lastModifiedBy>
  <cp:revision>18</cp:revision>
  <cp:lastPrinted>2017-08-25T20:31:46Z</cp:lastPrinted>
  <dcterms:created xsi:type="dcterms:W3CDTF">2017-08-25T18:56:26Z</dcterms:created>
  <dcterms:modified xsi:type="dcterms:W3CDTF">2017-08-31T15:43:51Z</dcterms:modified>
</cp:coreProperties>
</file>