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7"/>
  </p:notesMasterIdLst>
  <p:handoutMasterIdLst>
    <p:handoutMasterId r:id="rId28"/>
  </p:handoutMasterIdLst>
  <p:sldIdLst>
    <p:sldId id="256" r:id="rId2"/>
    <p:sldId id="258" r:id="rId3"/>
    <p:sldId id="288" r:id="rId4"/>
    <p:sldId id="259" r:id="rId5"/>
    <p:sldId id="269" r:id="rId6"/>
    <p:sldId id="261" r:id="rId7"/>
    <p:sldId id="265" r:id="rId8"/>
    <p:sldId id="266" r:id="rId9"/>
    <p:sldId id="260" r:id="rId10"/>
    <p:sldId id="267" r:id="rId11"/>
    <p:sldId id="268" r:id="rId12"/>
    <p:sldId id="270" r:id="rId13"/>
    <p:sldId id="264" r:id="rId14"/>
    <p:sldId id="263" r:id="rId15"/>
    <p:sldId id="271" r:id="rId16"/>
    <p:sldId id="276" r:id="rId17"/>
    <p:sldId id="277" r:id="rId18"/>
    <p:sldId id="279" r:id="rId19"/>
    <p:sldId id="272" r:id="rId20"/>
    <p:sldId id="273" r:id="rId21"/>
    <p:sldId id="274" r:id="rId22"/>
    <p:sldId id="284" r:id="rId23"/>
    <p:sldId id="285" r:id="rId24"/>
    <p:sldId id="286" r:id="rId25"/>
    <p:sldId id="28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0"/>
  </p:normalViewPr>
  <p:slideViewPr>
    <p:cSldViewPr>
      <p:cViewPr varScale="1">
        <p:scale>
          <a:sx n="113" d="100"/>
          <a:sy n="113" d="100"/>
        </p:scale>
        <p:origin x="1600" y="176"/>
      </p:cViewPr>
      <p:guideLst>
        <p:guide orient="horz" pos="2160"/>
        <p:guide pos="2880"/>
      </p:guideLst>
    </p:cSldViewPr>
  </p:slideViewPr>
  <p:notesTextViewPr>
    <p:cViewPr>
      <p:scale>
        <a:sx n="1" d="1"/>
        <a:sy n="1" d="1"/>
      </p:scale>
      <p:origin x="0" y="0"/>
    </p:cViewPr>
  </p:notesTextViewPr>
  <p:sorterViewPr>
    <p:cViewPr>
      <p:scale>
        <a:sx n="200" d="100"/>
        <a:sy n="200" d="100"/>
      </p:scale>
      <p:origin x="0" y="2582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7196E19-09AE-4F5D-8130-7DF2F654C85B}" type="datetimeFigureOut">
              <a:rPr lang="en-US" smtClean="0"/>
              <a:t>11/28/16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2B2734-66F1-4D09-AC6E-1221FA0A368F}" type="slidenum">
              <a:rPr lang="en-US" smtClean="0"/>
              <a:t>‹#›</a:t>
            </a:fld>
            <a:endParaRPr lang="en-US"/>
          </a:p>
        </p:txBody>
      </p:sp>
    </p:spTree>
    <p:extLst>
      <p:ext uri="{BB962C8B-B14F-4D97-AF65-F5344CB8AC3E}">
        <p14:creationId xmlns:p14="http://schemas.microsoft.com/office/powerpoint/2010/main" val="4034253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3C4064-84D6-430B-8E4D-F891A0CB60A5}" type="datetimeFigureOut">
              <a:rPr lang="en-US" smtClean="0"/>
              <a:t>11/28/16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6B9651-191E-4F3D-A78B-2017DCBB4887}" type="slidenum">
              <a:rPr lang="en-US" smtClean="0"/>
              <a:t>‹#›</a:t>
            </a:fld>
            <a:endParaRPr lang="en-US"/>
          </a:p>
        </p:txBody>
      </p:sp>
    </p:spTree>
    <p:extLst>
      <p:ext uri="{BB962C8B-B14F-4D97-AF65-F5344CB8AC3E}">
        <p14:creationId xmlns:p14="http://schemas.microsoft.com/office/powerpoint/2010/main" val="35967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6B9651-191E-4F3D-A78B-2017DCBB4887}" type="slidenum">
              <a:rPr lang="en-US" smtClean="0"/>
              <a:t>2</a:t>
            </a:fld>
            <a:endParaRPr lang="en-US"/>
          </a:p>
        </p:txBody>
      </p:sp>
    </p:spTree>
    <p:extLst>
      <p:ext uri="{BB962C8B-B14F-4D97-AF65-F5344CB8AC3E}">
        <p14:creationId xmlns:p14="http://schemas.microsoft.com/office/powerpoint/2010/main" val="401820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847DED-FCC5-4FFA-93EF-6DA73EF6354C}" type="datetimeFigureOut">
              <a:rPr lang="en-US" smtClean="0"/>
              <a:t>11/28/16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47DED-FCC5-4FFA-93EF-6DA73EF6354C}" type="datetimeFigureOut">
              <a:rPr lang="en-US" smtClean="0"/>
              <a:t>11/28/16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47DED-FCC5-4FFA-93EF-6DA73EF6354C}" type="datetimeFigureOut">
              <a:rPr lang="en-US" smtClean="0"/>
              <a:t>11/28/16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847DED-FCC5-4FFA-93EF-6DA73EF6354C}" type="datetimeFigureOut">
              <a:rPr lang="en-US" smtClean="0"/>
              <a:t>11/28/16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847DED-FCC5-4FFA-93EF-6DA73EF6354C}" type="datetimeFigureOut">
              <a:rPr lang="en-US" smtClean="0"/>
              <a:t>11/28/16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847DED-FCC5-4FFA-93EF-6DA73EF6354C}" type="datetimeFigureOut">
              <a:rPr lang="en-US" smtClean="0"/>
              <a:t>11/28/16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847DED-FCC5-4FFA-93EF-6DA73EF6354C}" type="datetimeFigureOut">
              <a:rPr lang="en-US" smtClean="0"/>
              <a:t>11/28/16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847DED-FCC5-4FFA-93EF-6DA73EF6354C}" type="datetimeFigureOut">
              <a:rPr lang="en-US" smtClean="0"/>
              <a:t>11/28/16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847DED-FCC5-4FFA-93EF-6DA73EF6354C}" type="datetimeFigureOut">
              <a:rPr lang="en-US" smtClean="0"/>
              <a:t>11/28/16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6E0B0E-5347-4B4F-8B57-BE1DB7B31E4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847DED-FCC5-4FFA-93EF-6DA73EF6354C}" type="datetimeFigureOut">
              <a:rPr lang="en-US" smtClean="0"/>
              <a:t>11/28/16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6E0B0E-5347-4B4F-8B57-BE1DB7B31E43}"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0847DED-FCC5-4FFA-93EF-6DA73EF6354C}" type="datetimeFigureOut">
              <a:rPr lang="en-US" smtClean="0"/>
              <a:t>11/28/16</a:t>
            </a:fld>
            <a:endParaRPr lang="en-US"/>
          </a:p>
        </p:txBody>
      </p:sp>
      <p:sp>
        <p:nvSpPr>
          <p:cNvPr id="9" name="Slide Number Placeholder 8"/>
          <p:cNvSpPr>
            <a:spLocks noGrp="1"/>
          </p:cNvSpPr>
          <p:nvPr>
            <p:ph type="sldNum" sz="quarter" idx="11"/>
          </p:nvPr>
        </p:nvSpPr>
        <p:spPr/>
        <p:txBody>
          <a:bodyPr/>
          <a:lstStyle/>
          <a:p>
            <a:fld id="{D26E0B0E-5347-4B4F-8B57-BE1DB7B31E43}"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26E0B0E-5347-4B4F-8B57-BE1DB7B31E43}"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0847DED-FCC5-4FFA-93EF-6DA73EF6354C}" type="datetimeFigureOut">
              <a:rPr lang="en-US" smtClean="0"/>
              <a:t>11/28/16</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Project RAP: Jacob’s Ladder Reading Comprehension Program</a:t>
            </a:r>
            <a:endParaRPr lang="en-US" dirty="0"/>
          </a:p>
        </p:txBody>
      </p:sp>
      <p:sp>
        <p:nvSpPr>
          <p:cNvPr id="3" name="Subtitle 2"/>
          <p:cNvSpPr>
            <a:spLocks noGrp="1"/>
          </p:cNvSpPr>
          <p:nvPr>
            <p:ph type="subTitle" idx="1"/>
          </p:nvPr>
        </p:nvSpPr>
        <p:spPr/>
        <p:txBody>
          <a:bodyPr>
            <a:normAutofit/>
          </a:bodyPr>
          <a:lstStyle/>
          <a:p>
            <a:r>
              <a:rPr lang="en-US" dirty="0" smtClean="0"/>
              <a:t>Dr. Tracy Inman</a:t>
            </a:r>
          </a:p>
          <a:p>
            <a:r>
              <a:rPr lang="en-US" dirty="0" smtClean="0"/>
              <a:t>June 2, 2016</a:t>
            </a:r>
            <a:endParaRPr lang="en-US" dirty="0"/>
          </a:p>
        </p:txBody>
      </p:sp>
    </p:spTree>
    <p:extLst>
      <p:ext uri="{BB962C8B-B14F-4D97-AF65-F5344CB8AC3E}">
        <p14:creationId xmlns:p14="http://schemas.microsoft.com/office/powerpoint/2010/main" val="3856250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Ladder E: Focus on Emotional Development</a:t>
            </a:r>
          </a:p>
          <a:p>
            <a:pPr lvl="1"/>
            <a:r>
              <a:rPr lang="en-US" dirty="0"/>
              <a:t>Rung 3: Using Emotion</a:t>
            </a:r>
          </a:p>
          <a:p>
            <a:pPr lvl="2"/>
            <a:r>
              <a:rPr lang="en-US" dirty="0"/>
              <a:t>Requires students to begin regulating emotion for specific purposes</a:t>
            </a:r>
          </a:p>
          <a:p>
            <a:pPr lvl="1"/>
            <a:r>
              <a:rPr lang="en-US" dirty="0" smtClean="0"/>
              <a:t>Rung </a:t>
            </a:r>
            <a:r>
              <a:rPr lang="en-US" dirty="0"/>
              <a:t>2: Expressing </a:t>
            </a:r>
            <a:r>
              <a:rPr lang="en-US" dirty="0" smtClean="0"/>
              <a:t>Emotion</a:t>
            </a:r>
          </a:p>
          <a:p>
            <a:pPr lvl="2"/>
            <a:r>
              <a:rPr lang="en-US" dirty="0" smtClean="0"/>
              <a:t>Requires students to express emotion in response to their reading of various selections</a:t>
            </a:r>
            <a:endParaRPr lang="en-US" dirty="0"/>
          </a:p>
          <a:p>
            <a:pPr lvl="1"/>
            <a:r>
              <a:rPr lang="en-US" dirty="0"/>
              <a:t>Rung 1: Understanding Emotion</a:t>
            </a:r>
          </a:p>
          <a:p>
            <a:pPr lvl="2"/>
            <a:r>
              <a:rPr lang="en-US" dirty="0"/>
              <a:t>Requires students to identify emotions in characters and relate them to their own lives</a:t>
            </a:r>
          </a:p>
          <a:p>
            <a:endParaRPr lang="en-US" dirty="0"/>
          </a:p>
        </p:txBody>
      </p:sp>
    </p:spTree>
    <p:extLst>
      <p:ext uri="{BB962C8B-B14F-4D97-AF65-F5344CB8AC3E}">
        <p14:creationId xmlns:p14="http://schemas.microsoft.com/office/powerpoint/2010/main" val="3220966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Ladder F: Focus on Word Study</a:t>
            </a:r>
          </a:p>
          <a:p>
            <a:pPr lvl="1"/>
            <a:r>
              <a:rPr lang="en-US" dirty="0"/>
              <a:t>Rung 3: Playing with Words</a:t>
            </a:r>
          </a:p>
          <a:p>
            <a:pPr lvl="2"/>
            <a:r>
              <a:rPr lang="en-US" dirty="0"/>
              <a:t>Requires students to reflect on key words or literary elements to apply them to new situations or contexts</a:t>
            </a:r>
          </a:p>
          <a:p>
            <a:pPr lvl="1"/>
            <a:r>
              <a:rPr lang="en-US" dirty="0" smtClean="0"/>
              <a:t>Rung </a:t>
            </a:r>
            <a:r>
              <a:rPr lang="en-US" dirty="0"/>
              <a:t>2: Thinking About </a:t>
            </a:r>
            <a:r>
              <a:rPr lang="en-US" dirty="0" smtClean="0"/>
              <a:t>Words</a:t>
            </a:r>
          </a:p>
          <a:p>
            <a:pPr lvl="2"/>
            <a:r>
              <a:rPr lang="en-US" dirty="0" smtClean="0"/>
              <a:t>Requires students to think about how the author uses key words or language elements studied in the first rung to enhance the meaning of the story</a:t>
            </a:r>
            <a:endParaRPr lang="en-US" dirty="0"/>
          </a:p>
          <a:p>
            <a:pPr lvl="1"/>
            <a:r>
              <a:rPr lang="en-US" dirty="0"/>
              <a:t>Rung 1: Understanding Words</a:t>
            </a:r>
          </a:p>
          <a:p>
            <a:pPr lvl="2"/>
            <a:r>
              <a:rPr lang="en-US" dirty="0"/>
              <a:t>Requires students to consider how words are used in the context of the story to promote meaning and to find new examples or uses of literary elements </a:t>
            </a:r>
          </a:p>
          <a:p>
            <a:endParaRPr lang="en-US" dirty="0"/>
          </a:p>
        </p:txBody>
      </p:sp>
    </p:spTree>
    <p:extLst>
      <p:ext uri="{BB962C8B-B14F-4D97-AF65-F5344CB8AC3E}">
        <p14:creationId xmlns:p14="http://schemas.microsoft.com/office/powerpoint/2010/main" val="3467555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Goal</a:t>
            </a:r>
            <a:endParaRPr lang="en-US" dirty="0"/>
          </a:p>
        </p:txBody>
      </p:sp>
      <p:sp>
        <p:nvSpPr>
          <p:cNvPr id="3" name="Content Placeholder 2"/>
          <p:cNvSpPr>
            <a:spLocks noGrp="1"/>
          </p:cNvSpPr>
          <p:nvPr>
            <p:ph idx="1"/>
          </p:nvPr>
        </p:nvSpPr>
        <p:spPr>
          <a:xfrm>
            <a:off x="990600" y="2286000"/>
            <a:ext cx="7620000" cy="4800600"/>
          </a:xfrm>
        </p:spPr>
        <p:txBody>
          <a:bodyPr>
            <a:normAutofit/>
          </a:bodyPr>
          <a:lstStyle/>
          <a:p>
            <a:pPr marL="114300" indent="0">
              <a:buNone/>
            </a:pPr>
            <a:r>
              <a:rPr lang="en-US" sz="4000" dirty="0" smtClean="0"/>
              <a:t>Promote learning through interaction and discussion of reading materials in the classroom</a:t>
            </a:r>
            <a:endParaRPr lang="en-US" sz="4000" dirty="0"/>
          </a:p>
        </p:txBody>
      </p:sp>
    </p:spTree>
    <p:extLst>
      <p:ext uri="{BB962C8B-B14F-4D97-AF65-F5344CB8AC3E}">
        <p14:creationId xmlns:p14="http://schemas.microsoft.com/office/powerpoint/2010/main" val="21110711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Bellarmine Literacy Project</a:t>
            </a:r>
            <a:endParaRPr lang="en-US" dirty="0"/>
          </a:p>
        </p:txBody>
      </p:sp>
      <p:sp>
        <p:nvSpPr>
          <p:cNvPr id="5" name="Content Placeholder 4"/>
          <p:cNvSpPr>
            <a:spLocks noGrp="1"/>
          </p:cNvSpPr>
          <p:nvPr>
            <p:ph idx="1"/>
          </p:nvPr>
        </p:nvSpPr>
        <p:spPr/>
        <p:txBody>
          <a:bodyPr>
            <a:normAutofit/>
          </a:bodyPr>
          <a:lstStyle/>
          <a:p>
            <a:r>
              <a:rPr lang="en-US" sz="3600" dirty="0" smtClean="0"/>
              <a:t>Phonemic Awareness</a:t>
            </a:r>
          </a:p>
          <a:p>
            <a:r>
              <a:rPr lang="en-US" sz="3600" dirty="0" smtClean="0"/>
              <a:t>Phonics</a:t>
            </a:r>
          </a:p>
          <a:p>
            <a:r>
              <a:rPr lang="en-US" sz="3600" dirty="0" smtClean="0"/>
              <a:t>Fluency</a:t>
            </a:r>
          </a:p>
          <a:p>
            <a:r>
              <a:rPr lang="en-US" sz="3600" dirty="0" smtClean="0"/>
              <a:t>Vocabulary</a:t>
            </a:r>
          </a:p>
          <a:p>
            <a:r>
              <a:rPr lang="en-US" sz="3600" dirty="0" smtClean="0"/>
              <a:t>Comprehension Strategies</a:t>
            </a:r>
            <a:endParaRPr lang="en-US" sz="3600" dirty="0"/>
          </a:p>
        </p:txBody>
      </p:sp>
    </p:spTree>
    <p:extLst>
      <p:ext uri="{BB962C8B-B14F-4D97-AF65-F5344CB8AC3E}">
        <p14:creationId xmlns:p14="http://schemas.microsoft.com/office/powerpoint/2010/main" val="18165806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Overlap of JCPS Initiatives</a:t>
            </a:r>
            <a:endParaRPr lang="en-US" dirty="0"/>
          </a:p>
        </p:txBody>
      </p:sp>
      <p:sp>
        <p:nvSpPr>
          <p:cNvPr id="2" name="Text Placeholder 1"/>
          <p:cNvSpPr>
            <a:spLocks noGrp="1"/>
          </p:cNvSpPr>
          <p:nvPr>
            <p:ph type="body" idx="1"/>
          </p:nvPr>
        </p:nvSpPr>
        <p:spPr>
          <a:xfrm>
            <a:off x="457200" y="1981200"/>
            <a:ext cx="3657600" cy="639762"/>
          </a:xfrm>
        </p:spPr>
        <p:txBody>
          <a:bodyPr/>
          <a:lstStyle/>
          <a:p>
            <a:r>
              <a:rPr lang="en-US" sz="2800" dirty="0"/>
              <a:t>Bellarmine Literacy Project</a:t>
            </a:r>
          </a:p>
        </p:txBody>
      </p:sp>
      <p:sp>
        <p:nvSpPr>
          <p:cNvPr id="5" name="Content Placeholder 4"/>
          <p:cNvSpPr>
            <a:spLocks noGrp="1"/>
          </p:cNvSpPr>
          <p:nvPr>
            <p:ph sz="half" idx="2"/>
          </p:nvPr>
        </p:nvSpPr>
        <p:spPr>
          <a:xfrm>
            <a:off x="381000" y="2874161"/>
            <a:ext cx="3657600" cy="3951288"/>
          </a:xfrm>
        </p:spPr>
        <p:txBody>
          <a:bodyPr>
            <a:normAutofit/>
          </a:bodyPr>
          <a:lstStyle/>
          <a:p>
            <a:r>
              <a:rPr lang="en-US" sz="2800" dirty="0" smtClean="0">
                <a:solidFill>
                  <a:schemeClr val="bg1">
                    <a:lumMod val="50000"/>
                  </a:schemeClr>
                </a:solidFill>
              </a:rPr>
              <a:t>Phonemic Awareness</a:t>
            </a:r>
          </a:p>
          <a:p>
            <a:r>
              <a:rPr lang="en-US" sz="2800" dirty="0" smtClean="0">
                <a:solidFill>
                  <a:schemeClr val="bg1">
                    <a:lumMod val="50000"/>
                  </a:schemeClr>
                </a:solidFill>
              </a:rPr>
              <a:t>Phonics</a:t>
            </a:r>
          </a:p>
          <a:p>
            <a:r>
              <a:rPr lang="en-US" sz="2800" dirty="0" smtClean="0">
                <a:solidFill>
                  <a:schemeClr val="bg1">
                    <a:lumMod val="50000"/>
                  </a:schemeClr>
                </a:solidFill>
              </a:rPr>
              <a:t>Fluency</a:t>
            </a:r>
          </a:p>
          <a:p>
            <a:r>
              <a:rPr lang="en-US" sz="2800" dirty="0" smtClean="0"/>
              <a:t>Vocabulary</a:t>
            </a:r>
          </a:p>
          <a:p>
            <a:r>
              <a:rPr lang="en-US" sz="2800" dirty="0" smtClean="0"/>
              <a:t>Comprehension Strategies</a:t>
            </a:r>
            <a:endParaRPr lang="en-US" sz="2800" dirty="0"/>
          </a:p>
        </p:txBody>
      </p:sp>
      <p:sp>
        <p:nvSpPr>
          <p:cNvPr id="3" name="Text Placeholder 2"/>
          <p:cNvSpPr>
            <a:spLocks noGrp="1"/>
          </p:cNvSpPr>
          <p:nvPr>
            <p:ph type="body" sz="quarter" idx="3"/>
          </p:nvPr>
        </p:nvSpPr>
        <p:spPr>
          <a:xfrm>
            <a:off x="4343400" y="1828800"/>
            <a:ext cx="3657600" cy="639762"/>
          </a:xfrm>
        </p:spPr>
        <p:txBody>
          <a:bodyPr/>
          <a:lstStyle/>
          <a:p>
            <a:r>
              <a:rPr lang="en-US" sz="2800" dirty="0" smtClean="0"/>
              <a:t>Project RAP</a:t>
            </a:r>
            <a:endParaRPr lang="en-US" sz="2800" dirty="0"/>
          </a:p>
        </p:txBody>
      </p:sp>
      <p:sp>
        <p:nvSpPr>
          <p:cNvPr id="6" name="Content Placeholder 5"/>
          <p:cNvSpPr>
            <a:spLocks noGrp="1"/>
          </p:cNvSpPr>
          <p:nvPr>
            <p:ph sz="quarter" idx="4"/>
          </p:nvPr>
        </p:nvSpPr>
        <p:spPr>
          <a:xfrm>
            <a:off x="4419600" y="3124200"/>
            <a:ext cx="3657600" cy="3951288"/>
          </a:xfrm>
        </p:spPr>
        <p:txBody>
          <a:bodyPr/>
          <a:lstStyle/>
          <a:p>
            <a:endParaRPr lang="en-US" dirty="0" smtClean="0"/>
          </a:p>
          <a:p>
            <a:endParaRPr lang="en-US" dirty="0"/>
          </a:p>
          <a:p>
            <a:pPr marL="114300" indent="0">
              <a:buNone/>
            </a:pPr>
            <a:endParaRPr lang="en-US" dirty="0" smtClean="0"/>
          </a:p>
          <a:p>
            <a:r>
              <a:rPr lang="en-US" sz="2800" dirty="0" smtClean="0"/>
              <a:t>Ladder F</a:t>
            </a:r>
          </a:p>
          <a:p>
            <a:r>
              <a:rPr lang="en-US" sz="2800" dirty="0" smtClean="0"/>
              <a:t>Ladders A-E</a:t>
            </a:r>
            <a:endParaRPr lang="en-US" sz="2800" dirty="0"/>
          </a:p>
        </p:txBody>
      </p:sp>
    </p:spTree>
    <p:extLst>
      <p:ext uri="{BB962C8B-B14F-4D97-AF65-F5344CB8AC3E}">
        <p14:creationId xmlns:p14="http://schemas.microsoft.com/office/powerpoint/2010/main" val="16970162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Points to Consider</a:t>
            </a:r>
            <a:endParaRPr lang="en-US" dirty="0"/>
          </a:p>
        </p:txBody>
      </p:sp>
      <p:sp>
        <p:nvSpPr>
          <p:cNvPr id="8" name="Content Placeholder 7"/>
          <p:cNvSpPr>
            <a:spLocks noGrp="1"/>
          </p:cNvSpPr>
          <p:nvPr>
            <p:ph idx="1"/>
          </p:nvPr>
        </p:nvSpPr>
        <p:spPr/>
        <p:txBody>
          <a:bodyPr>
            <a:normAutofit/>
          </a:bodyPr>
          <a:lstStyle/>
          <a:p>
            <a:r>
              <a:rPr lang="en-US" dirty="0" smtClean="0"/>
              <a:t>Many selections are intended to be read aloud	</a:t>
            </a:r>
          </a:p>
          <a:p>
            <a:pPr lvl="1"/>
            <a:r>
              <a:rPr lang="en-US" dirty="0" smtClean="0"/>
              <a:t>May not be at appropriate individual reading level</a:t>
            </a:r>
          </a:p>
          <a:p>
            <a:pPr lvl="1"/>
            <a:r>
              <a:rPr lang="en-US" dirty="0" smtClean="0"/>
              <a:t>May not be able to read fluently</a:t>
            </a:r>
          </a:p>
          <a:p>
            <a:pPr lvl="1"/>
            <a:r>
              <a:rPr lang="en-US" dirty="0" smtClean="0"/>
              <a:t>Intent: critical thinking</a:t>
            </a:r>
          </a:p>
          <a:p>
            <a:r>
              <a:rPr lang="en-US" dirty="0" smtClean="0"/>
              <a:t>Most vocabulary is grade-level appropriate</a:t>
            </a:r>
            <a:r>
              <a:rPr lang="en-US" dirty="0"/>
              <a:t>	</a:t>
            </a:r>
          </a:p>
          <a:p>
            <a:pPr lvl="1"/>
            <a:r>
              <a:rPr lang="en-US" dirty="0" smtClean="0"/>
              <a:t>Be sure to discuss new or unfamiliar words before reading the text</a:t>
            </a:r>
          </a:p>
          <a:p>
            <a:r>
              <a:rPr lang="en-US" dirty="0" smtClean="0"/>
              <a:t>Jacob’s Ladder is not intended as a worksheet or individual task</a:t>
            </a:r>
            <a:endParaRPr lang="en-US" dirty="0"/>
          </a:p>
          <a:p>
            <a:pPr lvl="1"/>
            <a:r>
              <a:rPr lang="en-US" dirty="0" smtClean="0"/>
              <a:t>Stimulus for facilitation of ongoing discussion and reasoning</a:t>
            </a:r>
            <a:endParaRPr lang="en-US" dirty="0"/>
          </a:p>
          <a:p>
            <a:pPr marL="411480" lvl="1" indent="0">
              <a:buNone/>
            </a:pPr>
            <a:endParaRPr lang="en-US" dirty="0" smtClean="0"/>
          </a:p>
          <a:p>
            <a:pPr lvl="1"/>
            <a:endParaRPr lang="en-US" dirty="0"/>
          </a:p>
          <a:p>
            <a:pPr lvl="1"/>
            <a:endParaRPr lang="en-US" dirty="0"/>
          </a:p>
        </p:txBody>
      </p:sp>
    </p:spTree>
    <p:extLst>
      <p:ext uri="{BB962C8B-B14F-4D97-AF65-F5344CB8AC3E}">
        <p14:creationId xmlns:p14="http://schemas.microsoft.com/office/powerpoint/2010/main" val="4015606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to Consider</a:t>
            </a:r>
            <a:endParaRPr lang="en-US" dirty="0"/>
          </a:p>
        </p:txBody>
      </p:sp>
      <p:sp>
        <p:nvSpPr>
          <p:cNvPr id="3" name="Content Placeholder 2"/>
          <p:cNvSpPr>
            <a:spLocks noGrp="1"/>
          </p:cNvSpPr>
          <p:nvPr>
            <p:ph idx="1"/>
          </p:nvPr>
        </p:nvSpPr>
        <p:spPr/>
        <p:txBody>
          <a:bodyPr/>
          <a:lstStyle/>
          <a:p>
            <a:r>
              <a:rPr lang="en-US" dirty="0"/>
              <a:t>Review how to complete the ladders with the entire class at least once, outlining expectations and record-keeping tasks, as well as modeling the process prior to assigning small group or independent work</a:t>
            </a:r>
          </a:p>
          <a:p>
            <a:r>
              <a:rPr lang="en-US" dirty="0"/>
              <a:t>Allow more independent work as students progress coupled with small group or paired discussion, and then whole-group sharing with teacher </a:t>
            </a:r>
            <a:r>
              <a:rPr lang="en-US" dirty="0" smtClean="0"/>
              <a:t>feedback</a:t>
            </a:r>
          </a:p>
          <a:p>
            <a:pPr lvl="1"/>
            <a:r>
              <a:rPr lang="en-US" dirty="0" smtClean="0"/>
              <a:t>Dyads and small groups encourage discussions that stress collaborative reasoning, thereby fostering greater engagement and higher level thinking (Parallels Math Talk)</a:t>
            </a:r>
          </a:p>
          <a:p>
            <a:pPr lvl="1"/>
            <a:r>
              <a:rPr lang="en-US" dirty="0" smtClean="0"/>
              <a:t>Encourage students to write ideas independently then share with a partner then discuss the findings with a group</a:t>
            </a:r>
            <a:endParaRPr lang="en-US" dirty="0"/>
          </a:p>
          <a:p>
            <a:pPr marL="114300" indent="0">
              <a:buNone/>
            </a:pPr>
            <a:endParaRPr lang="en-US" dirty="0"/>
          </a:p>
        </p:txBody>
      </p:sp>
    </p:spTree>
    <p:extLst>
      <p:ext uri="{BB962C8B-B14F-4D97-AF65-F5344CB8AC3E}">
        <p14:creationId xmlns:p14="http://schemas.microsoft.com/office/powerpoint/2010/main" val="59278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Process of Jacob’s Ladder</a:t>
            </a:r>
            <a:endParaRPr lang="en-US" dirty="0"/>
          </a:p>
        </p:txBody>
      </p:sp>
      <p:sp>
        <p:nvSpPr>
          <p:cNvPr id="4" name="Text Placeholder 3"/>
          <p:cNvSpPr>
            <a:spLocks noGrp="1"/>
          </p:cNvSpPr>
          <p:nvPr>
            <p:ph type="subTitle" idx="1"/>
          </p:nvPr>
        </p:nvSpPr>
        <p:spPr/>
        <p:txBody>
          <a:bodyPr>
            <a:normAutofit fontScale="77500" lnSpcReduction="20000"/>
          </a:bodyPr>
          <a:lstStyle/>
          <a:p>
            <a:r>
              <a:rPr lang="en-US" sz="4800" dirty="0" smtClean="0"/>
              <a:t>See page 13 for questions and prompts</a:t>
            </a:r>
            <a:endParaRPr lang="en-US" sz="4800" dirty="0"/>
          </a:p>
        </p:txBody>
      </p:sp>
    </p:spTree>
    <p:extLst>
      <p:ext uri="{BB962C8B-B14F-4D97-AF65-F5344CB8AC3E}">
        <p14:creationId xmlns:p14="http://schemas.microsoft.com/office/powerpoint/2010/main" val="382671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Allotment Estimate</a:t>
            </a:r>
            <a:endParaRPr lang="en-US" dirty="0"/>
          </a:p>
        </p:txBody>
      </p:sp>
      <p:sp>
        <p:nvSpPr>
          <p:cNvPr id="3" name="Content Placeholder 2"/>
          <p:cNvSpPr>
            <a:spLocks noGrp="1"/>
          </p:cNvSpPr>
          <p:nvPr>
            <p:ph idx="1"/>
          </p:nvPr>
        </p:nvSpPr>
        <p:spPr/>
        <p:txBody>
          <a:bodyPr>
            <a:normAutofit/>
          </a:bodyPr>
          <a:lstStyle/>
          <a:p>
            <a:r>
              <a:rPr lang="en-US" sz="3200" dirty="0" smtClean="0"/>
              <a:t>15-30 minutes to read selection (aloud with teacher or partner or solo)</a:t>
            </a:r>
          </a:p>
          <a:p>
            <a:r>
              <a:rPr lang="en-US" sz="3200" dirty="0" smtClean="0"/>
              <a:t>20-30 minutes to complete one ladder individually</a:t>
            </a:r>
          </a:p>
          <a:p>
            <a:r>
              <a:rPr lang="en-US" sz="3200" dirty="0" smtClean="0"/>
              <a:t>10-20 minutes for dyad and whole group discussion</a:t>
            </a:r>
            <a:endParaRPr lang="en-US" sz="3200" dirty="0"/>
          </a:p>
        </p:txBody>
      </p:sp>
    </p:spTree>
    <p:extLst>
      <p:ext uri="{BB962C8B-B14F-4D97-AF65-F5344CB8AC3E}">
        <p14:creationId xmlns:p14="http://schemas.microsoft.com/office/powerpoint/2010/main" val="8274916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Assessments Provided</a:t>
            </a:r>
            <a:endParaRPr lang="en-US" dirty="0"/>
          </a:p>
        </p:txBody>
      </p:sp>
      <p:sp>
        <p:nvSpPr>
          <p:cNvPr id="3" name="Content Placeholder 2"/>
          <p:cNvSpPr>
            <a:spLocks noGrp="1"/>
          </p:cNvSpPr>
          <p:nvPr>
            <p:ph idx="1"/>
          </p:nvPr>
        </p:nvSpPr>
        <p:spPr/>
        <p:txBody>
          <a:bodyPr/>
          <a:lstStyle/>
          <a:p>
            <a:r>
              <a:rPr lang="en-US" sz="2400" dirty="0" smtClean="0"/>
              <a:t>Pretest</a:t>
            </a:r>
          </a:p>
          <a:p>
            <a:pPr lvl="1"/>
            <a:r>
              <a:rPr lang="en-US" sz="2200" dirty="0"/>
              <a:t>The Crow and the Serpent (pp. 134-135)</a:t>
            </a:r>
          </a:p>
          <a:p>
            <a:r>
              <a:rPr lang="en-US" sz="2400" dirty="0" smtClean="0"/>
              <a:t>Discussion checklist </a:t>
            </a:r>
            <a:endParaRPr lang="en-US" sz="2400" dirty="0"/>
          </a:p>
          <a:p>
            <a:pPr lvl="1"/>
            <a:r>
              <a:rPr lang="en-US" sz="2200" dirty="0" smtClean="0"/>
              <a:t>A Guide for Monitoring Student Talk (p. 139)</a:t>
            </a:r>
          </a:p>
          <a:p>
            <a:r>
              <a:rPr lang="en-US" sz="2400" dirty="0" smtClean="0"/>
              <a:t>Classroom Diagnostic Forms</a:t>
            </a:r>
            <a:endParaRPr lang="en-US" sz="2400" dirty="0"/>
          </a:p>
          <a:p>
            <a:pPr lvl="1"/>
            <a:r>
              <a:rPr lang="en-US" sz="2200" dirty="0" smtClean="0"/>
              <a:t>Appendix B (p. 141+)</a:t>
            </a:r>
          </a:p>
          <a:p>
            <a:r>
              <a:rPr lang="en-US" sz="2400" dirty="0" smtClean="0"/>
              <a:t>Posttest </a:t>
            </a:r>
          </a:p>
          <a:p>
            <a:pPr lvl="1"/>
            <a:r>
              <a:rPr lang="en-US" sz="2200" dirty="0" smtClean="0"/>
              <a:t>The Peacock and Juno (pp. 136-137)</a:t>
            </a:r>
          </a:p>
        </p:txBody>
      </p:sp>
    </p:spTree>
    <p:extLst>
      <p:ext uri="{BB962C8B-B14F-4D97-AF65-F5344CB8AC3E}">
        <p14:creationId xmlns:p14="http://schemas.microsoft.com/office/powerpoint/2010/main" val="34545625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114300" indent="0">
              <a:buNone/>
            </a:pPr>
            <a:r>
              <a:rPr lang="en-US" sz="3600" i="1" dirty="0" smtClean="0"/>
              <a:t>“Jacob’s Ladder Primary 2 </a:t>
            </a:r>
            <a:r>
              <a:rPr lang="en-US" sz="3600" dirty="0" smtClean="0"/>
              <a:t> was written in response to teacher findings that students at the primary level who were already reading needed more rigorous materials and scaffolding to consistently work at higher levels of thinking in reading.”</a:t>
            </a:r>
          </a:p>
          <a:p>
            <a:pPr marL="114300" indent="0">
              <a:buNone/>
            </a:pPr>
            <a:r>
              <a:rPr lang="en-US" sz="3600" i="1" dirty="0"/>
              <a:t>	</a:t>
            </a:r>
            <a:r>
              <a:rPr lang="en-US" sz="3600" i="1" dirty="0" smtClean="0"/>
              <a:t>		</a:t>
            </a:r>
            <a:r>
              <a:rPr lang="en-US" sz="1800" i="1" dirty="0" err="1" smtClean="0"/>
              <a:t>VanTassel-Baska</a:t>
            </a:r>
            <a:r>
              <a:rPr lang="en-US" sz="1800" i="1" dirty="0" smtClean="0"/>
              <a:t> and </a:t>
            </a:r>
            <a:r>
              <a:rPr lang="en-US" sz="1800" i="1" dirty="0" err="1" smtClean="0"/>
              <a:t>Stambaugh</a:t>
            </a:r>
            <a:r>
              <a:rPr lang="en-US" sz="1800" i="1" dirty="0" smtClean="0"/>
              <a:t>, 2012, 1-2</a:t>
            </a:r>
            <a:endParaRPr lang="en-US" sz="1800" i="1" dirty="0"/>
          </a:p>
        </p:txBody>
      </p:sp>
    </p:spTree>
    <p:extLst>
      <p:ext uri="{BB962C8B-B14F-4D97-AF65-F5344CB8AC3E}">
        <p14:creationId xmlns:p14="http://schemas.microsoft.com/office/powerpoint/2010/main" val="37768785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Pretest: The Crow and The Serpent	</a:t>
            </a:r>
            <a:endParaRPr lang="en-US" dirty="0"/>
          </a:p>
        </p:txBody>
      </p:sp>
      <p:sp>
        <p:nvSpPr>
          <p:cNvPr id="3" name="Content Placeholder 2"/>
          <p:cNvSpPr>
            <a:spLocks noGrp="1"/>
          </p:cNvSpPr>
          <p:nvPr>
            <p:ph idx="1"/>
          </p:nvPr>
        </p:nvSpPr>
        <p:spPr>
          <a:xfrm>
            <a:off x="457200" y="2209800"/>
            <a:ext cx="7620000" cy="4800600"/>
          </a:xfrm>
        </p:spPr>
        <p:txBody>
          <a:bodyPr>
            <a:normAutofit/>
          </a:bodyPr>
          <a:lstStyle/>
          <a:p>
            <a:r>
              <a:rPr lang="en-US" dirty="0" smtClean="0"/>
              <a:t>Setup pretest</a:t>
            </a:r>
          </a:p>
          <a:p>
            <a:pPr lvl="1"/>
            <a:r>
              <a:rPr lang="en-US" dirty="0" smtClean="0"/>
              <a:t>Explain reasoning behind doing </a:t>
            </a:r>
            <a:r>
              <a:rPr lang="en-US" dirty="0" err="1" smtClean="0"/>
              <a:t>preassessment</a:t>
            </a:r>
            <a:endParaRPr lang="en-US" dirty="0" smtClean="0"/>
          </a:p>
          <a:p>
            <a:pPr marL="274320" lvl="1" indent="0">
              <a:buNone/>
            </a:pPr>
            <a:endParaRPr lang="en-US" dirty="0" smtClean="0"/>
          </a:p>
          <a:p>
            <a:r>
              <a:rPr lang="en-US" dirty="0" smtClean="0"/>
              <a:t>Administer pretest</a:t>
            </a:r>
          </a:p>
          <a:p>
            <a:pPr lvl="1"/>
            <a:r>
              <a:rPr lang="en-US" dirty="0" smtClean="0"/>
              <a:t>Handout with synonyms </a:t>
            </a:r>
            <a:r>
              <a:rPr lang="en-US" dirty="0"/>
              <a:t>used for complex vocabulary</a:t>
            </a:r>
          </a:p>
          <a:p>
            <a:pPr marL="274320" lvl="1" indent="0">
              <a:buNone/>
            </a:pPr>
            <a:endParaRPr lang="en-US" dirty="0" smtClean="0"/>
          </a:p>
          <a:p>
            <a:r>
              <a:rPr lang="en-US" dirty="0" smtClean="0"/>
              <a:t>Score </a:t>
            </a:r>
            <a:endParaRPr lang="en-US" dirty="0"/>
          </a:p>
          <a:p>
            <a:pPr lvl="1"/>
            <a:r>
              <a:rPr lang="en-US" dirty="0" smtClean="0"/>
              <a:t>Rubric for Scoring Aesop’s Fables</a:t>
            </a:r>
          </a:p>
          <a:p>
            <a:pPr lvl="1"/>
            <a:endParaRPr lang="en-US" dirty="0"/>
          </a:p>
          <a:p>
            <a:r>
              <a:rPr lang="en-US" dirty="0" smtClean="0"/>
              <a:t>Record</a:t>
            </a:r>
            <a:endParaRPr lang="en-US" dirty="0"/>
          </a:p>
          <a:p>
            <a:pPr lvl="1"/>
            <a:endParaRPr lang="en-US" dirty="0"/>
          </a:p>
          <a:p>
            <a:pPr lvl="1"/>
            <a:endParaRPr lang="en-US" dirty="0"/>
          </a:p>
        </p:txBody>
      </p:sp>
    </p:spTree>
    <p:extLst>
      <p:ext uri="{BB962C8B-B14F-4D97-AF65-F5344CB8AC3E}">
        <p14:creationId xmlns:p14="http://schemas.microsoft.com/office/powerpoint/2010/main" val="35973699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Posttest: The Peacock and Juno	</a:t>
            </a:r>
            <a:endParaRPr lang="en-US" dirty="0"/>
          </a:p>
        </p:txBody>
      </p:sp>
      <p:sp>
        <p:nvSpPr>
          <p:cNvPr id="3" name="Content Placeholder 2"/>
          <p:cNvSpPr>
            <a:spLocks noGrp="1"/>
          </p:cNvSpPr>
          <p:nvPr>
            <p:ph idx="1"/>
          </p:nvPr>
        </p:nvSpPr>
        <p:spPr/>
        <p:txBody>
          <a:bodyPr>
            <a:normAutofit/>
          </a:bodyPr>
          <a:lstStyle/>
          <a:p>
            <a:r>
              <a:rPr lang="en-US" dirty="0" smtClean="0"/>
              <a:t>Setup posttest</a:t>
            </a:r>
          </a:p>
          <a:p>
            <a:pPr lvl="1"/>
            <a:r>
              <a:rPr lang="en-US" dirty="0" smtClean="0"/>
              <a:t>Explain reasoning</a:t>
            </a:r>
          </a:p>
          <a:p>
            <a:pPr lvl="1"/>
            <a:endParaRPr lang="en-US" dirty="0" smtClean="0"/>
          </a:p>
          <a:p>
            <a:r>
              <a:rPr lang="en-US" dirty="0" smtClean="0"/>
              <a:t>Administer posttest</a:t>
            </a:r>
          </a:p>
          <a:p>
            <a:pPr lvl="1"/>
            <a:r>
              <a:rPr lang="en-US" dirty="0" smtClean="0"/>
              <a:t>Handout with synonyms </a:t>
            </a:r>
            <a:r>
              <a:rPr lang="en-US" dirty="0"/>
              <a:t>used for complex vocabulary</a:t>
            </a:r>
          </a:p>
          <a:p>
            <a:pPr marL="274320" lvl="1" indent="0">
              <a:buNone/>
            </a:pPr>
            <a:endParaRPr lang="en-US" dirty="0" smtClean="0"/>
          </a:p>
          <a:p>
            <a:r>
              <a:rPr lang="en-US" dirty="0" smtClean="0"/>
              <a:t>Score </a:t>
            </a:r>
            <a:endParaRPr lang="en-US" dirty="0"/>
          </a:p>
          <a:p>
            <a:pPr lvl="1"/>
            <a:r>
              <a:rPr lang="en-US" dirty="0" smtClean="0"/>
              <a:t>Rubric for Scoring Aesop’s Fables</a:t>
            </a:r>
          </a:p>
          <a:p>
            <a:pPr lvl="1"/>
            <a:endParaRPr lang="en-US" dirty="0"/>
          </a:p>
          <a:p>
            <a:r>
              <a:rPr lang="en-US" dirty="0" smtClean="0"/>
              <a:t>Record</a:t>
            </a:r>
          </a:p>
          <a:p>
            <a:pPr lvl="1"/>
            <a:r>
              <a:rPr lang="en-US" dirty="0" smtClean="0"/>
              <a:t>Look for growth from pretest</a:t>
            </a:r>
            <a:endParaRPr lang="en-US" dirty="0"/>
          </a:p>
          <a:p>
            <a:pPr lvl="1"/>
            <a:endParaRPr lang="en-US" dirty="0"/>
          </a:p>
          <a:p>
            <a:pPr lvl="1"/>
            <a:endParaRPr lang="en-US" dirty="0"/>
          </a:p>
        </p:txBody>
      </p:sp>
    </p:spTree>
    <p:extLst>
      <p:ext uri="{BB962C8B-B14F-4D97-AF65-F5344CB8AC3E}">
        <p14:creationId xmlns:p14="http://schemas.microsoft.com/office/powerpoint/2010/main" val="26886498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Activity: </a:t>
            </a:r>
            <a:br>
              <a:rPr lang="en-US" dirty="0" smtClean="0"/>
            </a:br>
            <a:r>
              <a:rPr lang="en-US" dirty="0" smtClean="0"/>
              <a:t>Jacob’s Ladder</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95002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t>
            </a:r>
            <a:endParaRPr lang="en-US" dirty="0"/>
          </a:p>
        </p:txBody>
      </p:sp>
      <p:sp>
        <p:nvSpPr>
          <p:cNvPr id="3" name="Content Placeholder 2"/>
          <p:cNvSpPr>
            <a:spLocks noGrp="1"/>
          </p:cNvSpPr>
          <p:nvPr>
            <p:ph idx="1"/>
          </p:nvPr>
        </p:nvSpPr>
        <p:spPr/>
        <p:txBody>
          <a:bodyPr>
            <a:normAutofit fontScale="92500"/>
          </a:bodyPr>
          <a:lstStyle/>
          <a:p>
            <a:r>
              <a:rPr lang="en-US" dirty="0" smtClean="0"/>
              <a:t>Teacher reads </a:t>
            </a:r>
            <a:r>
              <a:rPr lang="en-US" i="1" dirty="0" smtClean="0"/>
              <a:t>The </a:t>
            </a:r>
            <a:r>
              <a:rPr lang="en-US" i="1" dirty="0" err="1" smtClean="0"/>
              <a:t>Caterpiller</a:t>
            </a:r>
            <a:r>
              <a:rPr lang="en-US" i="1" dirty="0" smtClean="0"/>
              <a:t> (p.83) </a:t>
            </a:r>
            <a:r>
              <a:rPr lang="en-US" dirty="0" smtClean="0"/>
              <a:t>aloud defining potentially problematic words</a:t>
            </a:r>
          </a:p>
          <a:p>
            <a:r>
              <a:rPr lang="en-US" dirty="0" smtClean="0"/>
              <a:t>Students break into small groups </a:t>
            </a:r>
          </a:p>
          <a:p>
            <a:pPr lvl="1"/>
            <a:r>
              <a:rPr lang="en-US" dirty="0" smtClean="0"/>
              <a:t>Group 1: Ladder A</a:t>
            </a:r>
          </a:p>
          <a:p>
            <a:pPr lvl="1"/>
            <a:r>
              <a:rPr lang="en-US" dirty="0" smtClean="0"/>
              <a:t>Group 2: Ladder A</a:t>
            </a:r>
          </a:p>
          <a:p>
            <a:pPr lvl="1"/>
            <a:r>
              <a:rPr lang="en-US" dirty="0"/>
              <a:t>Group 3</a:t>
            </a:r>
            <a:r>
              <a:rPr lang="en-US" dirty="0" smtClean="0"/>
              <a:t>: </a:t>
            </a:r>
            <a:r>
              <a:rPr lang="en-US" dirty="0"/>
              <a:t>Ladder </a:t>
            </a:r>
            <a:r>
              <a:rPr lang="en-US" dirty="0" smtClean="0"/>
              <a:t>A</a:t>
            </a:r>
            <a:endParaRPr lang="en-US" dirty="0"/>
          </a:p>
          <a:p>
            <a:pPr lvl="1"/>
            <a:r>
              <a:rPr lang="en-US" dirty="0"/>
              <a:t>Group </a:t>
            </a:r>
            <a:r>
              <a:rPr lang="en-US" dirty="0" smtClean="0"/>
              <a:t>4: </a:t>
            </a:r>
            <a:r>
              <a:rPr lang="en-US" dirty="0"/>
              <a:t>Ladder </a:t>
            </a:r>
            <a:r>
              <a:rPr lang="en-US" dirty="0" smtClean="0"/>
              <a:t>D</a:t>
            </a:r>
            <a:endParaRPr lang="en-US" dirty="0"/>
          </a:p>
          <a:p>
            <a:pPr lvl="1"/>
            <a:r>
              <a:rPr lang="en-US" dirty="0"/>
              <a:t>Group </a:t>
            </a:r>
            <a:r>
              <a:rPr lang="en-US" dirty="0" smtClean="0"/>
              <a:t>5: </a:t>
            </a:r>
            <a:r>
              <a:rPr lang="en-US" dirty="0"/>
              <a:t>Ladder </a:t>
            </a:r>
            <a:r>
              <a:rPr lang="en-US" dirty="0" smtClean="0"/>
              <a:t>D</a:t>
            </a:r>
            <a:endParaRPr lang="en-US" dirty="0"/>
          </a:p>
          <a:p>
            <a:pPr lvl="1"/>
            <a:r>
              <a:rPr lang="en-US" dirty="0"/>
              <a:t>Group </a:t>
            </a:r>
            <a:r>
              <a:rPr lang="en-US" dirty="0" smtClean="0"/>
              <a:t>6: </a:t>
            </a:r>
            <a:r>
              <a:rPr lang="en-US" dirty="0"/>
              <a:t>Ladder </a:t>
            </a:r>
            <a:r>
              <a:rPr lang="en-US" dirty="0" smtClean="0"/>
              <a:t>D</a:t>
            </a:r>
          </a:p>
          <a:p>
            <a:r>
              <a:rPr lang="en-US" dirty="0" smtClean="0"/>
              <a:t>Teacher uses Discussion Checklist while circulating</a:t>
            </a:r>
          </a:p>
          <a:p>
            <a:r>
              <a:rPr lang="en-US" dirty="0" smtClean="0"/>
              <a:t>Students share with class; Teacher uses questioning on page 13</a:t>
            </a:r>
          </a:p>
          <a:p>
            <a:r>
              <a:rPr lang="en-US" dirty="0" smtClean="0"/>
              <a:t>Teacher uses Classroom Diagnostic Form</a:t>
            </a:r>
          </a:p>
          <a:p>
            <a:r>
              <a:rPr lang="en-US" dirty="0" smtClean="0"/>
              <a:t>Debrief</a:t>
            </a:r>
          </a:p>
          <a:p>
            <a:pPr lvl="1"/>
            <a:endParaRPr lang="en-US" dirty="0" smtClean="0"/>
          </a:p>
          <a:p>
            <a:pPr lvl="1"/>
            <a:endParaRPr lang="en-US" dirty="0"/>
          </a:p>
        </p:txBody>
      </p:sp>
    </p:spTree>
    <p:extLst>
      <p:ext uri="{BB962C8B-B14F-4D97-AF65-F5344CB8AC3E}">
        <p14:creationId xmlns:p14="http://schemas.microsoft.com/office/powerpoint/2010/main" val="419935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a:bodyPr>
          <a:lstStyle/>
          <a:p>
            <a:r>
              <a:rPr lang="en-US" sz="3600" dirty="0" smtClean="0"/>
              <a:t>Each school has multiple grade-level Jacob’s Ladder books</a:t>
            </a:r>
          </a:p>
          <a:p>
            <a:r>
              <a:rPr lang="en-US" sz="3600" dirty="0" smtClean="0"/>
              <a:t>Each school has a complete library for all books explored in Jacob’s Ladder</a:t>
            </a:r>
          </a:p>
          <a:p>
            <a:r>
              <a:rPr lang="en-US" sz="3600" dirty="0" smtClean="0"/>
              <a:t>Work within your school to decide how to best utilize the curriculum</a:t>
            </a:r>
            <a:endParaRPr lang="en-US" sz="3600" dirty="0"/>
          </a:p>
        </p:txBody>
      </p:sp>
    </p:spTree>
    <p:extLst>
      <p:ext uri="{BB962C8B-B14F-4D97-AF65-F5344CB8AC3E}">
        <p14:creationId xmlns:p14="http://schemas.microsoft.com/office/powerpoint/2010/main" val="22080504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Use Jacob’s Ladder</a:t>
            </a:r>
            <a:endParaRPr lang="en-US" dirty="0"/>
          </a:p>
        </p:txBody>
      </p:sp>
      <p:sp>
        <p:nvSpPr>
          <p:cNvPr id="3" name="Content Placeholder 2"/>
          <p:cNvSpPr>
            <a:spLocks noGrp="1"/>
          </p:cNvSpPr>
          <p:nvPr>
            <p:ph idx="1"/>
          </p:nvPr>
        </p:nvSpPr>
        <p:spPr/>
        <p:txBody>
          <a:bodyPr/>
          <a:lstStyle/>
          <a:p>
            <a:r>
              <a:rPr lang="en-US" dirty="0" smtClean="0"/>
              <a:t>Cluster class</a:t>
            </a:r>
          </a:p>
          <a:p>
            <a:pPr lvl="1"/>
            <a:r>
              <a:rPr lang="en-US" dirty="0" smtClean="0"/>
              <a:t>Differentiate via cluster using Jacob’s Ladder materials and others use another curriculum</a:t>
            </a:r>
          </a:p>
          <a:p>
            <a:endParaRPr lang="en-US" dirty="0"/>
          </a:p>
          <a:p>
            <a:r>
              <a:rPr lang="en-US" dirty="0" smtClean="0"/>
              <a:t>Whole class</a:t>
            </a:r>
          </a:p>
          <a:p>
            <a:pPr lvl="1"/>
            <a:r>
              <a:rPr lang="en-US" dirty="0" smtClean="0"/>
              <a:t>Differentiate via ladders</a:t>
            </a:r>
          </a:p>
          <a:p>
            <a:pPr lvl="1"/>
            <a:r>
              <a:rPr lang="en-US" dirty="0" smtClean="0"/>
              <a:t>Differentiate via rungs of ladders </a:t>
            </a:r>
          </a:p>
          <a:p>
            <a:pPr lvl="1"/>
            <a:endParaRPr lang="en-US" dirty="0" smtClean="0"/>
          </a:p>
          <a:p>
            <a:r>
              <a:rPr lang="en-US" dirty="0" smtClean="0"/>
              <a:t>Other ideas?</a:t>
            </a:r>
            <a:endParaRPr lang="en-US" dirty="0"/>
          </a:p>
        </p:txBody>
      </p:sp>
    </p:spTree>
    <p:extLst>
      <p:ext uri="{BB962C8B-B14F-4D97-AF65-F5344CB8AC3E}">
        <p14:creationId xmlns:p14="http://schemas.microsoft.com/office/powerpoint/2010/main" val="3744185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Camp Teachers</a:t>
            </a:r>
            <a:endParaRPr lang="en-US" dirty="0"/>
          </a:p>
        </p:txBody>
      </p:sp>
      <p:sp>
        <p:nvSpPr>
          <p:cNvPr id="4" name="Text Placeholder 3"/>
          <p:cNvSpPr>
            <a:spLocks noGrp="1"/>
          </p:cNvSpPr>
          <p:nvPr>
            <p:ph type="body" idx="1"/>
          </p:nvPr>
        </p:nvSpPr>
        <p:spPr/>
        <p:txBody>
          <a:bodyPr>
            <a:normAutofit/>
          </a:bodyPr>
          <a:lstStyle/>
          <a:p>
            <a:r>
              <a:rPr lang="en-US" sz="4400" dirty="0" smtClean="0"/>
              <a:t>What did you think?</a:t>
            </a:r>
            <a:endParaRPr lang="en-US" sz="4400" dirty="0"/>
          </a:p>
        </p:txBody>
      </p:sp>
    </p:spTree>
    <p:extLst>
      <p:ext uri="{BB962C8B-B14F-4D97-AF65-F5344CB8AC3E}">
        <p14:creationId xmlns:p14="http://schemas.microsoft.com/office/powerpoint/2010/main" val="4041542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p>
        </p:txBody>
      </p:sp>
      <p:sp>
        <p:nvSpPr>
          <p:cNvPr id="3" name="Content Placeholder 2"/>
          <p:cNvSpPr>
            <a:spLocks noGrp="1"/>
          </p:cNvSpPr>
          <p:nvPr>
            <p:ph idx="1"/>
          </p:nvPr>
        </p:nvSpPr>
        <p:spPr/>
        <p:txBody>
          <a:bodyPr>
            <a:normAutofit/>
          </a:bodyPr>
          <a:lstStyle/>
          <a:p>
            <a:r>
              <a:rPr lang="en-US" sz="3200" dirty="0"/>
              <a:t>Six Skill Ladders, </a:t>
            </a:r>
            <a:r>
              <a:rPr lang="en-US" sz="3200" dirty="0" smtClean="0"/>
              <a:t>A-F</a:t>
            </a:r>
          </a:p>
          <a:p>
            <a:r>
              <a:rPr lang="en-US" sz="3200" dirty="0" smtClean="0"/>
              <a:t>Students climb ladders moving from lower level to higher level questions</a:t>
            </a:r>
          </a:p>
          <a:p>
            <a:r>
              <a:rPr lang="en-US" sz="3200" dirty="0" smtClean="0"/>
              <a:t>Each ladder stands alone, focusing on one critical thinking component in reading</a:t>
            </a:r>
            <a:endParaRPr lang="en-US" sz="3200" dirty="0"/>
          </a:p>
        </p:txBody>
      </p:sp>
    </p:spTree>
    <p:extLst>
      <p:ext uri="{BB962C8B-B14F-4D97-AF65-F5344CB8AC3E}">
        <p14:creationId xmlns:p14="http://schemas.microsoft.com/office/powerpoint/2010/main" val="2100779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206" y="228600"/>
            <a:ext cx="8274794" cy="64110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6257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 Ladders 	</a:t>
            </a:r>
            <a:endParaRPr lang="en-US" dirty="0"/>
          </a:p>
        </p:txBody>
      </p:sp>
      <p:sp>
        <p:nvSpPr>
          <p:cNvPr id="3" name="Content Placeholder 2"/>
          <p:cNvSpPr>
            <a:spLocks noGrp="1"/>
          </p:cNvSpPr>
          <p:nvPr>
            <p:ph idx="1"/>
          </p:nvPr>
        </p:nvSpPr>
        <p:spPr/>
        <p:txBody>
          <a:bodyPr>
            <a:normAutofit/>
          </a:bodyPr>
          <a:lstStyle/>
          <a:p>
            <a:r>
              <a:rPr lang="en-US" dirty="0" smtClean="0"/>
              <a:t>Ladder A: Focus on Implications and Complications</a:t>
            </a:r>
          </a:p>
          <a:p>
            <a:pPr lvl="1"/>
            <a:r>
              <a:rPr lang="en-US" dirty="0"/>
              <a:t>Rung 3: Consequences and Implications</a:t>
            </a:r>
          </a:p>
          <a:p>
            <a:pPr lvl="2"/>
            <a:r>
              <a:rPr lang="en-US" dirty="0"/>
              <a:t>Requires students to think about both short- and long-term events that may happen as a result of an effect they have identified</a:t>
            </a:r>
          </a:p>
          <a:p>
            <a:pPr lvl="1"/>
            <a:r>
              <a:rPr lang="en-US" dirty="0" smtClean="0"/>
              <a:t>Rung 2: Cause and Effect</a:t>
            </a:r>
          </a:p>
          <a:p>
            <a:pPr lvl="2"/>
            <a:r>
              <a:rPr lang="en-US" dirty="0" smtClean="0"/>
              <a:t>Requires students to think about relationships and identify what causes certain effects and/or what effects were brought about because of certain causes</a:t>
            </a:r>
          </a:p>
          <a:p>
            <a:pPr lvl="1"/>
            <a:r>
              <a:rPr lang="en-US" dirty="0" smtClean="0"/>
              <a:t>Rung </a:t>
            </a:r>
            <a:r>
              <a:rPr lang="en-US" dirty="0"/>
              <a:t>1: Sequencing</a:t>
            </a:r>
          </a:p>
          <a:p>
            <a:pPr lvl="2"/>
            <a:r>
              <a:rPr lang="en-US" dirty="0"/>
              <a:t>Requires students to organize a set of information in order</a:t>
            </a:r>
          </a:p>
          <a:p>
            <a:endParaRPr lang="en-US" b="1" dirty="0"/>
          </a:p>
        </p:txBody>
      </p:sp>
    </p:spTree>
    <p:extLst>
      <p:ext uri="{BB962C8B-B14F-4D97-AF65-F5344CB8AC3E}">
        <p14:creationId xmlns:p14="http://schemas.microsoft.com/office/powerpoint/2010/main" val="3462637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Ladder B: Focus on Generalizations</a:t>
            </a:r>
          </a:p>
          <a:p>
            <a:pPr lvl="1"/>
            <a:r>
              <a:rPr lang="en-US" dirty="0"/>
              <a:t>Rung 3: Generalizations</a:t>
            </a:r>
          </a:p>
          <a:p>
            <a:pPr lvl="2"/>
            <a:r>
              <a:rPr lang="en-US" dirty="0"/>
              <a:t>Requires students to use the list and categories generated in rungs 1 and 2 to develop general statements that apply to all of their examples</a:t>
            </a:r>
          </a:p>
          <a:p>
            <a:pPr lvl="1"/>
            <a:r>
              <a:rPr lang="en-US" dirty="0" smtClean="0"/>
              <a:t>Rung </a:t>
            </a:r>
            <a:r>
              <a:rPr lang="en-US" dirty="0"/>
              <a:t>2: </a:t>
            </a:r>
            <a:r>
              <a:rPr lang="en-US" dirty="0" smtClean="0"/>
              <a:t>Classifications</a:t>
            </a:r>
          </a:p>
          <a:p>
            <a:pPr lvl="2"/>
            <a:r>
              <a:rPr lang="en-US" dirty="0" smtClean="0"/>
              <a:t>Requires students to categorize examples and details based on characteristics</a:t>
            </a:r>
            <a:endParaRPr lang="en-US" dirty="0"/>
          </a:p>
          <a:p>
            <a:pPr lvl="1"/>
            <a:r>
              <a:rPr lang="en-US" dirty="0"/>
              <a:t>Rung 1: Details</a:t>
            </a:r>
          </a:p>
          <a:p>
            <a:pPr lvl="2"/>
            <a:r>
              <a:rPr lang="en-US" dirty="0"/>
              <a:t>Requires students to list examples or details from what they have read and/or to list examples they know from the real world or have read about</a:t>
            </a:r>
          </a:p>
          <a:p>
            <a:endParaRPr lang="en-US" dirty="0"/>
          </a:p>
        </p:txBody>
      </p:sp>
    </p:spTree>
    <p:extLst>
      <p:ext uri="{BB962C8B-B14F-4D97-AF65-F5344CB8AC3E}">
        <p14:creationId xmlns:p14="http://schemas.microsoft.com/office/powerpoint/2010/main" val="2574836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Ladder </a:t>
            </a:r>
            <a:r>
              <a:rPr lang="en-US" dirty="0" smtClean="0"/>
              <a:t>C: </a:t>
            </a:r>
            <a:r>
              <a:rPr lang="en-US" dirty="0"/>
              <a:t>Focus on </a:t>
            </a:r>
            <a:r>
              <a:rPr lang="en-US" dirty="0" smtClean="0"/>
              <a:t>Themes</a:t>
            </a:r>
            <a:endParaRPr lang="en-US" dirty="0"/>
          </a:p>
          <a:p>
            <a:pPr lvl="1"/>
            <a:r>
              <a:rPr lang="en-US" dirty="0"/>
              <a:t>Rung 3: </a:t>
            </a:r>
            <a:r>
              <a:rPr lang="en-US" dirty="0" smtClean="0"/>
              <a:t>Theme/Concept</a:t>
            </a:r>
            <a:endParaRPr lang="en-US" dirty="0"/>
          </a:p>
          <a:p>
            <a:pPr lvl="2"/>
            <a:r>
              <a:rPr lang="en-US" dirty="0"/>
              <a:t>Requires students to </a:t>
            </a:r>
            <a:r>
              <a:rPr lang="en-US" dirty="0" smtClean="0"/>
              <a:t>state the central idea or theme for the reading</a:t>
            </a:r>
            <a:endParaRPr lang="en-US" dirty="0"/>
          </a:p>
          <a:p>
            <a:pPr lvl="1"/>
            <a:r>
              <a:rPr lang="en-US" dirty="0"/>
              <a:t>Rung 2: </a:t>
            </a:r>
            <a:r>
              <a:rPr lang="en-US" dirty="0" smtClean="0"/>
              <a:t>Inference</a:t>
            </a:r>
            <a:endParaRPr lang="en-US" dirty="0"/>
          </a:p>
          <a:p>
            <a:pPr lvl="2"/>
            <a:r>
              <a:rPr lang="en-US" dirty="0"/>
              <a:t>Requires students to </a:t>
            </a:r>
            <a:r>
              <a:rPr lang="en-US" dirty="0" smtClean="0"/>
              <a:t>think through a situation in the text and come to a conclusion based on information and clues provided</a:t>
            </a:r>
            <a:endParaRPr lang="en-US" dirty="0"/>
          </a:p>
          <a:p>
            <a:pPr lvl="1"/>
            <a:r>
              <a:rPr lang="en-US" dirty="0"/>
              <a:t>Rung 1: </a:t>
            </a:r>
            <a:r>
              <a:rPr lang="en-US" dirty="0" smtClean="0"/>
              <a:t>Literary Elements</a:t>
            </a:r>
            <a:endParaRPr lang="en-US" dirty="0"/>
          </a:p>
          <a:p>
            <a:pPr lvl="2"/>
            <a:r>
              <a:rPr lang="en-US" dirty="0"/>
              <a:t>Requires students to </a:t>
            </a:r>
            <a:r>
              <a:rPr lang="en-US" dirty="0" smtClean="0"/>
              <a:t>identify and/or describe setting and to develop an understanding of characters by identifying qualities and comparing to other characters</a:t>
            </a:r>
            <a:endParaRPr lang="en-US" dirty="0"/>
          </a:p>
          <a:p>
            <a:endParaRPr lang="en-US" dirty="0"/>
          </a:p>
        </p:txBody>
      </p:sp>
    </p:spTree>
    <p:extLst>
      <p:ext uri="{BB962C8B-B14F-4D97-AF65-F5344CB8AC3E}">
        <p14:creationId xmlns:p14="http://schemas.microsoft.com/office/powerpoint/2010/main" val="296580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Ladder D: </a:t>
            </a:r>
            <a:r>
              <a:rPr lang="en-US" dirty="0" smtClean="0"/>
              <a:t>Focus on Creative Synthesis</a:t>
            </a:r>
          </a:p>
          <a:p>
            <a:pPr lvl="1"/>
            <a:r>
              <a:rPr lang="en-US" dirty="0"/>
              <a:t>Rung 3: Creative Synthesis</a:t>
            </a:r>
          </a:p>
          <a:p>
            <a:pPr lvl="2"/>
            <a:r>
              <a:rPr lang="en-US" dirty="0"/>
              <a:t>Requires students to create something new using what they have learned from the reading and their synopses of it</a:t>
            </a:r>
          </a:p>
          <a:p>
            <a:pPr lvl="1"/>
            <a:r>
              <a:rPr lang="en-US" dirty="0" smtClean="0"/>
              <a:t>Rung </a:t>
            </a:r>
            <a:r>
              <a:rPr lang="en-US" dirty="0"/>
              <a:t>2: </a:t>
            </a:r>
            <a:r>
              <a:rPr lang="en-US" dirty="0" smtClean="0"/>
              <a:t>Summarizing</a:t>
            </a:r>
          </a:p>
          <a:p>
            <a:pPr lvl="2"/>
            <a:r>
              <a:rPr lang="en-US" dirty="0" smtClean="0"/>
              <a:t>Requires students to summarize larger sections of text by selecting the most important key points within a passage</a:t>
            </a:r>
            <a:endParaRPr lang="en-US" dirty="0"/>
          </a:p>
          <a:p>
            <a:pPr lvl="1"/>
            <a:r>
              <a:rPr lang="en-US" dirty="0" smtClean="0"/>
              <a:t>Rung </a:t>
            </a:r>
            <a:r>
              <a:rPr lang="en-US" dirty="0"/>
              <a:t>1: Paraphrasing</a:t>
            </a:r>
          </a:p>
          <a:p>
            <a:pPr lvl="2"/>
            <a:r>
              <a:rPr lang="en-US" dirty="0"/>
              <a:t>Requires students to restate a short passage in their own words</a:t>
            </a:r>
          </a:p>
          <a:p>
            <a:endParaRPr lang="en-US" dirty="0"/>
          </a:p>
          <a:p>
            <a:endParaRPr lang="en-US" dirty="0"/>
          </a:p>
        </p:txBody>
      </p:sp>
    </p:spTree>
    <p:extLst>
      <p:ext uri="{BB962C8B-B14F-4D97-AF65-F5344CB8AC3E}">
        <p14:creationId xmlns:p14="http://schemas.microsoft.com/office/powerpoint/2010/main" val="2793189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5965</TotalTime>
  <Words>993</Words>
  <Application>Microsoft Macintosh PowerPoint</Application>
  <PresentationFormat>On-screen Show (4:3)</PresentationFormat>
  <Paragraphs>156</Paragraphs>
  <Slides>25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Cambria</vt:lpstr>
      <vt:lpstr>Adjacency</vt:lpstr>
      <vt:lpstr>Project RAP: Jacob’s Ladder Reading Comprehension Program</vt:lpstr>
      <vt:lpstr>PowerPoint Presentation</vt:lpstr>
      <vt:lpstr>Summer Camp Teachers</vt:lpstr>
      <vt:lpstr>Overview </vt:lpstr>
      <vt:lpstr>PowerPoint Presentation</vt:lpstr>
      <vt:lpstr>Six Ladders  </vt:lpstr>
      <vt:lpstr>PowerPoint Presentation</vt:lpstr>
      <vt:lpstr>PowerPoint Presentation</vt:lpstr>
      <vt:lpstr>PowerPoint Presentation</vt:lpstr>
      <vt:lpstr>PowerPoint Presentation</vt:lpstr>
      <vt:lpstr>PowerPoint Presentation</vt:lpstr>
      <vt:lpstr>Additional Goal</vt:lpstr>
      <vt:lpstr>Bellarmine Literacy Project</vt:lpstr>
      <vt:lpstr>Overlap of JCPS Initiatives</vt:lpstr>
      <vt:lpstr>Points to Consider</vt:lpstr>
      <vt:lpstr>Points to Consider</vt:lpstr>
      <vt:lpstr>Process of Jacob’s Ladder</vt:lpstr>
      <vt:lpstr>Time Allotment Estimate</vt:lpstr>
      <vt:lpstr>Assessments Provided</vt:lpstr>
      <vt:lpstr>Pretest: The Crow and The Serpent </vt:lpstr>
      <vt:lpstr>Posttest: The Peacock and Juno </vt:lpstr>
      <vt:lpstr>Activity:  Jacob’s Ladder</vt:lpstr>
      <vt:lpstr>Plan</vt:lpstr>
      <vt:lpstr>Resources</vt:lpstr>
      <vt:lpstr>How to Use Jacob’s Ladder</vt:lpstr>
    </vt:vector>
  </TitlesOfParts>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RAP: Jacob’s Ladder Reading Comprehension Program</dc:title>
  <dc:creator>Inman, Tracy</dc:creator>
  <cp:lastModifiedBy>Mary Evans</cp:lastModifiedBy>
  <cp:revision>30</cp:revision>
  <cp:lastPrinted>2016-07-21T19:31:23Z</cp:lastPrinted>
  <dcterms:created xsi:type="dcterms:W3CDTF">2016-05-16T13:21:13Z</dcterms:created>
  <dcterms:modified xsi:type="dcterms:W3CDTF">2016-11-28T17:15:09Z</dcterms:modified>
</cp:coreProperties>
</file>