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32"/>
  </p:notesMasterIdLst>
  <p:handoutMasterIdLst>
    <p:handoutMasterId r:id="rId33"/>
  </p:handoutMasterIdLst>
  <p:sldIdLst>
    <p:sldId id="256" r:id="rId2"/>
    <p:sldId id="258" r:id="rId3"/>
    <p:sldId id="259" r:id="rId4"/>
    <p:sldId id="287" r:id="rId5"/>
    <p:sldId id="288" r:id="rId6"/>
    <p:sldId id="289" r:id="rId7"/>
    <p:sldId id="290" r:id="rId8"/>
    <p:sldId id="291" r:id="rId9"/>
    <p:sldId id="292" r:id="rId10"/>
    <p:sldId id="293" r:id="rId11"/>
    <p:sldId id="260" r:id="rId12"/>
    <p:sldId id="307" r:id="rId13"/>
    <p:sldId id="262" r:id="rId14"/>
    <p:sldId id="263" r:id="rId15"/>
    <p:sldId id="273" r:id="rId16"/>
    <p:sldId id="274" r:id="rId17"/>
    <p:sldId id="294" r:id="rId18"/>
    <p:sldId id="296" r:id="rId19"/>
    <p:sldId id="297" r:id="rId20"/>
    <p:sldId id="298" r:id="rId21"/>
    <p:sldId id="299" r:id="rId22"/>
    <p:sldId id="300" r:id="rId23"/>
    <p:sldId id="301" r:id="rId24"/>
    <p:sldId id="302" r:id="rId25"/>
    <p:sldId id="303" r:id="rId26"/>
    <p:sldId id="304" r:id="rId27"/>
    <p:sldId id="282" r:id="rId28"/>
    <p:sldId id="306" r:id="rId29"/>
    <p:sldId id="309" r:id="rId30"/>
    <p:sldId id="305" r:id="rId31"/>
  </p:sldIdLst>
  <p:sldSz cx="9144000" cy="5143500" type="screen16x9"/>
  <p:notesSz cx="6954838"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630"/>
  </p:normalViewPr>
  <p:slideViewPr>
    <p:cSldViewPr snapToGrid="0">
      <p:cViewPr varScale="1">
        <p:scale>
          <a:sx n="124" d="100"/>
          <a:sy n="124" d="100"/>
        </p:scale>
        <p:origin x="176" y="608"/>
      </p:cViewPr>
      <p:guideLst/>
    </p:cSldViewPr>
  </p:slideViewPr>
  <p:notesTextViewPr>
    <p:cViewPr>
      <p:scale>
        <a:sx n="3" d="2"/>
        <a:sy n="3" d="2"/>
      </p:scale>
      <p:origin x="0" y="-4128"/>
    </p:cViewPr>
  </p:notesTextViewPr>
  <p:sorterViewPr>
    <p:cViewPr>
      <p:scale>
        <a:sx n="100" d="100"/>
        <a:sy n="100" d="100"/>
      </p:scale>
      <p:origin x="0" y="-405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703F94EB-ABE7-435F-951D-C6CC5ED7EF0B}" type="datetimeFigureOut">
              <a:rPr lang="en-US" smtClean="0"/>
              <a:t>6/13/18</a:t>
            </a:fld>
            <a:endParaRPr lang="en-US"/>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3772B278-7343-47D8-BB21-FC94B8E3F1D4}" type="slidenum">
              <a:rPr lang="en-US" smtClean="0"/>
              <a:t>‹#›</a:t>
            </a:fld>
            <a:endParaRPr lang="en-US"/>
          </a:p>
        </p:txBody>
      </p:sp>
    </p:spTree>
    <p:extLst>
      <p:ext uri="{BB962C8B-B14F-4D97-AF65-F5344CB8AC3E}">
        <p14:creationId xmlns:p14="http://schemas.microsoft.com/office/powerpoint/2010/main" val="32251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76238"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95484" y="4421823"/>
            <a:ext cx="5563870" cy="4189095"/>
          </a:xfrm>
          <a:prstGeom prst="rect">
            <a:avLst/>
          </a:prstGeom>
          <a:noFill/>
          <a:ln>
            <a:noFill/>
          </a:ln>
        </p:spPr>
        <p:txBody>
          <a:bodyPr spcFirstLastPara="1" wrap="square" lIns="92915" tIns="92915" rIns="92915" bIns="9291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8803662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4" name="Shape 514"/>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marL="0" indent="0">
              <a:buNone/>
            </a:pPr>
            <a:endParaRPr dirty="0"/>
          </a:p>
        </p:txBody>
      </p:sp>
    </p:spTree>
    <p:extLst>
      <p:ext uri="{BB962C8B-B14F-4D97-AF65-F5344CB8AC3E}">
        <p14:creationId xmlns:p14="http://schemas.microsoft.com/office/powerpoint/2010/main" val="2513821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8" name="Shape 538"/>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marL="0" indent="0">
              <a:buNone/>
            </a:pPr>
            <a:r>
              <a:rPr lang="en" dirty="0"/>
              <a:t>Audience discuss and share </a:t>
            </a:r>
            <a:r>
              <a:rPr lang="en" dirty="0" smtClean="0"/>
              <a:t>perceptions</a:t>
            </a:r>
            <a:endParaRPr lang="en-US" dirty="0" smtClean="0"/>
          </a:p>
          <a:p>
            <a:pPr marL="0" indent="0">
              <a:buNone/>
            </a:pPr>
            <a:r>
              <a:rPr lang="en-US" dirty="0" smtClean="0"/>
              <a:t>All</a:t>
            </a:r>
            <a:r>
              <a:rPr lang="en-US" baseline="0" dirty="0" smtClean="0"/>
              <a:t> students deserve the opportunity to learn as much as they can.  The business of schools should be providing learning opportunities that are matched with students’ abilities.  We must find students with high potential and nurture their gifts and talents so that they can provide the leadership, ideas, creativity, and innovation that our country needs to be able to compete in a global society.</a:t>
            </a:r>
            <a:endParaRPr dirty="0"/>
          </a:p>
          <a:p>
            <a:pPr marL="0" indent="0">
              <a:buNone/>
            </a:pPr>
            <a:endParaRPr dirty="0"/>
          </a:p>
        </p:txBody>
      </p:sp>
    </p:spTree>
    <p:extLst>
      <p:ext uri="{BB962C8B-B14F-4D97-AF65-F5344CB8AC3E}">
        <p14:creationId xmlns:p14="http://schemas.microsoft.com/office/powerpoint/2010/main" val="3296760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8" name="Shape 538"/>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marL="0" indent="0">
              <a:buNone/>
            </a:pPr>
            <a:r>
              <a:rPr lang="en" dirty="0"/>
              <a:t>Audience discuss and share </a:t>
            </a:r>
            <a:r>
              <a:rPr lang="en" dirty="0" smtClean="0"/>
              <a:t>perceptions</a:t>
            </a:r>
            <a:endParaRPr lang="en-US" dirty="0" smtClean="0"/>
          </a:p>
          <a:p>
            <a:pPr marL="0" indent="0">
              <a:buNone/>
            </a:pPr>
            <a:r>
              <a:rPr lang="en-US" dirty="0" smtClean="0"/>
              <a:t>Most communities have groups of students who underperform relative to other demographic groups.  These achievement gaps have been a focus in our K-12 education efforts for many years.  Schools</a:t>
            </a:r>
            <a:r>
              <a:rPr lang="en-US" baseline="0" dirty="0" smtClean="0"/>
              <a:t> put lots of efforts toward getting students to a basic level of proficiency.  These gaps also exist among the highest levels of achievement, a problem labeled excellence gaps.  Excellence gaps are differences in scores at the advanced level among subgroups of students.  We do not have nearly enough students performing at advanced levels and when we look at African American, Hispanic, English learners, and children qualifying for free lunches, the numbers are really small.  This is a big concern because this is the fastest growing segment of our population.</a:t>
            </a:r>
            <a:endParaRPr dirty="0"/>
          </a:p>
          <a:p>
            <a:pPr marL="0" indent="0">
              <a:buNone/>
            </a:pPr>
            <a:endParaRPr dirty="0"/>
          </a:p>
        </p:txBody>
      </p:sp>
    </p:spTree>
    <p:extLst>
      <p:ext uri="{BB962C8B-B14F-4D97-AF65-F5344CB8AC3E}">
        <p14:creationId xmlns:p14="http://schemas.microsoft.com/office/powerpoint/2010/main" val="780077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8975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8" name="Shape 548"/>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marL="0" indent="0">
              <a:buNone/>
            </a:pPr>
            <a:r>
              <a:rPr lang="en-US" dirty="0" smtClean="0"/>
              <a:t>Share impressions of the video with a partner.</a:t>
            </a:r>
            <a:r>
              <a:rPr lang="en-US" baseline="0" dirty="0" smtClean="0"/>
              <a:t>  Here are some points to consider:</a:t>
            </a:r>
          </a:p>
          <a:p>
            <a:pPr marL="0" indent="0">
              <a:buNone/>
            </a:pPr>
            <a:r>
              <a:rPr lang="en-US" baseline="0" dirty="0" smtClean="0"/>
              <a:t>Why is the excellence gap important to schools and districts?</a:t>
            </a:r>
          </a:p>
          <a:p>
            <a:pPr marL="0" indent="0">
              <a:buNone/>
            </a:pPr>
            <a:r>
              <a:rPr lang="en-US" baseline="0" dirty="0" smtClean="0"/>
              <a:t>What can you do to raise awareness of excellence gaps in your school or district?</a:t>
            </a:r>
          </a:p>
          <a:p>
            <a:pPr marL="0" indent="0">
              <a:buNone/>
            </a:pPr>
            <a:endParaRPr lang="en-US" dirty="0" smtClean="0"/>
          </a:p>
          <a:p>
            <a:pPr marL="0" indent="0">
              <a:buNone/>
            </a:pPr>
            <a:endParaRPr dirty="0"/>
          </a:p>
        </p:txBody>
      </p:sp>
    </p:spTree>
    <p:extLst>
      <p:ext uri="{BB962C8B-B14F-4D97-AF65-F5344CB8AC3E}">
        <p14:creationId xmlns:p14="http://schemas.microsoft.com/office/powerpoint/2010/main" val="2489931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3" name="Shape 553"/>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marL="0" indent="0">
              <a:buNone/>
            </a:pPr>
            <a:endParaRPr/>
          </a:p>
        </p:txBody>
      </p:sp>
    </p:spTree>
    <p:extLst>
      <p:ext uri="{BB962C8B-B14F-4D97-AF65-F5344CB8AC3E}">
        <p14:creationId xmlns:p14="http://schemas.microsoft.com/office/powerpoint/2010/main" val="2330840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8" name="Shape 628"/>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marL="0" indent="0">
              <a:buNone/>
            </a:pPr>
            <a:r>
              <a:rPr lang="en-US" dirty="0" smtClean="0"/>
              <a:t>Divide</a:t>
            </a:r>
            <a:r>
              <a:rPr lang="en-US" baseline="0" dirty="0" smtClean="0"/>
              <a:t> audience into groups.  Distribute one scenario to each group to read and discuss.  Each group should select a recorder to take notes of the discussion and a reporter to share with the larger group.</a:t>
            </a:r>
            <a:endParaRPr dirty="0"/>
          </a:p>
          <a:p>
            <a:pPr marL="0" indent="0">
              <a:buNone/>
            </a:pPr>
            <a:endParaRPr dirty="0"/>
          </a:p>
        </p:txBody>
      </p:sp>
    </p:spTree>
    <p:extLst>
      <p:ext uri="{BB962C8B-B14F-4D97-AF65-F5344CB8AC3E}">
        <p14:creationId xmlns:p14="http://schemas.microsoft.com/office/powerpoint/2010/main" val="1363280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Shape 632"/>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3" name="Shape 633"/>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marL="0" indent="0">
              <a:buNone/>
            </a:pPr>
            <a:r>
              <a:rPr lang="en-US" dirty="0" smtClean="0"/>
              <a:t>After reading the scenario, each</a:t>
            </a:r>
            <a:r>
              <a:rPr lang="en-US" baseline="0" dirty="0" smtClean="0"/>
              <a:t> group should focus on these questions.  </a:t>
            </a:r>
          </a:p>
          <a:p>
            <a:pPr marL="0" indent="0">
              <a:buNone/>
            </a:pPr>
            <a:r>
              <a:rPr lang="en-US" baseline="0" dirty="0" smtClean="0"/>
              <a:t>Facilitator should summarize each scenario for the group, then ask each reporter to share answers to the these three questions.</a:t>
            </a:r>
            <a:endParaRPr dirty="0"/>
          </a:p>
        </p:txBody>
      </p:sp>
    </p:spTree>
    <p:extLst>
      <p:ext uri="{BB962C8B-B14F-4D97-AF65-F5344CB8AC3E}">
        <p14:creationId xmlns:p14="http://schemas.microsoft.com/office/powerpoint/2010/main" val="3411404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8" name="Shape 538"/>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marL="0" indent="0">
              <a:buNone/>
            </a:pPr>
            <a:r>
              <a:rPr lang="en" dirty="0"/>
              <a:t>Audience discuss and share perceptions</a:t>
            </a:r>
            <a:endParaRPr dirty="0"/>
          </a:p>
          <a:p>
            <a:pPr marL="0" indent="0">
              <a:buNone/>
            </a:pPr>
            <a:endParaRPr dirty="0"/>
          </a:p>
        </p:txBody>
      </p:sp>
    </p:spTree>
    <p:extLst>
      <p:ext uri="{BB962C8B-B14F-4D97-AF65-F5344CB8AC3E}">
        <p14:creationId xmlns:p14="http://schemas.microsoft.com/office/powerpoint/2010/main" val="756699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91646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8" name="Shape 628"/>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marL="0" indent="0">
              <a:buNone/>
            </a:pPr>
            <a:r>
              <a:rPr lang="en-US" dirty="0" smtClean="0"/>
              <a:t>An important role that members of Boards of Education have</a:t>
            </a:r>
            <a:r>
              <a:rPr lang="en-US" baseline="0" dirty="0" smtClean="0"/>
              <a:t> is to set policies.  Sometimes well intended policies have some unintended consequences for students with the ability to learn at advanced levels.  Working in groups, discuss the six policies and jot down intended and unintended consequences of each.</a:t>
            </a:r>
            <a:endParaRPr dirty="0"/>
          </a:p>
          <a:p>
            <a:pPr marL="0" indent="0">
              <a:buNone/>
            </a:pPr>
            <a:endParaRPr dirty="0"/>
          </a:p>
        </p:txBody>
      </p:sp>
    </p:spTree>
    <p:extLst>
      <p:ext uri="{BB962C8B-B14F-4D97-AF65-F5344CB8AC3E}">
        <p14:creationId xmlns:p14="http://schemas.microsoft.com/office/powerpoint/2010/main" val="1624591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6" name="Shape 526"/>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marL="0" indent="0">
              <a:buClr>
                <a:schemeClr val="dk1"/>
              </a:buClr>
              <a:buSzPts val="1100"/>
              <a:buNone/>
            </a:pPr>
            <a:r>
              <a:rPr lang="en-US" dirty="0" smtClean="0">
                <a:solidFill>
                  <a:schemeClr val="dk1"/>
                </a:solidFill>
              </a:rPr>
              <a:t>While approximately 49 percent of public school students are minority students, they make up only a small percent of those in programs for gifted students.  There are exceptionally talented students</a:t>
            </a:r>
            <a:r>
              <a:rPr lang="en-US" baseline="0" dirty="0" smtClean="0">
                <a:solidFill>
                  <a:schemeClr val="dk1"/>
                </a:solidFill>
              </a:rPr>
              <a:t> in all demographic groups – African American, Hispanic, English Learners, and students who qualify for free/reduced lunches.  There are several common myths that are often at play when these students are overlooked.</a:t>
            </a:r>
            <a:endParaRPr dirty="0">
              <a:solidFill>
                <a:schemeClr val="dk1"/>
              </a:solidFill>
            </a:endParaRPr>
          </a:p>
        </p:txBody>
      </p:sp>
    </p:spTree>
    <p:extLst>
      <p:ext uri="{BB962C8B-B14F-4D97-AF65-F5344CB8AC3E}">
        <p14:creationId xmlns:p14="http://schemas.microsoft.com/office/powerpoint/2010/main" val="3663398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54727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4538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34629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14786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3795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00700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55739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2" name="Shape 682"/>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marL="0" indent="0">
              <a:buNone/>
            </a:pPr>
            <a:r>
              <a:rPr lang="en-US" dirty="0" smtClean="0"/>
              <a:t>Become familiar with your local district data – What do your excellence gaps look like?</a:t>
            </a:r>
          </a:p>
          <a:p>
            <a:pPr marL="0" indent="0">
              <a:buNone/>
            </a:pPr>
            <a:r>
              <a:rPr lang="en-US" dirty="0" smtClean="0"/>
              <a:t>Review Board policies to examine their impact on advanced students and ask the two policy questions:</a:t>
            </a:r>
          </a:p>
          <a:p>
            <a:pPr marL="0" indent="0">
              <a:buNone/>
            </a:pPr>
            <a:r>
              <a:rPr lang="en-US" dirty="0" smtClean="0"/>
              <a:t>--How will this policy impact advanced students?</a:t>
            </a:r>
          </a:p>
          <a:p>
            <a:pPr marL="0" indent="0">
              <a:buNone/>
            </a:pPr>
            <a:r>
              <a:rPr lang="en-US" dirty="0" smtClean="0"/>
              <a:t>--How</a:t>
            </a:r>
            <a:r>
              <a:rPr lang="en-US" baseline="0" dirty="0" smtClean="0"/>
              <a:t> will this policy help more students perform at advanced levels?</a:t>
            </a:r>
            <a:endParaRPr dirty="0"/>
          </a:p>
        </p:txBody>
      </p:sp>
    </p:spTree>
    <p:extLst>
      <p:ext uri="{BB962C8B-B14F-4D97-AF65-F5344CB8AC3E}">
        <p14:creationId xmlns:p14="http://schemas.microsoft.com/office/powerpoint/2010/main" val="1244414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Distribute copies of the follow-up module.</a:t>
            </a:r>
            <a:endParaRPr lang="en-US" dirty="0"/>
          </a:p>
        </p:txBody>
      </p:sp>
    </p:spTree>
    <p:extLst>
      <p:ext uri="{BB962C8B-B14F-4D97-AF65-F5344CB8AC3E}">
        <p14:creationId xmlns:p14="http://schemas.microsoft.com/office/powerpoint/2010/main" val="1308574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100" i="1" dirty="0"/>
              <a:t>Say something like…</a:t>
            </a:r>
            <a:r>
              <a:rPr lang="en-US" sz="1100" u="sng" dirty="0"/>
              <a:t>Please keep in mind that as School Board Members, you are also now Charter School Authorizers.</a:t>
            </a:r>
          </a:p>
          <a:p>
            <a:pPr eaLnBrk="0" fontAlgn="base" hangingPunct="0"/>
            <a:endParaRPr lang="en-US" sz="1100" dirty="0"/>
          </a:p>
          <a:p>
            <a:pPr eaLnBrk="0" fontAlgn="base" hangingPunct="0"/>
            <a:r>
              <a:rPr lang="en-US" sz="1100" u="sng" dirty="0"/>
              <a:t>Information presented and discussed in this training session is also applicable in your role as a charter school authorizer.  </a:t>
            </a:r>
            <a:endParaRPr lang="en-US" sz="1100" dirty="0"/>
          </a:p>
          <a:p>
            <a:endParaRPr lang="en-US" sz="1100" dirty="0"/>
          </a:p>
          <a:p>
            <a:r>
              <a:rPr lang="en-US" sz="1100" b="1" i="1" dirty="0"/>
              <a:t>NOTE TO TRAINERS:  </a:t>
            </a:r>
            <a:endParaRPr lang="en-US" sz="1100" dirty="0"/>
          </a:p>
          <a:p>
            <a:r>
              <a:rPr lang="en-US" sz="1100" dirty="0"/>
              <a:t> In case someone tries to contest their role as an authorizer or tries to diminish it by saying there is no funding, they won’t see a charter application, etc. here are a couple of possible responses….</a:t>
            </a:r>
          </a:p>
          <a:p>
            <a:r>
              <a:rPr lang="en-US" sz="1100" dirty="0"/>
              <a:t> </a:t>
            </a:r>
          </a:p>
          <a:p>
            <a:pPr lvl="0"/>
            <a:r>
              <a:rPr lang="en-US" sz="1100" dirty="0"/>
              <a:t>Charter schools became a reality in Kentucky when House Bill 520 went into effect on June 29, 2017.  That bill designates all school boards in Kentucky as charter school authorizers and requires boards to, among other tasks, “solicit, invite, and evaluate applications from applicants.”  </a:t>
            </a:r>
          </a:p>
          <a:p>
            <a:r>
              <a:rPr lang="en-US" sz="1100" dirty="0"/>
              <a:t> </a:t>
            </a:r>
          </a:p>
          <a:p>
            <a:pPr lvl="0"/>
            <a:r>
              <a:rPr lang="en-US" sz="1100" dirty="0"/>
              <a:t>School boards are automatically charter school authorizers and </a:t>
            </a:r>
            <a:r>
              <a:rPr lang="en-US" sz="1100" u="sng" dirty="0"/>
              <a:t>have to</a:t>
            </a:r>
            <a:r>
              <a:rPr lang="en-US" sz="1100" dirty="0"/>
              <a:t> be prepared to act accordingly while mayors in Lexington and Louisville have the </a:t>
            </a:r>
            <a:r>
              <a:rPr lang="en-US" sz="1100" u="sng" dirty="0"/>
              <a:t>option</a:t>
            </a:r>
            <a:r>
              <a:rPr lang="en-US" sz="1100" dirty="0"/>
              <a:t> to authorize charter schools. </a:t>
            </a:r>
          </a:p>
          <a:p>
            <a:r>
              <a:rPr lang="en-US" sz="1100" dirty="0"/>
              <a:t> </a:t>
            </a:r>
          </a:p>
          <a:p>
            <a:pPr lvl="0"/>
            <a:r>
              <a:rPr lang="en-US" sz="1100" dirty="0"/>
              <a:t>KSBA legal staff member, Amy Peabody, will be happy to discuss this in greater detail if you wish to contact her or attend one of her training sessions.    </a:t>
            </a:r>
          </a:p>
          <a:p>
            <a:r>
              <a:rPr lang="en-US" sz="11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IMPORTANT NOTE FOR FINANCE COURSES:    </a:t>
            </a:r>
            <a:r>
              <a:rPr lang="en-US" sz="1200" kern="1200" dirty="0">
                <a:solidFill>
                  <a:schemeClr val="tx1"/>
                </a:solidFill>
                <a:effectLst/>
                <a:latin typeface="+mn-lt"/>
                <a:ea typeface="+mn-ea"/>
                <a:cs typeface="+mn-cs"/>
              </a:rPr>
              <a:t>Please be sure to let participants know that </a:t>
            </a:r>
            <a:r>
              <a:rPr lang="en-US" sz="1200" b="1" u="sng" kern="1200" dirty="0">
                <a:solidFill>
                  <a:schemeClr val="tx1"/>
                </a:solidFill>
                <a:effectLst/>
                <a:latin typeface="+mn-lt"/>
                <a:ea typeface="+mn-ea"/>
                <a:cs typeface="+mn-cs"/>
              </a:rPr>
              <a:t>charter schools cannot offer bonds</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10C9B579-E53A-426C-AF11-66DE167F3EA2}" type="slidenum">
              <a:rPr lang="en-US" smtClean="0"/>
              <a:t>29</a:t>
            </a:fld>
            <a:endParaRPr lang="en-US"/>
          </a:p>
        </p:txBody>
      </p:sp>
    </p:spTree>
    <p:extLst>
      <p:ext uri="{BB962C8B-B14F-4D97-AF65-F5344CB8AC3E}">
        <p14:creationId xmlns:p14="http://schemas.microsoft.com/office/powerpoint/2010/main" val="4247301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2" name="Shape 532"/>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marL="0" indent="0">
              <a:buNone/>
            </a:pPr>
            <a:r>
              <a:rPr lang="en-US" dirty="0" smtClean="0"/>
              <a:t>Reflect</a:t>
            </a:r>
            <a:r>
              <a:rPr lang="en-US" baseline="0" dirty="0" smtClean="0"/>
              <a:t> on these statements.  Mark each one as either true or false.</a:t>
            </a:r>
            <a:endParaRPr dirty="0"/>
          </a:p>
        </p:txBody>
      </p:sp>
    </p:spTree>
    <p:extLst>
      <p:ext uri="{BB962C8B-B14F-4D97-AF65-F5344CB8AC3E}">
        <p14:creationId xmlns:p14="http://schemas.microsoft.com/office/powerpoint/2010/main" val="4141328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1" name="Shape 521"/>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marL="0" indent="0">
              <a:buNone/>
            </a:pPr>
            <a:endParaRPr/>
          </a:p>
        </p:txBody>
      </p:sp>
    </p:spTree>
    <p:extLst>
      <p:ext uri="{BB962C8B-B14F-4D97-AF65-F5344CB8AC3E}">
        <p14:creationId xmlns:p14="http://schemas.microsoft.com/office/powerpoint/2010/main" val="1360890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Gifted students do not always show themselves to be the smartest, most eager learners in the classroom.</a:t>
            </a:r>
            <a:r>
              <a:rPr lang="en-US" baseline="0" dirty="0" smtClean="0"/>
              <a:t>  One reason is there could be a mismatch between the child and the available learning opportunities.  Very bright children are often bored in traditional school settings if the emphasis is on rote learning of facts.  Gifted students may exhibit off-task behaviors, spend their time daydreaming, and put forth minimal effort because they already know the material being presented.  </a:t>
            </a:r>
            <a:endParaRPr lang="en-US" dirty="0"/>
          </a:p>
        </p:txBody>
      </p:sp>
    </p:spTree>
    <p:extLst>
      <p:ext uri="{BB962C8B-B14F-4D97-AF65-F5344CB8AC3E}">
        <p14:creationId xmlns:p14="http://schemas.microsoft.com/office/powerpoint/2010/main" val="451407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students come to school with a rich background of prior experiences.  They have been read thousands of books and visited museums</a:t>
            </a:r>
            <a:r>
              <a:rPr lang="en-US" baseline="0" dirty="0" smtClean="0"/>
              <a:t> and </a:t>
            </a:r>
            <a:r>
              <a:rPr lang="en-US" dirty="0" smtClean="0"/>
              <a:t>zoos and attended high quality preschool programs.  They have a wide knowledge base and demonstrate an abundant</a:t>
            </a:r>
            <a:r>
              <a:rPr lang="en-US" baseline="0" dirty="0" smtClean="0"/>
              <a:t> vocabulary.  While these behaviors can suggest the potential for giftedness, more often this is a reflection of the environment the students experienced prior to entering kindergarten.</a:t>
            </a:r>
          </a:p>
          <a:p>
            <a:r>
              <a:rPr lang="en-US" baseline="0" dirty="0" smtClean="0"/>
              <a:t>Children from impoverished backgrounds come to their first formal schooling having been exposed to 30 million fewer words than their more privileged peers.  These students need intensive, literacy-focused experiences in pre-K through grade 2 to allow sufficient time to develop their potential.</a:t>
            </a:r>
            <a:endParaRPr lang="en-US" dirty="0"/>
          </a:p>
        </p:txBody>
      </p:sp>
    </p:spTree>
    <p:extLst>
      <p:ext uri="{BB962C8B-B14F-4D97-AF65-F5344CB8AC3E}">
        <p14:creationId xmlns:p14="http://schemas.microsoft.com/office/powerpoint/2010/main" val="741136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Giftedness is very complex. There is much debate as to whether giftedness is innate (nature) or whether it can be developed (nurture).  The current thinking is that one’s potential is most likely due to complex interactions</a:t>
            </a:r>
            <a:r>
              <a:rPr lang="en-US" baseline="0" dirty="0" smtClean="0"/>
              <a:t> from many systems, some systems innate and others nurturing, and that high levels of achievement in any area can be achieved through multiple developmental pathways.</a:t>
            </a:r>
            <a:endParaRPr lang="en-US" dirty="0"/>
          </a:p>
        </p:txBody>
      </p:sp>
    </p:spTree>
    <p:extLst>
      <p:ext uri="{BB962C8B-B14F-4D97-AF65-F5344CB8AC3E}">
        <p14:creationId xmlns:p14="http://schemas.microsoft.com/office/powerpoint/2010/main" val="2088333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two gifted children are alike and they will vary among themselves as much as they do from typically developing peers.  </a:t>
            </a:r>
          </a:p>
          <a:p>
            <a:r>
              <a:rPr lang="en-US" dirty="0" smtClean="0"/>
              <a:t>Gifted</a:t>
            </a:r>
            <a:r>
              <a:rPr lang="en-US" baseline="0" dirty="0" smtClean="0"/>
              <a:t> students often exhibit unevenness in development.  For example, a child might have an advanced vocabulary, but have difficulty with fine motor skills.  </a:t>
            </a:r>
            <a:r>
              <a:rPr lang="en-US" baseline="0" dirty="0" err="1" smtClean="0"/>
              <a:t>He/She</a:t>
            </a:r>
            <a:r>
              <a:rPr lang="en-US" baseline="0" dirty="0" smtClean="0"/>
              <a:t> might have an in depth understanding of higher math concepts, but have difficulty following routine procedures for organizing belongings.</a:t>
            </a:r>
            <a:endParaRPr lang="en-US" dirty="0"/>
          </a:p>
        </p:txBody>
      </p:sp>
    </p:spTree>
    <p:extLst>
      <p:ext uri="{BB962C8B-B14F-4D97-AF65-F5344CB8AC3E}">
        <p14:creationId xmlns:p14="http://schemas.microsoft.com/office/powerpoint/2010/main" val="1101291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Gifted students learn</a:t>
            </a:r>
            <a:r>
              <a:rPr lang="en-US" baseline="0" dirty="0" smtClean="0"/>
              <a:t> at a faster rate and understand at a more in-depth level than their same age peers.  It is important for teachers to </a:t>
            </a:r>
            <a:r>
              <a:rPr lang="en-US" baseline="0" dirty="0" err="1" smtClean="0"/>
              <a:t>preassess</a:t>
            </a:r>
            <a:r>
              <a:rPr lang="en-US" baseline="0" dirty="0" smtClean="0"/>
              <a:t> all their students so that they can determine what students already know and what they are ready to learn.  Teachers can then differentiate the curriculum so that all students can learn at a pace and level that is most appropriate for them.</a:t>
            </a:r>
            <a:endParaRPr lang="en-US" dirty="0"/>
          </a:p>
        </p:txBody>
      </p:sp>
    </p:spTree>
    <p:extLst>
      <p:ext uri="{BB962C8B-B14F-4D97-AF65-F5344CB8AC3E}">
        <p14:creationId xmlns:p14="http://schemas.microsoft.com/office/powerpoint/2010/main" val="1402985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gifted students who are being identified are white or Asian middle to upper class students.  There</a:t>
            </a:r>
            <a:r>
              <a:rPr lang="en-US" baseline="0" dirty="0" smtClean="0"/>
              <a:t> continues to be </a:t>
            </a:r>
            <a:r>
              <a:rPr lang="en-US" dirty="0" smtClean="0"/>
              <a:t>heavy reliance on standardized IQ and</a:t>
            </a:r>
            <a:r>
              <a:rPr lang="en-US" baseline="0" dirty="0" smtClean="0"/>
              <a:t> achievement measures to identify gifted students and these measures do not find many African American, Hispanic, English Learners, or students living in poverty. </a:t>
            </a:r>
            <a:endParaRPr lang="en-US" dirty="0"/>
          </a:p>
        </p:txBody>
      </p:sp>
    </p:spTree>
    <p:extLst>
      <p:ext uri="{BB962C8B-B14F-4D97-AF65-F5344CB8AC3E}">
        <p14:creationId xmlns:p14="http://schemas.microsoft.com/office/powerpoint/2010/main" val="1315232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0"/>
        <p:cNvGrpSpPr/>
        <p:nvPr/>
      </p:nvGrpSpPr>
      <p:grpSpPr>
        <a:xfrm>
          <a:off x="0" y="0"/>
          <a:ext cx="0" cy="0"/>
          <a:chOff x="0" y="0"/>
          <a:chExt cx="0" cy="0"/>
        </a:xfrm>
      </p:grpSpPr>
      <p:sp>
        <p:nvSpPr>
          <p:cNvPr id="161" name="Shape 161"/>
          <p:cNvSpPr txBox="1">
            <a:spLocks noGrp="1"/>
          </p:cNvSpPr>
          <p:nvPr>
            <p:ph type="ctrTitle"/>
          </p:nvPr>
        </p:nvSpPr>
        <p:spPr>
          <a:xfrm>
            <a:off x="2305100" y="1161050"/>
            <a:ext cx="6153000" cy="1159800"/>
          </a:xfrm>
          <a:prstGeom prst="rect">
            <a:avLst/>
          </a:prstGeom>
        </p:spPr>
        <p:txBody>
          <a:bodyPr spcFirstLastPara="1" wrap="square" lIns="91425" tIns="91425" rIns="91425" bIns="91425" anchor="ctr" anchorCtr="0"/>
          <a:lstStyle>
            <a:lvl1pPr lvl="0" algn="r">
              <a:spcBef>
                <a:spcPts val="0"/>
              </a:spcBef>
              <a:spcAft>
                <a:spcPts val="0"/>
              </a:spcAft>
              <a:buClr>
                <a:srgbClr val="1C4587"/>
              </a:buClr>
              <a:buSzPts val="4800"/>
              <a:buNone/>
              <a:defRPr sz="4800" b="0">
                <a:solidFill>
                  <a:srgbClr val="1C4587"/>
                </a:solidFill>
              </a:defRPr>
            </a:lvl1pPr>
            <a:lvl2pPr lvl="1" algn="r">
              <a:spcBef>
                <a:spcPts val="0"/>
              </a:spcBef>
              <a:spcAft>
                <a:spcPts val="0"/>
              </a:spcAft>
              <a:buClr>
                <a:srgbClr val="1C4587"/>
              </a:buClr>
              <a:buSzPts val="4800"/>
              <a:buNone/>
              <a:defRPr sz="4800" b="0">
                <a:solidFill>
                  <a:srgbClr val="1C4587"/>
                </a:solidFill>
              </a:defRPr>
            </a:lvl2pPr>
            <a:lvl3pPr lvl="2" algn="r">
              <a:spcBef>
                <a:spcPts val="0"/>
              </a:spcBef>
              <a:spcAft>
                <a:spcPts val="0"/>
              </a:spcAft>
              <a:buClr>
                <a:srgbClr val="1C4587"/>
              </a:buClr>
              <a:buSzPts val="4800"/>
              <a:buNone/>
              <a:defRPr sz="4800" b="0">
                <a:solidFill>
                  <a:srgbClr val="1C4587"/>
                </a:solidFill>
              </a:defRPr>
            </a:lvl3pPr>
            <a:lvl4pPr lvl="3" algn="r">
              <a:spcBef>
                <a:spcPts val="0"/>
              </a:spcBef>
              <a:spcAft>
                <a:spcPts val="0"/>
              </a:spcAft>
              <a:buClr>
                <a:srgbClr val="1C4587"/>
              </a:buClr>
              <a:buSzPts val="4800"/>
              <a:buNone/>
              <a:defRPr sz="4800" b="0">
                <a:solidFill>
                  <a:srgbClr val="1C4587"/>
                </a:solidFill>
              </a:defRPr>
            </a:lvl4pPr>
            <a:lvl5pPr lvl="4" algn="r">
              <a:spcBef>
                <a:spcPts val="0"/>
              </a:spcBef>
              <a:spcAft>
                <a:spcPts val="0"/>
              </a:spcAft>
              <a:buClr>
                <a:srgbClr val="1C4587"/>
              </a:buClr>
              <a:buSzPts val="4800"/>
              <a:buNone/>
              <a:defRPr sz="4800" b="0">
                <a:solidFill>
                  <a:srgbClr val="1C4587"/>
                </a:solidFill>
              </a:defRPr>
            </a:lvl5pPr>
            <a:lvl6pPr lvl="5" algn="r">
              <a:spcBef>
                <a:spcPts val="0"/>
              </a:spcBef>
              <a:spcAft>
                <a:spcPts val="0"/>
              </a:spcAft>
              <a:buClr>
                <a:srgbClr val="1C4587"/>
              </a:buClr>
              <a:buSzPts val="4800"/>
              <a:buNone/>
              <a:defRPr sz="4800" b="0">
                <a:solidFill>
                  <a:srgbClr val="1C4587"/>
                </a:solidFill>
              </a:defRPr>
            </a:lvl6pPr>
            <a:lvl7pPr lvl="6" algn="r">
              <a:spcBef>
                <a:spcPts val="0"/>
              </a:spcBef>
              <a:spcAft>
                <a:spcPts val="0"/>
              </a:spcAft>
              <a:buClr>
                <a:srgbClr val="1C4587"/>
              </a:buClr>
              <a:buSzPts val="4800"/>
              <a:buNone/>
              <a:defRPr sz="4800" b="0">
                <a:solidFill>
                  <a:srgbClr val="1C4587"/>
                </a:solidFill>
              </a:defRPr>
            </a:lvl7pPr>
            <a:lvl8pPr lvl="7" algn="r">
              <a:spcBef>
                <a:spcPts val="0"/>
              </a:spcBef>
              <a:spcAft>
                <a:spcPts val="0"/>
              </a:spcAft>
              <a:buClr>
                <a:srgbClr val="1C4587"/>
              </a:buClr>
              <a:buSzPts val="4800"/>
              <a:buNone/>
              <a:defRPr sz="4800" b="0">
                <a:solidFill>
                  <a:srgbClr val="1C4587"/>
                </a:solidFill>
              </a:defRPr>
            </a:lvl8pPr>
            <a:lvl9pPr lvl="8" algn="r">
              <a:spcBef>
                <a:spcPts val="0"/>
              </a:spcBef>
              <a:spcAft>
                <a:spcPts val="0"/>
              </a:spcAft>
              <a:buClr>
                <a:srgbClr val="1C4587"/>
              </a:buClr>
              <a:buSzPts val="4800"/>
              <a:buNone/>
              <a:defRPr sz="4800" b="0">
                <a:solidFill>
                  <a:srgbClr val="1C4587"/>
                </a:solidFill>
              </a:defRPr>
            </a:lvl9pPr>
          </a:lstStyle>
          <a:p>
            <a:endParaRPr/>
          </a:p>
        </p:txBody>
      </p:sp>
      <p:sp>
        <p:nvSpPr>
          <p:cNvPr id="162" name="Shape 162"/>
          <p:cNvSpPr/>
          <p:nvPr/>
        </p:nvSpPr>
        <p:spPr>
          <a:xfrm>
            <a:off x="723692" y="4220091"/>
            <a:ext cx="794875" cy="985737"/>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3" name="Shape 163"/>
          <p:cNvSpPr/>
          <p:nvPr/>
        </p:nvSpPr>
        <p:spPr>
          <a:xfrm>
            <a:off x="-58319" y="3053287"/>
            <a:ext cx="782014" cy="890356"/>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4" name="Shape 164"/>
          <p:cNvSpPr/>
          <p:nvPr/>
        </p:nvSpPr>
        <p:spPr>
          <a:xfrm>
            <a:off x="4025101" y="3422420"/>
            <a:ext cx="370865" cy="8095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5" name="Shape 165"/>
          <p:cNvSpPr/>
          <p:nvPr/>
        </p:nvSpPr>
        <p:spPr>
          <a:xfrm>
            <a:off x="3078045" y="3128354"/>
            <a:ext cx="730671" cy="89581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6" name="Shape 166"/>
          <p:cNvSpPr/>
          <p:nvPr/>
        </p:nvSpPr>
        <p:spPr>
          <a:xfrm>
            <a:off x="5401648" y="3285712"/>
            <a:ext cx="805934" cy="75083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7" name="Shape 167"/>
          <p:cNvSpPr/>
          <p:nvPr/>
        </p:nvSpPr>
        <p:spPr>
          <a:xfrm>
            <a:off x="8364459" y="3346843"/>
            <a:ext cx="873792" cy="600260"/>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8" name="Shape 168"/>
          <p:cNvSpPr/>
          <p:nvPr/>
        </p:nvSpPr>
        <p:spPr>
          <a:xfrm>
            <a:off x="4551116" y="3125540"/>
            <a:ext cx="657208" cy="679227"/>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9" name="Shape 169"/>
          <p:cNvSpPr/>
          <p:nvPr/>
        </p:nvSpPr>
        <p:spPr>
          <a:xfrm>
            <a:off x="4419881" y="3994834"/>
            <a:ext cx="919681" cy="950908"/>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0" name="Shape 170"/>
          <p:cNvSpPr/>
          <p:nvPr/>
        </p:nvSpPr>
        <p:spPr>
          <a:xfrm>
            <a:off x="2644912" y="4036538"/>
            <a:ext cx="890356" cy="7068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1" name="Shape 171"/>
          <p:cNvSpPr/>
          <p:nvPr/>
        </p:nvSpPr>
        <p:spPr>
          <a:xfrm>
            <a:off x="2116542" y="3186156"/>
            <a:ext cx="829755" cy="780163"/>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2" name="Shape 172"/>
          <p:cNvSpPr/>
          <p:nvPr/>
        </p:nvSpPr>
        <p:spPr>
          <a:xfrm>
            <a:off x="1347361" y="3186147"/>
            <a:ext cx="599146" cy="706812"/>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3" name="Shape 173"/>
          <p:cNvSpPr/>
          <p:nvPr/>
        </p:nvSpPr>
        <p:spPr>
          <a:xfrm>
            <a:off x="2681615" y="4813558"/>
            <a:ext cx="816944" cy="313967"/>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4" name="Shape 174"/>
          <p:cNvSpPr/>
          <p:nvPr/>
        </p:nvSpPr>
        <p:spPr>
          <a:xfrm>
            <a:off x="7146421" y="4508764"/>
            <a:ext cx="1040884" cy="73062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5" name="Shape 175"/>
          <p:cNvSpPr/>
          <p:nvPr/>
        </p:nvSpPr>
        <p:spPr>
          <a:xfrm>
            <a:off x="7146430" y="3104432"/>
            <a:ext cx="684732" cy="721463"/>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6" name="Shape 176"/>
          <p:cNvSpPr/>
          <p:nvPr/>
        </p:nvSpPr>
        <p:spPr>
          <a:xfrm>
            <a:off x="5262207" y="4729516"/>
            <a:ext cx="525046" cy="372666"/>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7" name="Shape 177"/>
          <p:cNvSpPr/>
          <p:nvPr/>
        </p:nvSpPr>
        <p:spPr>
          <a:xfrm>
            <a:off x="8376372" y="4729061"/>
            <a:ext cx="508532" cy="324976"/>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8" name="Shape 178"/>
          <p:cNvSpPr/>
          <p:nvPr/>
        </p:nvSpPr>
        <p:spPr>
          <a:xfrm>
            <a:off x="3808716" y="4429326"/>
            <a:ext cx="570935" cy="567282"/>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9" name="Shape 179"/>
          <p:cNvSpPr/>
          <p:nvPr/>
        </p:nvSpPr>
        <p:spPr>
          <a:xfrm>
            <a:off x="7975391" y="3053272"/>
            <a:ext cx="541560" cy="67927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0" name="Shape 180"/>
          <p:cNvSpPr/>
          <p:nvPr/>
        </p:nvSpPr>
        <p:spPr>
          <a:xfrm>
            <a:off x="1570785" y="4028295"/>
            <a:ext cx="734324" cy="723314"/>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1" name="Shape 181"/>
          <p:cNvSpPr/>
          <p:nvPr/>
        </p:nvSpPr>
        <p:spPr>
          <a:xfrm>
            <a:off x="247060" y="4094875"/>
            <a:ext cx="275434" cy="244207"/>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2" name="Shape 182"/>
          <p:cNvSpPr/>
          <p:nvPr/>
        </p:nvSpPr>
        <p:spPr>
          <a:xfrm>
            <a:off x="8516944" y="4082884"/>
            <a:ext cx="690236" cy="510383"/>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3" name="Shape 183"/>
          <p:cNvSpPr/>
          <p:nvPr/>
        </p:nvSpPr>
        <p:spPr>
          <a:xfrm>
            <a:off x="859713" y="3417443"/>
            <a:ext cx="317620" cy="659010"/>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4" name="Shape 184"/>
          <p:cNvSpPr/>
          <p:nvPr/>
        </p:nvSpPr>
        <p:spPr>
          <a:xfrm rot="1920742">
            <a:off x="5707038" y="4213989"/>
            <a:ext cx="884797" cy="750834"/>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5" name="Shape 185"/>
          <p:cNvSpPr/>
          <p:nvPr/>
        </p:nvSpPr>
        <p:spPr>
          <a:xfrm rot="-3496844">
            <a:off x="115839" y="4509560"/>
            <a:ext cx="537852" cy="464440"/>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6" name="Shape 186"/>
          <p:cNvSpPr/>
          <p:nvPr/>
        </p:nvSpPr>
        <p:spPr>
          <a:xfrm>
            <a:off x="7518184" y="3966329"/>
            <a:ext cx="846269" cy="598458"/>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7" name="Shape 187"/>
          <p:cNvSpPr/>
          <p:nvPr/>
        </p:nvSpPr>
        <p:spPr>
          <a:xfrm rot="-5400000">
            <a:off x="6496794" y="3021441"/>
            <a:ext cx="493819" cy="63153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8" name="Shape 188"/>
          <p:cNvSpPr/>
          <p:nvPr/>
        </p:nvSpPr>
        <p:spPr>
          <a:xfrm>
            <a:off x="6453205" y="3705907"/>
            <a:ext cx="666366" cy="75268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9" name="Shape 189"/>
          <p:cNvSpPr/>
          <p:nvPr/>
        </p:nvSpPr>
        <p:spPr>
          <a:xfrm>
            <a:off x="1866011" y="4742879"/>
            <a:ext cx="681078" cy="455287"/>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0" name="Shape 190"/>
          <p:cNvSpPr/>
          <p:nvPr/>
        </p:nvSpPr>
        <p:spPr>
          <a:xfrm>
            <a:off x="6669805" y="4614395"/>
            <a:ext cx="308462" cy="330481"/>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03850" y="4531022"/>
            <a:ext cx="683954" cy="273844"/>
          </a:xfrm>
          <a:prstGeom prst="rect">
            <a:avLst/>
          </a:prstGeom>
        </p:spPr>
        <p:txBody>
          <a:bodyPr/>
          <a:lstStyle/>
          <a:p>
            <a:fld id="{1FB2E344-D829-4951-9C93-52164B1216BE}" type="datetime1">
              <a:rPr lang="en-US" smtClean="0"/>
              <a:t>6/13/18</a:t>
            </a:fld>
            <a:endParaRPr lang="en-US" dirty="0"/>
          </a:p>
        </p:txBody>
      </p:sp>
      <p:sp>
        <p:nvSpPr>
          <p:cNvPr id="5" name="Footer Placeholder 4"/>
          <p:cNvSpPr>
            <a:spLocks noGrp="1"/>
          </p:cNvSpPr>
          <p:nvPr>
            <p:ph type="ftr" sz="quarter" idx="11"/>
          </p:nvPr>
        </p:nvSpPr>
        <p:spPr>
          <a:xfrm>
            <a:off x="508001" y="4531022"/>
            <a:ext cx="4723209"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2998" y="4531022"/>
            <a:ext cx="512504" cy="273844"/>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908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91"/>
        <p:cNvGrpSpPr/>
        <p:nvPr/>
      </p:nvGrpSpPr>
      <p:grpSpPr>
        <a:xfrm>
          <a:off x="0" y="0"/>
          <a:ext cx="0" cy="0"/>
          <a:chOff x="0" y="0"/>
          <a:chExt cx="0" cy="0"/>
        </a:xfrm>
      </p:grpSpPr>
      <p:sp>
        <p:nvSpPr>
          <p:cNvPr id="192" name="Shape 192"/>
          <p:cNvSpPr txBox="1">
            <a:spLocks noGrp="1"/>
          </p:cNvSpPr>
          <p:nvPr>
            <p:ph type="ctrTitle"/>
          </p:nvPr>
        </p:nvSpPr>
        <p:spPr>
          <a:xfrm>
            <a:off x="3210935" y="1661762"/>
            <a:ext cx="5301600" cy="1159800"/>
          </a:xfrm>
          <a:prstGeom prst="rect">
            <a:avLst/>
          </a:prstGeom>
        </p:spPr>
        <p:txBody>
          <a:bodyPr spcFirstLastPara="1" wrap="square" lIns="91425" tIns="91425" rIns="91425" bIns="91425" anchor="b" anchorCtr="0"/>
          <a:lstStyle>
            <a:lvl1pPr lvl="0" algn="r" rtl="0">
              <a:spcBef>
                <a:spcPts val="0"/>
              </a:spcBef>
              <a:spcAft>
                <a:spcPts val="0"/>
              </a:spcAft>
              <a:buSzPts val="3700"/>
              <a:buNone/>
              <a:defRPr sz="3700" b="0"/>
            </a:lvl1pPr>
            <a:lvl2pPr lvl="1" algn="r" rtl="0">
              <a:spcBef>
                <a:spcPts val="0"/>
              </a:spcBef>
              <a:spcAft>
                <a:spcPts val="0"/>
              </a:spcAft>
              <a:buSzPts val="3700"/>
              <a:buNone/>
              <a:defRPr sz="3700" b="0"/>
            </a:lvl2pPr>
            <a:lvl3pPr lvl="2" algn="r" rtl="0">
              <a:spcBef>
                <a:spcPts val="0"/>
              </a:spcBef>
              <a:spcAft>
                <a:spcPts val="0"/>
              </a:spcAft>
              <a:buSzPts val="3700"/>
              <a:buNone/>
              <a:defRPr sz="3700" b="0"/>
            </a:lvl3pPr>
            <a:lvl4pPr lvl="3" algn="r" rtl="0">
              <a:spcBef>
                <a:spcPts val="0"/>
              </a:spcBef>
              <a:spcAft>
                <a:spcPts val="0"/>
              </a:spcAft>
              <a:buSzPts val="3700"/>
              <a:buNone/>
              <a:defRPr sz="3700" b="0"/>
            </a:lvl4pPr>
            <a:lvl5pPr lvl="4" algn="r" rtl="0">
              <a:spcBef>
                <a:spcPts val="0"/>
              </a:spcBef>
              <a:spcAft>
                <a:spcPts val="0"/>
              </a:spcAft>
              <a:buSzPts val="3700"/>
              <a:buNone/>
              <a:defRPr sz="3700" b="0"/>
            </a:lvl5pPr>
            <a:lvl6pPr lvl="5" algn="r" rtl="0">
              <a:spcBef>
                <a:spcPts val="0"/>
              </a:spcBef>
              <a:spcAft>
                <a:spcPts val="0"/>
              </a:spcAft>
              <a:buSzPts val="3700"/>
              <a:buNone/>
              <a:defRPr sz="3700" b="0"/>
            </a:lvl6pPr>
            <a:lvl7pPr lvl="6" algn="r" rtl="0">
              <a:spcBef>
                <a:spcPts val="0"/>
              </a:spcBef>
              <a:spcAft>
                <a:spcPts val="0"/>
              </a:spcAft>
              <a:buSzPts val="3700"/>
              <a:buNone/>
              <a:defRPr sz="3700" b="0"/>
            </a:lvl7pPr>
            <a:lvl8pPr lvl="7" algn="r" rtl="0">
              <a:spcBef>
                <a:spcPts val="0"/>
              </a:spcBef>
              <a:spcAft>
                <a:spcPts val="0"/>
              </a:spcAft>
              <a:buSzPts val="3700"/>
              <a:buNone/>
              <a:defRPr sz="3700" b="0"/>
            </a:lvl8pPr>
            <a:lvl9pPr lvl="8" algn="r" rtl="0">
              <a:spcBef>
                <a:spcPts val="0"/>
              </a:spcBef>
              <a:spcAft>
                <a:spcPts val="0"/>
              </a:spcAft>
              <a:buSzPts val="3700"/>
              <a:buNone/>
              <a:defRPr sz="3700" b="0"/>
            </a:lvl9pPr>
          </a:lstStyle>
          <a:p>
            <a:endParaRPr/>
          </a:p>
        </p:txBody>
      </p:sp>
      <p:sp>
        <p:nvSpPr>
          <p:cNvPr id="193" name="Shape 193"/>
          <p:cNvSpPr txBox="1">
            <a:spLocks noGrp="1"/>
          </p:cNvSpPr>
          <p:nvPr>
            <p:ph type="subTitle" idx="1"/>
          </p:nvPr>
        </p:nvSpPr>
        <p:spPr>
          <a:xfrm>
            <a:off x="3210885" y="2864177"/>
            <a:ext cx="5301600" cy="784800"/>
          </a:xfrm>
          <a:prstGeom prst="rect">
            <a:avLst/>
          </a:prstGeom>
        </p:spPr>
        <p:txBody>
          <a:bodyPr spcFirstLastPara="1" wrap="square" lIns="91425" tIns="91425" rIns="91425" bIns="91425" anchor="t" anchorCtr="0"/>
          <a:lstStyle>
            <a:lvl1pPr lvl="0" algn="r" rtl="0">
              <a:spcBef>
                <a:spcPts val="0"/>
              </a:spcBef>
              <a:spcAft>
                <a:spcPts val="0"/>
              </a:spcAft>
              <a:buClr>
                <a:srgbClr val="1C4587"/>
              </a:buClr>
              <a:buSzPts val="2600"/>
              <a:buNone/>
              <a:defRPr>
                <a:solidFill>
                  <a:srgbClr val="1C4587"/>
                </a:solidFill>
              </a:defRPr>
            </a:lvl1pPr>
            <a:lvl2pPr lvl="1" algn="r" rtl="0">
              <a:spcBef>
                <a:spcPts val="0"/>
              </a:spcBef>
              <a:spcAft>
                <a:spcPts val="0"/>
              </a:spcAft>
              <a:buClr>
                <a:srgbClr val="1C4587"/>
              </a:buClr>
              <a:buSzPts val="3000"/>
              <a:buNone/>
              <a:defRPr sz="3000">
                <a:solidFill>
                  <a:srgbClr val="1C4587"/>
                </a:solidFill>
              </a:defRPr>
            </a:lvl2pPr>
            <a:lvl3pPr lvl="2" algn="r" rtl="0">
              <a:spcBef>
                <a:spcPts val="0"/>
              </a:spcBef>
              <a:spcAft>
                <a:spcPts val="0"/>
              </a:spcAft>
              <a:buClr>
                <a:srgbClr val="1C4587"/>
              </a:buClr>
              <a:buSzPts val="3000"/>
              <a:buNone/>
              <a:defRPr sz="3000">
                <a:solidFill>
                  <a:srgbClr val="1C4587"/>
                </a:solidFill>
              </a:defRPr>
            </a:lvl3pPr>
            <a:lvl4pPr lvl="3" algn="r" rtl="0">
              <a:spcBef>
                <a:spcPts val="0"/>
              </a:spcBef>
              <a:spcAft>
                <a:spcPts val="0"/>
              </a:spcAft>
              <a:buClr>
                <a:srgbClr val="1C4587"/>
              </a:buClr>
              <a:buSzPts val="3000"/>
              <a:buNone/>
              <a:defRPr sz="3000">
                <a:solidFill>
                  <a:srgbClr val="1C4587"/>
                </a:solidFill>
              </a:defRPr>
            </a:lvl4pPr>
            <a:lvl5pPr lvl="4" algn="r" rtl="0">
              <a:spcBef>
                <a:spcPts val="0"/>
              </a:spcBef>
              <a:spcAft>
                <a:spcPts val="0"/>
              </a:spcAft>
              <a:buClr>
                <a:srgbClr val="1C4587"/>
              </a:buClr>
              <a:buSzPts val="3000"/>
              <a:buNone/>
              <a:defRPr sz="3000">
                <a:solidFill>
                  <a:srgbClr val="1C4587"/>
                </a:solidFill>
              </a:defRPr>
            </a:lvl5pPr>
            <a:lvl6pPr lvl="5" algn="r" rtl="0">
              <a:spcBef>
                <a:spcPts val="0"/>
              </a:spcBef>
              <a:spcAft>
                <a:spcPts val="0"/>
              </a:spcAft>
              <a:buClr>
                <a:srgbClr val="1C4587"/>
              </a:buClr>
              <a:buSzPts val="3000"/>
              <a:buNone/>
              <a:defRPr sz="3000">
                <a:solidFill>
                  <a:srgbClr val="1C4587"/>
                </a:solidFill>
              </a:defRPr>
            </a:lvl6pPr>
            <a:lvl7pPr lvl="6" algn="r" rtl="0">
              <a:spcBef>
                <a:spcPts val="0"/>
              </a:spcBef>
              <a:spcAft>
                <a:spcPts val="0"/>
              </a:spcAft>
              <a:buClr>
                <a:srgbClr val="1C4587"/>
              </a:buClr>
              <a:buSzPts val="3000"/>
              <a:buNone/>
              <a:defRPr sz="3000">
                <a:solidFill>
                  <a:srgbClr val="1C4587"/>
                </a:solidFill>
              </a:defRPr>
            </a:lvl7pPr>
            <a:lvl8pPr lvl="7" algn="r" rtl="0">
              <a:spcBef>
                <a:spcPts val="0"/>
              </a:spcBef>
              <a:spcAft>
                <a:spcPts val="0"/>
              </a:spcAft>
              <a:buClr>
                <a:srgbClr val="1C4587"/>
              </a:buClr>
              <a:buSzPts val="3000"/>
              <a:buNone/>
              <a:defRPr sz="3000">
                <a:solidFill>
                  <a:srgbClr val="1C4587"/>
                </a:solidFill>
              </a:defRPr>
            </a:lvl8pPr>
            <a:lvl9pPr lvl="8" algn="r" rtl="0">
              <a:spcBef>
                <a:spcPts val="0"/>
              </a:spcBef>
              <a:spcAft>
                <a:spcPts val="0"/>
              </a:spcAft>
              <a:buClr>
                <a:srgbClr val="1C4587"/>
              </a:buClr>
              <a:buSzPts val="3000"/>
              <a:buNone/>
              <a:defRPr sz="3000">
                <a:solidFill>
                  <a:srgbClr val="1C4587"/>
                </a:solidFill>
              </a:defRPr>
            </a:lvl9pPr>
          </a:lstStyle>
          <a:p>
            <a:endParaRPr/>
          </a:p>
        </p:txBody>
      </p:sp>
      <p:sp>
        <p:nvSpPr>
          <p:cNvPr id="194" name="Shape 194"/>
          <p:cNvSpPr/>
          <p:nvPr/>
        </p:nvSpPr>
        <p:spPr>
          <a:xfrm>
            <a:off x="4412080" y="4661638"/>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5" name="Shape 195"/>
          <p:cNvSpPr/>
          <p:nvPr/>
        </p:nvSpPr>
        <p:spPr>
          <a:xfrm>
            <a:off x="3968826" y="4000288"/>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6" name="Shape 196"/>
          <p:cNvSpPr/>
          <p:nvPr/>
        </p:nvSpPr>
        <p:spPr>
          <a:xfrm>
            <a:off x="6283364" y="42095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7" name="Shape 197"/>
          <p:cNvSpPr/>
          <p:nvPr/>
        </p:nvSpPr>
        <p:spPr>
          <a:xfrm>
            <a:off x="5746560" y="4042836"/>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8" name="Shape 198"/>
          <p:cNvSpPr/>
          <p:nvPr/>
        </p:nvSpPr>
        <p:spPr>
          <a:xfrm>
            <a:off x="7063610" y="4132028"/>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9" name="Shape 199"/>
          <p:cNvSpPr/>
          <p:nvPr/>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0" name="Shape 200"/>
          <p:cNvSpPr/>
          <p:nvPr/>
        </p:nvSpPr>
        <p:spPr>
          <a:xfrm>
            <a:off x="6581517" y="4041241"/>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1" name="Shape 201"/>
          <p:cNvSpPr/>
          <p:nvPr/>
        </p:nvSpPr>
        <p:spPr>
          <a:xfrm>
            <a:off x="6507132" y="4533962"/>
            <a:ext cx="521292" cy="538992"/>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2" name="Shape 202"/>
          <p:cNvSpPr/>
          <p:nvPr/>
        </p:nvSpPr>
        <p:spPr>
          <a:xfrm>
            <a:off x="55010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3" name="Shape 203"/>
          <p:cNvSpPr/>
          <p:nvPr/>
        </p:nvSpPr>
        <p:spPr>
          <a:xfrm>
            <a:off x="5201567" y="4075599"/>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4" name="Shape 204"/>
          <p:cNvSpPr/>
          <p:nvPr/>
        </p:nvSpPr>
        <p:spPr>
          <a:xfrm>
            <a:off x="4765584" y="4075593"/>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5" name="Shape 205"/>
          <p:cNvSpPr/>
          <p:nvPr/>
        </p:nvSpPr>
        <p:spPr>
          <a:xfrm>
            <a:off x="55218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6" name="Shape 206"/>
          <p:cNvSpPr/>
          <p:nvPr/>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7" name="Shape 207"/>
          <p:cNvSpPr/>
          <p:nvPr/>
        </p:nvSpPr>
        <p:spPr>
          <a:xfrm>
            <a:off x="8052577" y="402927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8" name="Shape 208"/>
          <p:cNvSpPr/>
          <p:nvPr/>
        </p:nvSpPr>
        <p:spPr>
          <a:xfrm>
            <a:off x="6984573" y="4950383"/>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9" name="Shape 209"/>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0" name="Shape 210"/>
          <p:cNvSpPr/>
          <p:nvPr/>
        </p:nvSpPr>
        <p:spPr>
          <a:xfrm>
            <a:off x="6160715" y="4780234"/>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1" name="Shape 211"/>
          <p:cNvSpPr/>
          <p:nvPr/>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2" name="Shape 212"/>
          <p:cNvSpPr/>
          <p:nvPr/>
        </p:nvSpPr>
        <p:spPr>
          <a:xfrm>
            <a:off x="48922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3" name="Shape 213"/>
          <p:cNvSpPr/>
          <p:nvPr/>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4" name="Shape 214"/>
          <p:cNvSpPr/>
          <p:nvPr/>
        </p:nvSpPr>
        <p:spPr>
          <a:xfrm>
            <a:off x="4489179" y="4206693"/>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5" name="Shape 215"/>
          <p:cNvSpPr/>
          <p:nvPr/>
        </p:nvSpPr>
        <p:spPr>
          <a:xfrm rot="1920548">
            <a:off x="7236726" y="46581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6" name="Shape 216"/>
          <p:cNvSpPr/>
          <p:nvPr/>
        </p:nvSpPr>
        <p:spPr>
          <a:xfrm>
            <a:off x="8263292" y="4517805"/>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7" name="Shape 217"/>
          <p:cNvSpPr/>
          <p:nvPr/>
        </p:nvSpPr>
        <p:spPr>
          <a:xfrm rot="-5400000">
            <a:off x="7684355" y="39822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8" name="Shape 218"/>
          <p:cNvSpPr/>
          <p:nvPr/>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9" name="Shape 219"/>
          <p:cNvSpPr/>
          <p:nvPr/>
        </p:nvSpPr>
        <p:spPr>
          <a:xfrm>
            <a:off x="50595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0" name="Shape 220"/>
          <p:cNvSpPr/>
          <p:nvPr/>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1" name="Shape 221"/>
          <p:cNvSpPr/>
          <p:nvPr/>
        </p:nvSpPr>
        <p:spPr>
          <a:xfrm>
            <a:off x="1482765" y="42095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2" name="Shape 222"/>
          <p:cNvSpPr/>
          <p:nvPr/>
        </p:nvSpPr>
        <p:spPr>
          <a:xfrm>
            <a:off x="945960" y="4042836"/>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3" name="Shape 223"/>
          <p:cNvSpPr/>
          <p:nvPr/>
        </p:nvSpPr>
        <p:spPr>
          <a:xfrm>
            <a:off x="2263010" y="4132028"/>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4" name="Shape 224"/>
          <p:cNvSpPr/>
          <p:nvPr/>
        </p:nvSpPr>
        <p:spPr>
          <a:xfrm>
            <a:off x="1780917" y="4041241"/>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5" name="Shape 225"/>
          <p:cNvSpPr/>
          <p:nvPr/>
        </p:nvSpPr>
        <p:spPr>
          <a:xfrm>
            <a:off x="1706532" y="4533962"/>
            <a:ext cx="521292" cy="538992"/>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6" name="Shape 226"/>
          <p:cNvSpPr/>
          <p:nvPr/>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7" name="Shape 227"/>
          <p:cNvSpPr/>
          <p:nvPr/>
        </p:nvSpPr>
        <p:spPr>
          <a:xfrm>
            <a:off x="400967" y="4075599"/>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8" name="Shape 228"/>
          <p:cNvSpPr/>
          <p:nvPr/>
        </p:nvSpPr>
        <p:spPr>
          <a:xfrm>
            <a:off x="-35016" y="4075593"/>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9" name="Shape 229"/>
          <p:cNvSpPr/>
          <p:nvPr/>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0" name="Shape 230"/>
          <p:cNvSpPr/>
          <p:nvPr/>
        </p:nvSpPr>
        <p:spPr>
          <a:xfrm>
            <a:off x="32519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1" name="Shape 231"/>
          <p:cNvSpPr/>
          <p:nvPr/>
        </p:nvSpPr>
        <p:spPr>
          <a:xfrm>
            <a:off x="3251978" y="402927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2" name="Shape 232"/>
          <p:cNvSpPr/>
          <p:nvPr/>
        </p:nvSpPr>
        <p:spPr>
          <a:xfrm>
            <a:off x="2183974" y="4950383"/>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3" name="Shape 233"/>
          <p:cNvSpPr/>
          <p:nvPr/>
        </p:nvSpPr>
        <p:spPr>
          <a:xfrm>
            <a:off x="39491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4" name="Shape 234"/>
          <p:cNvSpPr/>
          <p:nvPr/>
        </p:nvSpPr>
        <p:spPr>
          <a:xfrm>
            <a:off x="1360115" y="4780234"/>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5" name="Shape 235"/>
          <p:cNvSpPr/>
          <p:nvPr/>
        </p:nvSpPr>
        <p:spPr>
          <a:xfrm>
            <a:off x="37218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6" name="Shape 236"/>
          <p:cNvSpPr/>
          <p:nvPr/>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7" name="Shape 237"/>
          <p:cNvSpPr/>
          <p:nvPr/>
        </p:nvSpPr>
        <p:spPr>
          <a:xfrm>
            <a:off x="40288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8" name="Shape 238"/>
          <p:cNvSpPr/>
          <p:nvPr/>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9" name="Shape 239"/>
          <p:cNvSpPr/>
          <p:nvPr/>
        </p:nvSpPr>
        <p:spPr>
          <a:xfrm rot="1920548">
            <a:off x="2436125" y="46581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40" name="Shape 240"/>
          <p:cNvSpPr/>
          <p:nvPr/>
        </p:nvSpPr>
        <p:spPr>
          <a:xfrm>
            <a:off x="3462692" y="4517805"/>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41" name="Shape 241"/>
          <p:cNvSpPr/>
          <p:nvPr/>
        </p:nvSpPr>
        <p:spPr>
          <a:xfrm rot="-5400000">
            <a:off x="2883755" y="39822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42" name="Shape 242"/>
          <p:cNvSpPr/>
          <p:nvPr/>
        </p:nvSpPr>
        <p:spPr>
          <a:xfrm>
            <a:off x="28590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43" name="Shape 243"/>
          <p:cNvSpPr/>
          <p:nvPr/>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44" name="Shape 244"/>
          <p:cNvSpPr/>
          <p:nvPr/>
        </p:nvSpPr>
        <p:spPr>
          <a:xfrm>
            <a:off x="29818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2159325" y="2161800"/>
            <a:ext cx="4825500" cy="819900"/>
          </a:xfrm>
          <a:prstGeom prst="rect">
            <a:avLst/>
          </a:prstGeom>
        </p:spPr>
        <p:txBody>
          <a:bodyPr spcFirstLastPara="1" wrap="square" lIns="91425" tIns="91425" rIns="91425" bIns="91425" anchor="ctr" anchorCtr="0"/>
          <a:lstStyle>
            <a:lvl1pPr marL="457200" lvl="0" indent="-387350" algn="ctr" rtl="0">
              <a:spcBef>
                <a:spcPts val="600"/>
              </a:spcBef>
              <a:spcAft>
                <a:spcPts val="0"/>
              </a:spcAft>
              <a:buClr>
                <a:srgbClr val="1C4587"/>
              </a:buClr>
              <a:buSzPts val="2500"/>
              <a:buChar char="✘"/>
              <a:defRPr sz="2500" b="1">
                <a:solidFill>
                  <a:srgbClr val="1C4587"/>
                </a:solidFill>
              </a:defRPr>
            </a:lvl1pPr>
            <a:lvl2pPr marL="914400" lvl="1" indent="-387350" algn="ctr" rtl="0">
              <a:spcBef>
                <a:spcPts val="0"/>
              </a:spcBef>
              <a:spcAft>
                <a:spcPts val="0"/>
              </a:spcAft>
              <a:buClr>
                <a:srgbClr val="1C4587"/>
              </a:buClr>
              <a:buSzPts val="2500"/>
              <a:buChar char="✗"/>
              <a:defRPr sz="2500" b="1">
                <a:solidFill>
                  <a:srgbClr val="1C4587"/>
                </a:solidFill>
              </a:defRPr>
            </a:lvl2pPr>
            <a:lvl3pPr marL="1371600" lvl="2" indent="-387350" algn="ctr" rtl="0">
              <a:spcBef>
                <a:spcPts val="0"/>
              </a:spcBef>
              <a:spcAft>
                <a:spcPts val="0"/>
              </a:spcAft>
              <a:buClr>
                <a:srgbClr val="1C4587"/>
              </a:buClr>
              <a:buSzPts val="2500"/>
              <a:buChar char="■"/>
              <a:defRPr sz="2500" b="1">
                <a:solidFill>
                  <a:srgbClr val="1C4587"/>
                </a:solidFill>
              </a:defRPr>
            </a:lvl3pPr>
            <a:lvl4pPr marL="1828800" lvl="3" indent="-387350" algn="ctr" rtl="0">
              <a:spcBef>
                <a:spcPts val="0"/>
              </a:spcBef>
              <a:spcAft>
                <a:spcPts val="0"/>
              </a:spcAft>
              <a:buClr>
                <a:srgbClr val="1C4587"/>
              </a:buClr>
              <a:buSzPts val="2500"/>
              <a:buChar char="●"/>
              <a:defRPr sz="2500" b="1">
                <a:solidFill>
                  <a:srgbClr val="1C4587"/>
                </a:solidFill>
              </a:defRPr>
            </a:lvl4pPr>
            <a:lvl5pPr marL="2286000" lvl="4" indent="-387350" algn="ctr" rtl="0">
              <a:spcBef>
                <a:spcPts val="0"/>
              </a:spcBef>
              <a:spcAft>
                <a:spcPts val="0"/>
              </a:spcAft>
              <a:buClr>
                <a:srgbClr val="1C4587"/>
              </a:buClr>
              <a:buSzPts val="2500"/>
              <a:buChar char="○"/>
              <a:defRPr sz="2500" b="1">
                <a:solidFill>
                  <a:srgbClr val="1C4587"/>
                </a:solidFill>
              </a:defRPr>
            </a:lvl5pPr>
            <a:lvl6pPr marL="2743200" lvl="5" indent="-387350" algn="ctr" rtl="0">
              <a:spcBef>
                <a:spcPts val="0"/>
              </a:spcBef>
              <a:spcAft>
                <a:spcPts val="0"/>
              </a:spcAft>
              <a:buClr>
                <a:srgbClr val="1C4587"/>
              </a:buClr>
              <a:buSzPts val="2500"/>
              <a:buChar char="■"/>
              <a:defRPr sz="2500" b="1">
                <a:solidFill>
                  <a:srgbClr val="1C4587"/>
                </a:solidFill>
              </a:defRPr>
            </a:lvl6pPr>
            <a:lvl7pPr marL="3200400" lvl="6" indent="-387350" algn="ctr" rtl="0">
              <a:spcBef>
                <a:spcPts val="0"/>
              </a:spcBef>
              <a:spcAft>
                <a:spcPts val="0"/>
              </a:spcAft>
              <a:buClr>
                <a:srgbClr val="1C4587"/>
              </a:buClr>
              <a:buSzPts val="2500"/>
              <a:buChar char="●"/>
              <a:defRPr sz="2500" b="1">
                <a:solidFill>
                  <a:srgbClr val="1C4587"/>
                </a:solidFill>
              </a:defRPr>
            </a:lvl7pPr>
            <a:lvl8pPr marL="3657600" lvl="7" indent="-387350" algn="ctr" rtl="0">
              <a:spcBef>
                <a:spcPts val="0"/>
              </a:spcBef>
              <a:spcAft>
                <a:spcPts val="0"/>
              </a:spcAft>
              <a:buClr>
                <a:srgbClr val="1C4587"/>
              </a:buClr>
              <a:buSzPts val="2500"/>
              <a:buChar char="○"/>
              <a:defRPr sz="2500" b="1">
                <a:solidFill>
                  <a:srgbClr val="1C4587"/>
                </a:solidFill>
              </a:defRPr>
            </a:lvl8pPr>
            <a:lvl9pPr marL="4114800" lvl="8" indent="-387350" algn="ctr">
              <a:spcBef>
                <a:spcPts val="0"/>
              </a:spcBef>
              <a:spcAft>
                <a:spcPts val="0"/>
              </a:spcAft>
              <a:buClr>
                <a:srgbClr val="1C4587"/>
              </a:buClr>
              <a:buSzPts val="2500"/>
              <a:buChar char="■"/>
              <a:defRPr sz="2500" b="1">
                <a:solidFill>
                  <a:srgbClr val="1C4587"/>
                </a:solidFill>
              </a:defRPr>
            </a:lvl9pPr>
          </a:lstStyle>
          <a:p>
            <a:endParaRPr/>
          </a:p>
        </p:txBody>
      </p:sp>
      <p:sp>
        <p:nvSpPr>
          <p:cNvPr id="247" name="Shape 247"/>
          <p:cNvSpPr/>
          <p:nvPr/>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48" name="Shape 248"/>
          <p:cNvSpPr/>
          <p:nvPr/>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49" name="Shape 249"/>
          <p:cNvSpPr/>
          <p:nvPr/>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0" name="Shape 250"/>
          <p:cNvSpPr/>
          <p:nvPr/>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1" name="Shape 251"/>
          <p:cNvSpPr/>
          <p:nvPr/>
        </p:nvSpPr>
        <p:spPr>
          <a:xfrm>
            <a:off x="8360955" y="450691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2" name="Shape 252"/>
          <p:cNvSpPr/>
          <p:nvPr/>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3" name="Shape 253"/>
          <p:cNvSpPr/>
          <p:nvPr/>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4" name="Shape 254"/>
          <p:cNvSpPr/>
          <p:nvPr/>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5" name="Shape 255"/>
          <p:cNvSpPr/>
          <p:nvPr/>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6" name="Shape 256"/>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7" name="Shape 257"/>
          <p:cNvSpPr/>
          <p:nvPr/>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8" name="Shape 258"/>
          <p:cNvSpPr/>
          <p:nvPr/>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9" name="Shape 259"/>
          <p:cNvSpPr/>
          <p:nvPr/>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0" name="Shape 260"/>
          <p:cNvSpPr/>
          <p:nvPr/>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1" name="Shape 261"/>
          <p:cNvSpPr/>
          <p:nvPr/>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2" name="Shape 262"/>
          <p:cNvSpPr/>
          <p:nvPr/>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3" name="Shape 263"/>
          <p:cNvSpPr/>
          <p:nvPr/>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4" name="Shape 264"/>
          <p:cNvSpPr/>
          <p:nvPr/>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5" name="Shape 265"/>
          <p:cNvSpPr/>
          <p:nvPr/>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6" name="Shape 266"/>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7" name="Shape 267"/>
          <p:cNvSpPr/>
          <p:nvPr/>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8" name="Shape 268"/>
          <p:cNvSpPr/>
          <p:nvPr/>
        </p:nvSpPr>
        <p:spPr>
          <a:xfrm>
            <a:off x="8699356" y="179112"/>
            <a:ext cx="521292" cy="538992"/>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9" name="Shape 269"/>
          <p:cNvSpPr/>
          <p:nvPr/>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0" name="Shape 270"/>
          <p:cNvSpPr/>
          <p:nvPr/>
        </p:nvSpPr>
        <p:spPr>
          <a:xfrm>
            <a:off x="258967"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1" name="Shape 271"/>
          <p:cNvSpPr/>
          <p:nvPr/>
        </p:nvSpPr>
        <p:spPr>
          <a:xfrm>
            <a:off x="-35016" y="4075593"/>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2" name="Shape 272"/>
          <p:cNvSpPr/>
          <p:nvPr/>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3" name="Shape 273"/>
          <p:cNvSpPr/>
          <p:nvPr/>
        </p:nvSpPr>
        <p:spPr>
          <a:xfrm>
            <a:off x="-243128" y="5421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4" name="Shape 274"/>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5" name="Shape 275"/>
          <p:cNvSpPr/>
          <p:nvPr/>
        </p:nvSpPr>
        <p:spPr>
          <a:xfrm>
            <a:off x="-38626" y="579046"/>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6" name="Shape 276"/>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7" name="Shape 277"/>
          <p:cNvSpPr/>
          <p:nvPr/>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8" name="Shape 278"/>
          <p:cNvSpPr/>
          <p:nvPr/>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9" name="Shape 279"/>
          <p:cNvSpPr/>
          <p:nvPr/>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0" name="Shape 280"/>
          <p:cNvSpPr/>
          <p:nvPr/>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1" name="Shape 281"/>
          <p:cNvSpPr/>
          <p:nvPr/>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2" name="Shape 282"/>
          <p:cNvSpPr/>
          <p:nvPr/>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3" name="Shape 283"/>
          <p:cNvSpPr/>
          <p:nvPr/>
        </p:nvSpPr>
        <p:spPr>
          <a:xfrm>
            <a:off x="346867" y="4064142"/>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4" name="Shape 284"/>
          <p:cNvSpPr/>
          <p:nvPr/>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5" name="Shape 285"/>
          <p:cNvSpPr/>
          <p:nvPr/>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6" name="Shape 286"/>
          <p:cNvSpPr/>
          <p:nvPr/>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7" name="Shape 287"/>
          <p:cNvSpPr/>
          <p:nvPr/>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90" name="Shape 290"/>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Char char="✘"/>
              <a:defRPr sz="25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grpSp>
        <p:nvGrpSpPr>
          <p:cNvPr id="291" name="Shape 291"/>
          <p:cNvGrpSpPr/>
          <p:nvPr/>
        </p:nvGrpSpPr>
        <p:grpSpPr>
          <a:xfrm>
            <a:off x="7442902" y="-91154"/>
            <a:ext cx="1796289" cy="5330574"/>
            <a:chOff x="6023725" y="842300"/>
            <a:chExt cx="1358150" cy="4030375"/>
          </a:xfrm>
        </p:grpSpPr>
        <p:sp>
          <p:nvSpPr>
            <p:cNvPr id="292" name="Shape 292"/>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3" name="Shape 293"/>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4" name="Shape 294"/>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5" name="Shape 295"/>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9" name="Shape 299"/>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3" name="Shape 303"/>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4" name="Shape 304"/>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0" name="Shape 310"/>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3" name="Shape 313"/>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cxnSp>
        <p:nvCxnSpPr>
          <p:cNvPr id="321" name="Shape 321"/>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359" name="Shape 359"/>
          <p:cNvSpPr txBox="1">
            <a:spLocks noGrp="1"/>
          </p:cNvSpPr>
          <p:nvPr>
            <p:ph type="body" idx="1"/>
          </p:nvPr>
        </p:nvSpPr>
        <p:spPr>
          <a:xfrm>
            <a:off x="747925" y="1308875"/>
            <a:ext cx="2097900" cy="36171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360" name="Shape 360"/>
          <p:cNvSpPr txBox="1">
            <a:spLocks noGrp="1"/>
          </p:cNvSpPr>
          <p:nvPr>
            <p:ph type="body" idx="2"/>
          </p:nvPr>
        </p:nvSpPr>
        <p:spPr>
          <a:xfrm>
            <a:off x="2953087" y="1308875"/>
            <a:ext cx="2097900" cy="36171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361" name="Shape 361"/>
          <p:cNvSpPr txBox="1">
            <a:spLocks noGrp="1"/>
          </p:cNvSpPr>
          <p:nvPr>
            <p:ph type="body" idx="3"/>
          </p:nvPr>
        </p:nvSpPr>
        <p:spPr>
          <a:xfrm>
            <a:off x="5158248" y="1308875"/>
            <a:ext cx="2097900" cy="36171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grpSp>
        <p:nvGrpSpPr>
          <p:cNvPr id="362" name="Shape 362"/>
          <p:cNvGrpSpPr/>
          <p:nvPr/>
        </p:nvGrpSpPr>
        <p:grpSpPr>
          <a:xfrm>
            <a:off x="7442902" y="-91154"/>
            <a:ext cx="1796289" cy="5330574"/>
            <a:chOff x="6023725" y="842300"/>
            <a:chExt cx="1358150" cy="4030375"/>
          </a:xfrm>
        </p:grpSpPr>
        <p:sp>
          <p:nvSpPr>
            <p:cNvPr id="363" name="Shape 363"/>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Shape 364"/>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 name="Shape 365"/>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6" name="Shape 366"/>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7" name="Shape 367"/>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 name="Shape 368"/>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9" name="Shape 369"/>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0" name="Shape 370"/>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1" name="Shape 371"/>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2" name="Shape 372"/>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3" name="Shape 373"/>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4" name="Shape 374"/>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5" name="Shape 375"/>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6" name="Shape 376"/>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7" name="Shape 377"/>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8" name="Shape 378"/>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9" name="Shape 379"/>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0" name="Shape 380"/>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1" name="Shape 381"/>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2" name="Shape 382"/>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3" name="Shape 383"/>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4" name="Shape 384"/>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5" name="Shape 385"/>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6" name="Shape 386"/>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7" name="Shape 387"/>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8" name="Shape 388"/>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9" name="Shape 389"/>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0" name="Shape 390"/>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1" name="Shape 391"/>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cxnSp>
        <p:nvCxnSpPr>
          <p:cNvPr id="392" name="Shape 392"/>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grpSp>
        <p:nvGrpSpPr>
          <p:cNvPr id="395" name="Shape 395"/>
          <p:cNvGrpSpPr/>
          <p:nvPr/>
        </p:nvGrpSpPr>
        <p:grpSpPr>
          <a:xfrm>
            <a:off x="7442902" y="-91154"/>
            <a:ext cx="1796289" cy="5330574"/>
            <a:chOff x="6023725" y="842300"/>
            <a:chExt cx="1358150" cy="4030375"/>
          </a:xfrm>
        </p:grpSpPr>
        <p:sp>
          <p:nvSpPr>
            <p:cNvPr id="396" name="Shape 396"/>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7" name="Shape 397"/>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8" name="Shape 398"/>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9" name="Shape 399"/>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0" name="Shape 400"/>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1" name="Shape 401"/>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2" name="Shape 402"/>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3" name="Shape 403"/>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4" name="Shape 404"/>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5" name="Shape 405"/>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6" name="Shape 406"/>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7" name="Shape 407"/>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8" name="Shape 408"/>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9" name="Shape 409"/>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0" name="Shape 410"/>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1" name="Shape 411"/>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2" name="Shape 412"/>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3" name="Shape 413"/>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4" name="Shape 414"/>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5" name="Shape 415"/>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6" name="Shape 416"/>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7" name="Shape 417"/>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8" name="Shape 418"/>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9" name="Shape 419"/>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0" name="Shape 420"/>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1" name="Shape 421"/>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2" name="Shape 422"/>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3" name="Shape 423"/>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4" name="Shape 424"/>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cxnSp>
        <p:nvCxnSpPr>
          <p:cNvPr id="425" name="Shape 425"/>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800"/>
              <a:buNone/>
              <a:defRPr sz="1800"/>
            </a:lvl1pPr>
          </a:lstStyle>
          <a:p>
            <a:endParaRPr/>
          </a:p>
        </p:txBody>
      </p:sp>
      <p:sp>
        <p:nvSpPr>
          <p:cNvPr id="428" name="Shape 428"/>
          <p:cNvSpPr/>
          <p:nvPr/>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29" name="Shape 429"/>
          <p:cNvSpPr/>
          <p:nvPr/>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30" name="Shape 430"/>
          <p:cNvSpPr/>
          <p:nvPr/>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31" name="Shape 431"/>
          <p:cNvSpPr/>
          <p:nvPr/>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32" name="Shape 432"/>
          <p:cNvSpPr/>
          <p:nvPr/>
        </p:nvSpPr>
        <p:spPr>
          <a:xfrm>
            <a:off x="8360955" y="450691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33" name="Shape 433"/>
          <p:cNvSpPr/>
          <p:nvPr/>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34" name="Shape 434"/>
          <p:cNvSpPr/>
          <p:nvPr/>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35" name="Shape 435"/>
          <p:cNvSpPr/>
          <p:nvPr/>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36" name="Shape 436"/>
          <p:cNvSpPr/>
          <p:nvPr/>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37" name="Shape 437"/>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38" name="Shape 438"/>
          <p:cNvSpPr/>
          <p:nvPr/>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39" name="Shape 439"/>
          <p:cNvSpPr/>
          <p:nvPr/>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40" name="Shape 440"/>
          <p:cNvSpPr/>
          <p:nvPr/>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41" name="Shape 441"/>
          <p:cNvSpPr/>
          <p:nvPr/>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42" name="Shape 442"/>
          <p:cNvSpPr/>
          <p:nvPr/>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43" name="Shape 443"/>
          <p:cNvSpPr/>
          <p:nvPr/>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44" name="Shape 444"/>
          <p:cNvSpPr/>
          <p:nvPr/>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45" name="Shape 445"/>
          <p:cNvSpPr/>
          <p:nvPr/>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46" name="Shape 446"/>
          <p:cNvSpPr/>
          <p:nvPr/>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47" name="Shape 447"/>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48" name="Shape 448"/>
          <p:cNvSpPr/>
          <p:nvPr/>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49" name="Shape 449"/>
          <p:cNvSpPr/>
          <p:nvPr/>
        </p:nvSpPr>
        <p:spPr>
          <a:xfrm>
            <a:off x="8699356" y="179112"/>
            <a:ext cx="521292" cy="538992"/>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0" name="Shape 450"/>
          <p:cNvSpPr/>
          <p:nvPr/>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1" name="Shape 451"/>
          <p:cNvSpPr/>
          <p:nvPr/>
        </p:nvSpPr>
        <p:spPr>
          <a:xfrm>
            <a:off x="258967"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2" name="Shape 452"/>
          <p:cNvSpPr/>
          <p:nvPr/>
        </p:nvSpPr>
        <p:spPr>
          <a:xfrm>
            <a:off x="-35016" y="4075593"/>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3" name="Shape 453"/>
          <p:cNvSpPr/>
          <p:nvPr/>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4" name="Shape 454"/>
          <p:cNvSpPr/>
          <p:nvPr/>
        </p:nvSpPr>
        <p:spPr>
          <a:xfrm>
            <a:off x="-243128" y="5421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5" name="Shape 455"/>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6" name="Shape 456"/>
          <p:cNvSpPr/>
          <p:nvPr/>
        </p:nvSpPr>
        <p:spPr>
          <a:xfrm>
            <a:off x="-38626" y="579046"/>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7" name="Shape 457"/>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8" name="Shape 458"/>
          <p:cNvSpPr/>
          <p:nvPr/>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9" name="Shape 459"/>
          <p:cNvSpPr/>
          <p:nvPr/>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0" name="Shape 460"/>
          <p:cNvSpPr/>
          <p:nvPr/>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1" name="Shape 461"/>
          <p:cNvSpPr/>
          <p:nvPr/>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2" name="Shape 462"/>
          <p:cNvSpPr/>
          <p:nvPr/>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3" name="Shape 463"/>
          <p:cNvSpPr/>
          <p:nvPr/>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4" name="Shape 464"/>
          <p:cNvSpPr/>
          <p:nvPr/>
        </p:nvSpPr>
        <p:spPr>
          <a:xfrm>
            <a:off x="346867" y="4064142"/>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5" name="Shape 465"/>
          <p:cNvSpPr/>
          <p:nvPr/>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6" name="Shape 466"/>
          <p:cNvSpPr/>
          <p:nvPr/>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7" name="Shape 467"/>
          <p:cNvSpPr/>
          <p:nvPr/>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8" name="Shape 468"/>
          <p:cNvSpPr/>
          <p:nvPr/>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9"/>
        <p:cNvGrpSpPr/>
        <p:nvPr/>
      </p:nvGrpSpPr>
      <p:grpSpPr>
        <a:xfrm>
          <a:off x="0" y="0"/>
          <a:ext cx="0" cy="0"/>
          <a:chOff x="0" y="0"/>
          <a:chExt cx="0" cy="0"/>
        </a:xfrm>
      </p:grpSpPr>
      <p:sp>
        <p:nvSpPr>
          <p:cNvPr id="470" name="Shape 470"/>
          <p:cNvSpPr/>
          <p:nvPr/>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1" name="Shape 471"/>
          <p:cNvSpPr/>
          <p:nvPr/>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2" name="Shape 472"/>
          <p:cNvSpPr/>
          <p:nvPr/>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3" name="Shape 473"/>
          <p:cNvSpPr/>
          <p:nvPr/>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4" name="Shape 474"/>
          <p:cNvSpPr/>
          <p:nvPr/>
        </p:nvSpPr>
        <p:spPr>
          <a:xfrm>
            <a:off x="8360955" y="450691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5" name="Shape 475"/>
          <p:cNvSpPr/>
          <p:nvPr/>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6" name="Shape 476"/>
          <p:cNvSpPr/>
          <p:nvPr/>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7" name="Shape 477"/>
          <p:cNvSpPr/>
          <p:nvPr/>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8" name="Shape 478"/>
          <p:cNvSpPr/>
          <p:nvPr/>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9" name="Shape 479"/>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0" name="Shape 480"/>
          <p:cNvSpPr/>
          <p:nvPr/>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1" name="Shape 481"/>
          <p:cNvSpPr/>
          <p:nvPr/>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2" name="Shape 482"/>
          <p:cNvSpPr/>
          <p:nvPr/>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3" name="Shape 483"/>
          <p:cNvSpPr/>
          <p:nvPr/>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4" name="Shape 484"/>
          <p:cNvSpPr/>
          <p:nvPr/>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5" name="Shape 485"/>
          <p:cNvSpPr/>
          <p:nvPr/>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6" name="Shape 486"/>
          <p:cNvSpPr/>
          <p:nvPr/>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7" name="Shape 487"/>
          <p:cNvSpPr/>
          <p:nvPr/>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8" name="Shape 488"/>
          <p:cNvSpPr/>
          <p:nvPr/>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9" name="Shape 489"/>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0" name="Shape 490"/>
          <p:cNvSpPr/>
          <p:nvPr/>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1" name="Shape 491"/>
          <p:cNvSpPr/>
          <p:nvPr/>
        </p:nvSpPr>
        <p:spPr>
          <a:xfrm>
            <a:off x="8699356" y="179112"/>
            <a:ext cx="521292" cy="538992"/>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2" name="Shape 492"/>
          <p:cNvSpPr/>
          <p:nvPr/>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3" name="Shape 493"/>
          <p:cNvSpPr/>
          <p:nvPr/>
        </p:nvSpPr>
        <p:spPr>
          <a:xfrm>
            <a:off x="258967"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4" name="Shape 494"/>
          <p:cNvSpPr/>
          <p:nvPr/>
        </p:nvSpPr>
        <p:spPr>
          <a:xfrm>
            <a:off x="-35016" y="4075593"/>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5" name="Shape 495"/>
          <p:cNvSpPr/>
          <p:nvPr/>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6" name="Shape 496"/>
          <p:cNvSpPr/>
          <p:nvPr/>
        </p:nvSpPr>
        <p:spPr>
          <a:xfrm>
            <a:off x="-243128" y="5421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7" name="Shape 497"/>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8" name="Shape 498"/>
          <p:cNvSpPr/>
          <p:nvPr/>
        </p:nvSpPr>
        <p:spPr>
          <a:xfrm>
            <a:off x="-38626" y="579046"/>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9" name="Shape 499"/>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0" name="Shape 500"/>
          <p:cNvSpPr/>
          <p:nvPr/>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1" name="Shape 501"/>
          <p:cNvSpPr/>
          <p:nvPr/>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2" name="Shape 502"/>
          <p:cNvSpPr/>
          <p:nvPr/>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3" name="Shape 503"/>
          <p:cNvSpPr/>
          <p:nvPr/>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4" name="Shape 504"/>
          <p:cNvSpPr/>
          <p:nvPr/>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5" name="Shape 505"/>
          <p:cNvSpPr/>
          <p:nvPr/>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6" name="Shape 506"/>
          <p:cNvSpPr/>
          <p:nvPr/>
        </p:nvSpPr>
        <p:spPr>
          <a:xfrm>
            <a:off x="346867" y="4064142"/>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7" name="Shape 507"/>
          <p:cNvSpPr/>
          <p:nvPr/>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8" name="Shape 508"/>
          <p:cNvSpPr/>
          <p:nvPr/>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9" name="Shape 509"/>
          <p:cNvSpPr/>
          <p:nvPr/>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10" name="Shape 510"/>
          <p:cNvSpPr/>
          <p:nvPr/>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51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6" y="-23"/>
            <a:ext cx="9143797" cy="5143378"/>
            <a:chOff x="239950" y="872550"/>
            <a:chExt cx="7042900" cy="3961625"/>
          </a:xfrm>
        </p:grpSpPr>
        <p:sp>
          <p:nvSpPr>
            <p:cNvPr id="7" name="Shape 7"/>
            <p:cNvSpPr/>
            <p:nvPr/>
          </p:nvSpPr>
          <p:spPr>
            <a:xfrm>
              <a:off x="239950" y="872550"/>
              <a:ext cx="7042900" cy="3961625"/>
            </a:xfrm>
            <a:custGeom>
              <a:avLst/>
              <a:gdLst/>
              <a:ahLst/>
              <a:cxnLst/>
              <a:rect l="0" t="0" r="0" b="0"/>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
            <p:cNvSpPr/>
            <p:nvPr/>
          </p:nvSpPr>
          <p:spPr>
            <a:xfrm>
              <a:off x="239950" y="47617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9"/>
            <p:cNvSpPr/>
            <p:nvPr/>
          </p:nvSpPr>
          <p:spPr>
            <a:xfrm>
              <a:off x="239950" y="46901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10"/>
            <p:cNvSpPr/>
            <p:nvPr/>
          </p:nvSpPr>
          <p:spPr>
            <a:xfrm>
              <a:off x="239950" y="46177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a:off x="239950" y="45462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239950" y="44737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239950" y="44022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a:off x="239950" y="43297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a:off x="239950" y="42582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239950" y="41858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239950" y="41142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a:off x="239950" y="40418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p:nvPr/>
          </p:nvSpPr>
          <p:spPr>
            <a:xfrm>
              <a:off x="239950" y="39693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239950" y="38978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239950" y="38254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a:off x="239950" y="37538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p:nvPr/>
          </p:nvSpPr>
          <p:spPr>
            <a:xfrm>
              <a:off x="239950" y="36814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a:off x="239950" y="36099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239950" y="35374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239950" y="34659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a:off x="239950" y="33934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239950" y="33219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a:off x="239950" y="32495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p:nvPr/>
          </p:nvSpPr>
          <p:spPr>
            <a:xfrm>
              <a:off x="239950" y="31770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a:off x="239950" y="31055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239950" y="3033100"/>
              <a:ext cx="7042900" cy="0"/>
            </a:xfrm>
            <a:custGeom>
              <a:avLst/>
              <a:gdLst/>
              <a:ahLst/>
              <a:cxnLst/>
              <a:rect l="0" t="0" r="0" b="0"/>
              <a:pathLst>
                <a:path w="281716"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239950" y="29615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a:off x="239950" y="28891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a:off x="239950" y="28175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p:nvPr/>
          </p:nvSpPr>
          <p:spPr>
            <a:xfrm>
              <a:off x="239950" y="27451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p:nvPr/>
          </p:nvSpPr>
          <p:spPr>
            <a:xfrm>
              <a:off x="239950" y="26736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a:off x="239950" y="26011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p:nvPr/>
          </p:nvSpPr>
          <p:spPr>
            <a:xfrm>
              <a:off x="239950" y="25296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Shape 40"/>
            <p:cNvSpPr/>
            <p:nvPr/>
          </p:nvSpPr>
          <p:spPr>
            <a:xfrm>
              <a:off x="239950" y="24572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a:off x="239950" y="23847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239950" y="23132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p:nvPr/>
          </p:nvSpPr>
          <p:spPr>
            <a:xfrm>
              <a:off x="239950" y="22407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a:off x="239950" y="21692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a:off x="239950" y="20968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a:off x="239950" y="20252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47"/>
            <p:cNvSpPr/>
            <p:nvPr/>
          </p:nvSpPr>
          <p:spPr>
            <a:xfrm>
              <a:off x="239950" y="19528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48"/>
            <p:cNvSpPr/>
            <p:nvPr/>
          </p:nvSpPr>
          <p:spPr>
            <a:xfrm>
              <a:off x="239950" y="18813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Shape 49"/>
            <p:cNvSpPr/>
            <p:nvPr/>
          </p:nvSpPr>
          <p:spPr>
            <a:xfrm>
              <a:off x="239950" y="18088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50"/>
            <p:cNvSpPr/>
            <p:nvPr/>
          </p:nvSpPr>
          <p:spPr>
            <a:xfrm>
              <a:off x="239950" y="17373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a:off x="239950" y="16648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p:nvPr/>
          </p:nvSpPr>
          <p:spPr>
            <a:xfrm>
              <a:off x="239950" y="15924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p:nvPr/>
          </p:nvSpPr>
          <p:spPr>
            <a:xfrm>
              <a:off x="239950" y="15209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p:nvPr/>
          </p:nvSpPr>
          <p:spPr>
            <a:xfrm>
              <a:off x="239950" y="14484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p:nvPr/>
          </p:nvSpPr>
          <p:spPr>
            <a:xfrm>
              <a:off x="239950" y="13769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a:off x="239950" y="13044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p:nvPr/>
          </p:nvSpPr>
          <p:spPr>
            <a:xfrm>
              <a:off x="239950" y="12329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a:off x="239950" y="11605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a:off x="239950" y="10889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p:nvPr/>
          </p:nvSpPr>
          <p:spPr>
            <a:xfrm>
              <a:off x="239950" y="10165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61"/>
            <p:cNvSpPr/>
            <p:nvPr/>
          </p:nvSpPr>
          <p:spPr>
            <a:xfrm>
              <a:off x="239950" y="9450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Shape 62"/>
            <p:cNvSpPr/>
            <p:nvPr/>
          </p:nvSpPr>
          <p:spPr>
            <a:xfrm>
              <a:off x="72103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 name="Shape 63"/>
            <p:cNvSpPr/>
            <p:nvPr/>
          </p:nvSpPr>
          <p:spPr>
            <a:xfrm>
              <a:off x="71379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 name="Shape 64"/>
            <p:cNvSpPr/>
            <p:nvPr/>
          </p:nvSpPr>
          <p:spPr>
            <a:xfrm>
              <a:off x="70645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a:off x="69921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69196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a:off x="68472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p:nvPr/>
          </p:nvSpPr>
          <p:spPr>
            <a:xfrm>
              <a:off x="67747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p:nvPr/>
          </p:nvSpPr>
          <p:spPr>
            <a:xfrm>
              <a:off x="67023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p:nvPr/>
          </p:nvSpPr>
          <p:spPr>
            <a:xfrm>
              <a:off x="66289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 name="Shape 71"/>
            <p:cNvSpPr/>
            <p:nvPr/>
          </p:nvSpPr>
          <p:spPr>
            <a:xfrm>
              <a:off x="65565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a:off x="64840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64116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a:off x="6339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a:off x="62667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a:off x="61933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a:off x="61209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a:off x="60484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a:off x="59760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a:off x="59036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a:off x="58302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a:off x="57577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a:off x="56853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p:nvPr/>
          </p:nvSpPr>
          <p:spPr>
            <a:xfrm>
              <a:off x="56129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p:nvPr/>
          </p:nvSpPr>
          <p:spPr>
            <a:xfrm>
              <a:off x="55404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a:off x="54680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a:off x="53946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a:off x="53222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Shape 89"/>
            <p:cNvSpPr/>
            <p:nvPr/>
          </p:nvSpPr>
          <p:spPr>
            <a:xfrm>
              <a:off x="52497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 name="Shape 90"/>
            <p:cNvSpPr/>
            <p:nvPr/>
          </p:nvSpPr>
          <p:spPr>
            <a:xfrm>
              <a:off x="51773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p:nvPr/>
          </p:nvSpPr>
          <p:spPr>
            <a:xfrm>
              <a:off x="5104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p:nvPr/>
          </p:nvSpPr>
          <p:spPr>
            <a:xfrm>
              <a:off x="50324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 name="Shape 93"/>
            <p:cNvSpPr/>
            <p:nvPr/>
          </p:nvSpPr>
          <p:spPr>
            <a:xfrm>
              <a:off x="49590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a:off x="48866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 name="Shape 95"/>
            <p:cNvSpPr/>
            <p:nvPr/>
          </p:nvSpPr>
          <p:spPr>
            <a:xfrm>
              <a:off x="48141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 name="Shape 96"/>
            <p:cNvSpPr/>
            <p:nvPr/>
          </p:nvSpPr>
          <p:spPr>
            <a:xfrm>
              <a:off x="47417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p:nvPr/>
          </p:nvSpPr>
          <p:spPr>
            <a:xfrm>
              <a:off x="46692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a:off x="45968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p:nvPr/>
          </p:nvSpPr>
          <p:spPr>
            <a:xfrm>
              <a:off x="45234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 name="Shape 100"/>
            <p:cNvSpPr/>
            <p:nvPr/>
          </p:nvSpPr>
          <p:spPr>
            <a:xfrm>
              <a:off x="44510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 name="Shape 101"/>
            <p:cNvSpPr/>
            <p:nvPr/>
          </p:nvSpPr>
          <p:spPr>
            <a:xfrm>
              <a:off x="43785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a:off x="43061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 name="Shape 103"/>
            <p:cNvSpPr/>
            <p:nvPr/>
          </p:nvSpPr>
          <p:spPr>
            <a:xfrm>
              <a:off x="42336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 name="Shape 104"/>
            <p:cNvSpPr/>
            <p:nvPr/>
          </p:nvSpPr>
          <p:spPr>
            <a:xfrm>
              <a:off x="41603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p:nvPr/>
          </p:nvSpPr>
          <p:spPr>
            <a:xfrm>
              <a:off x="40878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40154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p:nvPr/>
          </p:nvSpPr>
          <p:spPr>
            <a:xfrm>
              <a:off x="39429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a:off x="38705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p:nvPr/>
          </p:nvSpPr>
          <p:spPr>
            <a:xfrm>
              <a:off x="37980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 name="Shape 110"/>
            <p:cNvSpPr/>
            <p:nvPr/>
          </p:nvSpPr>
          <p:spPr>
            <a:xfrm>
              <a:off x="37247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Shape 111"/>
            <p:cNvSpPr/>
            <p:nvPr/>
          </p:nvSpPr>
          <p:spPr>
            <a:xfrm>
              <a:off x="36522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p:nvPr/>
          </p:nvSpPr>
          <p:spPr>
            <a:xfrm>
              <a:off x="35798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a:off x="35073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34349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33624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32891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a:off x="32166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a:off x="31442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p:nvPr/>
          </p:nvSpPr>
          <p:spPr>
            <a:xfrm>
              <a:off x="30717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a:off x="29993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a:off x="29259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p:nvPr/>
          </p:nvSpPr>
          <p:spPr>
            <a:xfrm>
              <a:off x="28535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a:off x="27810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a:off x="27086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 name="Shape 125"/>
            <p:cNvSpPr/>
            <p:nvPr/>
          </p:nvSpPr>
          <p:spPr>
            <a:xfrm>
              <a:off x="2636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 name="Shape 126"/>
            <p:cNvSpPr/>
            <p:nvPr/>
          </p:nvSpPr>
          <p:spPr>
            <a:xfrm>
              <a:off x="25637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7" name="Shape 127"/>
            <p:cNvSpPr/>
            <p:nvPr/>
          </p:nvSpPr>
          <p:spPr>
            <a:xfrm>
              <a:off x="24903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 name="Shape 128"/>
            <p:cNvSpPr/>
            <p:nvPr/>
          </p:nvSpPr>
          <p:spPr>
            <a:xfrm>
              <a:off x="24179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 name="Shape 129"/>
            <p:cNvSpPr/>
            <p:nvPr/>
          </p:nvSpPr>
          <p:spPr>
            <a:xfrm>
              <a:off x="23454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 name="Shape 130"/>
            <p:cNvSpPr/>
            <p:nvPr/>
          </p:nvSpPr>
          <p:spPr>
            <a:xfrm>
              <a:off x="22730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 name="Shape 131"/>
            <p:cNvSpPr/>
            <p:nvPr/>
          </p:nvSpPr>
          <p:spPr>
            <a:xfrm>
              <a:off x="22005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 name="Shape 132"/>
            <p:cNvSpPr/>
            <p:nvPr/>
          </p:nvSpPr>
          <p:spPr>
            <a:xfrm>
              <a:off x="21281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3" name="Shape 133"/>
            <p:cNvSpPr/>
            <p:nvPr/>
          </p:nvSpPr>
          <p:spPr>
            <a:xfrm>
              <a:off x="20547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 name="Shape 134"/>
            <p:cNvSpPr/>
            <p:nvPr/>
          </p:nvSpPr>
          <p:spPr>
            <a:xfrm>
              <a:off x="19823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 name="Shape 135"/>
            <p:cNvSpPr/>
            <p:nvPr/>
          </p:nvSpPr>
          <p:spPr>
            <a:xfrm>
              <a:off x="19098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 name="Shape 136"/>
            <p:cNvSpPr/>
            <p:nvPr/>
          </p:nvSpPr>
          <p:spPr>
            <a:xfrm>
              <a:off x="18374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7" name="Shape 137"/>
            <p:cNvSpPr/>
            <p:nvPr/>
          </p:nvSpPr>
          <p:spPr>
            <a:xfrm>
              <a:off x="17649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p:nvPr/>
          </p:nvSpPr>
          <p:spPr>
            <a:xfrm>
              <a:off x="16925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Shape 139"/>
            <p:cNvSpPr/>
            <p:nvPr/>
          </p:nvSpPr>
          <p:spPr>
            <a:xfrm>
              <a:off x="1619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0" name="Shape 140"/>
            <p:cNvSpPr/>
            <p:nvPr/>
          </p:nvSpPr>
          <p:spPr>
            <a:xfrm>
              <a:off x="15467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1" name="Shape 141"/>
            <p:cNvSpPr/>
            <p:nvPr/>
          </p:nvSpPr>
          <p:spPr>
            <a:xfrm>
              <a:off x="14742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2" name="Shape 142"/>
            <p:cNvSpPr/>
            <p:nvPr/>
          </p:nvSpPr>
          <p:spPr>
            <a:xfrm>
              <a:off x="1401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3" name="Shape 143"/>
            <p:cNvSpPr/>
            <p:nvPr/>
          </p:nvSpPr>
          <p:spPr>
            <a:xfrm>
              <a:off x="13294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 name="Shape 144"/>
            <p:cNvSpPr/>
            <p:nvPr/>
          </p:nvSpPr>
          <p:spPr>
            <a:xfrm>
              <a:off x="12560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p:nvPr/>
          </p:nvSpPr>
          <p:spPr>
            <a:xfrm>
              <a:off x="11835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 name="Shape 146"/>
            <p:cNvSpPr/>
            <p:nvPr/>
          </p:nvSpPr>
          <p:spPr>
            <a:xfrm>
              <a:off x="11111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 name="Shape 147"/>
            <p:cNvSpPr/>
            <p:nvPr/>
          </p:nvSpPr>
          <p:spPr>
            <a:xfrm>
              <a:off x="10387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8" name="Shape 148"/>
            <p:cNvSpPr/>
            <p:nvPr/>
          </p:nvSpPr>
          <p:spPr>
            <a:xfrm>
              <a:off x="9662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 name="Shape 149"/>
            <p:cNvSpPr/>
            <p:nvPr/>
          </p:nvSpPr>
          <p:spPr>
            <a:xfrm>
              <a:off x="8938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 name="Shape 150"/>
            <p:cNvSpPr/>
            <p:nvPr/>
          </p:nvSpPr>
          <p:spPr>
            <a:xfrm>
              <a:off x="8204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 name="Shape 151"/>
            <p:cNvSpPr/>
            <p:nvPr/>
          </p:nvSpPr>
          <p:spPr>
            <a:xfrm>
              <a:off x="7479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 name="Shape 152"/>
            <p:cNvSpPr/>
            <p:nvPr/>
          </p:nvSpPr>
          <p:spPr>
            <a:xfrm>
              <a:off x="6755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p:nvPr/>
          </p:nvSpPr>
          <p:spPr>
            <a:xfrm>
              <a:off x="6031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4" name="Shape 154"/>
            <p:cNvSpPr/>
            <p:nvPr/>
          </p:nvSpPr>
          <p:spPr>
            <a:xfrm>
              <a:off x="5306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5" name="Shape 155"/>
            <p:cNvSpPr/>
            <p:nvPr/>
          </p:nvSpPr>
          <p:spPr>
            <a:xfrm>
              <a:off x="4582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 name="Shape 156"/>
            <p:cNvSpPr/>
            <p:nvPr/>
          </p:nvSpPr>
          <p:spPr>
            <a:xfrm>
              <a:off x="384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 name="Shape 157"/>
            <p:cNvSpPr/>
            <p:nvPr/>
          </p:nvSpPr>
          <p:spPr>
            <a:xfrm>
              <a:off x="3124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58" name="Shape 158"/>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1pPr>
            <a:lvl2pPr lvl="1">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2pPr>
            <a:lvl3pPr lvl="2">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3pPr>
            <a:lvl4pPr lvl="3">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4pPr>
            <a:lvl5pPr lvl="4">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5pPr>
            <a:lvl6pPr lvl="5">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6pPr>
            <a:lvl7pPr lvl="6">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7pPr>
            <a:lvl8pPr lvl="7">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8pPr>
            <a:lvl9pPr lvl="8">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9pPr>
          </a:lstStyle>
          <a:p>
            <a:endParaRPr/>
          </a:p>
        </p:txBody>
      </p:sp>
      <p:sp>
        <p:nvSpPr>
          <p:cNvPr id="159" name="Shape 159"/>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lstStyle>
            <a:lvl1pPr marL="457200" lvl="0" indent="-393700">
              <a:spcBef>
                <a:spcPts val="600"/>
              </a:spcBef>
              <a:spcAft>
                <a:spcPts val="0"/>
              </a:spcAft>
              <a:buClr>
                <a:srgbClr val="3D4965"/>
              </a:buClr>
              <a:buSzPts val="2600"/>
              <a:buFont typeface="Dosis"/>
              <a:buChar char="✘"/>
              <a:defRPr sz="2600">
                <a:solidFill>
                  <a:srgbClr val="3D4965"/>
                </a:solidFill>
                <a:latin typeface="Dosis"/>
                <a:ea typeface="Dosis"/>
                <a:cs typeface="Dosis"/>
                <a:sym typeface="Dosis"/>
              </a:defRPr>
            </a:lvl1pPr>
            <a:lvl2pPr marL="914400" lvl="1"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2pPr>
            <a:lvl3pPr marL="1371600" lvl="2"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3pPr>
            <a:lvl4pPr marL="1828800" lvl="3"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4pPr>
            <a:lvl5pPr marL="2286000" lvl="4"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5pPr>
            <a:lvl6pPr marL="2743200" lvl="5"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6pPr>
            <a:lvl7pPr marL="3200400" lvl="6"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7pPr>
            <a:lvl8pPr marL="3657600" lvl="7"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8pPr>
            <a:lvl9pPr marL="4114800" lvl="8"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9" r:id="rId10"/>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mailto:mary.evans@wku.edu" TargetMode="External"/><Relationship Id="rId4" Type="http://schemas.openxmlformats.org/officeDocument/2006/relationships/hyperlink" Target="mailto:tracy.inman@wku.edu" TargetMode="External"/><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ctrTitle"/>
          </p:nvPr>
        </p:nvSpPr>
        <p:spPr>
          <a:xfrm>
            <a:off x="2337450" y="1074750"/>
            <a:ext cx="6153000" cy="1159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smtClean="0"/>
              <a:t>The Role of School Board Members in Reducing Excellence Gaps</a:t>
            </a:r>
            <a:endParaRPr dirty="0"/>
          </a:p>
        </p:txBody>
      </p:sp>
      <p:sp>
        <p:nvSpPr>
          <p:cNvPr id="517" name="Shape 517"/>
          <p:cNvSpPr txBox="1"/>
          <p:nvPr/>
        </p:nvSpPr>
        <p:spPr>
          <a:xfrm>
            <a:off x="322050" y="193225"/>
            <a:ext cx="3201900" cy="349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Shape 540"/>
          <p:cNvSpPr txBox="1">
            <a:spLocks noGrp="1"/>
          </p:cNvSpPr>
          <p:nvPr>
            <p:ph type="ctrTitle" idx="4294967295"/>
          </p:nvPr>
        </p:nvSpPr>
        <p:spPr>
          <a:xfrm>
            <a:off x="628035" y="3515851"/>
            <a:ext cx="75045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smtClean="0"/>
              <a:t>Why is it important for students to be learning at advanced levels?</a:t>
            </a:r>
            <a:endParaRPr sz="6000" dirty="0"/>
          </a:p>
        </p:txBody>
      </p:sp>
    </p:spTree>
    <p:extLst>
      <p:ext uri="{BB962C8B-B14F-4D97-AF65-F5344CB8AC3E}">
        <p14:creationId xmlns:p14="http://schemas.microsoft.com/office/powerpoint/2010/main" val="909807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Shape 540"/>
          <p:cNvSpPr txBox="1">
            <a:spLocks noGrp="1"/>
          </p:cNvSpPr>
          <p:nvPr>
            <p:ph type="ctrTitle" idx="4294967295"/>
          </p:nvPr>
        </p:nvSpPr>
        <p:spPr>
          <a:xfrm>
            <a:off x="735611" y="2368368"/>
            <a:ext cx="75045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t>What is the Excellence Gap?</a:t>
            </a:r>
            <a:endParaRPr sz="6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7219" y="2141034"/>
            <a:ext cx="5057795" cy="461665"/>
          </a:xfrm>
          <a:prstGeom prst="rect">
            <a:avLst/>
          </a:prstGeom>
          <a:noFill/>
        </p:spPr>
        <p:txBody>
          <a:bodyPr wrap="none" rtlCol="0">
            <a:spAutoFit/>
          </a:bodyPr>
          <a:lstStyle/>
          <a:p>
            <a:r>
              <a:rPr lang="en-US" sz="2400" b="1" dirty="0" smtClean="0">
                <a:solidFill>
                  <a:srgbClr val="0070C0"/>
                </a:solidFill>
                <a:latin typeface="Arial" charset="0"/>
                <a:ea typeface="Arial" charset="0"/>
                <a:cs typeface="Arial" charset="0"/>
              </a:rPr>
              <a:t>Give Excellence a Chance - video</a:t>
            </a:r>
            <a:endParaRPr lang="en-US" sz="2400" b="1" dirty="0">
              <a:solidFill>
                <a:srgbClr val="0070C0"/>
              </a:solidFill>
              <a:latin typeface="Arial" charset="0"/>
              <a:ea typeface="Arial" charset="0"/>
              <a:cs typeface="Arial" charset="0"/>
            </a:endParaRPr>
          </a:p>
        </p:txBody>
      </p:sp>
    </p:spTree>
    <p:extLst>
      <p:ext uri="{BB962C8B-B14F-4D97-AF65-F5344CB8AC3E}">
        <p14:creationId xmlns:p14="http://schemas.microsoft.com/office/powerpoint/2010/main" val="3021760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ctrTitle"/>
          </p:nvPr>
        </p:nvSpPr>
        <p:spPr>
          <a:xfrm>
            <a:off x="2549574" y="1661750"/>
            <a:ext cx="5962800" cy="1159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4800" dirty="0"/>
              <a:t>Discussion</a:t>
            </a:r>
            <a:endParaRPr sz="4800" dirty="0"/>
          </a:p>
          <a:p>
            <a:pPr marL="0" lvl="0" indent="0">
              <a:spcBef>
                <a:spcPts val="0"/>
              </a:spcBef>
              <a:spcAft>
                <a:spcPts val="0"/>
              </a:spcAft>
              <a:buNone/>
            </a:pPr>
            <a:r>
              <a:rPr lang="en" sz="2400" dirty="0" smtClean="0"/>
              <a:t>Think-Pair-Share</a:t>
            </a:r>
            <a:endParaRPr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pic>
        <p:nvPicPr>
          <p:cNvPr id="555" name="Shape 555" descr="Image result for students"/>
          <p:cNvPicPr preferRelativeResize="0"/>
          <p:nvPr/>
        </p:nvPicPr>
        <p:blipFill rotWithShape="1">
          <a:blip r:embed="rId3">
            <a:alphaModFix/>
          </a:blip>
          <a:srcRect r="13554"/>
          <a:stretch/>
        </p:blipFill>
        <p:spPr>
          <a:xfrm>
            <a:off x="280950" y="159475"/>
            <a:ext cx="5420226" cy="4692676"/>
          </a:xfrm>
          <a:prstGeom prst="rect">
            <a:avLst/>
          </a:prstGeom>
          <a:noFill/>
          <a:ln>
            <a:noFill/>
          </a:ln>
        </p:spPr>
      </p:pic>
      <p:sp>
        <p:nvSpPr>
          <p:cNvPr id="556" name="Shape 556"/>
          <p:cNvSpPr txBox="1"/>
          <p:nvPr/>
        </p:nvSpPr>
        <p:spPr>
          <a:xfrm>
            <a:off x="5811725" y="1071738"/>
            <a:ext cx="3119700" cy="3000000"/>
          </a:xfrm>
          <a:prstGeom prst="rect">
            <a:avLst/>
          </a:prstGeom>
          <a:noFill/>
          <a:ln>
            <a:noFill/>
          </a:ln>
        </p:spPr>
        <p:txBody>
          <a:bodyPr spcFirstLastPara="1" wrap="square" lIns="91425" tIns="91425" rIns="91425" bIns="91425" anchor="ctr" anchorCtr="0">
            <a:noAutofit/>
          </a:bodyPr>
          <a:lstStyle/>
          <a:p>
            <a:pPr marL="0" lvl="0" indent="0" algn="ctr" rtl="0">
              <a:lnSpc>
                <a:spcPct val="120000"/>
              </a:lnSpc>
              <a:spcBef>
                <a:spcPts val="0"/>
              </a:spcBef>
              <a:spcAft>
                <a:spcPts val="0"/>
              </a:spcAft>
              <a:buNone/>
            </a:pPr>
            <a:r>
              <a:rPr lang="en" sz="2400" b="1">
                <a:solidFill>
                  <a:srgbClr val="1C4587"/>
                </a:solidFill>
                <a:latin typeface="Dosis"/>
                <a:ea typeface="Dosis"/>
                <a:cs typeface="Dosis"/>
                <a:sym typeface="Dosis"/>
              </a:rPr>
              <a:t>"We think that high-achieving, low income kids don't need our help.</a:t>
            </a:r>
            <a:endParaRPr sz="2400" b="1">
              <a:solidFill>
                <a:srgbClr val="1C4587"/>
              </a:solidFill>
              <a:latin typeface="Dosis"/>
              <a:ea typeface="Dosis"/>
              <a:cs typeface="Dosis"/>
              <a:sym typeface="Dosis"/>
            </a:endParaRPr>
          </a:p>
          <a:p>
            <a:pPr marL="0" lvl="0" indent="0" algn="ctr" rtl="0">
              <a:lnSpc>
                <a:spcPct val="120000"/>
              </a:lnSpc>
              <a:spcBef>
                <a:spcPts val="1200"/>
              </a:spcBef>
              <a:spcAft>
                <a:spcPts val="0"/>
              </a:spcAft>
              <a:buNone/>
            </a:pPr>
            <a:r>
              <a:rPr lang="en" sz="2400" b="1">
                <a:solidFill>
                  <a:srgbClr val="1C4587"/>
                </a:solidFill>
                <a:latin typeface="Dosis"/>
                <a:ea typeface="Dosis"/>
                <a:cs typeface="Dosis"/>
                <a:sym typeface="Dosis"/>
              </a:rPr>
              <a:t>Nothing could be further from the truth."</a:t>
            </a:r>
            <a:endParaRPr sz="2400" b="1">
              <a:solidFill>
                <a:srgbClr val="1C4587"/>
              </a:solidFill>
              <a:latin typeface="Dosis"/>
              <a:ea typeface="Dosis"/>
              <a:cs typeface="Dosis"/>
              <a:sym typeface="Dosis"/>
            </a:endParaRPr>
          </a:p>
          <a:p>
            <a:pPr marL="0" lvl="0" indent="0" algn="ctr" rtl="0">
              <a:spcBef>
                <a:spcPts val="1200"/>
              </a:spcBef>
              <a:spcAft>
                <a:spcPts val="0"/>
              </a:spcAft>
              <a:buNone/>
            </a:pPr>
            <a:r>
              <a:rPr lang="en" sz="1800">
                <a:solidFill>
                  <a:srgbClr val="1C4587"/>
                </a:solidFill>
                <a:highlight>
                  <a:srgbClr val="FFFFFF"/>
                </a:highlight>
                <a:latin typeface="Dosis"/>
                <a:ea typeface="Dosis"/>
                <a:cs typeface="Dosis"/>
                <a:sym typeface="Dosis"/>
              </a:rPr>
              <a:t>Harold O. Levy, </a:t>
            </a:r>
            <a:endParaRPr sz="1800">
              <a:solidFill>
                <a:srgbClr val="1C4587"/>
              </a:solidFill>
              <a:highlight>
                <a:srgbClr val="FFFFFF"/>
              </a:highlight>
              <a:latin typeface="Dosis"/>
              <a:ea typeface="Dosis"/>
              <a:cs typeface="Dosis"/>
              <a:sym typeface="Dosis"/>
            </a:endParaRPr>
          </a:p>
          <a:p>
            <a:pPr marL="0" lvl="0" indent="0" algn="ctr" rtl="0">
              <a:spcBef>
                <a:spcPts val="600"/>
              </a:spcBef>
              <a:spcAft>
                <a:spcPts val="0"/>
              </a:spcAft>
              <a:buNone/>
            </a:pPr>
            <a:r>
              <a:rPr lang="en" sz="1800">
                <a:solidFill>
                  <a:srgbClr val="1C4587"/>
                </a:solidFill>
                <a:highlight>
                  <a:srgbClr val="FFFFFF"/>
                </a:highlight>
                <a:latin typeface="Dosis"/>
                <a:ea typeface="Dosis"/>
                <a:cs typeface="Dosis"/>
                <a:sym typeface="Dosis"/>
              </a:rPr>
              <a:t>Executive Director, </a:t>
            </a:r>
            <a:endParaRPr sz="1800">
              <a:solidFill>
                <a:srgbClr val="1C4587"/>
              </a:solidFill>
              <a:highlight>
                <a:srgbClr val="FFFFFF"/>
              </a:highlight>
              <a:latin typeface="Dosis"/>
              <a:ea typeface="Dosis"/>
              <a:cs typeface="Dosis"/>
              <a:sym typeface="Dosis"/>
            </a:endParaRPr>
          </a:p>
          <a:p>
            <a:pPr marL="0" lvl="0" indent="0" algn="ctr" rtl="0">
              <a:spcBef>
                <a:spcPts val="600"/>
              </a:spcBef>
              <a:spcAft>
                <a:spcPts val="0"/>
              </a:spcAft>
              <a:buNone/>
            </a:pPr>
            <a:r>
              <a:rPr lang="en" sz="1800">
                <a:solidFill>
                  <a:srgbClr val="1C4587"/>
                </a:solidFill>
                <a:highlight>
                  <a:srgbClr val="FFFFFF"/>
                </a:highlight>
                <a:latin typeface="Dosis"/>
                <a:ea typeface="Dosis"/>
                <a:cs typeface="Dosis"/>
                <a:sym typeface="Dosis"/>
              </a:rPr>
              <a:t>Jack Kent Cooke Foundation </a:t>
            </a:r>
            <a:endParaRPr sz="1800" b="1">
              <a:solidFill>
                <a:srgbClr val="1C4587"/>
              </a:solidFill>
              <a:latin typeface="Dosis"/>
              <a:ea typeface="Dosis"/>
              <a:cs typeface="Dosis"/>
              <a:sym typeface="Dosi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Shape 630"/>
          <p:cNvSpPr txBox="1">
            <a:spLocks noGrp="1"/>
          </p:cNvSpPr>
          <p:nvPr>
            <p:ph type="ctrTitle"/>
          </p:nvPr>
        </p:nvSpPr>
        <p:spPr>
          <a:xfrm>
            <a:off x="2967060" y="1661762"/>
            <a:ext cx="5301600" cy="1159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4800"/>
              <a:t>Discussion</a:t>
            </a:r>
            <a:endParaRPr sz="4800"/>
          </a:p>
          <a:p>
            <a:pPr marL="0" lvl="0" indent="0">
              <a:spcBef>
                <a:spcPts val="0"/>
              </a:spcBef>
              <a:spcAft>
                <a:spcPts val="0"/>
              </a:spcAft>
              <a:buNone/>
            </a:pPr>
            <a:r>
              <a:rPr lang="en" sz="2400"/>
              <a:t>Scenarios</a:t>
            </a:r>
            <a:endParaRPr sz="2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Shape 635"/>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000"/>
              <a:t>Questions for Discussion</a:t>
            </a:r>
            <a:endParaRPr sz="3000"/>
          </a:p>
        </p:txBody>
      </p:sp>
      <p:sp>
        <p:nvSpPr>
          <p:cNvPr id="636" name="Shape 636"/>
          <p:cNvSpPr txBox="1"/>
          <p:nvPr/>
        </p:nvSpPr>
        <p:spPr>
          <a:xfrm>
            <a:off x="1191025" y="1283675"/>
            <a:ext cx="5697300" cy="2621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dirty="0"/>
          </a:p>
          <a:p>
            <a:pPr marL="0" lvl="0" indent="0">
              <a:spcBef>
                <a:spcPts val="0"/>
              </a:spcBef>
              <a:spcAft>
                <a:spcPts val="0"/>
              </a:spcAft>
              <a:buNone/>
            </a:pPr>
            <a:r>
              <a:rPr lang="en" sz="2400" dirty="0"/>
              <a:t>What would happen if this student were at your school?</a:t>
            </a:r>
            <a:endParaRPr sz="2400" dirty="0"/>
          </a:p>
          <a:p>
            <a:pPr marL="0" lvl="0" indent="0">
              <a:spcBef>
                <a:spcPts val="0"/>
              </a:spcBef>
              <a:spcAft>
                <a:spcPts val="0"/>
              </a:spcAft>
              <a:buNone/>
            </a:pPr>
            <a:endParaRPr sz="2400" dirty="0"/>
          </a:p>
          <a:p>
            <a:pPr marL="0" lvl="0" indent="0">
              <a:spcBef>
                <a:spcPts val="0"/>
              </a:spcBef>
              <a:spcAft>
                <a:spcPts val="0"/>
              </a:spcAft>
              <a:buNone/>
            </a:pPr>
            <a:r>
              <a:rPr lang="en" sz="2400" dirty="0"/>
              <a:t>What is in place to help this student continue learning?</a:t>
            </a:r>
            <a:endParaRPr sz="2400" dirty="0"/>
          </a:p>
          <a:p>
            <a:pPr marL="0" lvl="0" indent="0">
              <a:spcBef>
                <a:spcPts val="0"/>
              </a:spcBef>
              <a:spcAft>
                <a:spcPts val="0"/>
              </a:spcAft>
              <a:buNone/>
            </a:pPr>
            <a:endParaRPr sz="2400" dirty="0"/>
          </a:p>
          <a:p>
            <a:pPr marL="0" lvl="0" indent="0">
              <a:spcBef>
                <a:spcPts val="0"/>
              </a:spcBef>
              <a:spcAft>
                <a:spcPts val="0"/>
              </a:spcAft>
              <a:buNone/>
            </a:pPr>
            <a:r>
              <a:rPr lang="en" sz="2400" dirty="0"/>
              <a:t>What could be put in place to help this student continue </a:t>
            </a:r>
            <a:r>
              <a:rPr lang="en" sz="2400" dirty="0" smtClean="0"/>
              <a:t>learning</a:t>
            </a:r>
            <a:r>
              <a:rPr lang="en-US" sz="2400" dirty="0" smtClean="0"/>
              <a:t> at advanced levels</a:t>
            </a:r>
            <a:r>
              <a:rPr lang="en" sz="2400" dirty="0" smtClean="0"/>
              <a:t>?</a:t>
            </a: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Shape 540"/>
          <p:cNvSpPr txBox="1">
            <a:spLocks noGrp="1"/>
          </p:cNvSpPr>
          <p:nvPr>
            <p:ph type="ctrTitle" idx="4294967295"/>
          </p:nvPr>
        </p:nvSpPr>
        <p:spPr>
          <a:xfrm>
            <a:off x="717681" y="3345521"/>
            <a:ext cx="75045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t>What </a:t>
            </a:r>
            <a:r>
              <a:rPr lang="en" sz="6000" dirty="0" smtClean="0"/>
              <a:t>can you, as a school board member, do about the Excellence </a:t>
            </a:r>
            <a:r>
              <a:rPr lang="en" sz="6000" dirty="0"/>
              <a:t>G</a:t>
            </a:r>
            <a:r>
              <a:rPr lang="en" sz="6000" dirty="0" smtClean="0"/>
              <a:t>ap?</a:t>
            </a:r>
            <a:endParaRPr sz="6000" dirty="0"/>
          </a:p>
        </p:txBody>
      </p:sp>
    </p:spTree>
    <p:extLst>
      <p:ext uri="{BB962C8B-B14F-4D97-AF65-F5344CB8AC3E}">
        <p14:creationId xmlns:p14="http://schemas.microsoft.com/office/powerpoint/2010/main" val="1565482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Video</a:t>
            </a:r>
            <a:endParaRPr lang="en-US" sz="2400" dirty="0"/>
          </a:p>
        </p:txBody>
      </p:sp>
      <p:sp>
        <p:nvSpPr>
          <p:cNvPr id="4" name="Text Placeholder 3"/>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rgbClr val="0070C0"/>
                </a:solidFill>
              </a:rPr>
              <a:t>The Role of School Board Members in Reducing Excellence Gaps</a:t>
            </a:r>
            <a:endParaRPr lang="en-US" dirty="0">
              <a:solidFill>
                <a:srgbClr val="0070C0"/>
              </a:solidFill>
            </a:endParaRPr>
          </a:p>
        </p:txBody>
      </p:sp>
    </p:spTree>
    <p:extLst>
      <p:ext uri="{BB962C8B-B14F-4D97-AF65-F5344CB8AC3E}">
        <p14:creationId xmlns:p14="http://schemas.microsoft.com/office/powerpoint/2010/main" val="3343472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Shape 630"/>
          <p:cNvSpPr txBox="1">
            <a:spLocks noGrp="1"/>
          </p:cNvSpPr>
          <p:nvPr>
            <p:ph type="ctrTitle"/>
          </p:nvPr>
        </p:nvSpPr>
        <p:spPr>
          <a:xfrm>
            <a:off x="2967060" y="1661762"/>
            <a:ext cx="5301600" cy="1159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4800" dirty="0"/>
              <a:t>Discussion</a:t>
            </a:r>
            <a:endParaRPr sz="4800" dirty="0"/>
          </a:p>
          <a:p>
            <a:pPr marL="0" lvl="0" indent="0">
              <a:spcBef>
                <a:spcPts val="0"/>
              </a:spcBef>
              <a:spcAft>
                <a:spcPts val="0"/>
              </a:spcAft>
              <a:buNone/>
            </a:pPr>
            <a:r>
              <a:rPr lang="en" sz="2400" dirty="0" smtClean="0"/>
              <a:t>Intended and Unintended Consequences of Policies</a:t>
            </a:r>
            <a:endParaRPr sz="2400" dirty="0"/>
          </a:p>
        </p:txBody>
      </p:sp>
    </p:spTree>
    <p:extLst>
      <p:ext uri="{BB962C8B-B14F-4D97-AF65-F5344CB8AC3E}">
        <p14:creationId xmlns:p14="http://schemas.microsoft.com/office/powerpoint/2010/main" val="717450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Shape 528"/>
          <p:cNvSpPr/>
          <p:nvPr/>
        </p:nvSpPr>
        <p:spPr>
          <a:xfrm>
            <a:off x="586950" y="806050"/>
            <a:ext cx="7970100" cy="3362100"/>
          </a:xfrm>
          <a:prstGeom prst="roundRect">
            <a:avLst>
              <a:gd name="adj" fmla="val 16667"/>
            </a:avLst>
          </a:prstGeom>
          <a:gradFill>
            <a:gsLst>
              <a:gs pos="0">
                <a:srgbClr val="FFFFFF"/>
              </a:gs>
              <a:gs pos="100000">
                <a:srgbClr val="B3B3B3"/>
              </a:gs>
            </a:gsLst>
            <a:lin ang="5400012" scaled="0"/>
          </a:gra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9" name="Shape 529"/>
          <p:cNvSpPr txBox="1">
            <a:spLocks noGrp="1"/>
          </p:cNvSpPr>
          <p:nvPr>
            <p:ph type="body" idx="1"/>
          </p:nvPr>
        </p:nvSpPr>
        <p:spPr>
          <a:xfrm>
            <a:off x="1997390" y="1985396"/>
            <a:ext cx="5331300" cy="1205700"/>
          </a:xfrm>
          <a:prstGeom prst="rect">
            <a:avLst/>
          </a:prstGeom>
        </p:spPr>
        <p:txBody>
          <a:bodyPr spcFirstLastPara="1" wrap="square" lIns="91425" tIns="91425" rIns="91425" bIns="91425" anchor="ctr" anchorCtr="0">
            <a:noAutofit/>
          </a:bodyPr>
          <a:lstStyle/>
          <a:p>
            <a:pPr marL="69850" indent="0">
              <a:buNone/>
            </a:pPr>
            <a:r>
              <a:rPr lang="en-US" sz="4000" dirty="0"/>
              <a:t>Six Myths of Gifted Education That Lead to Overlooking Talented Minority </a:t>
            </a:r>
            <a:r>
              <a:rPr lang="en-US" sz="4000" dirty="0" smtClean="0"/>
              <a:t>Students</a:t>
            </a:r>
            <a:endParaRPr sz="4000" dirty="0"/>
          </a:p>
          <a:p>
            <a:pPr marL="69850" indent="0">
              <a:buNone/>
            </a:pPr>
            <a:r>
              <a:rPr lang="en-US" dirty="0"/>
              <a:t>Audrey D. Breen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925" y="700154"/>
            <a:ext cx="6140400" cy="857400"/>
          </a:xfrm>
        </p:spPr>
        <p:txBody>
          <a:bodyPr/>
          <a:lstStyle/>
          <a:p>
            <a:r>
              <a:rPr lang="en-US" sz="2400" dirty="0"/>
              <a:t>Students are allowed to take a maximum of two on-line classes starting in 9</a:t>
            </a:r>
            <a:r>
              <a:rPr lang="en-US" sz="2400" baseline="30000" dirty="0"/>
              <a:t>th</a:t>
            </a:r>
            <a:r>
              <a:rPr lang="en-US" sz="2400" dirty="0"/>
              <a:t> grade.</a:t>
            </a:r>
            <a:br>
              <a:rPr lang="en-US" sz="2400" dirty="0"/>
            </a:br>
            <a:r>
              <a:rPr lang="en-US" dirty="0"/>
              <a:t/>
            </a:r>
            <a:br>
              <a:rPr lang="en-US" dirty="0"/>
            </a:br>
            <a:endParaRPr lang="en-US" b="1" dirty="0"/>
          </a:p>
        </p:txBody>
      </p:sp>
      <p:sp>
        <p:nvSpPr>
          <p:cNvPr id="3" name="Text Placeholder 2"/>
          <p:cNvSpPr>
            <a:spLocks noGrp="1"/>
          </p:cNvSpPr>
          <p:nvPr>
            <p:ph type="body" idx="1"/>
          </p:nvPr>
        </p:nvSpPr>
        <p:spPr/>
        <p:txBody>
          <a:bodyPr/>
          <a:lstStyle/>
          <a:p>
            <a:r>
              <a:rPr lang="en-US" dirty="0" smtClean="0"/>
              <a:t>Intended Consequences</a:t>
            </a:r>
          </a:p>
          <a:p>
            <a:pPr lvl="1"/>
            <a:r>
              <a:rPr lang="en-US" dirty="0"/>
              <a:t>Provides an opportunity for students to take classes they can’t fit into their schedules</a:t>
            </a:r>
            <a:r>
              <a:rPr lang="en-US" dirty="0" smtClean="0"/>
              <a:t>.</a:t>
            </a:r>
          </a:p>
          <a:p>
            <a:r>
              <a:rPr lang="en-US" dirty="0" smtClean="0"/>
              <a:t>Unintended Consequences</a:t>
            </a:r>
          </a:p>
          <a:p>
            <a:pPr lvl="1"/>
            <a:r>
              <a:rPr lang="en-US" dirty="0"/>
              <a:t>Advanced students may be ready for coursework available on-line earlier than 9</a:t>
            </a:r>
            <a:r>
              <a:rPr lang="en-US" baseline="30000" dirty="0"/>
              <a:t>th</a:t>
            </a:r>
            <a:r>
              <a:rPr lang="en-US" dirty="0"/>
              <a:t> grade.</a:t>
            </a:r>
          </a:p>
          <a:p>
            <a:pPr lvl="1"/>
            <a:r>
              <a:rPr lang="en-US" dirty="0"/>
              <a:t>Advanced students may benefit from taking more than two on-line courses. </a:t>
            </a:r>
          </a:p>
          <a:p>
            <a:pPr lvl="1"/>
            <a:endParaRPr lang="en-US" dirty="0"/>
          </a:p>
        </p:txBody>
      </p:sp>
    </p:spTree>
    <p:extLst>
      <p:ext uri="{BB962C8B-B14F-4D97-AF65-F5344CB8AC3E}">
        <p14:creationId xmlns:p14="http://schemas.microsoft.com/office/powerpoint/2010/main" val="65281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07" y="744978"/>
            <a:ext cx="6140400" cy="857400"/>
          </a:xfrm>
        </p:spPr>
        <p:txBody>
          <a:bodyPr/>
          <a:lstStyle/>
          <a:p>
            <a:r>
              <a:rPr lang="en-US" sz="2400" dirty="0"/>
              <a:t>Students are not allowed to take algebra until 9</a:t>
            </a:r>
            <a:r>
              <a:rPr lang="en-US" sz="2400" baseline="30000" dirty="0"/>
              <a:t>th</a:t>
            </a:r>
            <a:r>
              <a:rPr lang="en-US" sz="2400" dirty="0"/>
              <a:t> grade.</a:t>
            </a:r>
            <a:br>
              <a:rPr lang="en-US" sz="2400" dirty="0"/>
            </a:br>
            <a:r>
              <a:rPr lang="en-US" dirty="0"/>
              <a:t/>
            </a:r>
            <a:br>
              <a:rPr lang="en-US" dirty="0"/>
            </a:br>
            <a:endParaRPr lang="en-US" b="1" dirty="0"/>
          </a:p>
        </p:txBody>
      </p:sp>
      <p:sp>
        <p:nvSpPr>
          <p:cNvPr id="3" name="Text Placeholder 2"/>
          <p:cNvSpPr>
            <a:spLocks noGrp="1"/>
          </p:cNvSpPr>
          <p:nvPr>
            <p:ph type="body" idx="1"/>
          </p:nvPr>
        </p:nvSpPr>
        <p:spPr>
          <a:xfrm>
            <a:off x="631383" y="1464201"/>
            <a:ext cx="6140400" cy="3610800"/>
          </a:xfrm>
        </p:spPr>
        <p:txBody>
          <a:bodyPr/>
          <a:lstStyle/>
          <a:p>
            <a:r>
              <a:rPr lang="en-US" dirty="0" smtClean="0"/>
              <a:t>Intended Consequences</a:t>
            </a:r>
          </a:p>
          <a:p>
            <a:pPr lvl="1"/>
            <a:r>
              <a:rPr lang="en-US" dirty="0"/>
              <a:t>Students may not have the math background or understanding of math concepts to learn algebra before 9</a:t>
            </a:r>
            <a:r>
              <a:rPr lang="en-US" baseline="30000" dirty="0"/>
              <a:t>th</a:t>
            </a:r>
            <a:r>
              <a:rPr lang="en-US" dirty="0"/>
              <a:t> grade.</a:t>
            </a:r>
          </a:p>
          <a:p>
            <a:pPr lvl="1"/>
            <a:r>
              <a:rPr lang="en-US" dirty="0"/>
              <a:t>Students may skip over important math learnings in their basic math classes and have gaps in their math backgrounds if they take algebra in middle school.</a:t>
            </a:r>
          </a:p>
          <a:p>
            <a:pPr lvl="1"/>
            <a:endParaRPr lang="en-US" dirty="0"/>
          </a:p>
        </p:txBody>
      </p:sp>
    </p:spTree>
    <p:extLst>
      <p:ext uri="{BB962C8B-B14F-4D97-AF65-F5344CB8AC3E}">
        <p14:creationId xmlns:p14="http://schemas.microsoft.com/office/powerpoint/2010/main" val="101231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a:t>Unintended Consequences</a:t>
            </a:r>
          </a:p>
          <a:p>
            <a:pPr lvl="1"/>
            <a:r>
              <a:rPr lang="en-US" dirty="0"/>
              <a:t>Students who are ready to learn math at higher levels are not allowed the opportunity.</a:t>
            </a:r>
          </a:p>
          <a:p>
            <a:pPr lvl="1"/>
            <a:r>
              <a:rPr lang="en-US" dirty="0"/>
              <a:t>If students aren’t allowed to take algebra until 9</a:t>
            </a:r>
            <a:r>
              <a:rPr lang="en-US" baseline="30000" dirty="0"/>
              <a:t>th</a:t>
            </a:r>
            <a:r>
              <a:rPr lang="en-US" dirty="0"/>
              <a:t> grade, they will not have the opportunity to take more advanced math classes such as calculus or trigonometry during their high school years.</a:t>
            </a:r>
          </a:p>
          <a:p>
            <a:endParaRPr lang="en-US" dirty="0"/>
          </a:p>
        </p:txBody>
      </p:sp>
    </p:spTree>
    <p:extLst>
      <p:ext uri="{BB962C8B-B14F-4D97-AF65-F5344CB8AC3E}">
        <p14:creationId xmlns:p14="http://schemas.microsoft.com/office/powerpoint/2010/main" val="336688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925" y="798766"/>
            <a:ext cx="6140400" cy="857400"/>
          </a:xfrm>
        </p:spPr>
        <p:txBody>
          <a:bodyPr/>
          <a:lstStyle/>
          <a:p>
            <a:r>
              <a:rPr lang="en-US" sz="2200" dirty="0"/>
              <a:t>Students must be in 11</a:t>
            </a:r>
            <a:r>
              <a:rPr lang="en-US" sz="2200" baseline="30000" dirty="0"/>
              <a:t>th</a:t>
            </a:r>
            <a:r>
              <a:rPr lang="en-US" sz="2200" dirty="0"/>
              <a:t> or 12</a:t>
            </a:r>
            <a:r>
              <a:rPr lang="en-US" sz="2200" baseline="30000" dirty="0"/>
              <a:t>th</a:t>
            </a:r>
            <a:r>
              <a:rPr lang="en-US" sz="2200" dirty="0"/>
              <a:t> grade to take AP classes.  (College Board doesn’t care what grade a student is </a:t>
            </a:r>
            <a:r>
              <a:rPr lang="en-US" sz="2200" dirty="0" smtClean="0"/>
              <a:t>in.)</a:t>
            </a:r>
            <a:r>
              <a:rPr lang="en-US" sz="2400" dirty="0"/>
              <a:t/>
            </a:r>
            <a:br>
              <a:rPr lang="en-US" sz="2400" dirty="0"/>
            </a:br>
            <a:r>
              <a:rPr lang="en-US" dirty="0"/>
              <a:t/>
            </a:r>
            <a:br>
              <a:rPr lang="en-US" dirty="0"/>
            </a:br>
            <a:endParaRPr lang="en-US" b="1" dirty="0"/>
          </a:p>
        </p:txBody>
      </p:sp>
      <p:sp>
        <p:nvSpPr>
          <p:cNvPr id="3" name="Text Placeholder 2"/>
          <p:cNvSpPr>
            <a:spLocks noGrp="1"/>
          </p:cNvSpPr>
          <p:nvPr>
            <p:ph type="body" idx="1"/>
          </p:nvPr>
        </p:nvSpPr>
        <p:spPr/>
        <p:txBody>
          <a:bodyPr/>
          <a:lstStyle/>
          <a:p>
            <a:r>
              <a:rPr lang="en-US" dirty="0" smtClean="0"/>
              <a:t>Intended Consequences</a:t>
            </a:r>
          </a:p>
          <a:p>
            <a:pPr lvl="1"/>
            <a:r>
              <a:rPr lang="en-US" dirty="0"/>
              <a:t>Students will be older and more capable of handling the rigor of AP classes.</a:t>
            </a:r>
          </a:p>
          <a:p>
            <a:r>
              <a:rPr lang="en-US" dirty="0" smtClean="0"/>
              <a:t>Unintended Consequences</a:t>
            </a:r>
          </a:p>
          <a:p>
            <a:pPr lvl="1"/>
            <a:r>
              <a:rPr lang="en-US" dirty="0"/>
              <a:t>Advanced students may be ready for the rigor of AP classes in 9</a:t>
            </a:r>
            <a:r>
              <a:rPr lang="en-US" baseline="30000" dirty="0"/>
              <a:t>th</a:t>
            </a:r>
            <a:r>
              <a:rPr lang="en-US" dirty="0"/>
              <a:t> or 10</a:t>
            </a:r>
            <a:r>
              <a:rPr lang="en-US" baseline="30000" dirty="0"/>
              <a:t>th</a:t>
            </a:r>
            <a:r>
              <a:rPr lang="en-US" dirty="0"/>
              <a:t> </a:t>
            </a:r>
            <a:r>
              <a:rPr lang="en-US" dirty="0" smtClean="0"/>
              <a:t>grade.</a:t>
            </a:r>
          </a:p>
          <a:p>
            <a:pPr lvl="1"/>
            <a:r>
              <a:rPr lang="en-US" dirty="0"/>
              <a:t>Advanced students will not have the opportunity to take a full range of AP classes.</a:t>
            </a:r>
          </a:p>
          <a:p>
            <a:pPr lvl="1"/>
            <a:endParaRPr lang="en-US" dirty="0"/>
          </a:p>
        </p:txBody>
      </p:sp>
    </p:spTree>
    <p:extLst>
      <p:ext uri="{BB962C8B-B14F-4D97-AF65-F5344CB8AC3E}">
        <p14:creationId xmlns:p14="http://schemas.microsoft.com/office/powerpoint/2010/main" val="61845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925" y="700154"/>
            <a:ext cx="6140400" cy="857400"/>
          </a:xfrm>
        </p:spPr>
        <p:txBody>
          <a:bodyPr/>
          <a:lstStyle/>
          <a:p>
            <a:r>
              <a:rPr lang="en-US" sz="2400" dirty="0"/>
              <a:t>Students have to meet strict requirements to take AP classes.</a:t>
            </a:r>
            <a:br>
              <a:rPr lang="en-US" sz="2400" dirty="0"/>
            </a:br>
            <a:r>
              <a:rPr lang="en-US" dirty="0"/>
              <a:t/>
            </a:r>
            <a:br>
              <a:rPr lang="en-US" dirty="0"/>
            </a:br>
            <a:endParaRPr lang="en-US" b="1" dirty="0"/>
          </a:p>
        </p:txBody>
      </p:sp>
      <p:sp>
        <p:nvSpPr>
          <p:cNvPr id="3" name="Text Placeholder 2"/>
          <p:cNvSpPr>
            <a:spLocks noGrp="1"/>
          </p:cNvSpPr>
          <p:nvPr>
            <p:ph type="body" idx="1"/>
          </p:nvPr>
        </p:nvSpPr>
        <p:spPr>
          <a:xfrm>
            <a:off x="747925" y="1128854"/>
            <a:ext cx="6140400" cy="3610800"/>
          </a:xfrm>
        </p:spPr>
        <p:txBody>
          <a:bodyPr/>
          <a:lstStyle/>
          <a:p>
            <a:r>
              <a:rPr lang="en-US" dirty="0" smtClean="0"/>
              <a:t>Intended Consequences</a:t>
            </a:r>
          </a:p>
          <a:p>
            <a:pPr lvl="1"/>
            <a:r>
              <a:rPr lang="en-US" dirty="0"/>
              <a:t>This will insure that only those students who have demonstrated through past academic success that they are capable of doing hard course work will be in AP classes.</a:t>
            </a:r>
          </a:p>
          <a:p>
            <a:r>
              <a:rPr lang="en-US" dirty="0" smtClean="0"/>
              <a:t>Unintended Consequences</a:t>
            </a:r>
          </a:p>
          <a:p>
            <a:pPr lvl="1"/>
            <a:r>
              <a:rPr lang="en-US" dirty="0"/>
              <a:t>High ability students who do not have good grades may be excluded from classes that would challenge them.  Past circumstances such as family instability or boredom may have contributed to lower grades rather than lack of ability.</a:t>
            </a:r>
          </a:p>
          <a:p>
            <a:pPr lvl="1"/>
            <a:endParaRPr lang="en-US" dirty="0"/>
          </a:p>
        </p:txBody>
      </p:sp>
    </p:spTree>
    <p:extLst>
      <p:ext uri="{BB962C8B-B14F-4D97-AF65-F5344CB8AC3E}">
        <p14:creationId xmlns:p14="http://schemas.microsoft.com/office/powerpoint/2010/main" val="92579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925" y="700154"/>
            <a:ext cx="6140400" cy="857400"/>
          </a:xfrm>
        </p:spPr>
        <p:txBody>
          <a:bodyPr/>
          <a:lstStyle/>
          <a:p>
            <a:r>
              <a:rPr lang="en-US" sz="2400" dirty="0"/>
              <a:t>Students must be enrolled in high school to take high school classes for credit.</a:t>
            </a:r>
            <a:br>
              <a:rPr lang="en-US" sz="2400" dirty="0"/>
            </a:br>
            <a:r>
              <a:rPr lang="en-US" dirty="0"/>
              <a:t/>
            </a:r>
            <a:br>
              <a:rPr lang="en-US" dirty="0"/>
            </a:br>
            <a:endParaRPr lang="en-US" b="1" dirty="0"/>
          </a:p>
        </p:txBody>
      </p:sp>
      <p:sp>
        <p:nvSpPr>
          <p:cNvPr id="3" name="Text Placeholder 2"/>
          <p:cNvSpPr>
            <a:spLocks noGrp="1"/>
          </p:cNvSpPr>
          <p:nvPr>
            <p:ph type="body" idx="1"/>
          </p:nvPr>
        </p:nvSpPr>
        <p:spPr>
          <a:xfrm>
            <a:off x="747925" y="1128854"/>
            <a:ext cx="6140400" cy="3610800"/>
          </a:xfrm>
        </p:spPr>
        <p:txBody>
          <a:bodyPr/>
          <a:lstStyle/>
          <a:p>
            <a:r>
              <a:rPr lang="en-US" dirty="0" smtClean="0"/>
              <a:t>Intended Consequences</a:t>
            </a:r>
          </a:p>
          <a:p>
            <a:pPr lvl="1"/>
            <a:r>
              <a:rPr lang="en-US" dirty="0"/>
              <a:t>This will insure that students who earn less than an A on a high school class they took as a middle school student will not have that lower grade on their high school transcript.</a:t>
            </a:r>
          </a:p>
          <a:p>
            <a:r>
              <a:rPr lang="en-US" dirty="0" smtClean="0"/>
              <a:t>Unintended Consequences</a:t>
            </a:r>
          </a:p>
          <a:p>
            <a:pPr lvl="1"/>
            <a:r>
              <a:rPr lang="en-US" dirty="0"/>
              <a:t>Students are not as motivated to do their best without the incentive of earning a grade that counts.</a:t>
            </a:r>
          </a:p>
          <a:p>
            <a:pPr lvl="1"/>
            <a:r>
              <a:rPr lang="en-US" dirty="0"/>
              <a:t>Student may be required to retake the class in order to have a grade for it on their high school transcript.</a:t>
            </a:r>
          </a:p>
          <a:p>
            <a:pPr lvl="1"/>
            <a:endParaRPr lang="en-US" dirty="0"/>
          </a:p>
        </p:txBody>
      </p:sp>
    </p:spTree>
    <p:extLst>
      <p:ext uri="{BB962C8B-B14F-4D97-AF65-F5344CB8AC3E}">
        <p14:creationId xmlns:p14="http://schemas.microsoft.com/office/powerpoint/2010/main" val="300397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242" y="766561"/>
            <a:ext cx="6594169" cy="857400"/>
          </a:xfrm>
        </p:spPr>
        <p:txBody>
          <a:bodyPr/>
          <a:lstStyle/>
          <a:p>
            <a:r>
              <a:rPr lang="en-US" sz="2400" dirty="0" smtClean="0"/>
              <a:t>Early Entrance to Kindergarten requirements are so strict that no child qualifies. </a:t>
            </a:r>
            <a:r>
              <a:rPr lang="en-US" sz="2400" dirty="0"/>
              <a:t/>
            </a:r>
            <a:br>
              <a:rPr lang="en-US" sz="2400" dirty="0"/>
            </a:br>
            <a:r>
              <a:rPr lang="en-US" dirty="0"/>
              <a:t/>
            </a:r>
            <a:br>
              <a:rPr lang="en-US" dirty="0"/>
            </a:br>
            <a:endParaRPr lang="en-US" b="1" dirty="0"/>
          </a:p>
        </p:txBody>
      </p:sp>
      <p:sp>
        <p:nvSpPr>
          <p:cNvPr id="3" name="Text Placeholder 2"/>
          <p:cNvSpPr>
            <a:spLocks noGrp="1"/>
          </p:cNvSpPr>
          <p:nvPr>
            <p:ph type="body" idx="1"/>
          </p:nvPr>
        </p:nvSpPr>
        <p:spPr/>
        <p:txBody>
          <a:bodyPr/>
          <a:lstStyle/>
          <a:p>
            <a:r>
              <a:rPr lang="en-US" dirty="0" smtClean="0"/>
              <a:t>Intended Consequences</a:t>
            </a:r>
          </a:p>
          <a:p>
            <a:pPr lvl="1"/>
            <a:r>
              <a:rPr lang="en-US" dirty="0"/>
              <a:t>Strict requirements will insure that children do not enter kindergarten before they are ready.</a:t>
            </a:r>
          </a:p>
          <a:p>
            <a:r>
              <a:rPr lang="en-US" dirty="0" smtClean="0"/>
              <a:t>Unintended Consequences</a:t>
            </a:r>
          </a:p>
          <a:p>
            <a:pPr lvl="1"/>
            <a:r>
              <a:rPr lang="en-US" dirty="0"/>
              <a:t>Young children with advanced abilities (particularly those from disadvantaged homes) will not have the opportunity to go to school even though they are ready to do kindergarten or higher work.</a:t>
            </a:r>
          </a:p>
          <a:p>
            <a:pPr lvl="1"/>
            <a:endParaRPr lang="en-US" dirty="0"/>
          </a:p>
        </p:txBody>
      </p:sp>
    </p:spTree>
    <p:extLst>
      <p:ext uri="{BB962C8B-B14F-4D97-AF65-F5344CB8AC3E}">
        <p14:creationId xmlns:p14="http://schemas.microsoft.com/office/powerpoint/2010/main" val="337198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Shape 684"/>
          <p:cNvSpPr txBox="1"/>
          <p:nvPr/>
        </p:nvSpPr>
        <p:spPr>
          <a:xfrm>
            <a:off x="1270890" y="1466617"/>
            <a:ext cx="6440700" cy="16881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4400" dirty="0">
                <a:solidFill>
                  <a:srgbClr val="0000FF"/>
                </a:solidFill>
              </a:rPr>
              <a:t>What can you do in your role to reduce Excellence Gaps?</a:t>
            </a:r>
            <a:endParaRPr sz="4400" dirty="0">
              <a:solidFill>
                <a:srgbClr val="0000F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Text Placeholder 4"/>
          <p:cNvSpPr>
            <a:spLocks noGrp="1"/>
          </p:cNvSpPr>
          <p:nvPr>
            <p:ph type="body" idx="1"/>
          </p:nvPr>
        </p:nvSpPr>
        <p:spPr/>
        <p:txBody>
          <a:bodyPr/>
          <a:lstStyle/>
          <a:p>
            <a:r>
              <a:rPr lang="en-US" sz="2700" dirty="0" smtClean="0"/>
              <a:t>Complete the follow-up module.</a:t>
            </a:r>
          </a:p>
          <a:p>
            <a:r>
              <a:rPr lang="en-US" sz="2700" dirty="0" smtClean="0"/>
              <a:t>Examine your </a:t>
            </a:r>
            <a:r>
              <a:rPr lang="en-US" sz="2700" smtClean="0"/>
              <a:t>local districts’ and schools’ </a:t>
            </a:r>
            <a:r>
              <a:rPr lang="en-US" sz="2700" dirty="0" smtClean="0"/>
              <a:t>Excellence Gaps.</a:t>
            </a:r>
          </a:p>
          <a:p>
            <a:r>
              <a:rPr lang="en-US" sz="2700" dirty="0" smtClean="0"/>
              <a:t>Gather information about what policies are in place and what needs to be done to remove the learning ceiling and accelerate learning.</a:t>
            </a:r>
            <a:endParaRPr lang="en-US" sz="2700" dirty="0"/>
          </a:p>
        </p:txBody>
      </p:sp>
    </p:spTree>
    <p:extLst>
      <p:ext uri="{BB962C8B-B14F-4D97-AF65-F5344CB8AC3E}">
        <p14:creationId xmlns:p14="http://schemas.microsoft.com/office/powerpoint/2010/main" val="38083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2894F3-C01F-4FB3-9FCD-2ED0AC406491}"/>
              </a:ext>
            </a:extLst>
          </p:cNvPr>
          <p:cNvSpPr>
            <a:spLocks noGrp="1"/>
          </p:cNvSpPr>
          <p:nvPr>
            <p:ph type="title"/>
          </p:nvPr>
        </p:nvSpPr>
        <p:spPr>
          <a:xfrm>
            <a:off x="508001" y="493294"/>
            <a:ext cx="6447501" cy="1756610"/>
          </a:xfrm>
        </p:spPr>
        <p:txBody>
          <a:bodyPr>
            <a:normAutofit fontScale="90000"/>
          </a:bodyPr>
          <a:lstStyle/>
          <a:p>
            <a:pPr algn="ctr"/>
            <a:r>
              <a:rPr lang="en-US" sz="3675" b="1" dirty="0"/>
              <a:t>School Board Members </a:t>
            </a:r>
            <a:br>
              <a:rPr lang="en-US" sz="3675" b="1" dirty="0"/>
            </a:br>
            <a:r>
              <a:rPr lang="en-US" sz="3675" b="1" dirty="0"/>
              <a:t>as </a:t>
            </a:r>
            <a:br>
              <a:rPr lang="en-US" sz="3675" b="1" dirty="0"/>
            </a:br>
            <a:r>
              <a:rPr lang="en-US" sz="3675" b="1" dirty="0"/>
              <a:t>Charter School Authorizers</a:t>
            </a:r>
            <a:r>
              <a:rPr lang="en-US" dirty="0"/>
              <a:t/>
            </a:r>
            <a:br>
              <a:rPr lang="en-US" dirty="0"/>
            </a:br>
            <a:endParaRPr lang="en-US" dirty="0"/>
          </a:p>
        </p:txBody>
      </p:sp>
      <p:sp>
        <p:nvSpPr>
          <p:cNvPr id="3" name="Content Placeholder 2">
            <a:extLst>
              <a:ext uri="{FF2B5EF4-FFF2-40B4-BE49-F238E27FC236}">
                <a16:creationId xmlns="" xmlns:a16="http://schemas.microsoft.com/office/drawing/2014/main" id="{9D12CDF2-32F4-4E9A-AC54-28B44B735999}"/>
              </a:ext>
            </a:extLst>
          </p:cNvPr>
          <p:cNvSpPr>
            <a:spLocks noGrp="1"/>
          </p:cNvSpPr>
          <p:nvPr>
            <p:ph idx="1"/>
          </p:nvPr>
        </p:nvSpPr>
        <p:spPr>
          <a:xfrm>
            <a:off x="508001" y="2490537"/>
            <a:ext cx="6447501" cy="2040485"/>
          </a:xfrm>
        </p:spPr>
        <p:txBody>
          <a:bodyPr>
            <a:normAutofit/>
          </a:bodyPr>
          <a:lstStyle/>
          <a:p>
            <a:pPr marL="0" indent="0" algn="ctr">
              <a:buNone/>
            </a:pPr>
            <a:endParaRPr lang="en-US" sz="2700" dirty="0"/>
          </a:p>
          <a:p>
            <a:pPr marL="0" indent="0" algn="ctr">
              <a:buNone/>
            </a:pPr>
            <a:r>
              <a:rPr lang="en-US" sz="2700" dirty="0"/>
              <a:t>Information presented and discussed in this training session is also applicable in your role as a charter school authorizer. </a:t>
            </a:r>
          </a:p>
        </p:txBody>
      </p:sp>
      <p:sp>
        <p:nvSpPr>
          <p:cNvPr id="4" name="Slide Number Placeholder 3">
            <a:extLst>
              <a:ext uri="{FF2B5EF4-FFF2-40B4-BE49-F238E27FC236}">
                <a16:creationId xmlns="" xmlns:a16="http://schemas.microsoft.com/office/drawing/2014/main" id="{B36E1037-8C3F-4C6E-AEAA-7DED73503CD1}"/>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2708161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Shape 534"/>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4400" dirty="0" smtClean="0"/>
              <a:t>True or False</a:t>
            </a:r>
            <a:endParaRPr sz="4400" dirty="0"/>
          </a:p>
        </p:txBody>
      </p:sp>
      <p:sp>
        <p:nvSpPr>
          <p:cNvPr id="535" name="Shape 535"/>
          <p:cNvSpPr txBox="1">
            <a:spLocks noGrp="1"/>
          </p:cNvSpPr>
          <p:nvPr>
            <p:ph type="body" idx="1"/>
          </p:nvPr>
        </p:nvSpPr>
        <p:spPr>
          <a:xfrm>
            <a:off x="475128" y="1082425"/>
            <a:ext cx="7091083" cy="3610800"/>
          </a:xfrm>
          <a:prstGeom prst="rect">
            <a:avLst/>
          </a:prstGeom>
        </p:spPr>
        <p:txBody>
          <a:bodyPr spcFirstLastPara="1" wrap="square" lIns="91425" tIns="91425" rIns="91425" bIns="91425" anchor="t" anchorCtr="0">
            <a:noAutofit/>
          </a:bodyPr>
          <a:lstStyle/>
          <a:p>
            <a:pPr lvl="0"/>
            <a:r>
              <a:rPr lang="en-US" dirty="0"/>
              <a:t>Gifted kids are the smartest kids in </a:t>
            </a:r>
            <a:r>
              <a:rPr lang="en-US" dirty="0" smtClean="0"/>
              <a:t>class.</a:t>
            </a:r>
            <a:endParaRPr lang="en-US" dirty="0"/>
          </a:p>
          <a:p>
            <a:pPr lvl="0"/>
            <a:r>
              <a:rPr lang="en-US" dirty="0" smtClean="0"/>
              <a:t>All </a:t>
            </a:r>
            <a:r>
              <a:rPr lang="en-US" dirty="0"/>
              <a:t>gifted kids show up to school </a:t>
            </a:r>
            <a:r>
              <a:rPr lang="en-US" dirty="0" smtClean="0"/>
              <a:t>gifted.</a:t>
            </a:r>
          </a:p>
          <a:p>
            <a:pPr lvl="0"/>
            <a:r>
              <a:rPr lang="en-US" dirty="0" smtClean="0"/>
              <a:t>Giftedness </a:t>
            </a:r>
            <a:r>
              <a:rPr lang="en-US" dirty="0"/>
              <a:t>is not something that can be developed. A student is either gifted or </a:t>
            </a:r>
            <a:r>
              <a:rPr lang="en-US" dirty="0" smtClean="0"/>
              <a:t>not.</a:t>
            </a:r>
          </a:p>
          <a:p>
            <a:pPr lvl="0"/>
            <a:r>
              <a:rPr lang="en-US" dirty="0" smtClean="0"/>
              <a:t>Gifted </a:t>
            </a:r>
            <a:r>
              <a:rPr lang="en-US" dirty="0"/>
              <a:t>students exhibit varying </a:t>
            </a:r>
            <a:r>
              <a:rPr lang="en-US" dirty="0" smtClean="0"/>
              <a:t>characteristics.</a:t>
            </a:r>
          </a:p>
          <a:p>
            <a:pPr lvl="0"/>
            <a:r>
              <a:rPr lang="en-US" dirty="0" smtClean="0"/>
              <a:t>Gifted </a:t>
            </a:r>
            <a:r>
              <a:rPr lang="en-US" dirty="0"/>
              <a:t>students need different classroom experiences from other students and from other gifted </a:t>
            </a:r>
            <a:r>
              <a:rPr lang="en-US" dirty="0" smtClean="0"/>
              <a:t>students.</a:t>
            </a:r>
          </a:p>
          <a:p>
            <a:pPr lvl="0"/>
            <a:r>
              <a:rPr lang="en-US" dirty="0" smtClean="0"/>
              <a:t>Most </a:t>
            </a:r>
            <a:r>
              <a:rPr lang="en-US" dirty="0"/>
              <a:t>gifted students are being identified.		</a:t>
            </a:r>
            <a:endParaRPr dirty="0"/>
          </a:p>
          <a:p>
            <a:pPr marL="0" lvl="0" indent="0">
              <a:spcBef>
                <a:spcPts val="600"/>
              </a:spcBef>
              <a:spcAft>
                <a:spcPts val="0"/>
              </a:spcAft>
              <a:buNone/>
            </a:pPr>
            <a:endParaRP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txBox="1">
            <a:spLocks noGrp="1"/>
          </p:cNvSpPr>
          <p:nvPr>
            <p:ph type="body" idx="4294967295"/>
          </p:nvPr>
        </p:nvSpPr>
        <p:spPr>
          <a:xfrm>
            <a:off x="1451725" y="600549"/>
            <a:ext cx="6395700" cy="4450953"/>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1400" b="1" dirty="0">
                <a:solidFill>
                  <a:srgbClr val="0B5394"/>
                </a:solidFill>
              </a:rPr>
              <a:t>Dr. Mary Evans</a:t>
            </a:r>
            <a:endParaRPr sz="1400" dirty="0">
              <a:solidFill>
                <a:srgbClr val="0B5394"/>
              </a:solidFill>
            </a:endParaRPr>
          </a:p>
          <a:p>
            <a:pPr marL="0" lvl="0" indent="0">
              <a:spcBef>
                <a:spcPts val="600"/>
              </a:spcBef>
              <a:spcAft>
                <a:spcPts val="0"/>
              </a:spcAft>
              <a:buNone/>
            </a:pPr>
            <a:r>
              <a:rPr lang="en" sz="1400" dirty="0">
                <a:solidFill>
                  <a:srgbClr val="0B5394"/>
                </a:solidFill>
              </a:rPr>
              <a:t>Javits Grant Program Developer</a:t>
            </a:r>
            <a:endParaRPr sz="1400" dirty="0">
              <a:solidFill>
                <a:srgbClr val="0B5394"/>
              </a:solidFill>
            </a:endParaRPr>
          </a:p>
          <a:p>
            <a:pPr marL="0" lvl="0" indent="0" rtl="0">
              <a:spcBef>
                <a:spcPts val="600"/>
              </a:spcBef>
              <a:spcAft>
                <a:spcPts val="0"/>
              </a:spcAft>
              <a:buNone/>
            </a:pPr>
            <a:r>
              <a:rPr lang="en" sz="1400" dirty="0">
                <a:solidFill>
                  <a:srgbClr val="0B5394"/>
                </a:solidFill>
              </a:rPr>
              <a:t>The Center for Gifted Studies at WKU</a:t>
            </a:r>
            <a:endParaRPr sz="1400" dirty="0">
              <a:solidFill>
                <a:srgbClr val="0B5394"/>
              </a:solidFill>
            </a:endParaRPr>
          </a:p>
          <a:p>
            <a:pPr marL="0" lvl="0" indent="0">
              <a:spcBef>
                <a:spcPts val="600"/>
              </a:spcBef>
              <a:spcAft>
                <a:spcPts val="0"/>
              </a:spcAft>
              <a:buNone/>
            </a:pPr>
            <a:r>
              <a:rPr lang="en" sz="1400" u="sng" dirty="0" smtClean="0">
                <a:solidFill>
                  <a:srgbClr val="0B5394"/>
                </a:solidFill>
                <a:hlinkClick r:id="rId3"/>
              </a:rPr>
              <a:t>mary.evans@wku.edu</a:t>
            </a:r>
            <a:endParaRPr lang="en-US" sz="1400" u="sng" dirty="0" smtClean="0">
              <a:solidFill>
                <a:srgbClr val="0B5394"/>
              </a:solidFill>
            </a:endParaRPr>
          </a:p>
          <a:p>
            <a:pPr marL="0" lvl="0" indent="0">
              <a:spcBef>
                <a:spcPts val="600"/>
              </a:spcBef>
              <a:spcAft>
                <a:spcPts val="0"/>
              </a:spcAft>
              <a:buNone/>
            </a:pPr>
            <a:endParaRPr sz="1200" dirty="0">
              <a:solidFill>
                <a:srgbClr val="0B5394"/>
              </a:solidFill>
            </a:endParaRPr>
          </a:p>
          <a:p>
            <a:pPr marL="0" lvl="0" indent="0">
              <a:spcBef>
                <a:spcPts val="600"/>
              </a:spcBef>
              <a:spcAft>
                <a:spcPts val="0"/>
              </a:spcAft>
              <a:buClr>
                <a:schemeClr val="dk1"/>
              </a:buClr>
              <a:buSzPts val="1100"/>
              <a:buFont typeface="Arial"/>
              <a:buNone/>
            </a:pPr>
            <a:r>
              <a:rPr lang="en-US" sz="1400" b="1" dirty="0" smtClean="0">
                <a:solidFill>
                  <a:srgbClr val="0B5394"/>
                </a:solidFill>
              </a:rPr>
              <a:t>Dr. Tracy Inman</a:t>
            </a:r>
            <a:endParaRPr sz="1400" dirty="0">
              <a:solidFill>
                <a:srgbClr val="0B5394"/>
              </a:solidFill>
            </a:endParaRPr>
          </a:p>
          <a:p>
            <a:pPr marL="0" lvl="0" indent="0">
              <a:spcBef>
                <a:spcPts val="600"/>
              </a:spcBef>
              <a:spcAft>
                <a:spcPts val="0"/>
              </a:spcAft>
              <a:buClr>
                <a:schemeClr val="dk1"/>
              </a:buClr>
              <a:buSzPts val="1100"/>
              <a:buFont typeface="Arial"/>
              <a:buNone/>
            </a:pPr>
            <a:r>
              <a:rPr lang="en-US" sz="1400" dirty="0" smtClean="0">
                <a:solidFill>
                  <a:srgbClr val="0B5394"/>
                </a:solidFill>
              </a:rPr>
              <a:t>Associate Director</a:t>
            </a:r>
            <a:endParaRPr sz="1400" dirty="0">
              <a:solidFill>
                <a:srgbClr val="0B5394"/>
              </a:solidFill>
            </a:endParaRPr>
          </a:p>
          <a:p>
            <a:pPr marL="0" lvl="0" indent="0">
              <a:buNone/>
            </a:pPr>
            <a:r>
              <a:rPr lang="en-US" sz="1400" dirty="0">
                <a:solidFill>
                  <a:srgbClr val="0B5394"/>
                </a:solidFill>
              </a:rPr>
              <a:t>The Center for Gifted Studies at WKU</a:t>
            </a:r>
          </a:p>
          <a:p>
            <a:pPr marL="0" lvl="0" indent="0">
              <a:spcBef>
                <a:spcPts val="600"/>
              </a:spcBef>
              <a:spcAft>
                <a:spcPts val="0"/>
              </a:spcAft>
              <a:buClr>
                <a:schemeClr val="dk1"/>
              </a:buClr>
              <a:buSzPts val="1100"/>
              <a:buFont typeface="Arial"/>
              <a:buNone/>
            </a:pPr>
            <a:r>
              <a:rPr lang="en-US" sz="1400" u="sng" dirty="0">
                <a:solidFill>
                  <a:srgbClr val="0B5394"/>
                </a:solidFill>
                <a:hlinkClick r:id="rId4"/>
              </a:rPr>
              <a:t>t</a:t>
            </a:r>
            <a:r>
              <a:rPr lang="en" sz="1400" u="sng" dirty="0" smtClean="0">
                <a:solidFill>
                  <a:srgbClr val="0B5394"/>
                </a:solidFill>
                <a:hlinkClick r:id="rId4"/>
              </a:rPr>
              <a:t>racy.inman@wku.edu</a:t>
            </a:r>
            <a:endParaRPr lang="en-US" sz="1400" u="sng" dirty="0" smtClean="0">
              <a:solidFill>
                <a:srgbClr val="0B5394"/>
              </a:solidFill>
            </a:endParaRPr>
          </a:p>
          <a:p>
            <a:pPr marL="0" lvl="0" indent="0">
              <a:spcBef>
                <a:spcPts val="600"/>
              </a:spcBef>
              <a:spcAft>
                <a:spcPts val="0"/>
              </a:spcAft>
              <a:buClr>
                <a:schemeClr val="dk1"/>
              </a:buClr>
              <a:buSzPts val="1100"/>
              <a:buFont typeface="Arial"/>
              <a:buNone/>
            </a:pPr>
            <a:endParaRPr lang="en-US" sz="1400" u="sng" dirty="0" smtClean="0">
              <a:solidFill>
                <a:srgbClr val="0B5394"/>
              </a:solidFill>
            </a:endParaRPr>
          </a:p>
          <a:p>
            <a:pPr marL="0" lvl="0" indent="0">
              <a:spcBef>
                <a:spcPts val="600"/>
              </a:spcBef>
              <a:spcAft>
                <a:spcPts val="0"/>
              </a:spcAft>
              <a:buClr>
                <a:schemeClr val="dk1"/>
              </a:buClr>
              <a:buSzPts val="1100"/>
              <a:buFont typeface="Arial"/>
              <a:buNone/>
            </a:pPr>
            <a:r>
              <a:rPr lang="en-US" sz="1400" b="1" dirty="0" smtClean="0">
                <a:solidFill>
                  <a:srgbClr val="0B5394"/>
                </a:solidFill>
              </a:rPr>
              <a:t>Dr. Julia Roberts</a:t>
            </a:r>
          </a:p>
          <a:p>
            <a:pPr marL="0" lvl="0" indent="0">
              <a:spcBef>
                <a:spcPts val="600"/>
              </a:spcBef>
              <a:spcAft>
                <a:spcPts val="0"/>
              </a:spcAft>
              <a:buClr>
                <a:schemeClr val="dk1"/>
              </a:buClr>
              <a:buSzPts val="1100"/>
              <a:buFont typeface="Arial"/>
              <a:buNone/>
            </a:pPr>
            <a:r>
              <a:rPr lang="en-US" sz="1400" dirty="0" smtClean="0">
                <a:solidFill>
                  <a:srgbClr val="0B5394"/>
                </a:solidFill>
              </a:rPr>
              <a:t>Director</a:t>
            </a:r>
          </a:p>
          <a:p>
            <a:pPr marL="0" lvl="0" indent="0">
              <a:spcBef>
                <a:spcPts val="600"/>
              </a:spcBef>
              <a:spcAft>
                <a:spcPts val="0"/>
              </a:spcAft>
              <a:buClr>
                <a:schemeClr val="dk1"/>
              </a:buClr>
              <a:buSzPts val="1100"/>
              <a:buFont typeface="Arial"/>
              <a:buNone/>
            </a:pPr>
            <a:r>
              <a:rPr lang="en-US" sz="1400" dirty="0" smtClean="0">
                <a:solidFill>
                  <a:srgbClr val="0B5394"/>
                </a:solidFill>
              </a:rPr>
              <a:t>The Center for Gifted Studies at WKU</a:t>
            </a:r>
          </a:p>
          <a:p>
            <a:pPr marL="0" lvl="0" indent="0">
              <a:spcBef>
                <a:spcPts val="600"/>
              </a:spcBef>
              <a:spcAft>
                <a:spcPts val="0"/>
              </a:spcAft>
              <a:buClr>
                <a:schemeClr val="dk1"/>
              </a:buClr>
              <a:buSzPts val="1100"/>
              <a:buFont typeface="Arial"/>
              <a:buNone/>
            </a:pPr>
            <a:r>
              <a:rPr lang="en-US" sz="1400" dirty="0" err="1" smtClean="0">
                <a:solidFill>
                  <a:srgbClr val="0B5394"/>
                </a:solidFill>
              </a:rPr>
              <a:t>julia.roberts@wku.edu</a:t>
            </a:r>
            <a:endParaRPr sz="1400" dirty="0"/>
          </a:p>
          <a:p>
            <a:pPr marL="0" lvl="0" indent="0">
              <a:spcBef>
                <a:spcPts val="600"/>
              </a:spcBef>
              <a:spcAft>
                <a:spcPts val="0"/>
              </a:spcAft>
              <a:buNone/>
            </a:pPr>
            <a:endParaRPr sz="2000" dirty="0"/>
          </a:p>
          <a:p>
            <a:pPr marL="0" lvl="0" indent="0">
              <a:spcBef>
                <a:spcPts val="600"/>
              </a:spcBef>
              <a:spcAft>
                <a:spcPts val="0"/>
              </a:spcAft>
              <a:buNone/>
            </a:pPr>
            <a:endParaRPr sz="2000" dirty="0"/>
          </a:p>
        </p:txBody>
      </p:sp>
    </p:spTree>
    <p:extLst>
      <p:ext uri="{BB962C8B-B14F-4D97-AF65-F5344CB8AC3E}">
        <p14:creationId xmlns:p14="http://schemas.microsoft.com/office/powerpoint/2010/main" val="1251422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1270" y="3540149"/>
            <a:ext cx="1622613" cy="857400"/>
          </a:xfrm>
        </p:spPr>
        <p:txBody>
          <a:bodyPr/>
          <a:lstStyle/>
          <a:p>
            <a:r>
              <a:rPr lang="en-US" sz="4800" dirty="0" smtClean="0"/>
              <a:t>false</a:t>
            </a:r>
            <a:endParaRPr lang="en-US" sz="4800" dirty="0"/>
          </a:p>
        </p:txBody>
      </p:sp>
      <p:sp>
        <p:nvSpPr>
          <p:cNvPr id="3" name="Text Placeholder 2"/>
          <p:cNvSpPr>
            <a:spLocks noGrp="1"/>
          </p:cNvSpPr>
          <p:nvPr>
            <p:ph type="body" idx="1"/>
          </p:nvPr>
        </p:nvSpPr>
        <p:spPr>
          <a:xfrm>
            <a:off x="747925" y="1302837"/>
            <a:ext cx="6140400" cy="1376700"/>
          </a:xfrm>
        </p:spPr>
        <p:txBody>
          <a:bodyPr/>
          <a:lstStyle/>
          <a:p>
            <a:pPr marL="69850" lvl="0" indent="0">
              <a:buNone/>
            </a:pPr>
            <a:r>
              <a:rPr lang="en-US" sz="4000" b="1" dirty="0"/>
              <a:t>Gifted kids are the smartest kids in class</a:t>
            </a:r>
            <a:r>
              <a:rPr lang="en-US" sz="4000" b="1" dirty="0" smtClean="0"/>
              <a:t>.</a:t>
            </a:r>
            <a:endParaRPr lang="en-US" sz="4000" b="1" dirty="0"/>
          </a:p>
          <a:p>
            <a:pPr marL="69850" lvl="0" indent="0">
              <a:buNone/>
            </a:pPr>
            <a:endParaRPr lang="en-US" b="1" dirty="0"/>
          </a:p>
        </p:txBody>
      </p:sp>
    </p:spTree>
    <p:extLst>
      <p:ext uri="{BB962C8B-B14F-4D97-AF65-F5344CB8AC3E}">
        <p14:creationId xmlns:p14="http://schemas.microsoft.com/office/powerpoint/2010/main" val="170973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747925" y="1302837"/>
            <a:ext cx="6140400" cy="1036951"/>
          </a:xfrm>
        </p:spPr>
        <p:txBody>
          <a:bodyPr/>
          <a:lstStyle/>
          <a:p>
            <a:pPr marL="69850" lvl="0" indent="0">
              <a:buNone/>
            </a:pPr>
            <a:r>
              <a:rPr lang="en-US" sz="4000" b="1" dirty="0"/>
              <a:t>All gifted kids show up to school gifted</a:t>
            </a:r>
            <a:r>
              <a:rPr lang="en-US" sz="4000" dirty="0"/>
              <a:t>.</a:t>
            </a:r>
          </a:p>
        </p:txBody>
      </p:sp>
      <p:pic>
        <p:nvPicPr>
          <p:cNvPr id="4" name="Picture 3"/>
          <p:cNvPicPr>
            <a:picLocks noChangeAspect="1"/>
          </p:cNvPicPr>
          <p:nvPr/>
        </p:nvPicPr>
        <p:blipFill>
          <a:blip r:embed="rId3"/>
          <a:stretch>
            <a:fillRect/>
          </a:stretch>
        </p:blipFill>
        <p:spPr>
          <a:xfrm>
            <a:off x="4552190" y="3264307"/>
            <a:ext cx="2011854" cy="1286367"/>
          </a:xfrm>
          <a:prstGeom prst="rect">
            <a:avLst/>
          </a:prstGeom>
        </p:spPr>
      </p:pic>
    </p:spTree>
    <p:extLst>
      <p:ext uri="{BB962C8B-B14F-4D97-AF65-F5344CB8AC3E}">
        <p14:creationId xmlns:p14="http://schemas.microsoft.com/office/powerpoint/2010/main" val="339030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marL="69850" lvl="0" indent="0">
              <a:buNone/>
            </a:pPr>
            <a:r>
              <a:rPr lang="en-US" sz="4000" b="1" dirty="0"/>
              <a:t>Giftedness is not something that can be developed. A student is either gifted or not.</a:t>
            </a:r>
          </a:p>
        </p:txBody>
      </p:sp>
      <p:pic>
        <p:nvPicPr>
          <p:cNvPr id="4" name="Picture 3"/>
          <p:cNvPicPr>
            <a:picLocks noChangeAspect="1"/>
          </p:cNvPicPr>
          <p:nvPr/>
        </p:nvPicPr>
        <p:blipFill>
          <a:blip r:embed="rId3"/>
          <a:stretch>
            <a:fillRect/>
          </a:stretch>
        </p:blipFill>
        <p:spPr>
          <a:xfrm>
            <a:off x="4749414" y="3694613"/>
            <a:ext cx="2011854" cy="1286367"/>
          </a:xfrm>
          <a:prstGeom prst="rect">
            <a:avLst/>
          </a:prstGeom>
        </p:spPr>
      </p:pic>
    </p:spTree>
    <p:extLst>
      <p:ext uri="{BB962C8B-B14F-4D97-AF65-F5344CB8AC3E}">
        <p14:creationId xmlns:p14="http://schemas.microsoft.com/office/powerpoint/2010/main" val="137415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marL="69850" lvl="0" indent="0">
              <a:buNone/>
            </a:pPr>
            <a:r>
              <a:rPr lang="en-US" sz="4000" b="1" dirty="0"/>
              <a:t>Gifted students exhibit varying characteristics.</a:t>
            </a:r>
          </a:p>
        </p:txBody>
      </p:sp>
      <p:sp>
        <p:nvSpPr>
          <p:cNvPr id="7" name="Title 1"/>
          <p:cNvSpPr txBox="1">
            <a:spLocks/>
          </p:cNvSpPr>
          <p:nvPr/>
        </p:nvSpPr>
        <p:spPr>
          <a:xfrm>
            <a:off x="4948517" y="3405678"/>
            <a:ext cx="1622613" cy="8574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1pPr>
            <a:lvl2pPr marR="0" lvl="1"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2pPr>
            <a:lvl3pPr marR="0" lvl="2"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3pPr>
            <a:lvl4pPr marR="0" lvl="3"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4pPr>
            <a:lvl5pPr marR="0" lvl="4"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5pPr>
            <a:lvl6pPr marR="0" lvl="5"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6pPr>
            <a:lvl7pPr marR="0" lvl="6"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7pPr>
            <a:lvl8pPr marR="0" lvl="7"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8pPr>
            <a:lvl9pPr marR="0" lvl="8"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9pPr>
          </a:lstStyle>
          <a:p>
            <a:r>
              <a:rPr lang="en-US" sz="4800" dirty="0" smtClean="0"/>
              <a:t>true</a:t>
            </a:r>
            <a:endParaRPr lang="en-US" sz="4800" dirty="0"/>
          </a:p>
        </p:txBody>
      </p:sp>
    </p:spTree>
    <p:extLst>
      <p:ext uri="{BB962C8B-B14F-4D97-AF65-F5344CB8AC3E}">
        <p14:creationId xmlns:p14="http://schemas.microsoft.com/office/powerpoint/2010/main" val="421709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747925" y="1302837"/>
            <a:ext cx="6140400" cy="1521045"/>
          </a:xfrm>
        </p:spPr>
        <p:txBody>
          <a:bodyPr/>
          <a:lstStyle/>
          <a:p>
            <a:pPr marL="69850" indent="0">
              <a:buNone/>
            </a:pPr>
            <a:r>
              <a:rPr lang="en-US" sz="4000" b="1" dirty="0"/>
              <a:t>Gifted students need different classroom experiences from other students and from other gifted </a:t>
            </a:r>
            <a:r>
              <a:rPr lang="en-US" sz="4000" b="1" dirty="0" smtClean="0"/>
              <a:t>students.</a:t>
            </a:r>
            <a:endParaRPr lang="en-US" sz="4000" b="1" dirty="0"/>
          </a:p>
        </p:txBody>
      </p:sp>
      <p:sp>
        <p:nvSpPr>
          <p:cNvPr id="5" name="Title 1"/>
          <p:cNvSpPr txBox="1">
            <a:spLocks/>
          </p:cNvSpPr>
          <p:nvPr/>
        </p:nvSpPr>
        <p:spPr>
          <a:xfrm>
            <a:off x="5265712" y="4150024"/>
            <a:ext cx="1622613" cy="8574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1pPr>
            <a:lvl2pPr marR="0" lvl="1"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2pPr>
            <a:lvl3pPr marR="0" lvl="2"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3pPr>
            <a:lvl4pPr marR="0" lvl="3"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4pPr>
            <a:lvl5pPr marR="0" lvl="4"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5pPr>
            <a:lvl6pPr marR="0" lvl="5"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6pPr>
            <a:lvl7pPr marR="0" lvl="6"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7pPr>
            <a:lvl8pPr marR="0" lvl="7"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8pPr>
            <a:lvl9pPr marR="0" lvl="8"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9pPr>
          </a:lstStyle>
          <a:p>
            <a:r>
              <a:rPr lang="en-US" sz="4800" dirty="0" smtClean="0"/>
              <a:t>true</a:t>
            </a:r>
            <a:endParaRPr lang="en-US" sz="4800" dirty="0"/>
          </a:p>
        </p:txBody>
      </p:sp>
    </p:spTree>
    <p:extLst>
      <p:ext uri="{BB962C8B-B14F-4D97-AF65-F5344CB8AC3E}">
        <p14:creationId xmlns:p14="http://schemas.microsoft.com/office/powerpoint/2010/main" val="316110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marL="69850" indent="0">
              <a:buNone/>
            </a:pPr>
            <a:r>
              <a:rPr lang="en-US" sz="4000" b="1" dirty="0"/>
              <a:t>Most gifted students are being identified.</a:t>
            </a:r>
          </a:p>
        </p:txBody>
      </p:sp>
      <p:pic>
        <p:nvPicPr>
          <p:cNvPr id="4" name="Picture 3"/>
          <p:cNvPicPr>
            <a:picLocks noChangeAspect="1"/>
          </p:cNvPicPr>
          <p:nvPr/>
        </p:nvPicPr>
        <p:blipFill>
          <a:blip r:embed="rId3"/>
          <a:stretch>
            <a:fillRect/>
          </a:stretch>
        </p:blipFill>
        <p:spPr>
          <a:xfrm>
            <a:off x="4964567" y="3108237"/>
            <a:ext cx="2011854" cy="1286367"/>
          </a:xfrm>
          <a:prstGeom prst="rect">
            <a:avLst/>
          </a:prstGeom>
        </p:spPr>
      </p:pic>
    </p:spTree>
    <p:extLst>
      <p:ext uri="{BB962C8B-B14F-4D97-AF65-F5344CB8AC3E}">
        <p14:creationId xmlns:p14="http://schemas.microsoft.com/office/powerpoint/2010/main" val="27453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1944</Words>
  <Application>Microsoft Macintosh PowerPoint</Application>
  <PresentationFormat>On-screen Show (16:9)</PresentationFormat>
  <Paragraphs>142</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Dosis</vt:lpstr>
      <vt:lpstr>Sniglet</vt:lpstr>
      <vt:lpstr>Friar template</vt:lpstr>
      <vt:lpstr>The Role of School Board Members in Reducing Excellence Gaps</vt:lpstr>
      <vt:lpstr>PowerPoint Presentation</vt:lpstr>
      <vt:lpstr>True or False</vt:lpstr>
      <vt:lpstr>false</vt:lpstr>
      <vt:lpstr>PowerPoint Presentation</vt:lpstr>
      <vt:lpstr>PowerPoint Presentation</vt:lpstr>
      <vt:lpstr>PowerPoint Presentation</vt:lpstr>
      <vt:lpstr>PowerPoint Presentation</vt:lpstr>
      <vt:lpstr>PowerPoint Presentation</vt:lpstr>
      <vt:lpstr>Why is it important for students to be learning at advanced levels?</vt:lpstr>
      <vt:lpstr>What is the Excellence Gap?</vt:lpstr>
      <vt:lpstr>PowerPoint Presentation</vt:lpstr>
      <vt:lpstr>Discussion Think-Pair-Share</vt:lpstr>
      <vt:lpstr>PowerPoint Presentation</vt:lpstr>
      <vt:lpstr>Discussion Scenarios</vt:lpstr>
      <vt:lpstr>Questions for Discussion</vt:lpstr>
      <vt:lpstr>What can you, as a school board member, do about the Excellence Gap?</vt:lpstr>
      <vt:lpstr>Video</vt:lpstr>
      <vt:lpstr>Discussion Intended and Unintended Consequences of Policies</vt:lpstr>
      <vt:lpstr>Students are allowed to take a maximum of two on-line classes starting in 9th grade.  </vt:lpstr>
      <vt:lpstr>Students are not allowed to take algebra until 9th grade.  </vt:lpstr>
      <vt:lpstr>PowerPoint Presentation</vt:lpstr>
      <vt:lpstr>Students must be in 11th or 12th grade to take AP classes.  (College Board doesn’t care what grade a student is in.)  </vt:lpstr>
      <vt:lpstr>Students have to meet strict requirements to take AP classes.  </vt:lpstr>
      <vt:lpstr>Students must be enrolled in high school to take high school classes for credit.  </vt:lpstr>
      <vt:lpstr>Early Entrance to Kindergarten requirements are so strict that no child qualifies.   </vt:lpstr>
      <vt:lpstr>PowerPoint Presentation</vt:lpstr>
      <vt:lpstr>PowerPoint Presentation</vt:lpstr>
      <vt:lpstr>School Board Members  as  Charter School Authorizers </vt:lpstr>
      <vt:lpstr>PowerPoint Presentation</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School Board Members in Reducing Excellence Gaps</dc:title>
  <dc:creator>Inman, Tracy</dc:creator>
  <cp:lastModifiedBy>Mary Evans</cp:lastModifiedBy>
  <cp:revision>37</cp:revision>
  <cp:lastPrinted>2018-05-22T20:55:21Z</cp:lastPrinted>
  <dcterms:modified xsi:type="dcterms:W3CDTF">2018-06-13T18:47:14Z</dcterms:modified>
</cp:coreProperties>
</file>