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27.xml" ContentType="application/vnd.openxmlformats-officedocument.presentationml.slide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28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9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74" r:id="rId6"/>
    <p:sldId id="259" r:id="rId7"/>
    <p:sldId id="275" r:id="rId8"/>
    <p:sldId id="260" r:id="rId9"/>
    <p:sldId id="276" r:id="rId10"/>
    <p:sldId id="265" r:id="rId11"/>
    <p:sldId id="267" r:id="rId12"/>
    <p:sldId id="261" r:id="rId13"/>
    <p:sldId id="262" r:id="rId14"/>
    <p:sldId id="263" r:id="rId15"/>
    <p:sldId id="269" r:id="rId16"/>
    <p:sldId id="271" r:id="rId17"/>
    <p:sldId id="264" r:id="rId18"/>
    <p:sldId id="272" r:id="rId19"/>
    <p:sldId id="266" r:id="rId20"/>
    <p:sldId id="273" r:id="rId21"/>
    <p:sldId id="277" r:id="rId22"/>
    <p:sldId id="278" r:id="rId23"/>
    <p:sldId id="279" r:id="rId24"/>
    <p:sldId id="285" r:id="rId25"/>
    <p:sldId id="281" r:id="rId26"/>
    <p:sldId id="282" r:id="rId27"/>
    <p:sldId id="283" r:id="rId28"/>
    <p:sldId id="284" r:id="rId29"/>
    <p:sldId id="26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5D495D-6AE3-49CF-9E74-C314CEF9BDA6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275F0E6-9596-4279-AAED-231A598E0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495D-6AE3-49CF-9E74-C314CEF9BDA6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F0E6-9596-4279-AAED-231A598E0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495D-6AE3-49CF-9E74-C314CEF9BDA6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F0E6-9596-4279-AAED-231A598E0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5D495D-6AE3-49CF-9E74-C314CEF9BDA6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275F0E6-9596-4279-AAED-231A598E0C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5D495D-6AE3-49CF-9E74-C314CEF9BDA6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275F0E6-9596-4279-AAED-231A598E0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495D-6AE3-49CF-9E74-C314CEF9BDA6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F0E6-9596-4279-AAED-231A598E0C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495D-6AE3-49CF-9E74-C314CEF9BDA6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F0E6-9596-4279-AAED-231A598E0C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5D495D-6AE3-49CF-9E74-C314CEF9BDA6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75F0E6-9596-4279-AAED-231A598E0C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495D-6AE3-49CF-9E74-C314CEF9BDA6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5F0E6-9596-4279-AAED-231A598E0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5D495D-6AE3-49CF-9E74-C314CEF9BDA6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275F0E6-9596-4279-AAED-231A598E0C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5D495D-6AE3-49CF-9E74-C314CEF9BDA6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75F0E6-9596-4279-AAED-231A598E0C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5D495D-6AE3-49CF-9E74-C314CEF9BDA6}" type="datetimeFigureOut">
              <a:rPr lang="en-US" smtClean="0"/>
              <a:pPr/>
              <a:t>1/31/12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275F0E6-9596-4279-AAED-231A598E0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74910" y="1447800"/>
            <a:ext cx="6800131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</a:rPr>
              <a:t>Opportunities </a:t>
            </a:r>
          </a:p>
          <a:p>
            <a:pPr algn="ctr"/>
            <a:r>
              <a:rPr lang="en-US" sz="6600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</a:rPr>
              <a:t>Galore</a:t>
            </a:r>
            <a:endParaRPr lang="en-US" sz="6600" u="sng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533400"/>
            <a:ext cx="768913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Clubs or Organizations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2895600"/>
            <a:ext cx="80010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4H, Boy Scouts of America &amp; Girl Scouts ( Primary-12</a:t>
            </a:r>
            <a:r>
              <a:rPr lang="en-US" sz="4000" baseline="30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th</a:t>
            </a:r>
            <a:r>
              <a:rPr lang="en-US" sz="4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Grade) Book Clubs, Drama Music &amp; Art Classes, Mentorships</a:t>
            </a:r>
            <a:endParaRPr lang="en-US" sz="4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066800"/>
            <a:ext cx="6813838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Promoting Postsecondary Education</a:t>
            </a:r>
            <a:endParaRPr lang="en-US" sz="6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609600"/>
            <a:ext cx="6705600" cy="3139321"/>
          </a:xfrm>
          <a:prstGeom prst="rect">
            <a:avLst/>
          </a:prstGeom>
          <a:noFill/>
          <a:ln>
            <a:prstDash val="lgDashDot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900" cmpd="sng">
                  <a:solidFill>
                    <a:schemeClr val="accent1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Competitions</a:t>
            </a:r>
          </a:p>
          <a:p>
            <a:pPr algn="ctr"/>
            <a:r>
              <a:rPr lang="en-US" sz="6600" b="1" dirty="0" smtClean="0">
                <a:ln w="900" cmpd="sng">
                  <a:solidFill>
                    <a:schemeClr val="accent1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&amp;</a:t>
            </a:r>
          </a:p>
          <a:p>
            <a:pPr algn="ctr"/>
            <a:r>
              <a:rPr lang="en-US" sz="6600" b="1" dirty="0" smtClean="0">
                <a:ln w="900" cmpd="sng">
                  <a:solidFill>
                    <a:schemeClr val="accent1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Contests</a:t>
            </a:r>
            <a:endParaRPr lang="en-US" sz="6600" b="1" cap="none" spc="0" dirty="0">
              <a:ln w="900" cmpd="sng">
                <a:solidFill>
                  <a:schemeClr val="accent1">
                    <a:lumMod val="5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371600"/>
            <a:ext cx="71628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Arial"/>
              <a:buChar char="•"/>
            </a:pP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Ask for Informed Announcements</a:t>
            </a:r>
          </a:p>
          <a:p>
            <a:pPr algn="ctr">
              <a:buFont typeface="Arial"/>
              <a:buChar char="•"/>
            </a:pP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Google for contests</a:t>
            </a:r>
          </a:p>
          <a:p>
            <a:pPr algn="ctr">
              <a:buFont typeface="Arial"/>
              <a:buChar char="•"/>
            </a:pP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 contests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143000"/>
            <a:ext cx="7268292" cy="38618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Arial"/>
              <a:buChar char="•"/>
            </a:pPr>
            <a:r>
              <a:rPr lang="en-US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Prizes</a:t>
            </a:r>
          </a:p>
          <a:p>
            <a:pPr algn="ctr">
              <a:buFont typeface="Arial"/>
              <a:buChar char="•"/>
            </a:pPr>
            <a:r>
              <a:rPr lang="en-US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Recognition</a:t>
            </a:r>
          </a:p>
          <a:p>
            <a:pPr algn="ctr">
              <a:buFont typeface="Arial"/>
              <a:buChar char="•"/>
            </a:pPr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Interest in a Topic</a:t>
            </a:r>
          </a:p>
          <a:p>
            <a:pPr algn="ctr"/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or Product </a:t>
            </a:r>
            <a:endParaRPr lang="en-US" sz="60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524000"/>
            <a:ext cx="6968574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Recitals</a:t>
            </a:r>
          </a:p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Performance</a:t>
            </a:r>
          </a:p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Talents or Hobbies</a:t>
            </a:r>
          </a:p>
          <a:p>
            <a:pPr algn="ctr"/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7391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radley Hand ITC" pitchFamily="66" charset="0"/>
              </a:rPr>
              <a:t>Performance is important in the development of a talent or interest – an opportunity to enhance interest and perform at a higher level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371600"/>
            <a:ext cx="698781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Creative Thinking,</a:t>
            </a:r>
          </a:p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Problem Solving,</a:t>
            </a:r>
          </a:p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Engineering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85800"/>
            <a:ext cx="8763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roadway" pitchFamily="82" charset="0"/>
              </a:rPr>
              <a:t>Odyssey of the Mind</a:t>
            </a:r>
          </a:p>
          <a:p>
            <a:pPr algn="ctr">
              <a:buFont typeface="Wingdings" pitchFamily="2" charset="2"/>
              <a:buChar char="v"/>
            </a:pPr>
            <a:endParaRPr lang="en-US" sz="40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roadway" pitchFamily="82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en-US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roadway" pitchFamily="82" charset="0"/>
              </a:rPr>
              <a:t>DestinationImagination</a:t>
            </a:r>
            <a:endParaRPr lang="en-US" sz="40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roadway" pitchFamily="82" charset="0"/>
            </a:endParaRPr>
          </a:p>
          <a:p>
            <a:pPr algn="ctr">
              <a:buFont typeface="Wingdings" pitchFamily="2" charset="2"/>
              <a:buChar char="v"/>
            </a:pPr>
            <a:endParaRPr lang="en-US" sz="40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roadway" pitchFamily="82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en-U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roadway" pitchFamily="82" charset="0"/>
              </a:rPr>
              <a:t>Future Problem Solving</a:t>
            </a:r>
          </a:p>
          <a:p>
            <a:pPr algn="ctr">
              <a:buFont typeface="Wingdings" pitchFamily="2" charset="2"/>
              <a:buChar char="v"/>
            </a:pPr>
            <a:endParaRPr lang="en-US" sz="40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roadway" pitchFamily="82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en-U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roadway" pitchFamily="82" charset="0"/>
              </a:rPr>
              <a:t>FIRST LEGO League Robotics</a:t>
            </a:r>
            <a:endParaRPr lang="en-US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905000"/>
            <a:ext cx="80010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Colleges and</a:t>
            </a:r>
          </a:p>
          <a:p>
            <a:pPr algn="r"/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Universities</a:t>
            </a:r>
            <a:endParaRPr lang="en-US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n w="10160">
                  <a:solidFill>
                    <a:srgbClr val="00B0F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What one has never experienced, one will never understand in print.</a:t>
            </a:r>
          </a:p>
          <a:p>
            <a:endParaRPr lang="en-US" sz="4400" dirty="0" smtClean="0">
              <a:ln w="10160">
                <a:solidFill>
                  <a:srgbClr val="00B0F0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en-US" sz="3200" dirty="0" smtClean="0">
                <a:ln w="10160">
                  <a:solidFill>
                    <a:srgbClr val="00B0F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Isadora Duncan</a:t>
            </a:r>
            <a:endParaRPr lang="en-US" sz="3200" dirty="0">
              <a:ln w="10160">
                <a:solidFill>
                  <a:srgbClr val="00B0F0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990600"/>
            <a:ext cx="7696200" cy="424731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roadway" pitchFamily="82" charset="0"/>
              </a:rPr>
              <a:t>Governor’s Scholars Program</a:t>
            </a:r>
          </a:p>
          <a:p>
            <a:endParaRPr lang="en-US" sz="54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Broadway" pitchFamily="82" charset="0"/>
            </a:endParaRPr>
          </a:p>
          <a:p>
            <a:pPr>
              <a:buFont typeface="Arial"/>
              <a:buChar char="•"/>
            </a:pP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roadway" pitchFamily="82" charset="0"/>
              </a:rPr>
              <a:t>Governor’s School for the Arts</a:t>
            </a:r>
            <a:endParaRPr lang="en-US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>
          <a:gsLst>
            <a:gs pos="9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143000"/>
            <a:ext cx="7391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roadway" pitchFamily="82" charset="0"/>
              </a:rPr>
              <a:t>The Carol Martin </a:t>
            </a:r>
            <a:r>
              <a:rPr lang="en-US" sz="4800" b="1" dirty="0" err="1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roadway" pitchFamily="82" charset="0"/>
              </a:rPr>
              <a:t>Gatton</a:t>
            </a:r>
            <a:r>
              <a:rPr lang="en-US" sz="4800" b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roadway" pitchFamily="82" charset="0"/>
              </a:rPr>
              <a:t> Academy of Mathematics and Science in Kentucky</a:t>
            </a:r>
            <a:endParaRPr lang="en-US" sz="4800" b="1" dirty="0">
              <a:ln w="10541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066800"/>
            <a:ext cx="7162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radley Hand ITC" pitchFamily="66" charset="0"/>
              </a:rPr>
              <a:t>An opportunity is not a real opportunity until you know about it!</a:t>
            </a:r>
            <a:endParaRPr lang="en-US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81000" y="457200"/>
            <a:ext cx="8001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Garamond" pitchFamily="18" charset="0"/>
              </a:rPr>
              <a:t>Her daughter’s experience at SCATS “helped her understand the potential rewards of belonging to a peer group that’s more interested in Jane Austen and Shakespeare than Calvin Klein and Tommy Hilfiger.” </a:t>
            </a:r>
          </a:p>
          <a:p>
            <a:endParaRPr lang="en-US" sz="4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Garamond" pitchFamily="18" charset="0"/>
            </a:endParaRPr>
          </a:p>
          <a:p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Garamond" pitchFamily="18" charset="0"/>
              </a:rPr>
              <a:t> 			</a:t>
            </a:r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Garamond" pitchFamily="18" charset="0"/>
              </a:rPr>
              <a:t>Barbara Kingsolver</a:t>
            </a:r>
            <a:endParaRPr lang="en-US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>
          <a:gsLst>
            <a:gs pos="20000">
              <a:schemeClr val="bg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09600"/>
            <a:ext cx="8382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ln w="28575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Financial Assistance in Kentucky</a:t>
            </a:r>
          </a:p>
          <a:p>
            <a:pPr algn="ctr"/>
            <a:endParaRPr lang="en-US" sz="3600" b="1" dirty="0" smtClean="0">
              <a:ln w="28575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endParaRPr lang="en-US" sz="1200" b="1" dirty="0" smtClean="0">
              <a:ln w="28575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pPr marL="342900" indent="-342900" algn="ctr">
              <a:buAutoNum type="arabicParenR"/>
            </a:pPr>
            <a:r>
              <a:rPr lang="en-US" sz="4000" b="1" dirty="0" smtClean="0">
                <a:ln w="28575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KAGE Foundation</a:t>
            </a:r>
          </a:p>
          <a:p>
            <a:pPr marL="342900" indent="-342900" algn="ctr">
              <a:buAutoNum type="arabicParenR"/>
            </a:pPr>
            <a:r>
              <a:rPr lang="en-US" sz="4000" b="1" dirty="0" smtClean="0">
                <a:ln w="28575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The Center for Gifted Studies</a:t>
            </a:r>
          </a:p>
          <a:p>
            <a:pPr marL="342900" indent="-342900" algn="ctr">
              <a:buAutoNum type="arabicParenR"/>
            </a:pPr>
            <a:r>
              <a:rPr lang="en-US" sz="4400" b="1" dirty="0" smtClean="0">
                <a:ln w="28575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Local support</a:t>
            </a:r>
            <a:endParaRPr lang="en-US" sz="4400" b="1" dirty="0">
              <a:ln w="28575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457200"/>
            <a:ext cx="80010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en-US" b="1" dirty="0" smtClean="0">
              <a:ln w="900" cmpd="sng">
                <a:solidFill>
                  <a:srgbClr val="0070C0">
                    <a:alpha val="55000"/>
                  </a:srgb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endParaRPr lang="en-US" b="1" u="sng" dirty="0" smtClean="0">
              <a:ln w="900" cmpd="sng">
                <a:solidFill>
                  <a:srgbClr val="0070C0">
                    <a:alpha val="55000"/>
                  </a:srgb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sz="4400" b="1" u="sng" dirty="0" smtClean="0">
                <a:ln w="900" cmpd="sng">
                  <a:solidFill>
                    <a:srgbClr val="0070C0">
                      <a:alpha val="55000"/>
                    </a:srgb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Opportunities for Parents</a:t>
            </a:r>
          </a:p>
          <a:p>
            <a:pPr>
              <a:buFont typeface="Wingdings" pitchFamily="2" charset="2"/>
              <a:buChar char="Ø"/>
            </a:pPr>
            <a:endParaRPr lang="en-US" b="1" dirty="0" smtClean="0">
              <a:ln w="900" cmpd="sng">
                <a:solidFill>
                  <a:srgbClr val="0070C0">
                    <a:alpha val="55000"/>
                  </a:srgb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ln w="900" cmpd="sng">
                  <a:solidFill>
                    <a:srgbClr val="0070C0">
                      <a:alpha val="55000"/>
                    </a:srgb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KAGE (Conferences both state and local/Newsletter)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ln w="900" cmpd="sng">
                  <a:solidFill>
                    <a:srgbClr val="0070C0">
                      <a:alpha val="55000"/>
                    </a:srgb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The Center for Gifted Studies (Parent seminars, Travel, Volunteering)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ln w="900" cmpd="sng">
                  <a:solidFill>
                    <a:srgbClr val="0070C0">
                      <a:alpha val="55000"/>
                    </a:srgb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Leading a Junior Great Books group, a LEGO Robotics team, or an OM group</a:t>
            </a:r>
            <a:endParaRPr lang="en-US" sz="3200" b="1" dirty="0">
              <a:ln w="900" cmpd="sng">
                <a:solidFill>
                  <a:srgbClr val="0070C0">
                    <a:alpha val="55000"/>
                  </a:srgb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00"/>
            <a:ext cx="8001000" cy="304698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/>
            <a:r>
              <a:rPr lang="en-US" sz="4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oadway" pitchFamily="82" charset="0"/>
              </a:rPr>
              <a:t>Be an advocate for advanced opportunities – gifted education</a:t>
            </a:r>
            <a:endParaRPr lang="en-US" sz="4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09600"/>
            <a:ext cx="7239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300" dirty="0" smtClean="0">
                <a:ln w="1905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Celebrate Gifted Education Week </a:t>
            </a:r>
          </a:p>
          <a:p>
            <a:endParaRPr lang="en-US" b="1" spc="300" dirty="0" smtClean="0">
              <a:ln w="1905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>
              <a:buFont typeface="Arial"/>
              <a:buChar char="•"/>
            </a:pPr>
            <a:r>
              <a:rPr lang="en-US" sz="3600" b="1" spc="300" dirty="0" smtClean="0">
                <a:ln w="1905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</a:t>
            </a:r>
            <a:r>
              <a:rPr lang="en-US" sz="3600" b="1" spc="300" baseline="30000" dirty="0" smtClean="0">
                <a:ln w="1905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</a:t>
            </a:r>
            <a:r>
              <a:rPr lang="en-US" sz="3600" b="1" spc="300" dirty="0" smtClean="0">
                <a:ln w="1905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Saturday of Super Saturdays</a:t>
            </a:r>
          </a:p>
          <a:p>
            <a:pPr>
              <a:buFont typeface="Arial"/>
              <a:buChar char="•"/>
            </a:pPr>
            <a:r>
              <a:rPr lang="en-US" sz="3600" b="1" spc="300" dirty="0" smtClean="0">
                <a:ln w="1905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Capitol Rotunda in Frankfort on February 15</a:t>
            </a:r>
          </a:p>
          <a:p>
            <a:pPr>
              <a:buFont typeface="Arial"/>
              <a:buChar char="•"/>
            </a:pPr>
            <a:r>
              <a:rPr lang="en-US" sz="3600" b="1" spc="300" dirty="0" smtClean="0">
                <a:ln w="1905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In your district – February 20-25</a:t>
            </a:r>
            <a:endParaRPr lang="en-US" sz="3600" b="1" spc="300" dirty="0">
              <a:ln w="1905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838200" y="1295400"/>
            <a:ext cx="73152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n w="10160">
                  <a:solidFill>
                    <a:srgbClr val="0070C0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Stay informed…</a:t>
            </a:r>
          </a:p>
          <a:p>
            <a:pPr algn="ctr"/>
            <a:endParaRPr lang="en-US" sz="1400" dirty="0" smtClean="0">
              <a:ln w="10160">
                <a:solidFill>
                  <a:srgbClr val="0070C0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>
              <a:buFont typeface="Arial"/>
              <a:buChar char="•"/>
            </a:pPr>
            <a:r>
              <a:rPr lang="en-US" sz="5400" dirty="0" smtClean="0">
                <a:ln w="10160">
                  <a:solidFill>
                    <a:srgbClr val="0070C0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Join your state organization</a:t>
            </a:r>
          </a:p>
          <a:p>
            <a:pPr algn="ctr">
              <a:buFont typeface="Arial"/>
              <a:buChar char="•"/>
            </a:pPr>
            <a:r>
              <a:rPr lang="en-US" sz="5400" dirty="0" smtClean="0">
                <a:ln w="10160">
                  <a:solidFill>
                    <a:srgbClr val="0070C0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Follow The Center on </a:t>
            </a:r>
            <a:r>
              <a:rPr lang="en-US" sz="5400" dirty="0" err="1" smtClean="0">
                <a:ln w="10160">
                  <a:solidFill>
                    <a:srgbClr val="0070C0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Facebook</a:t>
            </a:r>
            <a:endParaRPr lang="en-US" sz="5400" dirty="0">
              <a:ln w="10160">
                <a:solidFill>
                  <a:srgbClr val="0070C0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295400"/>
            <a:ext cx="8193270" cy="224676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dirty="0" smtClean="0">
                <a:ln w="1905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http://www.nagc.org</a:t>
            </a:r>
          </a:p>
          <a:p>
            <a:pPr algn="ctr"/>
            <a:r>
              <a:rPr lang="en-US" sz="4000" dirty="0" smtClean="0">
                <a:ln w="1905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http://www.tip.duke.edu</a:t>
            </a:r>
          </a:p>
          <a:p>
            <a:pPr algn="ctr"/>
            <a:r>
              <a:rPr lang="en-US" sz="3200" dirty="0" smtClean="0">
                <a:ln w="19050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http://www.hoagiesgifted.org/contests.htm</a:t>
            </a:r>
          </a:p>
          <a:p>
            <a:pPr algn="ctr"/>
            <a:endParaRPr lang="en-US" sz="2800" dirty="0">
              <a:ln w="19050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81000"/>
            <a:ext cx="9144000" cy="60631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60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Summer and Saturday Opportunities</a:t>
            </a:r>
          </a:p>
          <a:p>
            <a:pPr algn="ctr"/>
            <a:endParaRPr lang="en-US" sz="44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v"/>
            </a:pPr>
            <a:r>
              <a:rPr lang="en-US" sz="60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Competitions</a:t>
            </a:r>
          </a:p>
          <a:p>
            <a:pPr algn="ctr"/>
            <a:endParaRPr lang="en-US" sz="44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v"/>
            </a:pPr>
            <a:r>
              <a:rPr lang="en-US" sz="6000" b="1" i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Contests</a:t>
            </a:r>
            <a:endParaRPr lang="en-US" sz="60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838200"/>
            <a:ext cx="6400801" cy="2585323"/>
          </a:xfrm>
          <a:prstGeom prst="rect">
            <a:avLst/>
          </a:prstGeom>
          <a:noFill/>
          <a:ln>
            <a:prstDash val="lgDashDot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00" cmpd="sng">
                  <a:solidFill>
                    <a:schemeClr val="accent1">
                      <a:lumMod val="5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Summer and Saturday Opportunities</a:t>
            </a:r>
            <a:endParaRPr lang="en-US" sz="5400" b="1" dirty="0">
              <a:ln w="900" cmpd="sng">
                <a:solidFill>
                  <a:schemeClr val="accent1">
                    <a:lumMod val="5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685800" y="1066800"/>
            <a:ext cx="75437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4800" b="1" dirty="0" smtClean="0">
                <a:ln w="28575" cmpd="sng">
                  <a:solidFill>
                    <a:schemeClr val="accent1">
                      <a:lumMod val="7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oadway" pitchFamily="82" charset="0"/>
              </a:rPr>
              <a:t>SCATS</a:t>
            </a:r>
          </a:p>
          <a:p>
            <a:pPr>
              <a:buFont typeface="Wingdings" pitchFamily="2" charset="2"/>
              <a:buChar char="v"/>
            </a:pPr>
            <a:endParaRPr lang="en-US" sz="2400" b="1" dirty="0" smtClean="0">
              <a:ln w="28575" cmpd="sng">
                <a:solidFill>
                  <a:schemeClr val="accent1">
                    <a:lumMod val="75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roadway" pitchFamily="82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4800" b="1" dirty="0" smtClean="0">
                <a:ln w="28575" cmpd="sng">
                  <a:solidFill>
                    <a:schemeClr val="accent1">
                      <a:lumMod val="7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oadway" pitchFamily="82" charset="0"/>
              </a:rPr>
              <a:t>VAMPY</a:t>
            </a:r>
          </a:p>
          <a:p>
            <a:pPr>
              <a:buFont typeface="Wingdings" pitchFamily="2" charset="2"/>
              <a:buChar char="v"/>
            </a:pPr>
            <a:endParaRPr lang="en-US" sz="2400" b="1" dirty="0" smtClean="0">
              <a:ln w="28575" cmpd="sng">
                <a:solidFill>
                  <a:schemeClr val="accent1">
                    <a:lumMod val="75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roadway" pitchFamily="82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4800" b="1" dirty="0" smtClean="0">
                <a:ln w="28575" cmpd="sng">
                  <a:solidFill>
                    <a:schemeClr val="accent1">
                      <a:lumMod val="7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oadway" pitchFamily="82" charset="0"/>
              </a:rPr>
              <a:t>Super Saturdays</a:t>
            </a:r>
          </a:p>
          <a:p>
            <a:pPr>
              <a:buFont typeface="Wingdings" pitchFamily="2" charset="2"/>
              <a:buChar char="v"/>
            </a:pPr>
            <a:endParaRPr lang="en-US" sz="2400" b="1" dirty="0" smtClean="0">
              <a:ln w="28575" cmpd="sng">
                <a:solidFill>
                  <a:schemeClr val="accent1">
                    <a:lumMod val="75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roadway" pitchFamily="82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4800" b="1" dirty="0" smtClean="0">
                <a:ln w="28575" cmpd="sng">
                  <a:solidFill>
                    <a:schemeClr val="accent1">
                      <a:lumMod val="75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roadway" pitchFamily="82" charset="0"/>
              </a:rPr>
              <a:t>Summer Camp -new</a:t>
            </a:r>
            <a:endParaRPr lang="en-US" sz="4800" b="1" dirty="0">
              <a:ln w="28575" cmpd="sng">
                <a:solidFill>
                  <a:schemeClr val="accent1">
                    <a:lumMod val="75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838200"/>
            <a:ext cx="83820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Travel and Field Trips</a:t>
            </a:r>
            <a:endParaRPr lang="en-US" sz="60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9200" y="2667000"/>
            <a:ext cx="65532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Math, Science, Language Arts, Social Studies, Art, etc.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85800"/>
            <a:ext cx="7620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Travel through The Center for Gifted Studies</a:t>
            </a:r>
          </a:p>
          <a:p>
            <a:endParaRPr lang="en-US" sz="4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r>
              <a:rPr lang="en-US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Spring – England</a:t>
            </a:r>
          </a:p>
          <a:p>
            <a:endParaRPr lang="en-US" sz="4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r>
              <a:rPr lang="en-US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Fall – Scotland and Ireland</a:t>
            </a:r>
            <a:endParaRPr lang="en-US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3999" y="990600"/>
            <a:ext cx="724910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Talent Searches</a:t>
            </a:r>
            <a:endParaRPr lang="en-US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2667000"/>
            <a:ext cx="79248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Interested Fields, Experienced persons within that performance area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6934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4400" b="1" dirty="0" smtClean="0">
                <a:ln w="17780" cmpd="sng">
                  <a:solidFill>
                    <a:schemeClr val="tx2">
                      <a:lumMod val="50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Duke Talent Identification Program (TIP) – Kentucky and Tennessee</a:t>
            </a:r>
          </a:p>
          <a:p>
            <a:pPr>
              <a:buFont typeface="Arial"/>
              <a:buChar char="•"/>
            </a:pPr>
            <a:endParaRPr lang="en-US" sz="4400" b="1" dirty="0" smtClean="0">
              <a:ln w="17780" cmpd="sng">
                <a:solidFill>
                  <a:schemeClr val="tx2">
                    <a:lumMod val="50000"/>
                  </a:schemeClr>
                </a:solidFill>
                <a:prstDash val="solid"/>
                <a:miter lim="800000"/>
              </a:ln>
              <a:gradFill flip="none" rotWithShape="1"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pPr>
              <a:buFont typeface="Arial"/>
              <a:buChar char="•"/>
            </a:pPr>
            <a:r>
              <a:rPr lang="en-US" sz="4400" b="1" dirty="0" smtClean="0">
                <a:ln w="17780" cmpd="sng">
                  <a:solidFill>
                    <a:schemeClr val="tx2">
                      <a:lumMod val="50000"/>
                    </a:schemeClr>
                  </a:solidFill>
                  <a:prstDash val="solid"/>
                  <a:miter lim="800000"/>
                </a:ln>
                <a:gradFill flip="none" rotWithShape="1"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Northwestern Talent Search - Indiana</a:t>
            </a:r>
            <a:endParaRPr lang="en-US" sz="4400" b="1" dirty="0">
              <a:ln w="17780" cmpd="sng">
                <a:solidFill>
                  <a:schemeClr val="tx2">
                    <a:lumMod val="50000"/>
                  </a:schemeClr>
                </a:solidFill>
                <a:prstDash val="solid"/>
                <a:miter lim="800000"/>
              </a:ln>
              <a:gradFill flip="none" rotWithShape="1"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386</Words>
  <Application>Microsoft Macintosh PowerPoint</Application>
  <PresentationFormat>On-screen Show (4:3)</PresentationFormat>
  <Paragraphs>93</Paragraphs>
  <Slides>29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Oriel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>Western Kentucky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wkuuser</dc:creator>
  <cp:lastModifiedBy>WKU Faculty/Staff</cp:lastModifiedBy>
  <cp:revision>41</cp:revision>
  <dcterms:created xsi:type="dcterms:W3CDTF">2012-01-31T15:18:54Z</dcterms:created>
  <dcterms:modified xsi:type="dcterms:W3CDTF">2012-01-31T15:21:11Z</dcterms:modified>
</cp:coreProperties>
</file>