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49"/>
  </p:notesMasterIdLst>
  <p:sldIdLst>
    <p:sldId id="256" r:id="rId2"/>
    <p:sldId id="257" r:id="rId3"/>
    <p:sldId id="289" r:id="rId4"/>
    <p:sldId id="258" r:id="rId5"/>
    <p:sldId id="270" r:id="rId6"/>
    <p:sldId id="281" r:id="rId7"/>
    <p:sldId id="259" r:id="rId8"/>
    <p:sldId id="260" r:id="rId9"/>
    <p:sldId id="282" r:id="rId10"/>
    <p:sldId id="268" r:id="rId11"/>
    <p:sldId id="263" r:id="rId12"/>
    <p:sldId id="264" r:id="rId13"/>
    <p:sldId id="265" r:id="rId14"/>
    <p:sldId id="288" r:id="rId15"/>
    <p:sldId id="280" r:id="rId16"/>
    <p:sldId id="266" r:id="rId17"/>
    <p:sldId id="267" r:id="rId18"/>
    <p:sldId id="271" r:id="rId19"/>
    <p:sldId id="272" r:id="rId20"/>
    <p:sldId id="302" r:id="rId21"/>
    <p:sldId id="303" r:id="rId22"/>
    <p:sldId id="304" r:id="rId23"/>
    <p:sldId id="311" r:id="rId24"/>
    <p:sldId id="310" r:id="rId25"/>
    <p:sldId id="305" r:id="rId26"/>
    <p:sldId id="306" r:id="rId27"/>
    <p:sldId id="307" r:id="rId28"/>
    <p:sldId id="273" r:id="rId29"/>
    <p:sldId id="284" r:id="rId30"/>
    <p:sldId id="275" r:id="rId31"/>
    <p:sldId id="274" r:id="rId32"/>
    <p:sldId id="285" r:id="rId33"/>
    <p:sldId id="276" r:id="rId34"/>
    <p:sldId id="300" r:id="rId35"/>
    <p:sldId id="301" r:id="rId36"/>
    <p:sldId id="308" r:id="rId37"/>
    <p:sldId id="309" r:id="rId38"/>
    <p:sldId id="291" r:id="rId39"/>
    <p:sldId id="292" r:id="rId40"/>
    <p:sldId id="295" r:id="rId41"/>
    <p:sldId id="312" r:id="rId42"/>
    <p:sldId id="313" r:id="rId43"/>
    <p:sldId id="314" r:id="rId44"/>
    <p:sldId id="277" r:id="rId45"/>
    <p:sldId id="297" r:id="rId46"/>
    <p:sldId id="298" r:id="rId47"/>
    <p:sldId id="299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CD6794-1451-4574-8B00-9745CC9C2ACC}" v="39" dt="2020-05-14T16:03:15.7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96"/>
  </p:normalViewPr>
  <p:slideViewPr>
    <p:cSldViewPr snapToGrid="0" snapToObjects="1">
      <p:cViewPr varScale="1">
        <p:scale>
          <a:sx n="107" d="100"/>
          <a:sy n="107" d="100"/>
        </p:scale>
        <p:origin x="10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y Johnson" userId="41a05c0ae5b77541" providerId="LiveId" clId="{1BCD6794-1451-4574-8B00-9745CC9C2ACC}"/>
    <pc:docChg chg="addSld delSld modSld modMainMaster">
      <pc:chgData name="Mary Johnson" userId="41a05c0ae5b77541" providerId="LiveId" clId="{1BCD6794-1451-4574-8B00-9745CC9C2ACC}" dt="2020-05-14T16:05:45.604" v="71" actId="20577"/>
      <pc:docMkLst>
        <pc:docMk/>
      </pc:docMkLst>
      <pc:sldChg chg="addSp modSp modTransition modAnim">
        <pc:chgData name="Mary Johnson" userId="41a05c0ae5b77541" providerId="LiveId" clId="{1BCD6794-1451-4574-8B00-9745CC9C2ACC}" dt="2020-05-14T15:58:43.778" v="37"/>
        <pc:sldMkLst>
          <pc:docMk/>
          <pc:sldMk cId="3962308080" sldId="256"/>
        </pc:sldMkLst>
        <pc:picChg chg="add mod">
          <ac:chgData name="Mary Johnson" userId="41a05c0ae5b77541" providerId="LiveId" clId="{1BCD6794-1451-4574-8B00-9745CC9C2ACC}" dt="2020-05-14T15:58:41.579" v="36"/>
          <ac:picMkLst>
            <pc:docMk/>
            <pc:sldMk cId="3962308080" sldId="256"/>
            <ac:picMk id="3" creationId="{4BBC211A-2327-474F-BD4C-C2125071B152}"/>
          </ac:picMkLst>
        </pc:picChg>
      </pc:sldChg>
      <pc:sldChg chg="modTransition">
        <pc:chgData name="Mary Johnson" userId="41a05c0ae5b77541" providerId="LiveId" clId="{1BCD6794-1451-4574-8B00-9745CC9C2ACC}" dt="2020-05-14T15:53:54.748" v="6"/>
        <pc:sldMkLst>
          <pc:docMk/>
          <pc:sldMk cId="709195898" sldId="257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3975390348" sldId="258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851047737" sldId="259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942204453" sldId="260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3796896206" sldId="261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170052605" sldId="262"/>
        </pc:sldMkLst>
      </pc:sldChg>
      <pc:sldChg chg="modSp mod modTransition">
        <pc:chgData name="Mary Johnson" userId="41a05c0ae5b77541" providerId="LiveId" clId="{1BCD6794-1451-4574-8B00-9745CC9C2ACC}" dt="2020-05-14T15:54:35.861" v="12"/>
        <pc:sldMkLst>
          <pc:docMk/>
          <pc:sldMk cId="1982373060" sldId="263"/>
        </pc:sldMkLst>
        <pc:picChg chg="mod">
          <ac:chgData name="Mary Johnson" userId="41a05c0ae5b77541" providerId="LiveId" clId="{1BCD6794-1451-4574-8B00-9745CC9C2ACC}" dt="2020-05-14T15:54:15.790" v="10" actId="1076"/>
          <ac:picMkLst>
            <pc:docMk/>
            <pc:sldMk cId="1982373060" sldId="263"/>
            <ac:picMk id="6" creationId="{9429CA5E-C255-A641-88F8-5B09320E25C3}"/>
          </ac:picMkLst>
        </pc:picChg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252769995" sldId="264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2143449398" sldId="265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2427392415" sldId="266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3518129111" sldId="267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3289434507" sldId="268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2668146050" sldId="269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3534546354" sldId="270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861765275" sldId="271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355587758" sldId="272"/>
        </pc:sldMkLst>
      </pc:sldChg>
      <pc:sldChg chg="modSp mod modTransition">
        <pc:chgData name="Mary Johnson" userId="41a05c0ae5b77541" providerId="LiveId" clId="{1BCD6794-1451-4574-8B00-9745CC9C2ACC}" dt="2020-05-14T16:05:07.205" v="47" actId="20577"/>
        <pc:sldMkLst>
          <pc:docMk/>
          <pc:sldMk cId="2970273761" sldId="273"/>
        </pc:sldMkLst>
        <pc:spChg chg="mod">
          <ac:chgData name="Mary Johnson" userId="41a05c0ae5b77541" providerId="LiveId" clId="{1BCD6794-1451-4574-8B00-9745CC9C2ACC}" dt="2020-05-14T16:05:07.205" v="47" actId="20577"/>
          <ac:spMkLst>
            <pc:docMk/>
            <pc:sldMk cId="2970273761" sldId="273"/>
            <ac:spMk id="7" creationId="{C1297433-9C15-C944-9461-D5B46911E25B}"/>
          </ac:spMkLst>
        </pc:spChg>
      </pc:sldChg>
      <pc:sldChg chg="modSp mod modTransition">
        <pc:chgData name="Mary Johnson" userId="41a05c0ae5b77541" providerId="LiveId" clId="{1BCD6794-1451-4574-8B00-9745CC9C2ACC}" dt="2020-05-14T16:05:24.772" v="59" actId="20577"/>
        <pc:sldMkLst>
          <pc:docMk/>
          <pc:sldMk cId="1371750291" sldId="274"/>
        </pc:sldMkLst>
        <pc:spChg chg="mod">
          <ac:chgData name="Mary Johnson" userId="41a05c0ae5b77541" providerId="LiveId" clId="{1BCD6794-1451-4574-8B00-9745CC9C2ACC}" dt="2020-05-14T16:05:24.772" v="59" actId="20577"/>
          <ac:spMkLst>
            <pc:docMk/>
            <pc:sldMk cId="1371750291" sldId="274"/>
            <ac:spMk id="7" creationId="{F345C7CD-54AC-B747-84EA-1BABA4ABEA1B}"/>
          </ac:spMkLst>
        </pc:spChg>
      </pc:sldChg>
      <pc:sldChg chg="modSp mod modTransition">
        <pc:chgData name="Mary Johnson" userId="41a05c0ae5b77541" providerId="LiveId" clId="{1BCD6794-1451-4574-8B00-9745CC9C2ACC}" dt="2020-05-14T16:05:20.068" v="55" actId="20577"/>
        <pc:sldMkLst>
          <pc:docMk/>
          <pc:sldMk cId="2784246783" sldId="275"/>
        </pc:sldMkLst>
        <pc:spChg chg="mod">
          <ac:chgData name="Mary Johnson" userId="41a05c0ae5b77541" providerId="LiveId" clId="{1BCD6794-1451-4574-8B00-9745CC9C2ACC}" dt="2020-05-14T16:05:20.068" v="55" actId="20577"/>
          <ac:spMkLst>
            <pc:docMk/>
            <pc:sldMk cId="2784246783" sldId="275"/>
            <ac:spMk id="7" creationId="{482A2DC9-991D-B44E-A60D-F2A4D9E6500A}"/>
          </ac:spMkLst>
        </pc:spChg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1990657599" sldId="276"/>
        </pc:sldMkLst>
      </pc:sldChg>
      <pc:sldChg chg="modSp mod modTransition">
        <pc:chgData name="Mary Johnson" userId="41a05c0ae5b77541" providerId="LiveId" clId="{1BCD6794-1451-4574-8B00-9745CC9C2ACC}" dt="2020-05-14T16:05:45.604" v="71" actId="20577"/>
        <pc:sldMkLst>
          <pc:docMk/>
          <pc:sldMk cId="2459944002" sldId="277"/>
        </pc:sldMkLst>
        <pc:spChg chg="mod">
          <ac:chgData name="Mary Johnson" userId="41a05c0ae5b77541" providerId="LiveId" clId="{1BCD6794-1451-4574-8B00-9745CC9C2ACC}" dt="2020-05-14T16:05:45.604" v="71" actId="20577"/>
          <ac:spMkLst>
            <pc:docMk/>
            <pc:sldMk cId="2459944002" sldId="277"/>
            <ac:spMk id="6" creationId="{B0E3CCE7-4276-F647-A2F6-802538B0ACC2}"/>
          </ac:spMkLst>
        </pc:spChg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4259423550" sldId="279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312742387" sldId="280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882989147" sldId="281"/>
        </pc:sldMkLst>
      </pc:sldChg>
      <pc:sldChg chg="modTransition">
        <pc:chgData name="Mary Johnson" userId="41a05c0ae5b77541" providerId="LiveId" clId="{1BCD6794-1451-4574-8B00-9745CC9C2ACC}" dt="2020-05-14T15:54:08.367" v="7"/>
        <pc:sldMkLst>
          <pc:docMk/>
          <pc:sldMk cId="4066074163" sldId="282"/>
        </pc:sldMkLst>
      </pc:sldChg>
      <pc:sldChg chg="del modTransition">
        <pc:chgData name="Mary Johnson" userId="41a05c0ae5b77541" providerId="LiveId" clId="{1BCD6794-1451-4574-8B00-9745CC9C2ACC}" dt="2020-05-14T15:54:15.574" v="9" actId="47"/>
        <pc:sldMkLst>
          <pc:docMk/>
          <pc:sldMk cId="3394564502" sldId="283"/>
        </pc:sldMkLst>
      </pc:sldChg>
      <pc:sldChg chg="modSp mod modTransition">
        <pc:chgData name="Mary Johnson" userId="41a05c0ae5b77541" providerId="LiveId" clId="{1BCD6794-1451-4574-8B00-9745CC9C2ACC}" dt="2020-05-14T16:05:15.297" v="51" actId="20577"/>
        <pc:sldMkLst>
          <pc:docMk/>
          <pc:sldMk cId="2312862825" sldId="284"/>
        </pc:sldMkLst>
        <pc:spChg chg="mod">
          <ac:chgData name="Mary Johnson" userId="41a05c0ae5b77541" providerId="LiveId" clId="{1BCD6794-1451-4574-8B00-9745CC9C2ACC}" dt="2020-05-14T16:05:15.297" v="51" actId="20577"/>
          <ac:spMkLst>
            <pc:docMk/>
            <pc:sldMk cId="2312862825" sldId="284"/>
            <ac:spMk id="7" creationId="{A4E88D7D-DB0D-484A-BA3A-30106ECBF639}"/>
          </ac:spMkLst>
        </pc:spChg>
      </pc:sldChg>
      <pc:sldChg chg="modSp mod modTransition">
        <pc:chgData name="Mary Johnson" userId="41a05c0ae5b77541" providerId="LiveId" clId="{1BCD6794-1451-4574-8B00-9745CC9C2ACC}" dt="2020-05-14T16:05:30.052" v="63" actId="20577"/>
        <pc:sldMkLst>
          <pc:docMk/>
          <pc:sldMk cId="2155034256" sldId="285"/>
        </pc:sldMkLst>
        <pc:spChg chg="mod">
          <ac:chgData name="Mary Johnson" userId="41a05c0ae5b77541" providerId="LiveId" clId="{1BCD6794-1451-4574-8B00-9745CC9C2ACC}" dt="2020-05-14T16:05:30.052" v="63" actId="20577"/>
          <ac:spMkLst>
            <pc:docMk/>
            <pc:sldMk cId="2155034256" sldId="285"/>
            <ac:spMk id="7" creationId="{C2D87185-80ED-0245-904A-CDF2576E40D0}"/>
          </ac:spMkLst>
        </pc:spChg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3855320454" sldId="287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1160835268" sldId="288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1900129753" sldId="289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3431860718" sldId="290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520898477" sldId="291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85811604" sldId="292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2448147103" sldId="293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1166235000" sldId="294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2667929396" sldId="295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4179282800" sldId="296"/>
        </pc:sldMkLst>
      </pc:sldChg>
      <pc:sldChg chg="modTransition">
        <pc:chgData name="Mary Johnson" userId="41a05c0ae5b77541" providerId="LiveId" clId="{1BCD6794-1451-4574-8B00-9745CC9C2ACC}" dt="2020-05-14T16:03:15.789" v="43"/>
        <pc:sldMkLst>
          <pc:docMk/>
          <pc:sldMk cId="3580154875" sldId="297"/>
        </pc:sldMkLst>
      </pc:sldChg>
      <pc:sldChg chg="modTransition modAnim">
        <pc:chgData name="Mary Johnson" userId="41a05c0ae5b77541" providerId="LiveId" clId="{1BCD6794-1451-4574-8B00-9745CC9C2ACC}" dt="2020-05-14T16:03:09.147" v="41"/>
        <pc:sldMkLst>
          <pc:docMk/>
          <pc:sldMk cId="2228161174" sldId="298"/>
        </pc:sldMkLst>
      </pc:sldChg>
      <pc:sldChg chg="addSp delSp modSp new mod modAnim">
        <pc:chgData name="Mary Johnson" userId="41a05c0ae5b77541" providerId="LiveId" clId="{1BCD6794-1451-4574-8B00-9745CC9C2ACC}" dt="2020-05-14T16:03:02.476" v="39"/>
        <pc:sldMkLst>
          <pc:docMk/>
          <pc:sldMk cId="495022018" sldId="299"/>
        </pc:sldMkLst>
        <pc:spChg chg="add del mod">
          <ac:chgData name="Mary Johnson" userId="41a05c0ae5b77541" providerId="LiveId" clId="{1BCD6794-1451-4574-8B00-9745CC9C2ACC}" dt="2020-05-14T15:56:13.265" v="24" actId="767"/>
          <ac:spMkLst>
            <pc:docMk/>
            <pc:sldMk cId="495022018" sldId="299"/>
            <ac:spMk id="2" creationId="{88BA02BC-203E-4CBB-8F9B-69BAED874447}"/>
          </ac:spMkLst>
        </pc:spChg>
        <pc:spChg chg="add mod">
          <ac:chgData name="Mary Johnson" userId="41a05c0ae5b77541" providerId="LiveId" clId="{1BCD6794-1451-4574-8B00-9745CC9C2ACC}" dt="2020-05-14T15:56:33.819" v="28" actId="207"/>
          <ac:spMkLst>
            <pc:docMk/>
            <pc:sldMk cId="495022018" sldId="299"/>
            <ac:spMk id="3" creationId="{B9E41E41-F52F-4409-BDC0-A6029E61B38C}"/>
          </ac:spMkLst>
        </pc:spChg>
        <pc:picChg chg="add mod">
          <ac:chgData name="Mary Johnson" userId="41a05c0ae5b77541" providerId="LiveId" clId="{1BCD6794-1451-4574-8B00-9745CC9C2ACC}" dt="2020-05-14T15:57:08.024" v="29"/>
          <ac:picMkLst>
            <pc:docMk/>
            <pc:sldMk cId="495022018" sldId="299"/>
            <ac:picMk id="4" creationId="{78AFCDE9-92A0-4523-8184-D60E71969EE5}"/>
          </ac:picMkLst>
        </pc:picChg>
      </pc:sldChg>
      <pc:sldMasterChg chg="modTransition modSldLayout">
        <pc:chgData name="Mary Johnson" userId="41a05c0ae5b77541" providerId="LiveId" clId="{1BCD6794-1451-4574-8B00-9745CC9C2ACC}" dt="2020-05-14T15:53:39.018" v="5"/>
        <pc:sldMasterMkLst>
          <pc:docMk/>
          <pc:sldMasterMk cId="3849867056" sldId="2147483840"/>
        </pc:sldMasterMkLst>
        <pc:sldLayoutChg chg="modTransition">
          <pc:chgData name="Mary Johnson" userId="41a05c0ae5b77541" providerId="LiveId" clId="{1BCD6794-1451-4574-8B00-9745CC9C2ACC}" dt="2020-05-14T15:53:39.018" v="5"/>
          <pc:sldLayoutMkLst>
            <pc:docMk/>
            <pc:sldMasterMk cId="3849867056" sldId="2147483840"/>
            <pc:sldLayoutMk cId="2269693451" sldId="2147483841"/>
          </pc:sldLayoutMkLst>
        </pc:sldLayoutChg>
        <pc:sldLayoutChg chg="modTransition">
          <pc:chgData name="Mary Johnson" userId="41a05c0ae5b77541" providerId="LiveId" clId="{1BCD6794-1451-4574-8B00-9745CC9C2ACC}" dt="2020-05-14T15:53:39.018" v="5"/>
          <pc:sldLayoutMkLst>
            <pc:docMk/>
            <pc:sldMasterMk cId="3849867056" sldId="2147483840"/>
            <pc:sldLayoutMk cId="1030860261" sldId="2147483842"/>
          </pc:sldLayoutMkLst>
        </pc:sldLayoutChg>
        <pc:sldLayoutChg chg="modTransition">
          <pc:chgData name="Mary Johnson" userId="41a05c0ae5b77541" providerId="LiveId" clId="{1BCD6794-1451-4574-8B00-9745CC9C2ACC}" dt="2020-05-14T15:53:39.018" v="5"/>
          <pc:sldLayoutMkLst>
            <pc:docMk/>
            <pc:sldMasterMk cId="3849867056" sldId="2147483840"/>
            <pc:sldLayoutMk cId="2617429173" sldId="2147483843"/>
          </pc:sldLayoutMkLst>
        </pc:sldLayoutChg>
        <pc:sldLayoutChg chg="modTransition">
          <pc:chgData name="Mary Johnson" userId="41a05c0ae5b77541" providerId="LiveId" clId="{1BCD6794-1451-4574-8B00-9745CC9C2ACC}" dt="2020-05-14T15:53:39.018" v="5"/>
          <pc:sldLayoutMkLst>
            <pc:docMk/>
            <pc:sldMasterMk cId="3849867056" sldId="2147483840"/>
            <pc:sldLayoutMk cId="3689315063" sldId="2147483844"/>
          </pc:sldLayoutMkLst>
        </pc:sldLayoutChg>
        <pc:sldLayoutChg chg="modTransition">
          <pc:chgData name="Mary Johnson" userId="41a05c0ae5b77541" providerId="LiveId" clId="{1BCD6794-1451-4574-8B00-9745CC9C2ACC}" dt="2020-05-14T15:53:39.018" v="5"/>
          <pc:sldLayoutMkLst>
            <pc:docMk/>
            <pc:sldMasterMk cId="3849867056" sldId="2147483840"/>
            <pc:sldLayoutMk cId="283228060" sldId="2147483845"/>
          </pc:sldLayoutMkLst>
        </pc:sldLayoutChg>
        <pc:sldLayoutChg chg="modTransition">
          <pc:chgData name="Mary Johnson" userId="41a05c0ae5b77541" providerId="LiveId" clId="{1BCD6794-1451-4574-8B00-9745CC9C2ACC}" dt="2020-05-14T15:53:39.018" v="5"/>
          <pc:sldLayoutMkLst>
            <pc:docMk/>
            <pc:sldMasterMk cId="3849867056" sldId="2147483840"/>
            <pc:sldLayoutMk cId="2370925458" sldId="2147483846"/>
          </pc:sldLayoutMkLst>
        </pc:sldLayoutChg>
        <pc:sldLayoutChg chg="modTransition">
          <pc:chgData name="Mary Johnson" userId="41a05c0ae5b77541" providerId="LiveId" clId="{1BCD6794-1451-4574-8B00-9745CC9C2ACC}" dt="2020-05-14T15:53:39.018" v="5"/>
          <pc:sldLayoutMkLst>
            <pc:docMk/>
            <pc:sldMasterMk cId="3849867056" sldId="2147483840"/>
            <pc:sldLayoutMk cId="2823453486" sldId="2147483847"/>
          </pc:sldLayoutMkLst>
        </pc:sldLayoutChg>
        <pc:sldLayoutChg chg="modTransition">
          <pc:chgData name="Mary Johnson" userId="41a05c0ae5b77541" providerId="LiveId" clId="{1BCD6794-1451-4574-8B00-9745CC9C2ACC}" dt="2020-05-14T15:53:39.018" v="5"/>
          <pc:sldLayoutMkLst>
            <pc:docMk/>
            <pc:sldMasterMk cId="3849867056" sldId="2147483840"/>
            <pc:sldLayoutMk cId="2169571741" sldId="2147483848"/>
          </pc:sldLayoutMkLst>
        </pc:sldLayoutChg>
        <pc:sldLayoutChg chg="modTransition">
          <pc:chgData name="Mary Johnson" userId="41a05c0ae5b77541" providerId="LiveId" clId="{1BCD6794-1451-4574-8B00-9745CC9C2ACC}" dt="2020-05-14T15:53:39.018" v="5"/>
          <pc:sldLayoutMkLst>
            <pc:docMk/>
            <pc:sldMasterMk cId="3849867056" sldId="2147483840"/>
            <pc:sldLayoutMk cId="1161468896" sldId="2147483849"/>
          </pc:sldLayoutMkLst>
        </pc:sldLayoutChg>
        <pc:sldLayoutChg chg="modTransition">
          <pc:chgData name="Mary Johnson" userId="41a05c0ae5b77541" providerId="LiveId" clId="{1BCD6794-1451-4574-8B00-9745CC9C2ACC}" dt="2020-05-14T15:53:39.018" v="5"/>
          <pc:sldLayoutMkLst>
            <pc:docMk/>
            <pc:sldMasterMk cId="3849867056" sldId="2147483840"/>
            <pc:sldLayoutMk cId="3528931785" sldId="2147483850"/>
          </pc:sldLayoutMkLst>
        </pc:sldLayoutChg>
        <pc:sldLayoutChg chg="modTransition">
          <pc:chgData name="Mary Johnson" userId="41a05c0ae5b77541" providerId="LiveId" clId="{1BCD6794-1451-4574-8B00-9745CC9C2ACC}" dt="2020-05-14T15:53:39.018" v="5"/>
          <pc:sldLayoutMkLst>
            <pc:docMk/>
            <pc:sldMasterMk cId="3849867056" sldId="2147483840"/>
            <pc:sldLayoutMk cId="3414909198" sldId="214748385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D5BFA-48CE-3D47-8FC2-0F34765FEA2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F4F73-F5B4-AA45-80A8-57757A6CB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5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6934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93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90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86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429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31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2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92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45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6957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6146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84986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D2003-D70C-F74C-9E18-AF94E5E172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4877" y="2433637"/>
            <a:ext cx="8782246" cy="2590800"/>
          </a:xfrm>
        </p:spPr>
        <p:txBody>
          <a:bodyPr/>
          <a:lstStyle/>
          <a:p>
            <a:r>
              <a:rPr lang="en-US" sz="5000" dirty="0"/>
              <a:t>WKU English Department </a:t>
            </a:r>
            <a:br>
              <a:rPr lang="en-US" sz="5000" dirty="0"/>
            </a:br>
            <a:r>
              <a:rPr lang="en-US" sz="5000" b="1" dirty="0"/>
              <a:t>2021 Award and Scholarship Winners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C19914F-A466-2741-8B5E-9E92EBE9C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9590" y="1442704"/>
            <a:ext cx="1452819" cy="340375"/>
          </a:xfrm>
          <a:prstGeom prst="rect">
            <a:avLst/>
          </a:prstGeom>
        </p:spPr>
      </p:pic>
      <p:pic>
        <p:nvPicPr>
          <p:cNvPr id="3" name="Inspirational Acoustic - AShamaluevMusic">
            <a:hlinkClick r:id="" action="ppaction://media"/>
            <a:extLst>
              <a:ext uri="{FF2B5EF4-FFF2-40B4-BE49-F238E27FC236}">
                <a16:creationId xmlns:a16="http://schemas.microsoft.com/office/drawing/2014/main" id="{4BBC211A-2327-474F-BD4C-C2125071B1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36286" y="4865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0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DDE58A7-6722-3D43-82B5-B8B046AC244B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0322579-4E70-1B43-B5DC-28CF668DA4DA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4F1BEC-B5FF-A840-9B70-DE28A9B50E0A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4FEADC7-2199-4D45-A59B-944E7D2B04EF}"/>
              </a:ext>
            </a:extLst>
          </p:cNvPr>
          <p:cNvSpPr txBox="1"/>
          <p:nvPr/>
        </p:nvSpPr>
        <p:spPr>
          <a:xfrm>
            <a:off x="548392" y="2305614"/>
            <a:ext cx="51645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Joseph Shoulders</a:t>
            </a:r>
          </a:p>
          <a:p>
            <a:pPr algn="ctr"/>
            <a:endParaRPr lang="en-US" sz="3600" dirty="0"/>
          </a:p>
          <a:p>
            <a:pPr algn="ctr"/>
            <a:r>
              <a:rPr lang="en-US" sz="3200" dirty="0"/>
              <a:t>Patricia Minton Taylor English Literature Scholarship Fund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1" b="5551"/>
          <a:stretch/>
        </p:blipFill>
        <p:spPr>
          <a:xfrm>
            <a:off x="6809708" y="214452"/>
            <a:ext cx="4810519" cy="6414025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28943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EE1CF18-AA82-154A-8295-6F0CCF06A6CB}"/>
              </a:ext>
            </a:extLst>
          </p:cNvPr>
          <p:cNvGrpSpPr/>
          <p:nvPr/>
        </p:nvGrpSpPr>
        <p:grpSpPr>
          <a:xfrm rot="10800000">
            <a:off x="0" y="0"/>
            <a:ext cx="12192000" cy="6858001"/>
            <a:chOff x="0" y="-1"/>
            <a:chExt cx="12192000" cy="68580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DE7746A-37C5-7845-B0A3-1216DFB05C48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40E2908-6B63-2345-AA53-C846F819B937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9797A73-C8C1-4C43-85D7-0CF2E3FDADAF}"/>
              </a:ext>
            </a:extLst>
          </p:cNvPr>
          <p:cNvSpPr txBox="1"/>
          <p:nvPr/>
        </p:nvSpPr>
        <p:spPr>
          <a:xfrm>
            <a:off x="6243839" y="2706020"/>
            <a:ext cx="563500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Abbie Booty</a:t>
            </a:r>
          </a:p>
          <a:p>
            <a:pPr algn="ctr"/>
            <a:endParaRPr lang="en-US" sz="1400" dirty="0"/>
          </a:p>
          <a:p>
            <a:pPr algn="ctr"/>
            <a:r>
              <a:rPr lang="en-US" sz="3200" dirty="0"/>
              <a:t>Dr. Karen </a:t>
            </a:r>
            <a:r>
              <a:rPr lang="en-US" sz="3200" dirty="0" err="1"/>
              <a:t>Pelz</a:t>
            </a:r>
            <a:r>
              <a:rPr lang="en-US" sz="3200" dirty="0"/>
              <a:t> Scholarship Fund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" t="8829" r="182" b="2283"/>
          <a:stretch/>
        </p:blipFill>
        <p:spPr>
          <a:xfrm>
            <a:off x="562963" y="214743"/>
            <a:ext cx="4798745" cy="6398327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98237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D7181AD-BFF7-A44A-886F-CD2A924E6F55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9BAEDB9-0123-D644-8E05-EFF00D52AF75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1047A9C-7AE2-E64D-97C1-DD6B247CA496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E9E7EB7-ECF1-1C49-B2E4-83C5D6031725}"/>
              </a:ext>
            </a:extLst>
          </p:cNvPr>
          <p:cNvSpPr txBox="1"/>
          <p:nvPr/>
        </p:nvSpPr>
        <p:spPr>
          <a:xfrm>
            <a:off x="143120" y="1828562"/>
            <a:ext cx="597507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b="1" dirty="0"/>
              <a:t>Kayla Spears</a:t>
            </a:r>
          </a:p>
          <a:p>
            <a:pPr algn="ctr"/>
            <a:r>
              <a:rPr lang="en-US" sz="3600" dirty="0"/>
              <a:t> </a:t>
            </a:r>
            <a:r>
              <a:rPr lang="en-US" sz="3200" dirty="0" smtClean="0"/>
              <a:t>Jim </a:t>
            </a:r>
            <a:r>
              <a:rPr lang="en-US" sz="3200" dirty="0"/>
              <a:t>and Lana Flynn </a:t>
            </a:r>
            <a:endParaRPr lang="en-US" sz="3200" dirty="0" smtClean="0"/>
          </a:p>
          <a:p>
            <a:pPr algn="ctr">
              <a:spcAft>
                <a:spcPts val="1200"/>
              </a:spcAft>
            </a:pPr>
            <a:r>
              <a:rPr lang="en-US" sz="3200" dirty="0" smtClean="0"/>
              <a:t>Study </a:t>
            </a:r>
            <a:r>
              <a:rPr lang="en-US" sz="3200" dirty="0"/>
              <a:t>Abroad </a:t>
            </a:r>
            <a:r>
              <a:rPr lang="en-US" sz="3200" dirty="0" smtClean="0"/>
              <a:t>Scholarship</a:t>
            </a:r>
          </a:p>
          <a:p>
            <a:pPr algn="ctr">
              <a:spcAft>
                <a:spcPts val="1200"/>
              </a:spcAft>
            </a:pPr>
            <a:r>
              <a:rPr lang="en-US" sz="3200" dirty="0" smtClean="0"/>
              <a:t>Wanda Essay Gatlin Award</a:t>
            </a:r>
          </a:p>
          <a:p>
            <a:pPr algn="ctr"/>
            <a:r>
              <a:rPr lang="en-US" sz="3200" dirty="0" smtClean="0"/>
              <a:t>1</a:t>
            </a:r>
            <a:r>
              <a:rPr lang="en-US" sz="3200" baseline="30000" dirty="0" smtClean="0"/>
              <a:t>st</a:t>
            </a:r>
            <a:r>
              <a:rPr lang="en-US" sz="3200" dirty="0" smtClean="0"/>
              <a:t> Place, Goldenrod Poetry Festival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/>
        </p:blipFill>
        <p:spPr>
          <a:xfrm>
            <a:off x="6810893" y="206433"/>
            <a:ext cx="4835237" cy="644698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5276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94D4410-1A7C-0243-A91F-BF2BAA805A96}"/>
              </a:ext>
            </a:extLst>
          </p:cNvPr>
          <p:cNvGrpSpPr/>
          <p:nvPr/>
        </p:nvGrpSpPr>
        <p:grpSpPr>
          <a:xfrm rot="10800000">
            <a:off x="0" y="0"/>
            <a:ext cx="12192000" cy="6858001"/>
            <a:chOff x="0" y="-1"/>
            <a:chExt cx="12192000" cy="68580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456389-8724-D24D-8CC0-7F4FA90F3824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1CEB2A9-9435-5B46-A6AC-055CF9871EA5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736ED93-D0AD-934C-B969-9984D345D1E9}"/>
              </a:ext>
            </a:extLst>
          </p:cNvPr>
          <p:cNvSpPr txBox="1"/>
          <p:nvPr/>
        </p:nvSpPr>
        <p:spPr>
          <a:xfrm>
            <a:off x="6634314" y="2274838"/>
            <a:ext cx="48540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Jenna </a:t>
            </a:r>
            <a:r>
              <a:rPr lang="en-US" sz="4000" b="1" dirty="0" err="1"/>
              <a:t>Woddard</a:t>
            </a:r>
            <a:endParaRPr lang="en-US" sz="4000" b="1" dirty="0"/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Dr. Nancy Hightower </a:t>
            </a:r>
          </a:p>
          <a:p>
            <a:pPr algn="ctr"/>
            <a:r>
              <a:rPr lang="en-US" sz="3200" dirty="0"/>
              <a:t>Davis Scholarship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1" t="8756" r="241" b="18952"/>
          <a:stretch/>
        </p:blipFill>
        <p:spPr>
          <a:xfrm>
            <a:off x="581272" y="268801"/>
            <a:ext cx="4761693" cy="634892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14344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1D3C3-16DB-4C4E-B11D-E7942ADCBA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321F4B-5F8D-E043-BE9C-20FC74143F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96DFB7E-C299-5645-AC03-FC9CB492B8E9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907C202-F79B-504A-AC2C-CEA8454DB0A0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60D9732-DE64-9146-9F60-BFB3A3E8F24E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873C179-78B0-324C-9F54-374BB468FA2C}"/>
              </a:ext>
            </a:extLst>
          </p:cNvPr>
          <p:cNvSpPr txBox="1"/>
          <p:nvPr/>
        </p:nvSpPr>
        <p:spPr>
          <a:xfrm>
            <a:off x="703630" y="2274838"/>
            <a:ext cx="485405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/>
              <a:t>Sandie</a:t>
            </a:r>
            <a:r>
              <a:rPr lang="en-US" sz="4000" b="1" dirty="0"/>
              <a:t> </a:t>
            </a:r>
            <a:r>
              <a:rPr lang="en-US" sz="4000" b="1" dirty="0" err="1"/>
              <a:t>Merena</a:t>
            </a:r>
            <a:endParaRPr lang="en-US" sz="4000" b="1" dirty="0"/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Earl A. and Cleo B. Moore— Terence E. and Sarah D. </a:t>
            </a:r>
            <a:r>
              <a:rPr lang="en-US" sz="3200" dirty="0" err="1"/>
              <a:t>Kelsay</a:t>
            </a:r>
            <a:r>
              <a:rPr lang="en-US" sz="3200" dirty="0"/>
              <a:t> Student Aid Fund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/>
        </p:blipFill>
        <p:spPr>
          <a:xfrm>
            <a:off x="6835831" y="197345"/>
            <a:ext cx="4777231" cy="6369641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16083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F0CBC6D-E9B0-7B43-ADA0-8C7C292179B6}"/>
              </a:ext>
            </a:extLst>
          </p:cNvPr>
          <p:cNvGrpSpPr/>
          <p:nvPr/>
        </p:nvGrpSpPr>
        <p:grpSpPr>
          <a:xfrm rot="10800000"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D521774-F5D1-BC48-ADFA-07D05CDC65D3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9019ED-49CD-4B4E-8FB1-9F5CB76ACF33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3273FF6-114D-724C-9B5B-225274C1C1E5}"/>
              </a:ext>
            </a:extLst>
          </p:cNvPr>
          <p:cNvSpPr txBox="1"/>
          <p:nvPr/>
        </p:nvSpPr>
        <p:spPr>
          <a:xfrm>
            <a:off x="6048067" y="2521059"/>
            <a:ext cx="60265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Aimee Scott</a:t>
            </a:r>
          </a:p>
          <a:p>
            <a:pPr algn="ctr"/>
            <a:endParaRPr lang="en-US" sz="4000" b="1" dirty="0"/>
          </a:p>
          <a:p>
            <a:pPr algn="ctr"/>
            <a:r>
              <a:rPr lang="en-US" sz="3200" dirty="0"/>
              <a:t>Mary Lucille Scott Scholarship Fund</a:t>
            </a:r>
            <a:endParaRPr lang="en-US" sz="2800" dirty="0"/>
          </a:p>
        </p:txBody>
      </p:sp>
      <p:pic>
        <p:nvPicPr>
          <p:cNvPr id="9" name="Picture 8" descr="A small clock tower in front of a house&#10;&#10;Description automatically generated">
            <a:extLst>
              <a:ext uri="{FF2B5EF4-FFF2-40B4-BE49-F238E27FC236}">
                <a16:creationId xmlns:a16="http://schemas.microsoft.com/office/drawing/2014/main" id="{95F37346-7A3D-5848-BD11-041A847B8C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" t="5648" r="-253" b="11050"/>
          <a:stretch/>
        </p:blipFill>
        <p:spPr>
          <a:xfrm>
            <a:off x="445208" y="271021"/>
            <a:ext cx="5052766" cy="631595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1274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FDEA862-EBAD-C344-B80B-A27DE139F77B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8012B96-9367-784E-8CB2-CBF1F70E96E4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E0E6A1-2C68-C242-9609-54C300BD2DF2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50A6A69-1DA0-7A48-8874-06AFAF42520F}"/>
              </a:ext>
            </a:extLst>
          </p:cNvPr>
          <p:cNvSpPr txBox="1"/>
          <p:nvPr/>
        </p:nvSpPr>
        <p:spPr>
          <a:xfrm>
            <a:off x="931468" y="2521059"/>
            <a:ext cx="43983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Delaney Holt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Gladly Graduate Award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4781" y="239832"/>
            <a:ext cx="4783751" cy="6378335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42739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3317D93-993D-1249-A210-D7C189AD2BB6}"/>
              </a:ext>
            </a:extLst>
          </p:cNvPr>
          <p:cNvGrpSpPr/>
          <p:nvPr/>
        </p:nvGrpSpPr>
        <p:grpSpPr>
          <a:xfrm rot="10800000">
            <a:off x="0" y="0"/>
            <a:ext cx="12192000" cy="6858001"/>
            <a:chOff x="0" y="-1"/>
            <a:chExt cx="12192000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4B7AD2B-2505-C942-9D6D-7C829956F144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9A1A0DD-E08C-6043-A0DF-90D81A31EC75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C80C47C-245A-5D42-841A-3C5395B6617F}"/>
              </a:ext>
            </a:extLst>
          </p:cNvPr>
          <p:cNvSpPr txBox="1"/>
          <p:nvPr/>
        </p:nvSpPr>
        <p:spPr>
          <a:xfrm>
            <a:off x="6862152" y="2521058"/>
            <a:ext cx="43983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Mo Stevens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Wood Graduate Award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0" b="5560"/>
          <a:stretch/>
        </p:blipFill>
        <p:spPr>
          <a:xfrm>
            <a:off x="523702" y="169488"/>
            <a:ext cx="4891693" cy="6522257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5181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54902F7-F582-D44C-A023-B908608C9555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61FD316-75E1-B248-BC0E-A0BE7C20DA82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1293F52-6C3E-0A49-A68D-840546628498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6E8C9CE-4C74-E94B-BB55-9DC6E29D4AE1}"/>
              </a:ext>
            </a:extLst>
          </p:cNvPr>
          <p:cNvSpPr txBox="1"/>
          <p:nvPr/>
        </p:nvSpPr>
        <p:spPr>
          <a:xfrm>
            <a:off x="82658" y="2305614"/>
            <a:ext cx="6096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Jolie Finley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Pat and Wallace Nave </a:t>
            </a:r>
          </a:p>
          <a:p>
            <a:pPr algn="ctr"/>
            <a:r>
              <a:rPr lang="en-US" sz="3200" dirty="0"/>
              <a:t>Student Aid Fund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/>
        </p:blipFill>
        <p:spPr>
          <a:xfrm>
            <a:off x="6827519" y="223055"/>
            <a:ext cx="4801987" cy="6402649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86176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ECAC912-189F-934C-9C83-0DFF693F544C}"/>
              </a:ext>
            </a:extLst>
          </p:cNvPr>
          <p:cNvGrpSpPr/>
          <p:nvPr/>
        </p:nvGrpSpPr>
        <p:grpSpPr>
          <a:xfrm rot="10800000"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B1034A2-C138-FB43-98F3-D125D20FFAE3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3660273-8F69-D545-AD4B-8B10A027748A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369D626-1198-914A-9255-E7DA9E139855}"/>
              </a:ext>
            </a:extLst>
          </p:cNvPr>
          <p:cNvSpPr txBox="1"/>
          <p:nvPr/>
        </p:nvSpPr>
        <p:spPr>
          <a:xfrm>
            <a:off x="6168489" y="2551836"/>
            <a:ext cx="57857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Brianna Hamilton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Frank L. Atkinson Scholarship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" t="8243" r="1936" b="586"/>
          <a:stretch/>
        </p:blipFill>
        <p:spPr>
          <a:xfrm>
            <a:off x="556954" y="254758"/>
            <a:ext cx="4810818" cy="641442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5558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F377339-EB8A-954A-84CD-684E69DDBC39}"/>
              </a:ext>
            </a:extLst>
          </p:cNvPr>
          <p:cNvGrpSpPr/>
          <p:nvPr/>
        </p:nvGrpSpPr>
        <p:grpSpPr>
          <a:xfrm>
            <a:off x="8313" y="0"/>
            <a:ext cx="12192000" cy="6858001"/>
            <a:chOff x="0" y="-1"/>
            <a:chExt cx="12192000" cy="68580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139230F-3C78-3C4B-8045-E6C0FBA8D6BC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6D4B345-FD96-6B4C-A1DD-9F3D2AF454DC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D047941-0478-BE40-A1B3-E979C38E3D8E}"/>
              </a:ext>
            </a:extLst>
          </p:cNvPr>
          <p:cNvSpPr txBox="1"/>
          <p:nvPr/>
        </p:nvSpPr>
        <p:spPr>
          <a:xfrm>
            <a:off x="247972" y="2551837"/>
            <a:ext cx="57653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/>
              <a:t>Emra</a:t>
            </a:r>
            <a:r>
              <a:rPr lang="en-US" sz="4000" b="1" dirty="0"/>
              <a:t> </a:t>
            </a:r>
            <a:r>
              <a:rPr lang="en-US" sz="4000" b="1" dirty="0" err="1"/>
              <a:t>Mehmedovic</a:t>
            </a:r>
            <a:endParaRPr lang="en-US" sz="4000" b="1" dirty="0"/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Jim Wayne Miller Scholarship Fund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" t="3256" r="1091" b="9576"/>
          <a:stretch/>
        </p:blipFill>
        <p:spPr>
          <a:xfrm>
            <a:off x="6864305" y="289859"/>
            <a:ext cx="4791210" cy="637694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70919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96E64F5-F73A-CC4E-BE33-2836D56672FD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3388688-83EF-684F-B104-C868EC6FA512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14F046E-A342-D844-9C8A-90726A9CC786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1297433-9C15-C944-9461-D5B46911E25B}"/>
              </a:ext>
            </a:extLst>
          </p:cNvPr>
          <p:cNvSpPr txBox="1"/>
          <p:nvPr/>
        </p:nvSpPr>
        <p:spPr>
          <a:xfrm>
            <a:off x="29026" y="2551837"/>
            <a:ext cx="62032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Marshall Dees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Earl A. Moore Scholarship</a:t>
            </a:r>
          </a:p>
        </p:txBody>
      </p:sp>
      <p:pic>
        <p:nvPicPr>
          <p:cNvPr id="8" name="Picture 7" descr="A small clock tower in front of a house&#10;&#10;Description automatically generated">
            <a:extLst>
              <a:ext uri="{FF2B5EF4-FFF2-40B4-BE49-F238E27FC236}">
                <a16:creationId xmlns:a16="http://schemas.microsoft.com/office/drawing/2014/main" id="{95F37346-7A3D-5848-BD11-041A847B8C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" t="5648" r="-253" b="11050"/>
          <a:stretch/>
        </p:blipFill>
        <p:spPr>
          <a:xfrm>
            <a:off x="6700275" y="271021"/>
            <a:ext cx="5052766" cy="631595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07334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ECAC912-189F-934C-9C83-0DFF693F544C}"/>
              </a:ext>
            </a:extLst>
          </p:cNvPr>
          <p:cNvGrpSpPr/>
          <p:nvPr/>
        </p:nvGrpSpPr>
        <p:grpSpPr>
          <a:xfrm rot="10800000"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B1034A2-C138-FB43-98F3-D125D20FFAE3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3660273-8F69-D545-AD4B-8B10A027748A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369D626-1198-914A-9255-E7DA9E139855}"/>
              </a:ext>
            </a:extLst>
          </p:cNvPr>
          <p:cNvSpPr txBox="1"/>
          <p:nvPr/>
        </p:nvSpPr>
        <p:spPr>
          <a:xfrm>
            <a:off x="6168488" y="2092364"/>
            <a:ext cx="578570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Elizabeth Roth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Addie </a:t>
            </a:r>
            <a:r>
              <a:rPr lang="en-US" sz="3200" dirty="0" err="1"/>
              <a:t>Hochstrasser</a:t>
            </a:r>
            <a:r>
              <a:rPr lang="en-US" sz="3200" dirty="0"/>
              <a:t> Estate Fund for the Jim Wayne Miller Scholarship in Creative Writing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" b="8950"/>
          <a:stretch/>
        </p:blipFill>
        <p:spPr>
          <a:xfrm>
            <a:off x="501534" y="289558"/>
            <a:ext cx="4708121" cy="6277495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86167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96E64F5-F73A-CC4E-BE33-2836D56672FD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3388688-83EF-684F-B104-C868EC6FA512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14F046E-A342-D844-9C8A-90726A9CC786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1297433-9C15-C944-9461-D5B46911E25B}"/>
              </a:ext>
            </a:extLst>
          </p:cNvPr>
          <p:cNvSpPr txBox="1"/>
          <p:nvPr/>
        </p:nvSpPr>
        <p:spPr>
          <a:xfrm>
            <a:off x="329118" y="2541675"/>
            <a:ext cx="56030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Stephanie </a:t>
            </a:r>
            <a:r>
              <a:rPr lang="en-US" sz="4000" b="1" dirty="0" err="1" smtClean="0"/>
              <a:t>Affield</a:t>
            </a:r>
            <a:endParaRPr lang="en-US" sz="4000" b="1" dirty="0"/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 smtClean="0"/>
              <a:t>Paul Bush Memorial Scholarship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" t="22726" r="-189" b="32443"/>
          <a:stretch/>
        </p:blipFill>
        <p:spPr>
          <a:xfrm rot="16200000">
            <a:off x="6264446" y="1086612"/>
            <a:ext cx="6042213" cy="480131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74415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ECAC912-189F-934C-9C83-0DFF693F544C}"/>
              </a:ext>
            </a:extLst>
          </p:cNvPr>
          <p:cNvGrpSpPr/>
          <p:nvPr/>
        </p:nvGrpSpPr>
        <p:grpSpPr>
          <a:xfrm rot="10800000"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B1034A2-C138-FB43-98F3-D125D20FFAE3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3660273-8F69-D545-AD4B-8B10A027748A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369D626-1198-914A-9255-E7DA9E139855}"/>
              </a:ext>
            </a:extLst>
          </p:cNvPr>
          <p:cNvSpPr txBox="1"/>
          <p:nvPr/>
        </p:nvSpPr>
        <p:spPr>
          <a:xfrm>
            <a:off x="6287150" y="2526259"/>
            <a:ext cx="55483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Bosco </a:t>
            </a:r>
            <a:r>
              <a:rPr lang="en-US" sz="4000" b="1" dirty="0" err="1" smtClean="0"/>
              <a:t>Tuyisenge</a:t>
            </a:r>
            <a:endParaRPr lang="en-US" sz="4000" b="1" dirty="0"/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 smtClean="0"/>
              <a:t>Paul Bush Memorial Scholarship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6" t="10654" r="13138" b="458"/>
          <a:stretch/>
        </p:blipFill>
        <p:spPr>
          <a:xfrm>
            <a:off x="535907" y="264458"/>
            <a:ext cx="4708446" cy="627792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56090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96E64F5-F73A-CC4E-BE33-2836D56672FD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3388688-83EF-684F-B104-C868EC6FA512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14F046E-A342-D844-9C8A-90726A9CC786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1297433-9C15-C944-9461-D5B46911E25B}"/>
              </a:ext>
            </a:extLst>
          </p:cNvPr>
          <p:cNvSpPr txBox="1"/>
          <p:nvPr/>
        </p:nvSpPr>
        <p:spPr>
          <a:xfrm>
            <a:off x="842545" y="2281429"/>
            <a:ext cx="45762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Olivia </a:t>
            </a:r>
            <a:r>
              <a:rPr lang="en-US" sz="4000" b="1" dirty="0" err="1"/>
              <a:t>Alsup</a:t>
            </a:r>
            <a:endParaRPr lang="en-US" sz="4000" b="1" dirty="0"/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Betty Jean and Doug Mosley Scholarship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" t="7495" r="-182" b="3616"/>
          <a:stretch/>
        </p:blipFill>
        <p:spPr>
          <a:xfrm>
            <a:off x="6860771" y="256308"/>
            <a:ext cx="4743796" cy="6325061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12459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2C5735-C83D-CB43-A61B-A0DEBD2DA2EF}"/>
              </a:ext>
            </a:extLst>
          </p:cNvPr>
          <p:cNvGrpSpPr/>
          <p:nvPr/>
        </p:nvGrpSpPr>
        <p:grpSpPr>
          <a:xfrm rot="10800000"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682E36F-8593-744A-9200-6B4E57A16C9B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DF71D7-D917-B046-9484-C5933866A36E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345C7CD-54AC-B747-84EA-1BABA4ABEA1B}"/>
              </a:ext>
            </a:extLst>
          </p:cNvPr>
          <p:cNvSpPr txBox="1"/>
          <p:nvPr/>
        </p:nvSpPr>
        <p:spPr>
          <a:xfrm>
            <a:off x="6725688" y="2305616"/>
            <a:ext cx="46713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Will </a:t>
            </a:r>
            <a:r>
              <a:rPr lang="en-US" sz="4000" b="1" dirty="0" err="1"/>
              <a:t>Williford</a:t>
            </a:r>
            <a:endParaRPr lang="en-US" sz="4000" b="1" dirty="0"/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Outstanding Graduating </a:t>
            </a:r>
          </a:p>
          <a:p>
            <a:pPr algn="ctr"/>
            <a:r>
              <a:rPr lang="en-US" sz="3200" dirty="0"/>
              <a:t>MA Student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" r="3620"/>
          <a:stretch/>
        </p:blipFill>
        <p:spPr>
          <a:xfrm>
            <a:off x="456854" y="235227"/>
            <a:ext cx="4796790" cy="6395719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55846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96E64F5-F73A-CC4E-BE33-2836D56672FD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3388688-83EF-684F-B104-C868EC6FA512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14F046E-A342-D844-9C8A-90726A9CC786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1297433-9C15-C944-9461-D5B46911E25B}"/>
              </a:ext>
            </a:extLst>
          </p:cNvPr>
          <p:cNvSpPr txBox="1"/>
          <p:nvPr/>
        </p:nvSpPr>
        <p:spPr>
          <a:xfrm>
            <a:off x="738636" y="2281429"/>
            <a:ext cx="47840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Megan Hutchinson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Outstanding Graduating </a:t>
            </a:r>
          </a:p>
          <a:p>
            <a:pPr algn="ctr"/>
            <a:r>
              <a:rPr lang="en-US" sz="3200" dirty="0"/>
              <a:t>MFA Student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6" t="9299" r="-125" b="243"/>
          <a:stretch/>
        </p:blipFill>
        <p:spPr>
          <a:xfrm>
            <a:off x="6833805" y="214343"/>
            <a:ext cx="4785704" cy="6380939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57400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2C5735-C83D-CB43-A61B-A0DEBD2DA2EF}"/>
              </a:ext>
            </a:extLst>
          </p:cNvPr>
          <p:cNvGrpSpPr/>
          <p:nvPr/>
        </p:nvGrpSpPr>
        <p:grpSpPr>
          <a:xfrm rot="10800000"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682E36F-8593-744A-9200-6B4E57A16C9B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DF71D7-D917-B046-9484-C5933866A36E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345C7CD-54AC-B747-84EA-1BABA4ABEA1B}"/>
              </a:ext>
            </a:extLst>
          </p:cNvPr>
          <p:cNvSpPr txBox="1"/>
          <p:nvPr/>
        </p:nvSpPr>
        <p:spPr>
          <a:xfrm>
            <a:off x="6421928" y="1813174"/>
            <a:ext cx="527882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Renee Purdy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Outstanding Student pursuing the Social Responsibility and Sustainable Communities Master of Arts Award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" t="2942" r="-197" b="8932"/>
          <a:stretch/>
        </p:blipFill>
        <p:spPr>
          <a:xfrm>
            <a:off x="565265" y="257729"/>
            <a:ext cx="4788104" cy="6384139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26631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96E64F5-F73A-CC4E-BE33-2836D56672FD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3388688-83EF-684F-B104-C868EC6FA512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14F046E-A342-D844-9C8A-90726A9CC786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1297433-9C15-C944-9461-D5B46911E25B}"/>
              </a:ext>
            </a:extLst>
          </p:cNvPr>
          <p:cNvSpPr txBox="1"/>
          <p:nvPr/>
        </p:nvSpPr>
        <p:spPr>
          <a:xfrm>
            <a:off x="29026" y="1366897"/>
            <a:ext cx="6203263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b="1" dirty="0"/>
              <a:t>Ella </a:t>
            </a:r>
            <a:r>
              <a:rPr lang="en-US" sz="4000" b="1" dirty="0" err="1" smtClean="0"/>
              <a:t>Corder</a:t>
            </a:r>
            <a:endParaRPr lang="en-US" sz="3600" dirty="0"/>
          </a:p>
          <a:p>
            <a:pPr algn="ctr"/>
            <a:r>
              <a:rPr lang="en-US" sz="3200" dirty="0"/>
              <a:t>Outstanding Graduating Student </a:t>
            </a:r>
          </a:p>
          <a:p>
            <a:pPr algn="ctr">
              <a:spcAft>
                <a:spcPts val="1200"/>
              </a:spcAft>
            </a:pPr>
            <a:r>
              <a:rPr lang="en-US" sz="3200" dirty="0"/>
              <a:t>in Creative </a:t>
            </a:r>
            <a:r>
              <a:rPr lang="en-US" sz="3200" dirty="0" smtClean="0"/>
              <a:t>Writing</a:t>
            </a:r>
            <a:endParaRPr lang="en-US" sz="3200" dirty="0"/>
          </a:p>
          <a:p>
            <a:pPr algn="ctr">
              <a:spcAft>
                <a:spcPts val="1200"/>
              </a:spcAft>
            </a:pPr>
            <a:r>
              <a:rPr lang="en-US" sz="3200" dirty="0"/>
              <a:t>1</a:t>
            </a:r>
            <a:r>
              <a:rPr lang="en-US" sz="3200" baseline="30000" dirty="0"/>
              <a:t>st</a:t>
            </a:r>
            <a:r>
              <a:rPr lang="en-US" sz="3200" dirty="0"/>
              <a:t> place, Mary Ellen and Jim Wayne Miller Writing </a:t>
            </a:r>
            <a:r>
              <a:rPr lang="en-US" sz="3200" dirty="0" smtClean="0"/>
              <a:t>Contest</a:t>
            </a:r>
          </a:p>
          <a:p>
            <a:pPr algn="ctr"/>
            <a:r>
              <a:rPr lang="en-US" sz="3200" dirty="0" smtClean="0"/>
              <a:t>Sigma Tau Delta </a:t>
            </a:r>
          </a:p>
          <a:p>
            <a:pPr algn="ctr"/>
            <a:r>
              <a:rPr lang="en-US" sz="3200" dirty="0" smtClean="0"/>
              <a:t>Conference participant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" t="4217" r="-182" b="6884"/>
          <a:stretch/>
        </p:blipFill>
        <p:spPr>
          <a:xfrm>
            <a:off x="6868830" y="214406"/>
            <a:ext cx="4785613" cy="6380817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97027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44AB725-D203-A740-8EF6-BE65B2D40CA2}"/>
              </a:ext>
            </a:extLst>
          </p:cNvPr>
          <p:cNvGrpSpPr/>
          <p:nvPr/>
        </p:nvGrpSpPr>
        <p:grpSpPr>
          <a:xfrm rot="10800000"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A2C3F2-C0F1-744E-A4CE-21D3F1A6A4BD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A8E61D-1BE6-A246-B5C6-5D7599B6CE2E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4E88D7D-DB0D-484A-BA3A-30106ECBF639}"/>
              </a:ext>
            </a:extLst>
          </p:cNvPr>
          <p:cNvSpPr txBox="1"/>
          <p:nvPr/>
        </p:nvSpPr>
        <p:spPr>
          <a:xfrm>
            <a:off x="6168488" y="2305616"/>
            <a:ext cx="57857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Carder Venable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Outstanding Graduating Student in English for Secondary Teachers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6" r="28936"/>
          <a:stretch/>
        </p:blipFill>
        <p:spPr>
          <a:xfrm>
            <a:off x="582892" y="270770"/>
            <a:ext cx="4770505" cy="6360673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31286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FB53A-7155-364C-8CDE-8DB3E31E4D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B1C141-3B38-A14C-A862-65814D1FD8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42ECA71-A968-8D4E-B8F3-122FC0147199}"/>
              </a:ext>
            </a:extLst>
          </p:cNvPr>
          <p:cNvGrpSpPr/>
          <p:nvPr/>
        </p:nvGrpSpPr>
        <p:grpSpPr>
          <a:xfrm rot="10800000"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E0CD617-1664-1545-97DC-9B74D4F7BB85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F44CC90-BA66-4F4F-85D5-E467E927FA5D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4B9F440-E1BB-E545-8C0A-CBC1CCF8ED6D}"/>
              </a:ext>
            </a:extLst>
          </p:cNvPr>
          <p:cNvSpPr txBox="1"/>
          <p:nvPr/>
        </p:nvSpPr>
        <p:spPr>
          <a:xfrm>
            <a:off x="6492740" y="1907609"/>
            <a:ext cx="513720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Catherine Sheffield</a:t>
            </a:r>
          </a:p>
          <a:p>
            <a:pPr algn="ctr"/>
            <a:endParaRPr lang="en-US" sz="3600" dirty="0"/>
          </a:p>
          <a:p>
            <a:pPr algn="ctr"/>
            <a:r>
              <a:rPr lang="en-US" sz="3200" dirty="0"/>
              <a:t>Noma Dunn Scholarship </a:t>
            </a:r>
            <a:r>
              <a:rPr lang="en-US" sz="3200" dirty="0" smtClean="0"/>
              <a:t>Fund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 smtClean="0"/>
              <a:t>Seneca Falls Personal Empowerment Award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/>
        </p:blipFill>
        <p:spPr>
          <a:xfrm>
            <a:off x="562058" y="223057"/>
            <a:ext cx="4737070" cy="6316093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90012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CAC81C-884E-DC42-AC3D-44B6EA2332DA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D488422-6963-0A44-86A2-3D59F5A83FA5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4E0CBDE-55D6-F84D-85EE-D4F8193104FB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82A2DC9-991D-B44E-A60D-F2A4D9E6500A}"/>
              </a:ext>
            </a:extLst>
          </p:cNvPr>
          <p:cNvSpPr txBox="1"/>
          <p:nvPr/>
        </p:nvSpPr>
        <p:spPr>
          <a:xfrm>
            <a:off x="527990" y="2305614"/>
            <a:ext cx="52053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Max Chambers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Outstanding Graduating Student in Professional Writing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3" t="-121" r="3042" b="121"/>
          <a:stretch/>
        </p:blipFill>
        <p:spPr>
          <a:xfrm>
            <a:off x="6848178" y="257692"/>
            <a:ext cx="4756958" cy="6342611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78424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2C5735-C83D-CB43-A61B-A0DEBD2DA2EF}"/>
              </a:ext>
            </a:extLst>
          </p:cNvPr>
          <p:cNvGrpSpPr/>
          <p:nvPr/>
        </p:nvGrpSpPr>
        <p:grpSpPr>
          <a:xfrm rot="10800000"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682E36F-8593-744A-9200-6B4E57A16C9B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DF71D7-D917-B046-9484-C5933866A36E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345C7CD-54AC-B747-84EA-1BABA4ABEA1B}"/>
              </a:ext>
            </a:extLst>
          </p:cNvPr>
          <p:cNvSpPr txBox="1"/>
          <p:nvPr/>
        </p:nvSpPr>
        <p:spPr>
          <a:xfrm>
            <a:off x="6168488" y="2274837"/>
            <a:ext cx="57857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Emily Snyder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Outstanding Graduating Student </a:t>
            </a:r>
          </a:p>
          <a:p>
            <a:pPr algn="ctr"/>
            <a:r>
              <a:rPr lang="en-US" sz="3200" dirty="0"/>
              <a:t>in Literature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" t="10545" r="3336" b="4833"/>
          <a:stretch/>
        </p:blipFill>
        <p:spPr>
          <a:xfrm>
            <a:off x="518386" y="241068"/>
            <a:ext cx="4719552" cy="629273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37175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E56DE59-F6E0-DA44-A0FE-450A8BC4DD53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4C7A5F0-A27C-DE49-8F8F-118F03D1396E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C75A0CD-61FF-F94F-8CDE-02535BE6A625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2D87185-80ED-0245-904A-CDF2576E40D0}"/>
              </a:ext>
            </a:extLst>
          </p:cNvPr>
          <p:cNvSpPr txBox="1"/>
          <p:nvPr/>
        </p:nvSpPr>
        <p:spPr>
          <a:xfrm>
            <a:off x="429310" y="2305615"/>
            <a:ext cx="54026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Lillian Golden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Outstanding Graduating Student with a minor in TESOL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0" b="5560"/>
          <a:stretch/>
        </p:blipFill>
        <p:spPr>
          <a:xfrm>
            <a:off x="6871497" y="288785"/>
            <a:ext cx="4710321" cy="628042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15503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946951B-A398-284C-B78E-E0156BC1AC16}"/>
              </a:ext>
            </a:extLst>
          </p:cNvPr>
          <p:cNvGrpSpPr/>
          <p:nvPr/>
        </p:nvGrpSpPr>
        <p:grpSpPr>
          <a:xfrm rot="10800000"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E17DE6B-2038-4E4F-B5E7-AE11082722F6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FE5A36-FBF9-9D43-BE78-E13202E6672E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9B1C86-8F8B-854D-956E-31BD77012434}"/>
              </a:ext>
            </a:extLst>
          </p:cNvPr>
          <p:cNvSpPr txBox="1"/>
          <p:nvPr/>
        </p:nvSpPr>
        <p:spPr>
          <a:xfrm>
            <a:off x="6168488" y="2274837"/>
            <a:ext cx="57857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Cameron Fontes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Outstanding Graduating Student in the Film Studies Minor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/>
        </p:blipFill>
        <p:spPr>
          <a:xfrm>
            <a:off x="476596" y="223752"/>
            <a:ext cx="4807874" cy="641049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99065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B7BB461-E84C-7847-84A0-B12B1247D606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820BB5E-BBF0-6244-A976-33E377BA17A8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A08C443-C661-C942-95AB-620BF77C95D1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953F4F0-BE44-CA49-A69E-EB8033F1A891}"/>
              </a:ext>
            </a:extLst>
          </p:cNvPr>
          <p:cNvSpPr txBox="1"/>
          <p:nvPr/>
        </p:nvSpPr>
        <p:spPr>
          <a:xfrm>
            <a:off x="346653" y="2305615"/>
            <a:ext cx="55680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Katie Doll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Outstanding Graduating Student in the Film Studies Minor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0" r="4932" b="5556"/>
          <a:stretch/>
        </p:blipFill>
        <p:spPr>
          <a:xfrm>
            <a:off x="6860771" y="274319"/>
            <a:ext cx="4738255" cy="6317673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14913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946951B-A398-284C-B78E-E0156BC1AC16}"/>
              </a:ext>
            </a:extLst>
          </p:cNvPr>
          <p:cNvGrpSpPr/>
          <p:nvPr/>
        </p:nvGrpSpPr>
        <p:grpSpPr>
          <a:xfrm rot="10800000"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E17DE6B-2038-4E4F-B5E7-AE11082722F6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FE5A36-FBF9-9D43-BE78-E13202E6672E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9B1C86-8F8B-854D-956E-31BD77012434}"/>
              </a:ext>
            </a:extLst>
          </p:cNvPr>
          <p:cNvSpPr txBox="1"/>
          <p:nvPr/>
        </p:nvSpPr>
        <p:spPr>
          <a:xfrm>
            <a:off x="5725389" y="1582339"/>
            <a:ext cx="631631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b="1" dirty="0"/>
              <a:t>Abigail </a:t>
            </a:r>
            <a:r>
              <a:rPr lang="en-US" sz="4000" b="1" dirty="0" err="1"/>
              <a:t>Raley</a:t>
            </a:r>
            <a:endParaRPr lang="en-US" sz="4000" b="1" dirty="0"/>
          </a:p>
          <a:p>
            <a:pPr algn="ctr">
              <a:spcAft>
                <a:spcPts val="1200"/>
              </a:spcAft>
            </a:pPr>
            <a:r>
              <a:rPr lang="en-US" sz="3600" dirty="0"/>
              <a:t> </a:t>
            </a:r>
            <a:r>
              <a:rPr lang="en-US" sz="3200" dirty="0" smtClean="0"/>
              <a:t>Outstanding </a:t>
            </a:r>
            <a:r>
              <a:rPr lang="en-US" sz="3200" dirty="0"/>
              <a:t>Graduating Student </a:t>
            </a:r>
            <a:r>
              <a:rPr lang="en-US" sz="3200" dirty="0" smtClean="0"/>
              <a:t>in the</a:t>
            </a:r>
            <a:r>
              <a:rPr lang="en-US" sz="3200" dirty="0"/>
              <a:t> Gender &amp; Women’s </a:t>
            </a:r>
            <a:r>
              <a:rPr lang="en-US" sz="3200" dirty="0" smtClean="0"/>
              <a:t>Studies </a:t>
            </a:r>
            <a:r>
              <a:rPr lang="en-US" sz="3200" dirty="0"/>
              <a:t>Minor</a:t>
            </a:r>
          </a:p>
          <a:p>
            <a:pPr algn="ctr">
              <a:spcAft>
                <a:spcPts val="1200"/>
              </a:spcAft>
            </a:pPr>
            <a:r>
              <a:rPr lang="en-US" sz="3200" dirty="0" smtClean="0"/>
              <a:t>2</a:t>
            </a:r>
            <a:r>
              <a:rPr lang="en-US" sz="3200" baseline="30000" dirty="0" smtClean="0"/>
              <a:t>nd</a:t>
            </a:r>
            <a:r>
              <a:rPr lang="en-US" sz="3200" dirty="0" smtClean="0"/>
              <a:t> </a:t>
            </a:r>
            <a:r>
              <a:rPr lang="en-US" sz="3200" dirty="0"/>
              <a:t>place, Annual Conference on Literature, Language, and </a:t>
            </a:r>
            <a:r>
              <a:rPr lang="en-US" sz="3200" dirty="0" smtClean="0"/>
              <a:t>Culture</a:t>
            </a:r>
          </a:p>
          <a:p>
            <a:pPr algn="ctr">
              <a:spcAft>
                <a:spcPts val="1200"/>
              </a:spcAft>
            </a:pPr>
            <a:r>
              <a:rPr lang="en-US" sz="3200" dirty="0" smtClean="0"/>
              <a:t>3</a:t>
            </a:r>
            <a:r>
              <a:rPr lang="en-US" sz="3200" baseline="30000" dirty="0" smtClean="0"/>
              <a:t>rd</a:t>
            </a:r>
            <a:r>
              <a:rPr lang="en-US" sz="3200" dirty="0" smtClean="0"/>
              <a:t> place, GWS Writing Contest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0" r="19380"/>
          <a:stretch/>
        </p:blipFill>
        <p:spPr>
          <a:xfrm>
            <a:off x="471745" y="241067"/>
            <a:ext cx="4781898" cy="637586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12558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B7BB461-E84C-7847-84A0-B12B1247D606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820BB5E-BBF0-6244-A976-33E377BA17A8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A08C443-C661-C942-95AB-620BF77C95D1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953F4F0-BE44-CA49-A69E-EB8033F1A891}"/>
              </a:ext>
            </a:extLst>
          </p:cNvPr>
          <p:cNvSpPr txBox="1"/>
          <p:nvPr/>
        </p:nvSpPr>
        <p:spPr>
          <a:xfrm>
            <a:off x="360401" y="1576187"/>
            <a:ext cx="554051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Adrianna </a:t>
            </a:r>
            <a:r>
              <a:rPr lang="en-US" sz="4000" b="1" dirty="0" smtClean="0"/>
              <a:t>Waters</a:t>
            </a:r>
          </a:p>
          <a:p>
            <a:pPr algn="ctr"/>
            <a:endParaRPr lang="en-US" sz="3600" dirty="0"/>
          </a:p>
          <a:p>
            <a:pPr algn="ctr"/>
            <a:r>
              <a:rPr lang="en-US" sz="3200" dirty="0"/>
              <a:t>Outstanding Graduating </a:t>
            </a:r>
          </a:p>
          <a:p>
            <a:pPr algn="ctr"/>
            <a:r>
              <a:rPr lang="en-US" sz="3200" dirty="0"/>
              <a:t>English </a:t>
            </a:r>
            <a:r>
              <a:rPr lang="en-US" sz="3200" dirty="0" smtClean="0"/>
              <a:t>Major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Sigma Tau Delta</a:t>
            </a:r>
          </a:p>
          <a:p>
            <a:pPr algn="ctr"/>
            <a:r>
              <a:rPr lang="en-US" sz="3200" dirty="0" smtClean="0"/>
              <a:t>Conference participant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/>
        </p:blipFill>
        <p:spPr>
          <a:xfrm>
            <a:off x="6852457" y="264621"/>
            <a:ext cx="4760422" cy="6347229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62222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946951B-A398-284C-B78E-E0156BC1AC16}"/>
              </a:ext>
            </a:extLst>
          </p:cNvPr>
          <p:cNvGrpSpPr/>
          <p:nvPr/>
        </p:nvGrpSpPr>
        <p:grpSpPr>
          <a:xfrm rot="10800000"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E17DE6B-2038-4E4F-B5E7-AE11082722F6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FE5A36-FBF9-9D43-BE78-E13202E6672E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9B1C86-8F8B-854D-956E-31BD77012434}"/>
              </a:ext>
            </a:extLst>
          </p:cNvPr>
          <p:cNvSpPr txBox="1"/>
          <p:nvPr/>
        </p:nvSpPr>
        <p:spPr>
          <a:xfrm>
            <a:off x="6080983" y="1813174"/>
            <a:ext cx="596071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Bailey Cooke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Spirit of the Phoenix </a:t>
            </a:r>
            <a:r>
              <a:rPr lang="en-US" sz="3200" dirty="0" smtClean="0"/>
              <a:t>Award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The Gail and Amber Martin 2021 Learning Assistance Scholarship</a:t>
            </a:r>
            <a:endParaRPr lang="en-US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0" b="8918"/>
          <a:stretch/>
        </p:blipFill>
        <p:spPr>
          <a:xfrm>
            <a:off x="564312" y="237489"/>
            <a:ext cx="4753409" cy="633787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10304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EC81A3-8CEC-634B-81D3-0EB0D95BB57B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B28D74F-3A51-AB41-A6C7-672011C1C77D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41F8848-663F-264B-8104-FD509E80223F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3DE06EA-FA75-8244-91AA-61A069A66BA4}"/>
              </a:ext>
            </a:extLst>
          </p:cNvPr>
          <p:cNvSpPr txBox="1"/>
          <p:nvPr/>
        </p:nvSpPr>
        <p:spPr>
          <a:xfrm>
            <a:off x="346653" y="2305614"/>
            <a:ext cx="55680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Caitlyn </a:t>
            </a:r>
            <a:r>
              <a:rPr lang="en-US" sz="4000" b="1" dirty="0" err="1"/>
              <a:t>Woitena</a:t>
            </a:r>
            <a:endParaRPr lang="en-US" sz="4000" b="1" dirty="0"/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1</a:t>
            </a:r>
            <a:r>
              <a:rPr lang="en-US" sz="3200" baseline="30000" dirty="0"/>
              <a:t>st</a:t>
            </a:r>
            <a:r>
              <a:rPr lang="en-US" sz="3200" dirty="0"/>
              <a:t> place, Annual Conference on Literature, Language, and Culture</a:t>
            </a:r>
          </a:p>
        </p:txBody>
      </p:sp>
      <p:pic>
        <p:nvPicPr>
          <p:cNvPr id="8" name="Picture 7" descr="A small clock tower in front of a house&#10;&#10;Description automatically generated">
            <a:extLst>
              <a:ext uri="{FF2B5EF4-FFF2-40B4-BE49-F238E27FC236}">
                <a16:creationId xmlns:a16="http://schemas.microsoft.com/office/drawing/2014/main" id="{9D926937-09EF-D84B-9009-CB6362CE08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" t="5648" r="-253" b="11050"/>
          <a:stretch/>
        </p:blipFill>
        <p:spPr>
          <a:xfrm>
            <a:off x="6700275" y="271020"/>
            <a:ext cx="5052766" cy="631595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52089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D7162-EC6B-3143-906F-57D3256755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E017B3-14E1-DB4D-852A-B1B0851B52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708BDB-F758-E849-9D3D-6C09F7CC193E}"/>
              </a:ext>
            </a:extLst>
          </p:cNvPr>
          <p:cNvGrpSpPr/>
          <p:nvPr/>
        </p:nvGrpSpPr>
        <p:grpSpPr>
          <a:xfrm rot="10800000"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5AEDD0F-7A4F-D244-B791-08C81819083A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E8B6965-D90D-9F4A-88B6-B8F8046A8FB1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6F35440-2B55-E74B-938F-FBF1457C044C}"/>
              </a:ext>
            </a:extLst>
          </p:cNvPr>
          <p:cNvSpPr txBox="1"/>
          <p:nvPr/>
        </p:nvSpPr>
        <p:spPr>
          <a:xfrm>
            <a:off x="6168488" y="2274837"/>
            <a:ext cx="57857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Hanna Van Winkle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3</a:t>
            </a:r>
            <a:r>
              <a:rPr lang="en-US" sz="3200" baseline="30000" dirty="0"/>
              <a:t>rd</a:t>
            </a:r>
            <a:r>
              <a:rPr lang="en-US" sz="3200" dirty="0"/>
              <a:t> place, Annual Conference on Literature, Language, and Culture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" t="14067" r="9535"/>
          <a:stretch/>
        </p:blipFill>
        <p:spPr>
          <a:xfrm>
            <a:off x="424641" y="291407"/>
            <a:ext cx="4700502" cy="6267335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8581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22300E2-56C7-294E-9602-FA737A0468F6}"/>
              </a:ext>
            </a:extLst>
          </p:cNvPr>
          <p:cNvGrpSpPr/>
          <p:nvPr/>
        </p:nvGrpSpPr>
        <p:grpSpPr>
          <a:xfrm>
            <a:off x="8313" y="0"/>
            <a:ext cx="12192000" cy="6858001"/>
            <a:chOff x="0" y="-1"/>
            <a:chExt cx="12192000" cy="685800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3F13D45-8CA3-8243-92FF-D465745B6972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819F6CF-C639-2D49-B546-80732433F276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F81F272-3822-064E-998E-21A6A8DE2389}"/>
              </a:ext>
            </a:extLst>
          </p:cNvPr>
          <p:cNvSpPr txBox="1"/>
          <p:nvPr/>
        </p:nvSpPr>
        <p:spPr>
          <a:xfrm>
            <a:off x="405277" y="2551836"/>
            <a:ext cx="54507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Bailey Alexander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Eva Rush Lee Scholarship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" t="9677" r="182" b="1435"/>
          <a:stretch/>
        </p:blipFill>
        <p:spPr>
          <a:xfrm>
            <a:off x="6899349" y="264621"/>
            <a:ext cx="4746782" cy="6329043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97539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4CF77-70C0-0A4E-9BB3-1D358984DE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ECD158-D6D8-384D-8816-A54C3806E7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E7ECA72-C278-C44B-A7FC-8DC5EBE38754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64F6E0A-5774-7348-8EB9-EC2DD0C6522D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F5CFC2E-D7E6-D645-BECB-24E22708DA7E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62CB632-3F9F-F645-85F6-951B967AEDB8}"/>
              </a:ext>
            </a:extLst>
          </p:cNvPr>
          <p:cNvSpPr txBox="1"/>
          <p:nvPr/>
        </p:nvSpPr>
        <p:spPr>
          <a:xfrm>
            <a:off x="479761" y="2017057"/>
            <a:ext cx="530179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Eli </a:t>
            </a:r>
            <a:r>
              <a:rPr lang="en-US" sz="4000" b="1" dirty="0" err="1"/>
              <a:t>Edens</a:t>
            </a:r>
            <a:endParaRPr lang="en-US" sz="4000" b="1" dirty="0"/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2</a:t>
            </a:r>
            <a:r>
              <a:rPr lang="en-US" sz="3200" baseline="30000" dirty="0"/>
              <a:t>nd</a:t>
            </a:r>
            <a:r>
              <a:rPr lang="en-US" sz="3200" dirty="0"/>
              <a:t> place, Mary Ellen and Jim Wayne Miller Celebration of Writing</a:t>
            </a:r>
          </a:p>
        </p:txBody>
      </p:sp>
      <p:pic>
        <p:nvPicPr>
          <p:cNvPr id="8" name="Picture 7" descr="A small clock tower in front of a house&#10;&#10;Description automatically generated">
            <a:extLst>
              <a:ext uri="{FF2B5EF4-FFF2-40B4-BE49-F238E27FC236}">
                <a16:creationId xmlns:a16="http://schemas.microsoft.com/office/drawing/2014/main" id="{967D86D9-701E-AD4E-8883-9ABB130712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" t="5648" r="-253" b="11050"/>
          <a:stretch/>
        </p:blipFill>
        <p:spPr>
          <a:xfrm>
            <a:off x="6700274" y="271021"/>
            <a:ext cx="5052766" cy="631595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66792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D7162-EC6B-3143-906F-57D3256755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E017B3-14E1-DB4D-852A-B1B0851B52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708BDB-F758-E849-9D3D-6C09F7CC193E}"/>
              </a:ext>
            </a:extLst>
          </p:cNvPr>
          <p:cNvGrpSpPr/>
          <p:nvPr/>
        </p:nvGrpSpPr>
        <p:grpSpPr>
          <a:xfrm rot="10800000"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5AEDD0F-7A4F-D244-B791-08C81819083A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E8B6965-D90D-9F4A-88B6-B8F8046A8FB1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6F35440-2B55-E74B-938F-FBF1457C044C}"/>
              </a:ext>
            </a:extLst>
          </p:cNvPr>
          <p:cNvSpPr txBox="1"/>
          <p:nvPr/>
        </p:nvSpPr>
        <p:spPr>
          <a:xfrm>
            <a:off x="6168488" y="2274837"/>
            <a:ext cx="57857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Maddie </a:t>
            </a:r>
            <a:r>
              <a:rPr lang="en-US" sz="4000" b="1" dirty="0" err="1" smtClean="0"/>
              <a:t>Grider</a:t>
            </a:r>
            <a:endParaRPr lang="en-US" sz="4000" b="1" dirty="0"/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 smtClean="0"/>
              <a:t>Allan Miller Memorial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4495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FD204B-1E45-7D4D-8E65-94969D85AA42}"/>
              </a:ext>
            </a:extLst>
          </p:cNvPr>
          <p:cNvSpPr/>
          <p:nvPr/>
        </p:nvSpPr>
        <p:spPr>
          <a:xfrm>
            <a:off x="540152" y="350133"/>
            <a:ext cx="11111696" cy="6157733"/>
          </a:xfrm>
          <a:prstGeom prst="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E3CCE7-4276-F647-A2F6-802538B0ACC2}"/>
              </a:ext>
            </a:extLst>
          </p:cNvPr>
          <p:cNvSpPr txBox="1"/>
          <p:nvPr/>
        </p:nvSpPr>
        <p:spPr>
          <a:xfrm>
            <a:off x="69505" y="613749"/>
            <a:ext cx="12052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/>
              <a:t>Gender &amp; Women’s Studies Department </a:t>
            </a:r>
          </a:p>
          <a:p>
            <a:pPr algn="ctr"/>
            <a:r>
              <a:rPr lang="en-US" sz="3200" b="1" u="sng" dirty="0" smtClean="0"/>
              <a:t>Awards &amp; Scholarships</a:t>
            </a:r>
            <a:endParaRPr lang="en-US" sz="3200" b="1" u="sn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3A41A9-23E5-AC48-AEA6-A9FA65594C2E}"/>
              </a:ext>
            </a:extLst>
          </p:cNvPr>
          <p:cNvSpPr txBox="1"/>
          <p:nvPr/>
        </p:nvSpPr>
        <p:spPr>
          <a:xfrm>
            <a:off x="1156446" y="2035263"/>
            <a:ext cx="53608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smtClean="0"/>
              <a:t>Catherine C. Ward </a:t>
            </a:r>
          </a:p>
          <a:p>
            <a:pPr algn="ctr"/>
            <a:r>
              <a:rPr lang="en-US" sz="2300" b="1" dirty="0" smtClean="0"/>
              <a:t>Feminist Action Award</a:t>
            </a:r>
          </a:p>
          <a:p>
            <a:pPr algn="ctr">
              <a:spcAft>
                <a:spcPts val="600"/>
              </a:spcAft>
            </a:pPr>
            <a:r>
              <a:rPr lang="en-US" sz="2300" dirty="0" smtClean="0"/>
              <a:t>Lauren McClain</a:t>
            </a:r>
          </a:p>
          <a:p>
            <a:pPr algn="ctr"/>
            <a:r>
              <a:rPr lang="en-US" sz="2300" b="1" dirty="0" smtClean="0"/>
              <a:t>Seneca Falls Personal </a:t>
            </a:r>
          </a:p>
          <a:p>
            <a:pPr algn="ctr"/>
            <a:r>
              <a:rPr lang="en-US" sz="2300" b="1" dirty="0" smtClean="0"/>
              <a:t>Empowerment Award</a:t>
            </a:r>
          </a:p>
          <a:p>
            <a:pPr algn="ctr">
              <a:spcAft>
                <a:spcPts val="600"/>
              </a:spcAft>
            </a:pPr>
            <a:r>
              <a:rPr lang="en-US" sz="2300" dirty="0" smtClean="0"/>
              <a:t>Catherine Sheffield</a:t>
            </a:r>
          </a:p>
          <a:p>
            <a:pPr algn="ctr"/>
            <a:r>
              <a:rPr lang="en-US" sz="2300" b="1" dirty="0" smtClean="0"/>
              <a:t>Gale &amp; Amber Martin Learning Assistance Scholarship</a:t>
            </a:r>
          </a:p>
          <a:p>
            <a:pPr algn="ctr"/>
            <a:r>
              <a:rPr lang="en-US" sz="2300" dirty="0" smtClean="0"/>
              <a:t>Emma Bell, Bailey Cooke, Ruby </a:t>
            </a:r>
            <a:r>
              <a:rPr lang="en-US" sz="2300" dirty="0" err="1" smtClean="0"/>
              <a:t>Chapdelaine</a:t>
            </a:r>
            <a:r>
              <a:rPr lang="en-US" sz="2300" dirty="0" smtClean="0"/>
              <a:t>, </a:t>
            </a:r>
          </a:p>
          <a:p>
            <a:pPr algn="ctr">
              <a:spcAft>
                <a:spcPts val="600"/>
              </a:spcAft>
            </a:pPr>
            <a:r>
              <a:rPr lang="en-US" sz="2300" dirty="0" smtClean="0"/>
              <a:t>Natalie Crane, </a:t>
            </a:r>
            <a:r>
              <a:rPr lang="en-US" sz="2300" dirty="0" err="1" smtClean="0"/>
              <a:t>Madysin</a:t>
            </a:r>
            <a:r>
              <a:rPr lang="en-US" sz="2300" dirty="0" smtClean="0"/>
              <a:t> Morris, Hope Wells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3A41A9-23E5-AC48-AEA6-A9FA65594C2E}"/>
              </a:ext>
            </a:extLst>
          </p:cNvPr>
          <p:cNvSpPr txBox="1"/>
          <p:nvPr/>
        </p:nvSpPr>
        <p:spPr>
          <a:xfrm>
            <a:off x="6732492" y="2212235"/>
            <a:ext cx="3868271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smtClean="0"/>
              <a:t>Esther </a:t>
            </a:r>
            <a:r>
              <a:rPr lang="en-US" sz="2300" b="1" dirty="0"/>
              <a:t>Fund </a:t>
            </a:r>
            <a:endParaRPr lang="en-US" sz="2300" b="1" dirty="0" smtClean="0"/>
          </a:p>
          <a:p>
            <a:pPr algn="ctr"/>
            <a:r>
              <a:rPr lang="en-US" sz="2300" b="1" dirty="0" smtClean="0"/>
              <a:t>Graduate </a:t>
            </a:r>
            <a:r>
              <a:rPr lang="en-US" sz="2300" b="1" dirty="0"/>
              <a:t>Scholarship</a:t>
            </a:r>
          </a:p>
          <a:p>
            <a:pPr algn="ctr">
              <a:spcAft>
                <a:spcPts val="600"/>
              </a:spcAft>
            </a:pPr>
            <a:r>
              <a:rPr lang="en-US" sz="2300" dirty="0"/>
              <a:t>Carol Clyde Gallagher</a:t>
            </a:r>
          </a:p>
          <a:p>
            <a:pPr algn="ctr"/>
            <a:r>
              <a:rPr lang="en-US" sz="2300" b="1" dirty="0"/>
              <a:t>Valerie </a:t>
            </a:r>
            <a:r>
              <a:rPr lang="en-US" sz="2300" b="1" dirty="0" smtClean="0"/>
              <a:t>Scott</a:t>
            </a:r>
          </a:p>
          <a:p>
            <a:pPr algn="ctr"/>
            <a:r>
              <a:rPr lang="en-US" sz="2300" b="1" dirty="0" smtClean="0"/>
              <a:t> </a:t>
            </a:r>
            <a:r>
              <a:rPr lang="en-US" sz="2300" b="1" dirty="0"/>
              <a:t>Undergraduate Scholarship</a:t>
            </a:r>
          </a:p>
          <a:p>
            <a:pPr algn="ctr">
              <a:spcAft>
                <a:spcPts val="600"/>
              </a:spcAft>
            </a:pPr>
            <a:r>
              <a:rPr lang="en-US" sz="2300" dirty="0"/>
              <a:t>Sam Mallon</a:t>
            </a:r>
          </a:p>
          <a:p>
            <a:pPr algn="ctr"/>
            <a:r>
              <a:rPr lang="en-US" sz="2300" b="1" dirty="0"/>
              <a:t>Catherine C. Ward Undergraduate Scholarship</a:t>
            </a:r>
          </a:p>
          <a:p>
            <a:pPr algn="ctr"/>
            <a:r>
              <a:rPr lang="en-US" sz="2300" dirty="0"/>
              <a:t>Emma Bell	</a:t>
            </a:r>
          </a:p>
        </p:txBody>
      </p:sp>
    </p:spTree>
    <p:extLst>
      <p:ext uri="{BB962C8B-B14F-4D97-AF65-F5344CB8AC3E}">
        <p14:creationId xmlns:p14="http://schemas.microsoft.com/office/powerpoint/2010/main" val="141780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FD204B-1E45-7D4D-8E65-94969D85AA42}"/>
              </a:ext>
            </a:extLst>
          </p:cNvPr>
          <p:cNvSpPr/>
          <p:nvPr/>
        </p:nvSpPr>
        <p:spPr>
          <a:xfrm>
            <a:off x="540152" y="350133"/>
            <a:ext cx="11111696" cy="6157733"/>
          </a:xfrm>
          <a:prstGeom prst="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E3CCE7-4276-F647-A2F6-802538B0ACC2}"/>
              </a:ext>
            </a:extLst>
          </p:cNvPr>
          <p:cNvSpPr txBox="1"/>
          <p:nvPr/>
        </p:nvSpPr>
        <p:spPr>
          <a:xfrm>
            <a:off x="69505" y="900311"/>
            <a:ext cx="12052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/>
              <a:t>Gender &amp; Women’s Studies Writing Contest</a:t>
            </a:r>
            <a:endParaRPr lang="en-US" sz="3200" b="1" u="sn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3A41A9-23E5-AC48-AEA6-A9FA65594C2E}"/>
              </a:ext>
            </a:extLst>
          </p:cNvPr>
          <p:cNvSpPr txBox="1"/>
          <p:nvPr/>
        </p:nvSpPr>
        <p:spPr>
          <a:xfrm>
            <a:off x="860611" y="2282591"/>
            <a:ext cx="536089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i="1" dirty="0" smtClean="0"/>
              <a:t>Undergraduate</a:t>
            </a:r>
          </a:p>
          <a:p>
            <a:pPr algn="ctr"/>
            <a:r>
              <a:rPr lang="en-US" sz="2800" b="1" dirty="0" smtClean="0"/>
              <a:t>1</a:t>
            </a:r>
            <a:r>
              <a:rPr lang="en-US" sz="2800" b="1" baseline="30000" dirty="0" smtClean="0"/>
              <a:t>st</a:t>
            </a:r>
            <a:r>
              <a:rPr lang="en-US" sz="2800" b="1" dirty="0" smtClean="0"/>
              <a:t> place—</a:t>
            </a:r>
            <a:r>
              <a:rPr lang="en-US" sz="2800" b="1" dirty="0" err="1" smtClean="0"/>
              <a:t>Tonnie</a:t>
            </a:r>
            <a:r>
              <a:rPr lang="en-US" sz="2800" b="1" dirty="0" smtClean="0"/>
              <a:t> Marin</a:t>
            </a:r>
          </a:p>
          <a:p>
            <a:pPr algn="ctr"/>
            <a:r>
              <a:rPr lang="en-US" sz="2800" dirty="0" smtClean="0"/>
              <a:t>“untitled”</a:t>
            </a:r>
          </a:p>
          <a:p>
            <a:pPr algn="ctr"/>
            <a:r>
              <a:rPr lang="en-US" sz="2800" b="1" dirty="0" smtClean="0"/>
              <a:t>2</a:t>
            </a:r>
            <a:r>
              <a:rPr lang="en-US" sz="2800" b="1" baseline="30000" dirty="0" smtClean="0"/>
              <a:t>nd</a:t>
            </a:r>
            <a:r>
              <a:rPr lang="en-US" sz="2800" b="1" dirty="0" smtClean="0"/>
              <a:t> place—Summer Gary</a:t>
            </a:r>
          </a:p>
          <a:p>
            <a:pPr algn="ctr"/>
            <a:r>
              <a:rPr lang="en-US" sz="2800" dirty="0" smtClean="0"/>
              <a:t>“It’s Just Politics”</a:t>
            </a:r>
          </a:p>
          <a:p>
            <a:pPr algn="ctr"/>
            <a:r>
              <a:rPr lang="en-US" sz="2800" b="1" dirty="0" smtClean="0"/>
              <a:t>3</a:t>
            </a:r>
            <a:r>
              <a:rPr lang="en-US" sz="2800" b="1" baseline="30000" dirty="0" smtClean="0"/>
              <a:t>rd</a:t>
            </a:r>
            <a:r>
              <a:rPr lang="en-US" sz="2800" b="1" dirty="0" smtClean="0"/>
              <a:t> place—Abigail </a:t>
            </a:r>
            <a:r>
              <a:rPr lang="en-US" sz="2800" b="1" dirty="0" err="1" smtClean="0"/>
              <a:t>Raley</a:t>
            </a:r>
            <a:endParaRPr lang="en-US" sz="2800" b="1" dirty="0" smtClean="0"/>
          </a:p>
          <a:p>
            <a:pPr algn="ctr"/>
            <a:r>
              <a:rPr lang="en-US" sz="2800" dirty="0" smtClean="0"/>
              <a:t>“The Fly”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3A41A9-23E5-AC48-AEA6-A9FA65594C2E}"/>
              </a:ext>
            </a:extLst>
          </p:cNvPr>
          <p:cNvSpPr txBox="1"/>
          <p:nvPr/>
        </p:nvSpPr>
        <p:spPr>
          <a:xfrm>
            <a:off x="6221505" y="2282591"/>
            <a:ext cx="4693022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i="1" dirty="0" smtClean="0"/>
              <a:t>Graduate</a:t>
            </a:r>
          </a:p>
          <a:p>
            <a:pPr algn="ctr"/>
            <a:r>
              <a:rPr lang="en-US" sz="2800" b="1" dirty="0" smtClean="0"/>
              <a:t>1</a:t>
            </a:r>
            <a:r>
              <a:rPr lang="en-US" sz="2800" b="1" baseline="30000" dirty="0" smtClean="0"/>
              <a:t>st</a:t>
            </a:r>
            <a:r>
              <a:rPr lang="en-US" sz="2800" b="1" dirty="0" smtClean="0"/>
              <a:t> place—Larissa Haynes</a:t>
            </a:r>
          </a:p>
          <a:p>
            <a:pPr algn="ctr"/>
            <a:r>
              <a:rPr lang="en-US" sz="2800" dirty="0" smtClean="0"/>
              <a:t>“Triptych”</a:t>
            </a:r>
          </a:p>
          <a:p>
            <a:pPr algn="ctr"/>
            <a:r>
              <a:rPr lang="en-US" sz="2800" b="1" dirty="0" smtClean="0"/>
              <a:t>2</a:t>
            </a:r>
            <a:r>
              <a:rPr lang="en-US" sz="2800" b="1" baseline="30000" dirty="0" smtClean="0"/>
              <a:t>nd</a:t>
            </a:r>
            <a:r>
              <a:rPr lang="en-US" sz="2800" b="1" dirty="0" smtClean="0"/>
              <a:t> place—Ian </a:t>
            </a:r>
            <a:r>
              <a:rPr lang="en-US" sz="2800" b="1" dirty="0" err="1" smtClean="0"/>
              <a:t>Haver</a:t>
            </a:r>
            <a:endParaRPr lang="en-US" sz="2800" b="1" dirty="0" smtClean="0"/>
          </a:p>
          <a:p>
            <a:pPr algn="ctr"/>
            <a:r>
              <a:rPr lang="en-US" sz="2800" dirty="0" smtClean="0"/>
              <a:t>“Melancholy Nights”</a:t>
            </a:r>
          </a:p>
          <a:p>
            <a:pPr algn="ctr"/>
            <a:r>
              <a:rPr lang="en-US" sz="2800" b="1" dirty="0" smtClean="0"/>
              <a:t>3</a:t>
            </a:r>
            <a:r>
              <a:rPr lang="en-US" sz="2800" b="1" baseline="30000" dirty="0" smtClean="0"/>
              <a:t>rd</a:t>
            </a:r>
            <a:r>
              <a:rPr lang="en-US" sz="2800" b="1" dirty="0" smtClean="0"/>
              <a:t> place—Sarah Olive</a:t>
            </a:r>
          </a:p>
          <a:p>
            <a:pPr algn="ctr"/>
            <a:r>
              <a:rPr lang="en-US" sz="2800" dirty="0" smtClean="0"/>
              <a:t>“Women’s History Month”</a:t>
            </a:r>
            <a:r>
              <a:rPr lang="en-US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8748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FD204B-1E45-7D4D-8E65-94969D85AA42}"/>
              </a:ext>
            </a:extLst>
          </p:cNvPr>
          <p:cNvSpPr/>
          <p:nvPr/>
        </p:nvSpPr>
        <p:spPr>
          <a:xfrm>
            <a:off x="540152" y="350133"/>
            <a:ext cx="11111696" cy="6157733"/>
          </a:xfrm>
          <a:prstGeom prst="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E3CCE7-4276-F647-A2F6-802538B0ACC2}"/>
              </a:ext>
            </a:extLst>
          </p:cNvPr>
          <p:cNvSpPr txBox="1"/>
          <p:nvPr/>
        </p:nvSpPr>
        <p:spPr>
          <a:xfrm>
            <a:off x="1952262" y="557004"/>
            <a:ext cx="8287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/>
              <a:t>Goldenrod Poetry Festival Winners</a:t>
            </a:r>
            <a:endParaRPr lang="en-US" sz="3600" b="1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3A41A9-23E5-AC48-AEA6-A9FA65594C2E}"/>
              </a:ext>
            </a:extLst>
          </p:cNvPr>
          <p:cNvSpPr txBox="1"/>
          <p:nvPr/>
        </p:nvSpPr>
        <p:spPr>
          <a:xfrm>
            <a:off x="1192306" y="1617889"/>
            <a:ext cx="980738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1st place—Kayla Spears</a:t>
            </a:r>
          </a:p>
          <a:p>
            <a:pPr algn="ctr">
              <a:spcAft>
                <a:spcPts val="1200"/>
              </a:spcAft>
            </a:pPr>
            <a:r>
              <a:rPr lang="en-US" sz="2800" dirty="0" smtClean="0"/>
              <a:t>“I See Myself in Everything”</a:t>
            </a:r>
          </a:p>
          <a:p>
            <a:pPr algn="ctr"/>
            <a:r>
              <a:rPr lang="en-US" sz="2800" b="1" dirty="0" smtClean="0"/>
              <a:t>2</a:t>
            </a:r>
            <a:r>
              <a:rPr lang="en-US" sz="2800" b="1" baseline="30000" dirty="0" smtClean="0"/>
              <a:t>nd</a:t>
            </a:r>
            <a:r>
              <a:rPr lang="en-US" sz="2800" b="1" dirty="0" smtClean="0"/>
              <a:t> place—Noah Powers</a:t>
            </a:r>
          </a:p>
          <a:p>
            <a:pPr algn="ctr">
              <a:spcAft>
                <a:spcPts val="1200"/>
              </a:spcAft>
            </a:pPr>
            <a:r>
              <a:rPr lang="en-US" sz="2800" dirty="0" smtClean="0"/>
              <a:t>“The Spaceman is All Alone on the Moon”</a:t>
            </a:r>
          </a:p>
          <a:p>
            <a:pPr algn="ctr"/>
            <a:r>
              <a:rPr lang="en-US" sz="2800" b="1" dirty="0" smtClean="0"/>
              <a:t>3</a:t>
            </a:r>
            <a:r>
              <a:rPr lang="en-US" sz="2800" b="1" baseline="30000" dirty="0" smtClean="0"/>
              <a:t>rd</a:t>
            </a:r>
            <a:r>
              <a:rPr lang="en-US" sz="2800" b="1" dirty="0" smtClean="0"/>
              <a:t> place—Adam Woodward</a:t>
            </a:r>
          </a:p>
          <a:p>
            <a:pPr algn="ctr">
              <a:spcAft>
                <a:spcPts val="1200"/>
              </a:spcAft>
            </a:pPr>
            <a:r>
              <a:rPr lang="en-US" sz="2800" dirty="0" smtClean="0"/>
              <a:t>“For Papa”</a:t>
            </a:r>
          </a:p>
          <a:p>
            <a:pPr algn="ctr"/>
            <a:r>
              <a:rPr lang="en-US" sz="2800" b="1" dirty="0" smtClean="0"/>
              <a:t>Honorable mention—</a:t>
            </a:r>
            <a:r>
              <a:rPr lang="en-US" sz="2800" b="1" dirty="0" err="1" smtClean="0"/>
              <a:t>Kaity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Kot</a:t>
            </a:r>
            <a:endParaRPr lang="en-US" sz="2800" b="1" dirty="0" smtClean="0"/>
          </a:p>
          <a:p>
            <a:pPr algn="ctr"/>
            <a:r>
              <a:rPr lang="en-US" sz="2800" dirty="0" smtClean="0"/>
              <a:t>“How Many Times Have People Used a Pen or Paintbrush Because They Couldn’t Pull the Trigger?”</a:t>
            </a:r>
            <a:r>
              <a:rPr lang="en-US" sz="2800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45994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2A468-5F0A-9C4B-86B6-76D8F91385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B1D138-D714-254D-A992-A72694A659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DD2EEE-05AE-E546-B4F7-9A056E0FE346}"/>
              </a:ext>
            </a:extLst>
          </p:cNvPr>
          <p:cNvSpPr/>
          <p:nvPr/>
        </p:nvSpPr>
        <p:spPr>
          <a:xfrm>
            <a:off x="540152" y="350133"/>
            <a:ext cx="11111696" cy="6157733"/>
          </a:xfrm>
          <a:prstGeom prst="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AD4861-2E4E-4248-830C-14CC29327B2E}"/>
              </a:ext>
            </a:extLst>
          </p:cNvPr>
          <p:cNvSpPr txBox="1"/>
          <p:nvPr/>
        </p:nvSpPr>
        <p:spPr>
          <a:xfrm>
            <a:off x="1952260" y="493327"/>
            <a:ext cx="8287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Zephyrus Winners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C2C6FD-B043-2842-8EBA-07FA66BC0158}"/>
              </a:ext>
            </a:extLst>
          </p:cNvPr>
          <p:cNvSpPr txBox="1"/>
          <p:nvPr/>
        </p:nvSpPr>
        <p:spPr>
          <a:xfrm>
            <a:off x="697521" y="1397275"/>
            <a:ext cx="1079695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Jim Wayne and Mary Ellen Miller Poetry Award</a:t>
            </a:r>
          </a:p>
          <a:p>
            <a:pPr algn="ctr"/>
            <a:r>
              <a:rPr lang="en-US" sz="2400" dirty="0"/>
              <a:t>Abigail </a:t>
            </a:r>
            <a:r>
              <a:rPr lang="en-US" sz="2400" dirty="0" err="1"/>
              <a:t>Raley</a:t>
            </a:r>
            <a:r>
              <a:rPr lang="en-US" sz="2400" dirty="0"/>
              <a:t>, “Aberdeen”</a:t>
            </a:r>
          </a:p>
          <a:p>
            <a:pPr algn="ctr"/>
            <a:r>
              <a:rPr lang="en-US" dirty="0"/>
              <a:t> </a:t>
            </a:r>
          </a:p>
          <a:p>
            <a:pPr algn="ctr"/>
            <a:r>
              <a:rPr lang="en-US" sz="2400" b="1" dirty="0"/>
              <a:t>Browning Literary Club Poetry Award</a:t>
            </a:r>
          </a:p>
          <a:p>
            <a:pPr algn="ctr"/>
            <a:r>
              <a:rPr lang="en-US" sz="2400" dirty="0"/>
              <a:t>Gabby Wilson, “Afterlife”</a:t>
            </a:r>
          </a:p>
          <a:p>
            <a:pPr algn="ctr"/>
            <a:r>
              <a:rPr lang="en-US" dirty="0"/>
              <a:t> </a:t>
            </a:r>
          </a:p>
          <a:p>
            <a:pPr algn="ctr"/>
            <a:r>
              <a:rPr lang="en-US" sz="2400" b="1" dirty="0"/>
              <a:t>Ann </a:t>
            </a:r>
            <a:r>
              <a:rPr lang="en-US" sz="2400" b="1" dirty="0" err="1"/>
              <a:t>Travelstead</a:t>
            </a:r>
            <a:r>
              <a:rPr lang="en-US" sz="2400" b="1" dirty="0"/>
              <a:t> Fiction Award of the Ladies Literary Club</a:t>
            </a:r>
          </a:p>
          <a:p>
            <a:pPr algn="ctr"/>
            <a:r>
              <a:rPr lang="en-US" sz="2400" dirty="0" err="1"/>
              <a:t>Arivumani</a:t>
            </a:r>
            <a:r>
              <a:rPr lang="en-US" sz="2400" dirty="0"/>
              <a:t> Srivastava, “</a:t>
            </a:r>
            <a:r>
              <a:rPr lang="en-US" sz="2400" dirty="0" err="1"/>
              <a:t>Kumbh</a:t>
            </a:r>
            <a:r>
              <a:rPr lang="en-US" sz="2400" dirty="0"/>
              <a:t>”</a:t>
            </a:r>
          </a:p>
          <a:p>
            <a:pPr algn="ctr"/>
            <a:r>
              <a:rPr lang="en-US" dirty="0"/>
              <a:t> </a:t>
            </a:r>
          </a:p>
          <a:p>
            <a:pPr algn="ctr"/>
            <a:r>
              <a:rPr lang="en-US" sz="2400" b="1" dirty="0"/>
              <a:t>Wanda Gatlin Essay Award</a:t>
            </a:r>
          </a:p>
          <a:p>
            <a:pPr algn="ctr"/>
            <a:r>
              <a:rPr lang="en-US" sz="2400" dirty="0"/>
              <a:t>Kayla Spears, “Good Sister Bad Sister Flickers Joy”</a:t>
            </a:r>
          </a:p>
          <a:p>
            <a:pPr algn="ctr"/>
            <a:r>
              <a:rPr lang="en-US" dirty="0"/>
              <a:t> </a:t>
            </a:r>
          </a:p>
          <a:p>
            <a:pPr algn="ctr"/>
            <a:r>
              <a:rPr lang="en-US" sz="2400" b="1" dirty="0"/>
              <a:t>Zephyrus Art Award</a:t>
            </a:r>
          </a:p>
          <a:p>
            <a:pPr algn="ctr"/>
            <a:r>
              <a:rPr lang="en-US" sz="2400" dirty="0"/>
              <a:t>Kendall </a:t>
            </a:r>
            <a:r>
              <a:rPr lang="en-US" sz="2400" dirty="0" err="1"/>
              <a:t>Gott</a:t>
            </a:r>
            <a:r>
              <a:rPr lang="en-US" sz="2400" dirty="0"/>
              <a:t>, untitled</a:t>
            </a:r>
          </a:p>
        </p:txBody>
      </p:sp>
    </p:spTree>
    <p:extLst>
      <p:ext uri="{BB962C8B-B14F-4D97-AF65-F5344CB8AC3E}">
        <p14:creationId xmlns:p14="http://schemas.microsoft.com/office/powerpoint/2010/main" val="358015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E2DB7-892D-8644-9396-2021E132F8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CA7EFE-88D6-C948-A264-8A19696F15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A34436-B4D3-824F-A563-392DCEDF6C5F}"/>
              </a:ext>
            </a:extLst>
          </p:cNvPr>
          <p:cNvSpPr/>
          <p:nvPr/>
        </p:nvSpPr>
        <p:spPr>
          <a:xfrm>
            <a:off x="540152" y="350133"/>
            <a:ext cx="11111696" cy="6157733"/>
          </a:xfrm>
          <a:prstGeom prst="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5639B1-6AB6-F048-ADA5-FEF330C02105}"/>
              </a:ext>
            </a:extLst>
          </p:cNvPr>
          <p:cNvSpPr txBox="1"/>
          <p:nvPr/>
        </p:nvSpPr>
        <p:spPr>
          <a:xfrm>
            <a:off x="1952262" y="469524"/>
            <a:ext cx="8287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Ashen Egg Contributors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44B5AE-4DDC-9749-9932-B1803FC33558}"/>
              </a:ext>
            </a:extLst>
          </p:cNvPr>
          <p:cNvSpPr txBox="1"/>
          <p:nvPr/>
        </p:nvSpPr>
        <p:spPr>
          <a:xfrm>
            <a:off x="1328363" y="1783486"/>
            <a:ext cx="53218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Ella </a:t>
            </a:r>
            <a:r>
              <a:rPr lang="en-US" sz="2000" b="1" dirty="0" err="1"/>
              <a:t>Corder</a:t>
            </a:r>
            <a:r>
              <a:rPr lang="en-US" sz="2000" b="1" dirty="0"/>
              <a:t> </a:t>
            </a:r>
          </a:p>
          <a:p>
            <a:pPr algn="ctr"/>
            <a:r>
              <a:rPr lang="en-US" sz="2000" dirty="0"/>
              <a:t>“Plot (V.)”</a:t>
            </a:r>
          </a:p>
          <a:p>
            <a:pPr algn="ctr"/>
            <a:r>
              <a:rPr lang="en-US" sz="2000" b="1" dirty="0"/>
              <a:t>Katie Doll </a:t>
            </a:r>
          </a:p>
          <a:p>
            <a:pPr algn="ctr"/>
            <a:r>
              <a:rPr lang="en-US" sz="2000" dirty="0"/>
              <a:t>“Power And Vulnerability In Fictional Languages: Linguistic Injury In Game Of Thrones”</a:t>
            </a:r>
          </a:p>
          <a:p>
            <a:pPr algn="ctr"/>
            <a:r>
              <a:rPr lang="en-US" sz="2000" b="1" dirty="0"/>
              <a:t>Sarah Lyons</a:t>
            </a:r>
          </a:p>
          <a:p>
            <a:pPr algn="ctr"/>
            <a:r>
              <a:rPr lang="en-US" sz="2000" dirty="0"/>
              <a:t>“The Dr. Jekyll And Mr. Hyde Annual Conference Of Duality Overview: Questions Of Value, Transformation, Mental Illness, And Origin”</a:t>
            </a:r>
          </a:p>
          <a:p>
            <a:pPr algn="ctr"/>
            <a:r>
              <a:rPr lang="en-US" sz="2000" b="1" dirty="0"/>
              <a:t>Abigail </a:t>
            </a:r>
            <a:r>
              <a:rPr lang="en-US" sz="2000" b="1" dirty="0" err="1"/>
              <a:t>Raley</a:t>
            </a:r>
            <a:r>
              <a:rPr lang="en-US" sz="2000" b="1" dirty="0"/>
              <a:t> </a:t>
            </a:r>
          </a:p>
          <a:p>
            <a:pPr algn="ctr"/>
            <a:r>
              <a:rPr lang="en-US" sz="2000" dirty="0"/>
              <a:t>“Absorbing The Blows: Embodied Racism In Ernest Gaines’s A Lesson Before Dying”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BCD687-F0D3-1A47-9448-2B9FD66AF7F8}"/>
              </a:ext>
            </a:extLst>
          </p:cNvPr>
          <p:cNvSpPr txBox="1"/>
          <p:nvPr/>
        </p:nvSpPr>
        <p:spPr>
          <a:xfrm>
            <a:off x="6650183" y="2196255"/>
            <a:ext cx="385732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Joseph Shoulders </a:t>
            </a:r>
          </a:p>
          <a:p>
            <a:pPr algn="ctr"/>
            <a:r>
              <a:rPr lang="en-US" sz="2000" dirty="0"/>
              <a:t>“The Gender Identity Defined By A Name In Silence”</a:t>
            </a:r>
          </a:p>
          <a:p>
            <a:pPr algn="ctr"/>
            <a:r>
              <a:rPr lang="en-US" sz="2000" b="1" dirty="0"/>
              <a:t>Caitlyn </a:t>
            </a:r>
            <a:r>
              <a:rPr lang="en-US" sz="2000" b="1" dirty="0" err="1"/>
              <a:t>Woitena</a:t>
            </a:r>
            <a:r>
              <a:rPr lang="en-US" sz="2000" b="1" dirty="0"/>
              <a:t> </a:t>
            </a:r>
          </a:p>
          <a:p>
            <a:pPr algn="ctr"/>
            <a:r>
              <a:rPr lang="en-US" sz="2000" dirty="0"/>
              <a:t> “Are We At War With Covid-19?”</a:t>
            </a:r>
          </a:p>
          <a:p>
            <a:pPr algn="ctr"/>
            <a:r>
              <a:rPr lang="en-US" sz="2000" b="1" dirty="0"/>
              <a:t>Abigail </a:t>
            </a:r>
            <a:r>
              <a:rPr lang="en-US" sz="2000" b="1" dirty="0" err="1"/>
              <a:t>Raley</a:t>
            </a:r>
            <a:endParaRPr lang="en-US" sz="2000" b="1" dirty="0"/>
          </a:p>
          <a:p>
            <a:pPr algn="ctr"/>
            <a:r>
              <a:rPr lang="en-US" sz="2000" dirty="0"/>
              <a:t>“’Get The Tables’: A </a:t>
            </a:r>
            <a:r>
              <a:rPr lang="en-US" sz="2000" dirty="0" err="1"/>
              <a:t>Metatheatrical</a:t>
            </a:r>
            <a:r>
              <a:rPr lang="en-US" sz="2000" dirty="0"/>
              <a:t> Analysis Of Professional Wrestling” </a:t>
            </a:r>
          </a:p>
          <a:p>
            <a:pPr algn="ctr"/>
            <a:r>
              <a:rPr lang="en-US" sz="2000" b="1" dirty="0"/>
              <a:t>Hanna Van Winkle </a:t>
            </a:r>
          </a:p>
          <a:p>
            <a:pPr algn="ctr"/>
            <a:r>
              <a:rPr lang="en-US" sz="2000" dirty="0"/>
              <a:t>“Nonstandard Varieties Of English”</a:t>
            </a:r>
          </a:p>
        </p:txBody>
      </p:sp>
    </p:spTree>
    <p:extLst>
      <p:ext uri="{BB962C8B-B14F-4D97-AF65-F5344CB8AC3E}">
        <p14:creationId xmlns:p14="http://schemas.microsoft.com/office/powerpoint/2010/main" val="222816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E41E41-F52F-4409-BDC0-A6029E61B38C}"/>
              </a:ext>
            </a:extLst>
          </p:cNvPr>
          <p:cNvSpPr txBox="1"/>
          <p:nvPr/>
        </p:nvSpPr>
        <p:spPr>
          <a:xfrm>
            <a:off x="0" y="0"/>
            <a:ext cx="12192000" cy="679585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Inspirational Acoustic - AShamaluevMusic">
            <a:hlinkClick r:id="" action="ppaction://media"/>
            <a:extLst>
              <a:ext uri="{FF2B5EF4-FFF2-40B4-BE49-F238E27FC236}">
                <a16:creationId xmlns:a16="http://schemas.microsoft.com/office/drawing/2014/main" id="{78AFCDE9-92A0-4523-8184-D60E71969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2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1128252-67FD-2B49-917A-E8DE309D512E}"/>
              </a:ext>
            </a:extLst>
          </p:cNvPr>
          <p:cNvGrpSpPr/>
          <p:nvPr/>
        </p:nvGrpSpPr>
        <p:grpSpPr>
          <a:xfrm rot="10800000">
            <a:off x="0" y="0"/>
            <a:ext cx="12192000" cy="6858001"/>
            <a:chOff x="0" y="-1"/>
            <a:chExt cx="12192000" cy="685800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25CEEB8-1E62-A149-9C40-9CFC85BAF190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46C04A-CF16-154B-8F59-96F9D99A7E4A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0D27F68-9753-5248-A798-037468F91AA5}"/>
              </a:ext>
            </a:extLst>
          </p:cNvPr>
          <p:cNvSpPr txBox="1"/>
          <p:nvPr/>
        </p:nvSpPr>
        <p:spPr>
          <a:xfrm>
            <a:off x="6613004" y="2551836"/>
            <a:ext cx="48966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Sheridan Rosser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Eva Rush Lee Scholarship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" t="5677" r="-1" b="5213"/>
          <a:stretch/>
        </p:blipFill>
        <p:spPr>
          <a:xfrm>
            <a:off x="581543" y="206432"/>
            <a:ext cx="4763539" cy="6351385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53454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B80402E-13DB-D34F-92AE-52DC6F7DB468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4220470-EA44-F14B-A0F9-6374452F7EDE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8C453A9-F938-E642-98D3-FFDA0BB39C07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9DD6CAD-0144-8143-890D-C6BDC0C8B0FA}"/>
              </a:ext>
            </a:extLst>
          </p:cNvPr>
          <p:cNvSpPr txBox="1"/>
          <p:nvPr/>
        </p:nvSpPr>
        <p:spPr>
          <a:xfrm>
            <a:off x="101075" y="2040229"/>
            <a:ext cx="605916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Summer Gary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Thomas G. Jones Scholarship </a:t>
            </a:r>
            <a:r>
              <a:rPr lang="en-US" sz="3200" dirty="0" smtClean="0"/>
              <a:t>Fund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 smtClean="0"/>
              <a:t>2</a:t>
            </a:r>
            <a:r>
              <a:rPr lang="en-US" sz="3200" baseline="30000" dirty="0" smtClean="0"/>
              <a:t>nd</a:t>
            </a:r>
            <a:r>
              <a:rPr lang="en-US" sz="3200" dirty="0" smtClean="0"/>
              <a:t> place, GWS Writing Contest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r="8107"/>
          <a:stretch/>
        </p:blipFill>
        <p:spPr>
          <a:xfrm>
            <a:off x="6814010" y="199505"/>
            <a:ext cx="4815495" cy="642066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88298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6877DB8-CC1A-EC48-A167-EEAA264FDDB1}"/>
              </a:ext>
            </a:extLst>
          </p:cNvPr>
          <p:cNvGrpSpPr/>
          <p:nvPr/>
        </p:nvGrpSpPr>
        <p:grpSpPr>
          <a:xfrm rot="10800000">
            <a:off x="0" y="-2"/>
            <a:ext cx="12192000" cy="6858001"/>
            <a:chOff x="0" y="-1"/>
            <a:chExt cx="12192000" cy="68580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F654BB8-531A-0942-84A0-5EA8B86FBC68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B390B78-B45B-484F-903F-2AEDAC34E822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EDE3744-80C9-FC46-94C3-53CFB5F14972}"/>
              </a:ext>
            </a:extLst>
          </p:cNvPr>
          <p:cNvSpPr txBox="1"/>
          <p:nvPr/>
        </p:nvSpPr>
        <p:spPr>
          <a:xfrm>
            <a:off x="6510356" y="1576569"/>
            <a:ext cx="510197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Nia Douglas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Department of English Scholarship for Racial Equity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3</a:t>
            </a:r>
            <a:r>
              <a:rPr lang="en-US" sz="3200" baseline="30000" dirty="0"/>
              <a:t>rd</a:t>
            </a:r>
            <a:r>
              <a:rPr lang="en-US" sz="3200" dirty="0"/>
              <a:t> place, Mary Ellen and Jim Wayne Miller Writing Contest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" r="3428"/>
          <a:stretch/>
        </p:blipFill>
        <p:spPr>
          <a:xfrm>
            <a:off x="552093" y="218523"/>
            <a:ext cx="4798919" cy="6398559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85104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83486D7-9EEF-BD4F-9A9B-69A12594715E}"/>
              </a:ext>
            </a:extLst>
          </p:cNvPr>
          <p:cNvGrpSpPr/>
          <p:nvPr/>
        </p:nvGrpSpPr>
        <p:grpSpPr>
          <a:xfrm>
            <a:off x="8313" y="0"/>
            <a:ext cx="12192000" cy="6858001"/>
            <a:chOff x="0" y="-1"/>
            <a:chExt cx="12192000" cy="68580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41F731-F948-324A-85D8-F574413C1D38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10A9A2-6DE6-4745-A354-913C0789E2B2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FE6D86C-A9A3-8A4B-AC9E-4EF5F663A409}"/>
              </a:ext>
            </a:extLst>
          </p:cNvPr>
          <p:cNvSpPr txBox="1"/>
          <p:nvPr/>
        </p:nvSpPr>
        <p:spPr>
          <a:xfrm>
            <a:off x="954630" y="1997838"/>
            <a:ext cx="435205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Julianna Lowe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Colonel Edgar Bryant and Edith R. Stansbury Scholarship Fund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" t="11010" r="182" b="102"/>
          <a:stretch/>
        </p:blipFill>
        <p:spPr>
          <a:xfrm>
            <a:off x="6852459" y="173181"/>
            <a:ext cx="4888922" cy="6518563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94220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AA2B87-CF0D-5D41-AB1B-221CCD034BD8}"/>
              </a:ext>
            </a:extLst>
          </p:cNvPr>
          <p:cNvGrpSpPr/>
          <p:nvPr/>
        </p:nvGrpSpPr>
        <p:grpSpPr>
          <a:xfrm rot="10800000">
            <a:off x="0" y="-2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D0DBBFC-2DE7-5848-8368-5B6E71181269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E222EEF-3802-1A49-BDAC-649A99E2B5A9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94D2312-7256-CD44-87C2-10D05CB3D09A}"/>
              </a:ext>
            </a:extLst>
          </p:cNvPr>
          <p:cNvSpPr txBox="1"/>
          <p:nvPr/>
        </p:nvSpPr>
        <p:spPr>
          <a:xfrm>
            <a:off x="6668850" y="2059392"/>
            <a:ext cx="478498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Sarah Stevens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Colonel Edgar Bryant and Edith R. Stansbury Scholarship Fund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" t="3980" r="182" b="7132"/>
          <a:stretch/>
        </p:blipFill>
        <p:spPr>
          <a:xfrm>
            <a:off x="551411" y="231371"/>
            <a:ext cx="4785360" cy="638048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06607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Custom 1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BF0301"/>
      </a:accent1>
      <a:accent2>
        <a:srgbClr val="C20100"/>
      </a:accent2>
      <a:accent3>
        <a:srgbClr val="C20100"/>
      </a:accent3>
      <a:accent4>
        <a:srgbClr val="C20100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{70A2EB10-7940-2540-854B-515F0C8F7439}tf10001067</Template>
  <TotalTime>4079</TotalTime>
  <Words>854</Words>
  <Application>Microsoft Office PowerPoint</Application>
  <PresentationFormat>Widescreen</PresentationFormat>
  <Paragraphs>219</Paragraphs>
  <Slides>47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Calibri</vt:lpstr>
      <vt:lpstr>Garamond</vt:lpstr>
      <vt:lpstr>Savon</vt:lpstr>
      <vt:lpstr>WKU English Department  2021 Award and Scholarship Winners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WKU English Department  2020 Award and Scholarship Winners</dc:title>
  <dc:creator>Bailey Cooke</dc:creator>
  <cp:lastModifiedBy>Windows User</cp:lastModifiedBy>
  <cp:revision>73</cp:revision>
  <dcterms:created xsi:type="dcterms:W3CDTF">2020-04-14T21:53:02Z</dcterms:created>
  <dcterms:modified xsi:type="dcterms:W3CDTF">2021-04-20T15:53:21Z</dcterms:modified>
</cp:coreProperties>
</file>