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4"/>
  </p:notesMasterIdLst>
  <p:sldIdLst>
    <p:sldId id="256" r:id="rId2"/>
    <p:sldId id="265" r:id="rId3"/>
    <p:sldId id="268" r:id="rId4"/>
    <p:sldId id="314" r:id="rId5"/>
    <p:sldId id="315" r:id="rId6"/>
    <p:sldId id="282" r:id="rId7"/>
    <p:sldId id="296" r:id="rId8"/>
    <p:sldId id="317" r:id="rId9"/>
    <p:sldId id="261" r:id="rId10"/>
    <p:sldId id="259" r:id="rId11"/>
    <p:sldId id="279" r:id="rId12"/>
    <p:sldId id="280" r:id="rId13"/>
    <p:sldId id="283" r:id="rId14"/>
    <p:sldId id="305" r:id="rId15"/>
    <p:sldId id="311" r:id="rId16"/>
    <p:sldId id="289" r:id="rId17"/>
    <p:sldId id="284" r:id="rId18"/>
    <p:sldId id="304" r:id="rId19"/>
    <p:sldId id="310" r:id="rId20"/>
    <p:sldId id="341" r:id="rId21"/>
    <p:sldId id="295" r:id="rId22"/>
    <p:sldId id="340" r:id="rId23"/>
    <p:sldId id="326" r:id="rId24"/>
    <p:sldId id="331" r:id="rId25"/>
    <p:sldId id="276" r:id="rId26"/>
    <p:sldId id="312" r:id="rId27"/>
    <p:sldId id="339" r:id="rId28"/>
    <p:sldId id="325" r:id="rId29"/>
    <p:sldId id="260" r:id="rId30"/>
    <p:sldId id="343" r:id="rId31"/>
    <p:sldId id="328" r:id="rId32"/>
    <p:sldId id="288" r:id="rId33"/>
    <p:sldId id="291" r:id="rId34"/>
    <p:sldId id="308" r:id="rId35"/>
    <p:sldId id="318" r:id="rId36"/>
    <p:sldId id="278" r:id="rId37"/>
    <p:sldId id="321" r:id="rId38"/>
    <p:sldId id="319" r:id="rId39"/>
    <p:sldId id="320" r:id="rId40"/>
    <p:sldId id="323" r:id="rId41"/>
    <p:sldId id="336" r:id="rId42"/>
    <p:sldId id="337" r:id="rId43"/>
    <p:sldId id="334" r:id="rId44"/>
    <p:sldId id="335" r:id="rId45"/>
    <p:sldId id="333" r:id="rId46"/>
    <p:sldId id="344" r:id="rId47"/>
    <p:sldId id="286" r:id="rId48"/>
    <p:sldId id="313" r:id="rId49"/>
    <p:sldId id="274" r:id="rId50"/>
    <p:sldId id="266" r:id="rId51"/>
    <p:sldId id="275" r:id="rId52"/>
    <p:sldId id="327" r:id="rId53"/>
  </p:sldIdLst>
  <p:sldSz cx="9144000" cy="5143500" type="screen16x9"/>
  <p:notesSz cx="6858000" cy="9144000"/>
  <p:embeddedFontLst>
    <p:embeddedFont>
      <p:font typeface="Lato" panose="020F0502020204030203" pitchFamily="34" charset="0"/>
      <p:regular r:id="rId55"/>
      <p:bold r:id="rId56"/>
      <p:italic r:id="rId57"/>
      <p:boldItalic r:id="rId58"/>
    </p:embeddedFont>
    <p:embeddedFont>
      <p:font typeface="Merriweather" panose="00000500000000000000" pitchFamily="2"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Raleway"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Segoe UI" panose="020B0502040204020203" pitchFamily="34" charset="0"/>
      <p:regular r:id="rId75"/>
      <p:bold r:id="rId76"/>
      <p:italic r:id="rId77"/>
      <p:boldItalic r:id="rId78"/>
    </p:embeddedFont>
    <p:embeddedFont>
      <p:font typeface="Verdana" panose="020B060403050404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020"/>
    <a:srgbClr val="545454"/>
    <a:srgbClr val="D01F3D"/>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D52EFD-9338-439B-9EA3-14D2CB630C49}">
  <a:tblStyle styleId="{D4D52EFD-9338-439B-9EA3-14D2CB630C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13" autoAdjust="0"/>
  </p:normalViewPr>
  <p:slideViewPr>
    <p:cSldViewPr snapToGrid="0">
      <p:cViewPr varScale="1">
        <p:scale>
          <a:sx n="105" d="100"/>
          <a:sy n="105" d="100"/>
        </p:scale>
        <p:origin x="179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61" Type="http://schemas.openxmlformats.org/officeDocument/2006/relationships/font" Target="fonts/font7.fntdata"/><Relationship Id="rId8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rackledocs.com/creating-accessible-word-documen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ebaim.org/resources/contrastchecker/#:~:text=Use%20the%20Lightness%20slider%20to,such%20as%20form%20input%20border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ku.edu/web-cms/best-practices/heading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wku.edu/web-cms/advanced/font-awesom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w3.org/TR/WCAG21/"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td.wku.edu/TDClient/34/Portal/KB/?CategoryID=345"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Hi I am Chantel Wilson, Institutional Equity Specialist and ADA Coordinator. My role at WKU is to facilitate employee requests for workplace accommodations, ensure WKU </a:t>
            </a:r>
            <a:r>
              <a:rPr lang="en-US" sz="3200" dirty="0"/>
              <a:t>complies with the Americans with Disabilities Act (ADA) by overseeing accessibility and resolving disability-related complaints, and provide training to employees on ADA requirements, like this one with the aim to make services and facilities accessible to individuals with disabilities.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Welcome to Digitally Accessible Communication Strategies. The ADA mandates that digital communications be accessible to individuals with disabilities. This session will help you ensure your digital content complies with ADA requirements. We will explore effective strategies for creating digitally accessible communications, engage in interactive discussions, and give you an opportunity to demonstrate your understanding of some of the key principles and tools for accessibility we cover.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you understand electronic accessibility, let’s dive deeper into how you can put some basic digital accessibility checkpoints into action.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965474a9_3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e965474a9_3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42424"/>
                </a:solidFill>
                <a:effectLst/>
                <a:highlight>
                  <a:srgbClr val="FFFFFF"/>
                </a:highlight>
                <a:latin typeface="Segoe UI" panose="020B0502040204020203" pitchFamily="34" charset="0"/>
              </a:rPr>
              <a:t>The first basic digital access point we will cover is writing, which includes content and language. The KISS principle suggests that systems and designs should be as straightforward as possible to ensure ease of use</a:t>
            </a:r>
            <a:r>
              <a:rPr lang="en-US" b="0" i="0" u="none" strike="noStrike" dirty="0">
                <a:solidFill>
                  <a:srgbClr val="242424"/>
                </a:solidFill>
                <a:effectLst/>
                <a:highlight>
                  <a:srgbClr val="FFFFFF"/>
                </a:highlight>
                <a:latin typeface="var(--fontFamilyBase)"/>
              </a:rPr>
              <a:t>.</a:t>
            </a:r>
            <a:r>
              <a:rPr lang="en-US" b="0" i="0" dirty="0">
                <a:solidFill>
                  <a:srgbClr val="242424"/>
                </a:solidFill>
                <a:effectLst/>
                <a:highlight>
                  <a:srgbClr val="FFFFFF"/>
                </a:highlight>
                <a:latin typeface="Segoe UI" panose="020B0502040204020203" pitchFamily="34" charset="0"/>
              </a:rPr>
              <a:t> The idea is that by avoiding unnecessary complexity, you can create more efficient, user-friendly electronic communication.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162020"/>
              </a:solidFill>
              <a:effectLst/>
              <a:highlight>
                <a:srgbClr val="FFFFFF"/>
              </a:highlight>
              <a:latin typeface="Proxima Nova"/>
            </a:endParaRPr>
          </a:p>
          <a:p>
            <a:pPr marL="139700" indent="0" algn="l">
              <a:buNone/>
            </a:pPr>
            <a:r>
              <a:rPr lang="en-US" b="0" i="0" dirty="0">
                <a:solidFill>
                  <a:srgbClr val="162020"/>
                </a:solidFill>
                <a:effectLst/>
                <a:highlight>
                  <a:srgbClr val="FFFFFF"/>
                </a:highlight>
                <a:latin typeface="Proxima Nova"/>
              </a:rPr>
              <a:t>Inclusive language takes self-checking and education. But it’s important to start now and to make it a part of your everyday process.</a:t>
            </a:r>
          </a:p>
          <a:p>
            <a:pPr algn="l"/>
            <a:r>
              <a:rPr lang="en-US" b="0" i="0" dirty="0">
                <a:solidFill>
                  <a:srgbClr val="162020"/>
                </a:solidFill>
                <a:effectLst/>
                <a:highlight>
                  <a:srgbClr val="FFFFFF"/>
                </a:highlight>
                <a:latin typeface="Proxima Nova"/>
              </a:rPr>
              <a:t>Here are a few ways to start using more inclusive language:</a:t>
            </a:r>
          </a:p>
          <a:p>
            <a:pPr algn="l">
              <a:buFont typeface="Arial" panose="020B0604020202020204" pitchFamily="34" charset="0"/>
              <a:buChar char="•"/>
            </a:pPr>
            <a:r>
              <a:rPr lang="en-US" b="1" i="0" dirty="0">
                <a:solidFill>
                  <a:srgbClr val="162020"/>
                </a:solidFill>
                <a:effectLst/>
                <a:highlight>
                  <a:srgbClr val="FFFFFF"/>
                </a:highlight>
                <a:latin typeface="Proxima Nova"/>
              </a:rPr>
              <a:t>Avoid bias in your writing.</a:t>
            </a:r>
            <a:r>
              <a:rPr lang="en-US" b="0" i="0" dirty="0">
                <a:solidFill>
                  <a:srgbClr val="162020"/>
                </a:solidFill>
                <a:effectLst/>
                <a:highlight>
                  <a:srgbClr val="FFFFFF"/>
                </a:highlight>
                <a:latin typeface="Proxima Nova"/>
              </a:rPr>
              <a:t> For example, using the word “normal” puts one group in “the norm.” </a:t>
            </a:r>
          </a:p>
          <a:p>
            <a:pPr algn="l">
              <a:buFont typeface="Arial" panose="020B0604020202020204" pitchFamily="34" charset="0"/>
              <a:buChar char="•"/>
            </a:pPr>
            <a:r>
              <a:rPr lang="en-US" b="1" i="0" dirty="0">
                <a:solidFill>
                  <a:srgbClr val="162020"/>
                </a:solidFill>
                <a:effectLst/>
                <a:highlight>
                  <a:srgbClr val="FFFFFF"/>
                </a:highlight>
                <a:latin typeface="Proxima Nova"/>
              </a:rPr>
              <a:t>Use people-first language.</a:t>
            </a:r>
            <a:r>
              <a:rPr lang="en-US" b="0" i="0" dirty="0">
                <a:solidFill>
                  <a:srgbClr val="162020"/>
                </a:solidFill>
                <a:effectLst/>
                <a:highlight>
                  <a:srgbClr val="FFFFFF"/>
                </a:highlight>
                <a:latin typeface="Proxima Nova"/>
              </a:rPr>
              <a:t> For example, saying “a person with a disability” vs “a disabled person.”</a:t>
            </a:r>
          </a:p>
          <a:p>
            <a:pPr algn="l">
              <a:buFont typeface="Arial" panose="020B0604020202020204" pitchFamily="34" charset="0"/>
              <a:buChar char="•"/>
            </a:pPr>
            <a:r>
              <a:rPr lang="en-US" b="1" i="0" dirty="0">
                <a:solidFill>
                  <a:srgbClr val="162020"/>
                </a:solidFill>
                <a:effectLst/>
                <a:highlight>
                  <a:srgbClr val="FFFFFF"/>
                </a:highlight>
                <a:latin typeface="Proxima Nova"/>
              </a:rPr>
              <a:t>Keep an eye out for offensive language.</a:t>
            </a:r>
            <a:r>
              <a:rPr lang="en-US" b="0" i="0" dirty="0">
                <a:solidFill>
                  <a:srgbClr val="162020"/>
                </a:solidFill>
                <a:effectLst/>
                <a:highlight>
                  <a:srgbClr val="FFFFFF"/>
                </a:highlight>
                <a:latin typeface="Proxima Nova"/>
              </a:rPr>
              <a:t> Language is ever-evolving. Keep an eye out for now-outdated phrases, sayings or references, and cultural appropriation in your language.</a:t>
            </a:r>
          </a:p>
          <a:p>
            <a:pPr algn="l">
              <a:buFont typeface="Arial" panose="020B0604020202020204" pitchFamily="34" charset="0"/>
              <a:buChar char="•"/>
            </a:pPr>
            <a:r>
              <a:rPr lang="en-US" b="1" i="0" dirty="0">
                <a:solidFill>
                  <a:srgbClr val="162020"/>
                </a:solidFill>
                <a:effectLst/>
                <a:highlight>
                  <a:srgbClr val="FFFFFF"/>
                </a:highlight>
                <a:latin typeface="Proxima Nova"/>
              </a:rPr>
              <a:t>Keep learning.</a:t>
            </a:r>
            <a:r>
              <a:rPr lang="en-US" b="0" i="0" dirty="0">
                <a:solidFill>
                  <a:srgbClr val="162020"/>
                </a:solidFill>
                <a:effectLst/>
                <a:highlight>
                  <a:srgbClr val="FFFFFF"/>
                </a:highlight>
                <a:latin typeface="Proxima Nova"/>
              </a:rPr>
              <a:t> Language is constantly evolving, and we are constantly learning. Be curious about others and educate yourself on preferred terms. </a:t>
            </a:r>
          </a:p>
          <a:p>
            <a:pPr algn="l">
              <a:buFont typeface="Arial" panose="020B0604020202020204" pitchFamily="34" charset="0"/>
              <a:buChar char="•"/>
            </a:pPr>
            <a:r>
              <a:rPr lang="en-US" b="1" i="0" dirty="0">
                <a:solidFill>
                  <a:srgbClr val="162020"/>
                </a:solidFill>
                <a:effectLst/>
                <a:highlight>
                  <a:srgbClr val="FFFFFF"/>
                </a:highlight>
                <a:latin typeface="Proxima Nova"/>
              </a:rPr>
              <a:t>When in doubt, ask.</a:t>
            </a:r>
            <a:r>
              <a:rPr lang="en-US" b="0" i="0" dirty="0">
                <a:solidFill>
                  <a:srgbClr val="162020"/>
                </a:solidFill>
                <a:effectLst/>
                <a:highlight>
                  <a:srgbClr val="FFFFFF"/>
                </a:highlight>
                <a:latin typeface="Proxima Nova"/>
              </a:rPr>
              <a:t> Preferred terms even differ within groups and over time. Rather than assuming things like pronouns or preferred terms, when in doubt, respectfully ask.</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706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965474a9_3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e965474a9_3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Continuing with the topic of writing, and its impact on accessibility. Ensuring font, size, and spacing are accessible is crucial for creating inclusive digital content. Here are some best practices: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Font Size</a:t>
            </a:r>
            <a:r>
              <a:rPr lang="en-US" dirty="0"/>
              <a:t>: The recommended minimum font size is 12-14 points for body text to ensure readability. Users should also be able to resize or zoom in up to 200% without losing content or functionality.</a:t>
            </a:r>
          </a:p>
          <a:p>
            <a:pPr marL="0" lvl="0" indent="0" algn="l" rtl="0">
              <a:spcBef>
                <a:spcPts val="0"/>
              </a:spcBef>
              <a:spcAft>
                <a:spcPts val="0"/>
              </a:spcAft>
              <a:buNone/>
            </a:pPr>
            <a:r>
              <a:rPr lang="en-US" b="1" dirty="0"/>
              <a:t>Spacing</a:t>
            </a:r>
            <a:r>
              <a:rPr lang="en-US" dirty="0"/>
              <a:t>:</a:t>
            </a:r>
          </a:p>
          <a:p>
            <a:pPr marL="171450" lvl="0" indent="-171450" algn="l" rtl="0">
              <a:spcBef>
                <a:spcPts val="0"/>
              </a:spcBef>
              <a:spcAft>
                <a:spcPts val="0"/>
              </a:spcAft>
            </a:pPr>
            <a:r>
              <a:rPr lang="en-US" dirty="0"/>
              <a:t>Line spacing should be at least 1.5 times the font size to improve readability.</a:t>
            </a:r>
          </a:p>
          <a:p>
            <a:pPr marL="171450" lvl="0" indent="-171450" algn="l" rtl="0">
              <a:spcBef>
                <a:spcPts val="0"/>
              </a:spcBef>
              <a:spcAft>
                <a:spcPts val="0"/>
              </a:spcAft>
            </a:pPr>
            <a:r>
              <a:rPr lang="en-US" dirty="0"/>
              <a:t>Paragraph Spacing at least 2 times the font size to separate blocks of text clearly.</a:t>
            </a:r>
          </a:p>
          <a:p>
            <a:pPr marL="171450" lvl="0" indent="-171450" algn="l" rtl="0">
              <a:spcBef>
                <a:spcPts val="0"/>
              </a:spcBef>
              <a:spcAft>
                <a:spcPts val="0"/>
              </a:spcAft>
            </a:pPr>
            <a:r>
              <a:rPr lang="en-US" dirty="0"/>
              <a:t>Letter Spacing should be at least 0.12 times the font size and word spacing at least 0.16 times the font size to prevent text from appearing cramped.</a:t>
            </a:r>
          </a:p>
          <a:p>
            <a:pPr marL="0" lvl="0" indent="0" algn="l" rtl="0">
              <a:spcBef>
                <a:spcPts val="0"/>
              </a:spcBef>
              <a:spcAft>
                <a:spcPts val="0"/>
              </a:spcAft>
              <a:buNone/>
            </a:pPr>
            <a:r>
              <a:rPr lang="en-US" b="1" dirty="0"/>
              <a:t>Font Choice</a:t>
            </a:r>
            <a:r>
              <a:rPr lang="en-US" dirty="0"/>
              <a:t>: Use sans-serif fonts like Arial or Helvetica that are generally easier to read on screens. Avoid decorative or script fonts that can be difficult for users with visual impairments.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4109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Headings play a crucial role in digital accessibility by providing structure and organization to content. They help all users, including those with disabilities, to navigate and understand the hierarchy of information on a webpage or document. Here are some key points about headings in accessibility: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Semantic Structure: Properly using heading tags (e.g., &lt;h1&gt; to &lt;h6&gt;) creates a clear, logical structure that assistive technologies, like screen readers, can interpret. This allows users to quickly jump between sections and understand the content's organization.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Descriptive Headings: Headings should be clear and descriptive, indicating the topic or purpose of the section they introduce. This helps users, especially those with cognitive or visual disabilities, to find and comprehend the information they need.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Consistent Use: Maintain a consistent heading structure throughout your content. For example, use &lt;h1&gt; for the main title, &lt;h2&gt; for major sections, and so on. Avoid skipping heading levels, as this can confuse users and assistive technologies.</a:t>
            </a:r>
          </a:p>
        </p:txBody>
      </p:sp>
    </p:spTree>
    <p:extLst>
      <p:ext uri="{BB962C8B-B14F-4D97-AF65-F5344CB8AC3E}">
        <p14:creationId xmlns:p14="http://schemas.microsoft.com/office/powerpoint/2010/main" val="212145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242424"/>
                </a:solidFill>
                <a:effectLst/>
                <a:highlight>
                  <a:srgbClr val="FFFFFF"/>
                </a:highlight>
                <a:latin typeface="Segoe UI" panose="020B0502040204020203" pitchFamily="34" charset="0"/>
              </a:rPr>
              <a:t>Next, let’s talk about color in relation to accessibility. </a:t>
            </a:r>
          </a:p>
          <a:p>
            <a:pPr algn="l"/>
            <a:r>
              <a:rPr lang="en-US" b="0" i="0" dirty="0">
                <a:solidFill>
                  <a:srgbClr val="242424"/>
                </a:solidFill>
                <a:effectLst/>
                <a:highlight>
                  <a:srgbClr val="FFFFFF"/>
                </a:highlight>
                <a:latin typeface="Segoe UI" panose="020B0502040204020203" pitchFamily="34" charset="0"/>
              </a:rPr>
              <a:t>Relying solely on color to convey meaning can create accessibility issues for several reasons:</a:t>
            </a:r>
          </a:p>
          <a:p>
            <a:pPr marL="457200" indent="-317500" algn="l"/>
            <a:r>
              <a:rPr lang="en-US" b="1" i="0" dirty="0">
                <a:solidFill>
                  <a:srgbClr val="242424"/>
                </a:solidFill>
                <a:effectLst/>
                <a:highlight>
                  <a:srgbClr val="FFFFFF"/>
                </a:highlight>
                <a:latin typeface="Segoe UI" panose="020B0502040204020203" pitchFamily="34" charset="0"/>
              </a:rPr>
              <a:t>Due to Color Vision Deficiencies</a:t>
            </a:r>
            <a:r>
              <a:rPr lang="en-US" b="0" i="0" dirty="0">
                <a:solidFill>
                  <a:srgbClr val="242424"/>
                </a:solidFill>
                <a:effectLst/>
                <a:highlight>
                  <a:srgbClr val="FFFFFF"/>
                </a:highlight>
                <a:latin typeface="Segoe UI" panose="020B0502040204020203" pitchFamily="34" charset="0"/>
              </a:rPr>
              <a:t>, people with color blindness or other vision impairments may not be able to distinguish between certain colors, making it difficult for them to understand the information</a:t>
            </a:r>
            <a:r>
              <a:rPr lang="en-US" b="0" i="0" u="none" strike="noStrike" dirty="0">
                <a:solidFill>
                  <a:srgbClr val="242424"/>
                </a:solidFill>
                <a:effectLst/>
                <a:highlight>
                  <a:srgbClr val="FFFFFF"/>
                </a:highlight>
                <a:latin typeface="var(--fontFamilyBase)"/>
              </a:rPr>
              <a:t>.</a:t>
            </a:r>
            <a:endParaRPr lang="en-US" b="0" i="0" dirty="0">
              <a:solidFill>
                <a:srgbClr val="242424"/>
              </a:solidFill>
              <a:effectLst/>
              <a:highlight>
                <a:srgbClr val="FFFFFF"/>
              </a:highlight>
              <a:latin typeface="Segoe UI" panose="020B0502040204020203" pitchFamily="34" charset="0"/>
            </a:endParaRPr>
          </a:p>
          <a:p>
            <a:pPr marL="457200" indent="-317500" algn="l"/>
            <a:r>
              <a:rPr lang="en-US" b="1" i="0" dirty="0">
                <a:solidFill>
                  <a:srgbClr val="242424"/>
                </a:solidFill>
                <a:effectLst/>
                <a:highlight>
                  <a:srgbClr val="FFFFFF"/>
                </a:highlight>
                <a:latin typeface="Segoe UI" panose="020B0502040204020203" pitchFamily="34" charset="0"/>
              </a:rPr>
              <a:t>Screen Readers</a:t>
            </a:r>
            <a:r>
              <a:rPr lang="en-US" b="0" i="0" dirty="0">
                <a:solidFill>
                  <a:srgbClr val="242424"/>
                </a:solidFill>
                <a:effectLst/>
                <a:highlight>
                  <a:srgbClr val="FFFFFF"/>
                </a:highlight>
                <a:latin typeface="Segoe UI" panose="020B0502040204020203" pitchFamily="34" charset="0"/>
              </a:rPr>
              <a:t> do not interpret colors, so any information conveyed only through color will be missed.</a:t>
            </a:r>
          </a:p>
          <a:p>
            <a:pPr marL="457200" indent="-317500" algn="l"/>
            <a:r>
              <a:rPr lang="en-US" b="0" i="0" dirty="0">
                <a:solidFill>
                  <a:srgbClr val="242424"/>
                </a:solidFill>
                <a:effectLst/>
                <a:highlight>
                  <a:srgbClr val="FFFFFF"/>
                </a:highlight>
                <a:latin typeface="Segoe UI" panose="020B0502040204020203" pitchFamily="34" charset="0"/>
              </a:rPr>
              <a:t>As we see in the list of poisonous berries versus safe berries, we can use color to convey information, but it does not need to be the only way we convey the information. See how the last list uses color but by separating the lists communicates the information regardless of the ability to see red and green.</a:t>
            </a:r>
          </a:p>
          <a:p>
            <a:pPr marL="457200" indent="-317500" algn="l"/>
            <a:r>
              <a:rPr lang="en-US" b="0" i="0" dirty="0">
                <a:solidFill>
                  <a:srgbClr val="242424"/>
                </a:solidFill>
                <a:effectLst/>
                <a:highlight>
                  <a:srgbClr val="FFFFFF"/>
                </a:highlight>
                <a:latin typeface="Segoe UI" panose="020B0502040204020203" pitchFamily="34" charset="0"/>
              </a:rPr>
              <a:t>Taking into account </a:t>
            </a:r>
            <a:r>
              <a:rPr lang="en-US" b="1" i="0" dirty="0">
                <a:solidFill>
                  <a:srgbClr val="242424"/>
                </a:solidFill>
                <a:effectLst/>
                <a:highlight>
                  <a:srgbClr val="FFFFFF"/>
                </a:highlight>
                <a:latin typeface="Segoe UI" panose="020B0502040204020203" pitchFamily="34" charset="0"/>
              </a:rPr>
              <a:t>Cultural Differences</a:t>
            </a:r>
            <a:r>
              <a:rPr lang="en-US" b="0" i="0" dirty="0">
                <a:solidFill>
                  <a:srgbClr val="242424"/>
                </a:solidFill>
                <a:effectLst/>
                <a:highlight>
                  <a:srgbClr val="FFFFFF"/>
                </a:highlight>
                <a:latin typeface="Segoe UI" panose="020B0502040204020203" pitchFamily="34" charset="0"/>
              </a:rPr>
              <a:t> is also important. Colors can have different meanings in different cultures, potentially leading to misunderstandings</a:t>
            </a:r>
            <a:r>
              <a:rPr lang="en-US" b="0" i="0" u="none" strike="noStrike" dirty="0">
                <a:solidFill>
                  <a:srgbClr val="242424"/>
                </a:solidFill>
                <a:effectLst/>
                <a:highlight>
                  <a:srgbClr val="FFFFFF"/>
                </a:highlight>
                <a:latin typeface="var(--fontFamilyBase)"/>
              </a:rPr>
              <a:t>.</a:t>
            </a:r>
            <a:r>
              <a:rPr lang="en-US" b="0" i="0" u="none" strike="noStrike" dirty="0">
                <a:solidFill>
                  <a:srgbClr val="242424"/>
                </a:solidFill>
                <a:effectLst/>
                <a:highlight>
                  <a:srgbClr val="FFFFFF"/>
                </a:highlight>
                <a:latin typeface="Segoe UI" panose="020B0502040204020203" pitchFamily="34" charset="0"/>
              </a:rPr>
              <a:t> </a:t>
            </a:r>
            <a:r>
              <a:rPr lang="en-US" dirty="0"/>
              <a:t>Perceptions of color are not universal. </a:t>
            </a:r>
            <a:r>
              <a:rPr lang="en-US" b="0" i="0" dirty="0">
                <a:solidFill>
                  <a:srgbClr val="242424"/>
                </a:solidFill>
                <a:effectLst/>
                <a:highlight>
                  <a:srgbClr val="FFFFFF"/>
                </a:highlight>
                <a:latin typeface="Segoe UI" panose="020B0502040204020203" pitchFamily="34" charset="0"/>
              </a:rPr>
              <a:t>For example, in Western cultures, white often symbolizes purity and weddings, while in some Eastern cultures, it represents mourning and funerals.</a:t>
            </a:r>
            <a:r>
              <a:rPr lang="en-US" dirty="0"/>
              <a:t> Similarly, red can signify love in many Western contexts, but it is associated with luck and prosperity in China</a:t>
            </a:r>
            <a:r>
              <a:rPr lang="en-US" u="none" strike="noStrike" dirty="0">
                <a:effectLst/>
                <a:latin typeface="var(--fontFamilyBase)"/>
              </a:rPr>
              <a:t>. </a:t>
            </a:r>
            <a:r>
              <a:rPr lang="en-US" dirty="0"/>
              <a:t>Where American brides are more apt to wear white gowns at their weddings, Chinese brides prefer red.</a:t>
            </a:r>
            <a:endParaRPr lang="en-US" b="0" i="0" dirty="0">
              <a:solidFill>
                <a:srgbClr val="242424"/>
              </a:solidFill>
              <a:effectLst/>
              <a:highlight>
                <a:srgbClr val="FFFFFF"/>
              </a:highlight>
              <a:latin typeface="Segoe UI" panose="020B0502040204020203" pitchFamily="34" charset="0"/>
            </a:endParaRPr>
          </a:p>
          <a:p>
            <a:pPr algn="l"/>
            <a:r>
              <a:rPr lang="en-US" b="0" i="0" dirty="0">
                <a:solidFill>
                  <a:srgbClr val="242424"/>
                </a:solidFill>
                <a:effectLst/>
                <a:highlight>
                  <a:srgbClr val="FFFFFF"/>
                </a:highlight>
                <a:latin typeface="Segoe UI" panose="020B0502040204020203" pitchFamily="34" charset="0"/>
              </a:rPr>
              <a:t>To ensure accessibility, it's important to use additional indicators like text labels, patterns, or shapes alongside color. This approach helps make content understandable for everyone, regardless of their visual abilities or cultural background.</a:t>
            </a:r>
          </a:p>
          <a:p>
            <a:endParaRPr dirty="0"/>
          </a:p>
        </p:txBody>
      </p:sp>
    </p:spTree>
    <p:extLst>
      <p:ext uri="{BB962C8B-B14F-4D97-AF65-F5344CB8AC3E}">
        <p14:creationId xmlns:p14="http://schemas.microsoft.com/office/powerpoint/2010/main" val="1006311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sng" dirty="0">
                <a:solidFill>
                  <a:srgbClr val="2200CC"/>
                </a:solidFill>
                <a:effectLst/>
                <a:highlight>
                  <a:srgbClr val="FFFFFF"/>
                </a:highlight>
                <a:latin typeface="Roboto" panose="02000000000000000000" pitchFamily="2" charset="0"/>
                <a:hlinkClick r:id="rId3">
                  <a:extLst>
                    <a:ext uri="{A12FA001-AC4F-418D-AE19-62706E023703}">
                      <ahyp:hlinkClr xmlns:ahyp="http://schemas.microsoft.com/office/drawing/2018/hyperlinkcolor" val="tx"/>
                    </a:ext>
                  </a:extLst>
                </a:hlinkClick>
              </a:rPr>
              <a:t>Still on the </a:t>
            </a:r>
            <a:r>
              <a:rPr lang="en-US" b="0" i="0" u="sng" dirty="0">
                <a:solidFill>
                  <a:srgbClr val="162020"/>
                </a:solidFill>
                <a:effectLst/>
                <a:highlight>
                  <a:srgbClr val="FFFFFF"/>
                </a:highlight>
                <a:latin typeface="Roboto" panose="02000000000000000000" pitchFamily="2" charset="0"/>
                <a:hlinkClick r:id="rId3">
                  <a:extLst>
                    <a:ext uri="{A12FA001-AC4F-418D-AE19-62706E023703}">
                      <ahyp:hlinkClr xmlns:ahyp="http://schemas.microsoft.com/office/drawing/2018/hyperlinkcolor" val="tx"/>
                    </a:ext>
                  </a:extLst>
                </a:hlinkClick>
              </a:rPr>
              <a:t>topic of color, </a:t>
            </a:r>
          </a:p>
          <a:p>
            <a:pPr marL="0" lvl="0" indent="0" algn="l" rtl="0">
              <a:spcBef>
                <a:spcPts val="0"/>
              </a:spcBef>
              <a:spcAft>
                <a:spcPts val="0"/>
              </a:spcAft>
              <a:buNone/>
            </a:pPr>
            <a:endParaRPr lang="en-US" b="1" i="0" u="sng" dirty="0">
              <a:solidFill>
                <a:srgbClr val="2200CC"/>
              </a:solidFill>
              <a:effectLst/>
              <a:highlight>
                <a:srgbClr val="FFFFFF"/>
              </a:highlight>
              <a:latin typeface="Roboto" panose="02000000000000000000" pitchFamily="2" charset="0"/>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b="1" i="0" u="sng" dirty="0">
                <a:solidFill>
                  <a:srgbClr val="2200CC"/>
                </a:solidFill>
                <a:effectLst/>
                <a:highlight>
                  <a:srgbClr val="FFFFFF"/>
                </a:highlight>
                <a:latin typeface="Roboto" panose="02000000000000000000" pitchFamily="2" charset="0"/>
                <a:hlinkClick r:id="rId3">
                  <a:extLst>
                    <a:ext uri="{A12FA001-AC4F-418D-AE19-62706E023703}">
                      <ahyp:hlinkClr xmlns:ahyp="http://schemas.microsoft.com/office/drawing/2018/hyperlinkcolor" val="tx"/>
                    </a:ext>
                  </a:extLst>
                </a:hlinkClick>
              </a:rPr>
              <a:t>Color contrast</a:t>
            </a:r>
            <a:r>
              <a:rPr lang="en-US" b="0" i="0" dirty="0">
                <a:solidFill>
                  <a:srgbClr val="0C2346"/>
                </a:solidFill>
                <a:effectLst/>
                <a:highlight>
                  <a:srgbClr val="FFFFFF"/>
                </a:highlight>
                <a:latin typeface="Roboto" panose="02000000000000000000" pitchFamily="2" charset="0"/>
              </a:rPr>
              <a:t> plays a significant role in text readability, particularly for users with visual impairments or color blindness. Following the </a:t>
            </a:r>
            <a:r>
              <a:rPr lang="en-US" b="1" i="0" u="sng" dirty="0">
                <a:effectLst/>
                <a:highlight>
                  <a:srgbClr val="FFFFFF"/>
                </a:highlight>
                <a:latin typeface="Roboto" panose="02000000000000000000" pitchFamily="2" charset="0"/>
                <a:hlinkClick r:id="rId4"/>
              </a:rPr>
              <a:t>WCAG-recommended contrast ratios</a:t>
            </a:r>
            <a:r>
              <a:rPr lang="en-US" b="0" i="0" dirty="0">
                <a:solidFill>
                  <a:srgbClr val="0C2346"/>
                </a:solidFill>
                <a:effectLst/>
                <a:highlight>
                  <a:srgbClr val="FFFFFF"/>
                </a:highlight>
                <a:latin typeface="Roboto" panose="02000000000000000000" pitchFamily="2" charset="0"/>
              </a:rPr>
              <a:t> between text and background ensures that content is legible for everyone. For instance, a contrast ratio of at least 4.5:1 is required for normal text. Online tools can help verify whether your color schemes meet these contrast standards, which is essential for maintaining accessibility.</a:t>
            </a:r>
          </a:p>
          <a:p>
            <a:pPr marL="0" lvl="0" indent="0" algn="l" rtl="0">
              <a:spcBef>
                <a:spcPts val="0"/>
              </a:spcBef>
              <a:spcAft>
                <a:spcPts val="0"/>
              </a:spcAft>
              <a:buNone/>
            </a:pPr>
            <a:endParaRPr lang="en-US" b="0" i="0" dirty="0">
              <a:solidFill>
                <a:srgbClr val="0C2346"/>
              </a:solidFill>
              <a:effectLst/>
              <a:highlight>
                <a:srgbClr val="FFFFFF"/>
              </a:highlight>
              <a:latin typeface="Roboto" panose="02000000000000000000" pitchFamily="2" charset="0"/>
            </a:endParaRPr>
          </a:p>
          <a:p>
            <a:pPr marL="0" lvl="0" indent="0" algn="l" rtl="0">
              <a:spcBef>
                <a:spcPts val="0"/>
              </a:spcBef>
              <a:spcAft>
                <a:spcPts val="0"/>
              </a:spcAft>
              <a:buNone/>
            </a:pPr>
            <a:r>
              <a:rPr lang="en-US" dirty="0"/>
              <a:t>Note that black font on a dark blue background has a low contrast and is more difficult to see versus white font on a dark blue background that has a higher contrast and is easier to see.</a:t>
            </a:r>
            <a:endParaRPr dirty="0"/>
          </a:p>
        </p:txBody>
      </p:sp>
    </p:spTree>
    <p:extLst>
      <p:ext uri="{BB962C8B-B14F-4D97-AF65-F5344CB8AC3E}">
        <p14:creationId xmlns:p14="http://schemas.microsoft.com/office/powerpoint/2010/main" val="1977069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800" b="0" i="0" dirty="0">
                <a:solidFill>
                  <a:srgbClr val="000000"/>
                </a:solidFill>
                <a:effectLst/>
                <a:highlight>
                  <a:srgbClr val="FFFFFF"/>
                </a:highlight>
                <a:latin typeface="avenirnext"/>
              </a:rPr>
              <a:t>Moving into basic accessibility practices related to media, alt text is your best friend. The goal of alt text and image descriptions is to describe all relevant and important visual information to understand an image. While this information may not be relevant to every single type of image, here are examples of details I include when writing alt text or image descriptions.</a:t>
            </a:r>
          </a:p>
          <a:p>
            <a:pPr algn="l"/>
            <a:r>
              <a:rPr lang="en-US" sz="800" b="1" i="0" dirty="0">
                <a:solidFill>
                  <a:srgbClr val="000000"/>
                </a:solidFill>
                <a:effectLst/>
                <a:highlight>
                  <a:srgbClr val="FFFFFF"/>
                </a:highlight>
                <a:latin typeface="avenirnext"/>
              </a:rPr>
              <a:t>The Type of image</a:t>
            </a:r>
          </a:p>
          <a:p>
            <a:pPr algn="l"/>
            <a:r>
              <a:rPr lang="en-US" sz="800" b="0" i="0" dirty="0">
                <a:solidFill>
                  <a:srgbClr val="000000"/>
                </a:solidFill>
                <a:effectLst/>
                <a:highlight>
                  <a:srgbClr val="FFFFFF"/>
                </a:highlight>
                <a:latin typeface="avenirnext"/>
              </a:rPr>
              <a:t>Am I looking at a cartoon? A bar chart? A photo? </a:t>
            </a:r>
          </a:p>
          <a:p>
            <a:pPr algn="l"/>
            <a:r>
              <a:rPr lang="en-US" sz="800" b="1" i="0" dirty="0">
                <a:solidFill>
                  <a:srgbClr val="000000"/>
                </a:solidFill>
                <a:effectLst/>
                <a:highlight>
                  <a:srgbClr val="FFFFFF"/>
                </a:highlight>
                <a:latin typeface="avenirnext"/>
              </a:rPr>
              <a:t>Who is in the image</a:t>
            </a:r>
          </a:p>
          <a:p>
            <a:pPr algn="l"/>
            <a:r>
              <a:rPr lang="en-US" sz="800" b="0" i="0" dirty="0">
                <a:solidFill>
                  <a:srgbClr val="000000"/>
                </a:solidFill>
                <a:effectLst/>
                <a:highlight>
                  <a:srgbClr val="FFFFFF"/>
                </a:highlight>
                <a:latin typeface="avenirnext"/>
              </a:rPr>
              <a:t>If it’s a person with their own Wikipedia page, it’s okay to just write the person’s name at the beginning of the description and if not provide information such as race/ethnicity, gender, hair color, and an optional age/age range. When it comes to animals, write the species name or breed name don’t describe what animals look like because people likely have their own mental image of what a cow looks like, or can look up a description on their own.</a:t>
            </a:r>
          </a:p>
          <a:p>
            <a:pPr algn="l"/>
            <a:r>
              <a:rPr lang="en-US" sz="800" b="1" i="0" dirty="0">
                <a:solidFill>
                  <a:srgbClr val="000000"/>
                </a:solidFill>
                <a:effectLst/>
                <a:highlight>
                  <a:srgbClr val="FFFFFF"/>
                </a:highlight>
                <a:latin typeface="avenirnext"/>
              </a:rPr>
              <a:t>Setting of the image</a:t>
            </a:r>
          </a:p>
          <a:p>
            <a:pPr algn="l"/>
            <a:r>
              <a:rPr lang="en-US" sz="800" b="0" i="0" dirty="0">
                <a:solidFill>
                  <a:srgbClr val="000000"/>
                </a:solidFill>
                <a:effectLst/>
                <a:highlight>
                  <a:srgbClr val="FFFFFF"/>
                </a:highlight>
                <a:latin typeface="avenirnext"/>
              </a:rPr>
              <a:t>Where is this image being taken? Is it in a kitchen? A concert? Is the subject standing in front of something? Knowing the setting of an image can provide additional context for what is going on.</a:t>
            </a:r>
          </a:p>
          <a:p>
            <a:pPr algn="l"/>
            <a:r>
              <a:rPr lang="en-US" sz="800" b="1" i="0" dirty="0">
                <a:solidFill>
                  <a:srgbClr val="000000"/>
                </a:solidFill>
                <a:effectLst/>
                <a:highlight>
                  <a:srgbClr val="FFFFFF"/>
                </a:highlight>
                <a:latin typeface="avenirnext"/>
              </a:rPr>
              <a:t>Color(s)</a:t>
            </a:r>
          </a:p>
          <a:p>
            <a:pPr algn="l"/>
            <a:r>
              <a:rPr lang="en-US" sz="800" b="0" i="0" dirty="0">
                <a:solidFill>
                  <a:srgbClr val="000000"/>
                </a:solidFill>
                <a:effectLst/>
                <a:highlight>
                  <a:srgbClr val="FFFFFF"/>
                </a:highlight>
                <a:latin typeface="avenirnext"/>
              </a:rPr>
              <a:t>When describing colors, use shade names such as cobalt blue, periwinkle, burgundy, lime green, metallic gold, or similar names- there’s no need to describe what the color red looks like, but shade names provide more information. However, there’s no need to give shade names for every color in an image if color is not the main focus. </a:t>
            </a:r>
          </a:p>
          <a:p>
            <a:pPr algn="l"/>
            <a:r>
              <a:rPr lang="en-US" sz="800" b="1" i="0" dirty="0">
                <a:solidFill>
                  <a:srgbClr val="000000"/>
                </a:solidFill>
                <a:effectLst/>
                <a:highlight>
                  <a:srgbClr val="FFFFFF"/>
                </a:highlight>
                <a:latin typeface="avenirnext"/>
              </a:rPr>
              <a:t>Expression and emotions</a:t>
            </a:r>
          </a:p>
          <a:p>
            <a:pPr algn="l"/>
            <a:r>
              <a:rPr lang="en-US" sz="800" b="0" i="0" dirty="0">
                <a:solidFill>
                  <a:srgbClr val="000000"/>
                </a:solidFill>
                <a:effectLst/>
                <a:highlight>
                  <a:srgbClr val="FFFFFF"/>
                </a:highlight>
                <a:latin typeface="avenirnext"/>
              </a:rPr>
              <a:t>How does the subject (or subjects) look in the photo? Do they have a neutral expression? Are they smiling? Or are they looking at the camera in horror as they realized they just tossed a pile of leaves in the air that also had dog poop inside of it? That last description would definitely be relevant visual information to include!</a:t>
            </a:r>
          </a:p>
          <a:p>
            <a:pPr algn="l"/>
            <a:r>
              <a:rPr lang="en-US" sz="800" b="1" i="0" dirty="0">
                <a:solidFill>
                  <a:srgbClr val="000000"/>
                </a:solidFill>
                <a:effectLst/>
                <a:highlight>
                  <a:srgbClr val="FFFFFF"/>
                </a:highlight>
                <a:latin typeface="avenirnext"/>
              </a:rPr>
              <a:t>Item locations and descriptions</a:t>
            </a:r>
          </a:p>
          <a:p>
            <a:pPr algn="l"/>
            <a:r>
              <a:rPr lang="en-US" sz="800" b="0" i="0" dirty="0">
                <a:solidFill>
                  <a:srgbClr val="000000"/>
                </a:solidFill>
                <a:effectLst/>
                <a:highlight>
                  <a:srgbClr val="FFFFFF"/>
                </a:highlight>
                <a:latin typeface="avenirnext"/>
              </a:rPr>
              <a:t>When writing alt text and image descriptions, it helps to describe item locations from the top down and left to right in reference to the primary subject if there is one. If I took a picture of my computer while it was turned off, I would start by mentioning the monitor is in the center of my desk, along with a keyboard and a purple computer mouse to the right of the keyboard on the desk.</a:t>
            </a:r>
          </a:p>
          <a:p>
            <a:pPr algn="l"/>
            <a:r>
              <a:rPr lang="en-US" sz="800" b="1" i="0" dirty="0">
                <a:solidFill>
                  <a:srgbClr val="000000"/>
                </a:solidFill>
                <a:effectLst/>
                <a:highlight>
                  <a:srgbClr val="FFFFFF"/>
                </a:highlight>
                <a:latin typeface="avenirnext"/>
              </a:rPr>
              <a:t>Interesting details</a:t>
            </a:r>
          </a:p>
          <a:p>
            <a:pPr algn="l"/>
            <a:r>
              <a:rPr lang="en-US" sz="800" b="0" i="0" dirty="0">
                <a:solidFill>
                  <a:srgbClr val="000000"/>
                </a:solidFill>
                <a:effectLst/>
                <a:highlight>
                  <a:srgbClr val="FFFFFF"/>
                </a:highlight>
                <a:latin typeface="avenirnext"/>
              </a:rPr>
              <a:t>What makes an image unique or interesting to look at? What additional descriptive information can help a user understand what is going on? </a:t>
            </a:r>
          </a:p>
          <a:p>
            <a:pPr algn="l"/>
            <a:r>
              <a:rPr lang="en-US" sz="800" b="1" i="0" dirty="0">
                <a:solidFill>
                  <a:srgbClr val="000000"/>
                </a:solidFill>
                <a:effectLst/>
                <a:highlight>
                  <a:srgbClr val="FFFFFF"/>
                </a:highlight>
                <a:latin typeface="avenirnext"/>
              </a:rPr>
              <a:t>Link to data or transcript</a:t>
            </a:r>
          </a:p>
          <a:p>
            <a:pPr algn="l"/>
            <a:r>
              <a:rPr lang="en-US" sz="800" b="0" i="0" dirty="0">
                <a:solidFill>
                  <a:srgbClr val="000000"/>
                </a:solidFill>
                <a:effectLst/>
                <a:highlight>
                  <a:srgbClr val="FFFFFF"/>
                </a:highlight>
                <a:latin typeface="avenirnext"/>
              </a:rPr>
              <a:t>For charts, graphs, and data visualizations, as well as web articles, it is helpful to share a link to the original data or content so that readers can get further information. This should be included in the caption or image description do not paste links into alt text; they are not clickable.</a:t>
            </a:r>
          </a:p>
          <a:p>
            <a:pPr algn="l"/>
            <a:r>
              <a:rPr lang="en-US" sz="800" b="1" i="0" dirty="0">
                <a:solidFill>
                  <a:srgbClr val="000000"/>
                </a:solidFill>
                <a:effectLst/>
                <a:highlight>
                  <a:srgbClr val="FFFFFF"/>
                </a:highlight>
                <a:latin typeface="avenirnext"/>
              </a:rPr>
              <a:t>Null alt text</a:t>
            </a:r>
          </a:p>
          <a:p>
            <a:pPr algn="l"/>
            <a:r>
              <a:rPr lang="en-US" sz="800" b="0" i="0" dirty="0">
                <a:solidFill>
                  <a:srgbClr val="000000"/>
                </a:solidFill>
                <a:effectLst/>
                <a:highlight>
                  <a:srgbClr val="FFFFFF"/>
                </a:highlight>
                <a:latin typeface="avenirnext"/>
              </a:rPr>
              <a:t>For decorative images such as shapes or images that do not provide any meaningful information, you can write “null” instead of leaving alt text blank if an image is for decoration. Leaving alt text blank can make the user wonder if you forgot to write alt text for an image.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2514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800" b="1" i="0" dirty="0">
                <a:solidFill>
                  <a:srgbClr val="000000"/>
                </a:solidFill>
                <a:effectLst/>
                <a:highlight>
                  <a:srgbClr val="FFFFFF"/>
                </a:highlight>
                <a:latin typeface="avenirnext"/>
              </a:rPr>
              <a:t>As far as Location; </a:t>
            </a:r>
            <a:r>
              <a:rPr lang="en-US" sz="800" b="0" i="0" dirty="0">
                <a:solidFill>
                  <a:srgbClr val="000000"/>
                </a:solidFill>
                <a:effectLst/>
                <a:highlight>
                  <a:srgbClr val="FFFFFF"/>
                </a:highlight>
                <a:latin typeface="avenirnext"/>
              </a:rPr>
              <a:t>Alt text is typically added in the “alt text” box. Image descriptions may be in the image caption or post.</a:t>
            </a:r>
          </a:p>
          <a:p>
            <a:pPr marL="139700" indent="0" algn="l">
              <a:buNone/>
            </a:pPr>
            <a:endParaRPr lang="en-US" sz="800" b="1" i="0" dirty="0">
              <a:solidFill>
                <a:srgbClr val="000000"/>
              </a:solidFill>
              <a:effectLst/>
              <a:highlight>
                <a:srgbClr val="FFFFFF"/>
              </a:highlight>
              <a:latin typeface="avenirnext"/>
            </a:endParaRPr>
          </a:p>
          <a:p>
            <a:pPr algn="l"/>
            <a:r>
              <a:rPr lang="en-US" sz="800" b="0" i="0" dirty="0">
                <a:solidFill>
                  <a:srgbClr val="000000"/>
                </a:solidFill>
                <a:effectLst/>
                <a:highlight>
                  <a:srgbClr val="FFFFFF"/>
                </a:highlight>
                <a:latin typeface="avenirnext"/>
              </a:rPr>
              <a:t>Alt text is usually only visible to screen readers, which read the alt text out loud or display it on a braille display. Image descriptions are “exposed” and can be read by anyone. </a:t>
            </a:r>
          </a:p>
          <a:p>
            <a:pPr algn="l"/>
            <a:endParaRPr lang="en-US" sz="800" b="1" i="0" dirty="0">
              <a:solidFill>
                <a:srgbClr val="000000"/>
              </a:solidFill>
              <a:effectLst/>
              <a:highlight>
                <a:srgbClr val="FFFFFF"/>
              </a:highlight>
              <a:latin typeface="avenirnext"/>
            </a:endParaRPr>
          </a:p>
          <a:p>
            <a:pPr algn="l"/>
            <a:r>
              <a:rPr lang="en-US" sz="800" b="1" i="0" dirty="0">
                <a:solidFill>
                  <a:srgbClr val="000000"/>
                </a:solidFill>
                <a:effectLst/>
                <a:highlight>
                  <a:srgbClr val="FFFFFF"/>
                </a:highlight>
                <a:latin typeface="avenirnext"/>
              </a:rPr>
              <a:t>Length of text</a:t>
            </a:r>
          </a:p>
          <a:p>
            <a:pPr algn="l"/>
            <a:r>
              <a:rPr lang="en-US" sz="800" b="0" i="0" dirty="0">
                <a:solidFill>
                  <a:srgbClr val="000000"/>
                </a:solidFill>
                <a:effectLst/>
                <a:highlight>
                  <a:srgbClr val="FFFFFF"/>
                </a:highlight>
                <a:latin typeface="avenirnext"/>
              </a:rPr>
              <a:t>A picture is worth a thousand words, but Alt text is typically limited to 100-250 characters (</a:t>
            </a:r>
            <a:r>
              <a:rPr lang="en-US" sz="800" b="0" i="0" dirty="0" err="1">
                <a:solidFill>
                  <a:srgbClr val="000000"/>
                </a:solidFill>
                <a:effectLst/>
                <a:highlight>
                  <a:srgbClr val="FFFFFF"/>
                </a:highlight>
                <a:latin typeface="avenirnext"/>
              </a:rPr>
              <a:t>screenreaders</a:t>
            </a:r>
            <a:r>
              <a:rPr lang="en-US" sz="800" b="0" i="0" dirty="0">
                <a:solidFill>
                  <a:srgbClr val="000000"/>
                </a:solidFill>
                <a:effectLst/>
                <a:highlight>
                  <a:srgbClr val="FFFFFF"/>
                </a:highlight>
                <a:latin typeface="avenirnext"/>
              </a:rPr>
              <a:t> break off at 125 characters). Image descriptions can be the same length or even longer, since they are included in the photo caption or post.</a:t>
            </a:r>
          </a:p>
          <a:p>
            <a:pPr marL="139700" indent="0" algn="l">
              <a:buNone/>
            </a:pPr>
            <a:endParaRPr lang="en-US" sz="800" b="0" i="0" dirty="0">
              <a:solidFill>
                <a:srgbClr val="000000"/>
              </a:solidFill>
              <a:effectLst/>
              <a:highlight>
                <a:srgbClr val="FFFFFF"/>
              </a:highlight>
              <a:latin typeface="avenirnext"/>
            </a:endParaRPr>
          </a:p>
          <a:p>
            <a:pPr algn="l"/>
            <a:r>
              <a:rPr lang="en-US" sz="800" b="1" i="0" dirty="0">
                <a:solidFill>
                  <a:srgbClr val="000000"/>
                </a:solidFill>
                <a:effectLst/>
                <a:highlight>
                  <a:srgbClr val="FFFFFF"/>
                </a:highlight>
                <a:latin typeface="avenirnext"/>
              </a:rPr>
              <a:t>Level of detail</a:t>
            </a:r>
          </a:p>
          <a:p>
            <a:pPr algn="l"/>
            <a:r>
              <a:rPr lang="en-US" sz="800" b="0" i="0" dirty="0">
                <a:solidFill>
                  <a:srgbClr val="000000"/>
                </a:solidFill>
                <a:effectLst/>
                <a:highlight>
                  <a:srgbClr val="FFFFFF"/>
                </a:highlight>
                <a:latin typeface="avenirnext"/>
              </a:rPr>
              <a:t>Image descriptions tend to go more in-depth about visual details than alt text due to the larger character limit. For example, alt text might tell a user there is a puddle on the floor, but an image description might go into further detail and say there is a puddle of orange juice on a white tiled kitchen floor.</a:t>
            </a:r>
          </a:p>
          <a:p>
            <a:pPr algn="l"/>
            <a:endParaRPr lang="en-US" sz="800" dirty="0">
              <a:highlight>
                <a:srgbClr val="FFFFFF"/>
              </a:highlight>
              <a:latin typeface="avenirnext"/>
            </a:endParaRPr>
          </a:p>
          <a:p>
            <a:pPr algn="l"/>
            <a:r>
              <a:rPr lang="en-US" sz="800" b="1" i="0" dirty="0">
                <a:solidFill>
                  <a:srgbClr val="000000"/>
                </a:solidFill>
                <a:effectLst/>
                <a:highlight>
                  <a:srgbClr val="FFFFFF"/>
                </a:highlight>
                <a:latin typeface="avenirnext"/>
              </a:rPr>
              <a:t>Punctuation</a:t>
            </a:r>
          </a:p>
          <a:p>
            <a:pPr algn="l"/>
            <a:r>
              <a:rPr lang="en-US" sz="800" dirty="0">
                <a:highlight>
                  <a:srgbClr val="FFFFFF"/>
                </a:highlight>
                <a:latin typeface="avenirnext"/>
              </a:rPr>
              <a:t>Proper punctuation is important. It adds pause for </a:t>
            </a:r>
            <a:r>
              <a:rPr lang="en-US" sz="800" dirty="0" err="1">
                <a:highlight>
                  <a:srgbClr val="FFFFFF"/>
                </a:highlight>
                <a:latin typeface="avenirnext"/>
              </a:rPr>
              <a:t>screenreader</a:t>
            </a:r>
            <a:r>
              <a:rPr lang="en-US" sz="800" dirty="0">
                <a:highlight>
                  <a:srgbClr val="FFFFFF"/>
                </a:highlight>
                <a:latin typeface="avenirnext"/>
              </a:rPr>
              <a:t>. Put a period at the end of the alt text.</a:t>
            </a:r>
            <a:endParaRPr lang="en-US" sz="800" i="0" dirty="0">
              <a:solidFill>
                <a:srgbClr val="000000"/>
              </a:solidFill>
              <a:effectLst/>
              <a:highlight>
                <a:srgbClr val="FFFFFF"/>
              </a:highlight>
              <a:latin typeface="avenirnext"/>
            </a:endParaRPr>
          </a:p>
          <a:p>
            <a:pPr algn="l"/>
            <a:r>
              <a:rPr lang="en-US" sz="800" b="0" i="0" dirty="0">
                <a:solidFill>
                  <a:srgbClr val="000000"/>
                </a:solidFill>
                <a:effectLst/>
                <a:highlight>
                  <a:srgbClr val="FFFFFF"/>
                </a:highlight>
                <a:latin typeface="avenirnext"/>
              </a:rPr>
              <a:t>The goal of alt text and image descriptions is to describe all relevant and important visual information to understand an image.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8730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b="1" i="0">
                <a:solidFill>
                  <a:srgbClr val="162020"/>
                </a:solidFill>
                <a:effectLst/>
                <a:highlight>
                  <a:srgbClr val="FFFFFF"/>
                </a:highlight>
                <a:latin typeface="Proxima Nova"/>
              </a:rPr>
              <a:t>Keep it succinct, yet informative.</a:t>
            </a:r>
            <a:r>
              <a:rPr lang="en-US" b="0" i="0">
                <a:solidFill>
                  <a:srgbClr val="162020"/>
                </a:solidFill>
                <a:effectLst/>
                <a:highlight>
                  <a:srgbClr val="FFFFFF"/>
                </a:highlight>
                <a:latin typeface="Proxima Nova"/>
              </a:rPr>
              <a:t> 125 characters limit – 116 used</a:t>
            </a:r>
          </a:p>
          <a:p>
            <a:pPr marL="285750" indent="-285750" algn="l">
              <a:buFont typeface="Arial" panose="020B0604020202020204" pitchFamily="34" charset="0"/>
              <a:buChar char="•"/>
            </a:pPr>
            <a:r>
              <a:rPr lang="en-US" b="1" i="0">
                <a:solidFill>
                  <a:srgbClr val="162020"/>
                </a:solidFill>
                <a:effectLst/>
                <a:highlight>
                  <a:srgbClr val="FFFFFF"/>
                </a:highlight>
                <a:latin typeface="Proxima Nova"/>
              </a:rPr>
              <a:t>Doesn’t use “image of” or “picture of.</a:t>
            </a:r>
            <a:r>
              <a:rPr lang="en-US" b="0" i="0">
                <a:solidFill>
                  <a:srgbClr val="162020"/>
                </a:solidFill>
                <a:effectLst/>
                <a:highlight>
                  <a:srgbClr val="FFFFFF"/>
                </a:highlight>
                <a:latin typeface="Proxima Nova"/>
              </a:rPr>
              <a:t>” These are a given.</a:t>
            </a:r>
          </a:p>
          <a:p>
            <a:pPr marL="285750" indent="-285750" algn="l">
              <a:buFont typeface="Arial" panose="020B0604020202020204" pitchFamily="34" charset="0"/>
              <a:buChar char="•"/>
            </a:pPr>
            <a:r>
              <a:rPr lang="en-US" b="1" i="0">
                <a:solidFill>
                  <a:srgbClr val="162020"/>
                </a:solidFill>
                <a:effectLst/>
                <a:highlight>
                  <a:srgbClr val="FFFFFF"/>
                </a:highlight>
                <a:latin typeface="Proxima Nova"/>
              </a:rPr>
              <a:t>Includes keywords such as “</a:t>
            </a:r>
            <a:r>
              <a:rPr lang="en-US" sz="1100"/>
              <a:t>WKU Spirit Masters” “Timothy Caboni.“</a:t>
            </a:r>
            <a:r>
              <a:rPr lang="en-US" b="0" i="0">
                <a:solidFill>
                  <a:srgbClr val="162020"/>
                </a:solidFill>
                <a:effectLst/>
                <a:highlight>
                  <a:srgbClr val="FFFFFF"/>
                </a:highlight>
                <a:latin typeface="Proxima Nova"/>
              </a:rPr>
              <a:t> Alt text plays into SEO—include keywords, as long as they’re relevant.</a:t>
            </a:r>
          </a:p>
          <a:p>
            <a:pPr marL="285750" indent="-285750" algn="l">
              <a:buFont typeface="Arial" panose="020B0604020202020204" pitchFamily="34" charset="0"/>
              <a:buChar char="•"/>
            </a:pPr>
            <a:r>
              <a:rPr lang="en-US" b="1" i="0">
                <a:solidFill>
                  <a:srgbClr val="162020"/>
                </a:solidFill>
                <a:effectLst/>
                <a:highlight>
                  <a:srgbClr val="FFFFFF"/>
                </a:highlight>
                <a:latin typeface="Proxima Nova"/>
              </a:rPr>
              <a:t>Include context, too.</a:t>
            </a:r>
            <a:r>
              <a:rPr lang="en-US" b="0" i="0">
                <a:solidFill>
                  <a:srgbClr val="162020"/>
                </a:solidFill>
                <a:effectLst/>
                <a:highlight>
                  <a:srgbClr val="FFFFFF"/>
                </a:highlight>
                <a:latin typeface="Proxima Nova"/>
              </a:rPr>
              <a:t> - </a:t>
            </a:r>
            <a:r>
              <a:rPr lang="en-US" sz="1100"/>
              <a:t>poses for a selfie, which also describes the mood</a:t>
            </a:r>
          </a:p>
          <a:p>
            <a:pPr marL="285750" indent="-285750" algn="l">
              <a:buFont typeface="Arial" panose="020B0604020202020204" pitchFamily="34" charset="0"/>
              <a:buChar char="•"/>
            </a:pPr>
            <a:r>
              <a:rPr lang="en-US" sz="1100" b="1"/>
              <a:t>Includes key elements </a:t>
            </a:r>
            <a:r>
              <a:rPr lang="en-US" sz="1100"/>
              <a:t>of location and people</a:t>
            </a:r>
          </a:p>
          <a:p>
            <a:pPr marL="285750" indent="-285750" algn="l">
              <a:buFont typeface="Arial" panose="020B0604020202020204" pitchFamily="34" charset="0"/>
              <a:buChar char="•"/>
            </a:pPr>
            <a:endParaRPr lang="en-US" sz="1100"/>
          </a:p>
          <a:p>
            <a:pPr marL="285750" indent="-285750" algn="l">
              <a:buFont typeface="Arial" panose="020B0604020202020204" pitchFamily="34" charset="0"/>
              <a:buChar char="•"/>
            </a:pPr>
            <a:r>
              <a:rPr lang="en-US" sz="1100"/>
              <a:t>Depending on why we were using this image, we could describe the diversity of those in the photo.  </a:t>
            </a:r>
            <a:endParaRPr/>
          </a:p>
        </p:txBody>
      </p:sp>
    </p:spTree>
    <p:extLst>
      <p:ext uri="{BB962C8B-B14F-4D97-AF65-F5344CB8AC3E}">
        <p14:creationId xmlns:p14="http://schemas.microsoft.com/office/powerpoint/2010/main" val="12119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242424"/>
                </a:solidFill>
                <a:effectLst/>
                <a:highlight>
                  <a:srgbClr val="FFFFFF"/>
                </a:highlight>
                <a:latin typeface="Segoe UI" panose="020B0502040204020203" pitchFamily="34" charset="0"/>
              </a:rPr>
              <a:t>Audio Descriptions</a:t>
            </a:r>
            <a:r>
              <a:rPr lang="en-US" b="0" i="0" dirty="0">
                <a:solidFill>
                  <a:srgbClr val="242424"/>
                </a:solidFill>
                <a:effectLst/>
                <a:highlight>
                  <a:srgbClr val="FFFFFF"/>
                </a:highlight>
                <a:latin typeface="Segoe UI" panose="020B0502040204020203" pitchFamily="34" charset="0"/>
              </a:rPr>
              <a:t> are Narrations that describe visual elements in videos to aid those who are blind or have low vision.</a:t>
            </a:r>
          </a:p>
          <a:p>
            <a:pPr marL="0" lvl="0" indent="0" algn="l" rtl="0">
              <a:spcBef>
                <a:spcPts val="0"/>
              </a:spcBef>
              <a:spcAft>
                <a:spcPts val="0"/>
              </a:spcAft>
              <a:buNone/>
            </a:pPr>
            <a:r>
              <a:rPr lang="en-US" sz="1100" dirty="0">
                <a:solidFill>
                  <a:schemeClr val="bg1"/>
                </a:solidFill>
              </a:rPr>
              <a:t>Videos may not have an alt text option, so remember to add descriptions to your captions or threads to describe your video content. Such as the video from US Fish and Wildlife Services that provides an in-depth and extremely informative description of their video.</a:t>
            </a:r>
            <a:endParaRPr dirty="0"/>
          </a:p>
        </p:txBody>
      </p:sp>
    </p:spTree>
    <p:extLst>
      <p:ext uri="{BB962C8B-B14F-4D97-AF65-F5344CB8AC3E}">
        <p14:creationId xmlns:p14="http://schemas.microsoft.com/office/powerpoint/2010/main" val="2506332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814cf7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dirty="0"/>
              <a:t>If you want to record your attendance for my records, you can take out your phone, open the camera, and scan the QR code to. </a:t>
            </a:r>
            <a:r>
              <a:rPr lang="en-US" sz="1100" dirty="0">
                <a:effectLst/>
                <a:latin typeface="Aptos"/>
                <a:ea typeface="Aptos" panose="020B0004020202020204" pitchFamily="34" charset="0"/>
                <a:cs typeface="Aptos" panose="020B0004020202020204" pitchFamily="34" charset="0"/>
              </a:rPr>
              <a:t>By the end of this session, you should be able to enhance your digital communications, and help ensure they are accessible to all users, including those with disabilities. </a:t>
            </a:r>
          </a:p>
          <a:p>
            <a:pPr marL="0" indent="0">
              <a:buNone/>
              <a:defRPr/>
            </a:pPr>
            <a:endParaRPr lang="en-US" dirty="0">
              <a:latin typeface="Aptos"/>
            </a:endParaRPr>
          </a:p>
          <a:p>
            <a:pPr marL="0" indent="0">
              <a:buNone/>
              <a:defRPr/>
            </a:pPr>
            <a:r>
              <a:rPr lang="en-US" dirty="0"/>
              <a:t>I want to note that discussing disabilities is complex and ensuring content accessibility is an ongoing learning process. We will not be experts at the end of this session, but we will be able to be mindful of our communication and begin to think is this accessible based on what I know now? We will be more open to fixing our content when someone let’s us know it isn’t accessible. And if we can’t fix it, we will know to ask IT for help.</a:t>
            </a:r>
          </a:p>
          <a:p>
            <a:pPr marL="0" indent="0">
              <a:buNone/>
              <a:defRPr/>
            </a:pPr>
            <a:endParaRPr lang="en-US" dirty="0">
              <a:latin typeface="Aptos"/>
            </a:endParaRPr>
          </a:p>
          <a:p>
            <a:pPr marL="0" indent="0">
              <a:buNone/>
              <a:defRPr/>
            </a:pPr>
            <a:endParaRPr lang="en-US" sz="1100" dirty="0">
              <a:effectLst/>
              <a:latin typeface="Segoe UI"/>
              <a:ea typeface="Aptos" panose="020B0004020202020204" pitchFamily="34" charset="0"/>
              <a:cs typeface="Segoe U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162020"/>
                </a:solidFill>
                <a:effectLst/>
                <a:highlight>
                  <a:srgbClr val="FFFFFF"/>
                </a:highlight>
                <a:latin typeface="Proxima Nova"/>
              </a:rPr>
              <a:t>Making your images and videos accessible goes beyond just using </a:t>
            </a:r>
            <a:r>
              <a:rPr lang="en-US" b="0" i="0">
                <a:solidFill>
                  <a:srgbClr val="162020"/>
                </a:solidFill>
                <a:effectLst/>
                <a:highlight>
                  <a:srgbClr val="FFFFFF"/>
                </a:highlight>
                <a:latin typeface="Proxima Nova"/>
              </a:rPr>
              <a:t>alt text.</a:t>
            </a:r>
            <a:r>
              <a:rPr lang="en-US" sz="1100" b="0" i="0">
                <a:solidFill>
                  <a:srgbClr val="162020"/>
                </a:solidFill>
                <a:effectLst/>
                <a:highlight>
                  <a:srgbClr val="FFFFFF"/>
                </a:highlight>
                <a:latin typeface="Proxima Nova"/>
              </a:rPr>
              <a:t> </a:t>
            </a:r>
            <a:r>
              <a:rPr lang="en-US" sz="1100" b="0" i="0" dirty="0">
                <a:solidFill>
                  <a:srgbClr val="162020"/>
                </a:solidFill>
                <a:effectLst/>
                <a:highlight>
                  <a:srgbClr val="FFFFFF"/>
                </a:highlight>
                <a:latin typeface="Proxima Nova"/>
              </a:rPr>
              <a:t>Don’t forget to include </a:t>
            </a:r>
            <a:r>
              <a:rPr lang="en-US" sz="1100" dirty="0">
                <a:solidFill>
                  <a:schemeClr val="bg1"/>
                </a:solidFill>
              </a:rPr>
              <a:t>a warning for people with photosensitivity. If you post a video with strobe effects or flashing lights, include a warning and create a pause before your content plays. TikTok includes a warning for content that may trigger unpleasant or dangerous effects for some people.</a:t>
            </a:r>
          </a:p>
        </p:txBody>
      </p:sp>
    </p:spTree>
    <p:extLst>
      <p:ext uri="{BB962C8B-B14F-4D97-AF65-F5344CB8AC3E}">
        <p14:creationId xmlns:p14="http://schemas.microsoft.com/office/powerpoint/2010/main" val="3129354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Captions and subtitles are essential tools for making multimedia content accessible to a wider audience, including those with hearing impairments and non-native speakers.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Captions provide a text representation of all audio content in a video, including dialogue, sound effects, and are synchronized with the video </a:t>
            </a:r>
            <a:r>
              <a:rPr lang="en-US" b="0" i="0" dirty="0">
                <a:solidFill>
                  <a:srgbClr val="242424"/>
                </a:solidFill>
                <a:effectLst/>
                <a:highlight>
                  <a:srgbClr val="FFFFFF"/>
                </a:highlight>
                <a:latin typeface="Segoe UI" panose="020B0502040204020203" pitchFamily="34" charset="0"/>
              </a:rPr>
              <a:t>to appear on screen at the same time as the corresponding audio </a:t>
            </a:r>
            <a:r>
              <a:rPr lang="en-US" dirty="0"/>
              <a:t>and crucial for viewers who are deaf or hard of hearing. Captions can be either closed (can be turned on or off by the viewer) or open (always visible).</a:t>
            </a:r>
            <a:r>
              <a:rPr lang="en-US" b="0" i="0" dirty="0">
                <a:solidFill>
                  <a:srgbClr val="242424"/>
                </a:solidFill>
                <a:effectLst/>
                <a:highlight>
                  <a:srgbClr val="FFFFFF"/>
                </a:highlight>
                <a:latin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242424"/>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Subtitles primarily display spoken dialogue as text and are often used for translating speech into different languages. Unlike captions, subtitles typically do not include sound effects or music cues. They are useful for viewers who do not understand the language spoken in the video or for those who prefer reading along with the audio like moms that don’t want to wake sleeping babies, for example.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Both captions and subtitles make content accessible to people with hearing impairments and those who speak different languages.</a:t>
            </a:r>
          </a:p>
          <a:p>
            <a:pPr marL="0" lvl="0" indent="0" algn="l" rtl="0">
              <a:spcBef>
                <a:spcPts val="0"/>
              </a:spcBef>
              <a:spcAft>
                <a:spcPts val="0"/>
              </a:spcAft>
              <a:buNone/>
            </a:pPr>
            <a:r>
              <a:rPr lang="en-US" dirty="0"/>
              <a:t>In regard to comprehension and cognitive disabilities, they help improve understanding and retention of information.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SEO: Adding captions and subtitles can enhance search engine optimization by making video content more searchable and indexable.</a:t>
            </a:r>
          </a:p>
        </p:txBody>
      </p:sp>
    </p:spTree>
    <p:extLst>
      <p:ext uri="{BB962C8B-B14F-4D97-AF65-F5344CB8AC3E}">
        <p14:creationId xmlns:p14="http://schemas.microsoft.com/office/powerpoint/2010/main" val="500133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242424"/>
                </a:solidFill>
                <a:effectLst/>
                <a:highlight>
                  <a:srgbClr val="FFFFFF"/>
                </a:highlight>
                <a:latin typeface="Segoe UI" panose="020B0502040204020203" pitchFamily="34" charset="0"/>
              </a:rPr>
              <a:t>While both transcripts and captions aim to make content more accessible, transcripts provide a complete text version of the audio, whereas captions are time-coded to match the audio in videos and include additional non-speech information.</a:t>
            </a:r>
          </a:p>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a:p>
            <a:pPr marL="0" lvl="0" indent="0" algn="l" rtl="0">
              <a:spcBef>
                <a:spcPts val="0"/>
              </a:spcBef>
              <a:spcAft>
                <a:spcPts val="0"/>
              </a:spcAft>
              <a:buNone/>
            </a:pPr>
            <a:r>
              <a:rPr lang="en-US" b="0" i="0" dirty="0">
                <a:solidFill>
                  <a:srgbClr val="242424"/>
                </a:solidFill>
                <a:effectLst/>
                <a:highlight>
                  <a:srgbClr val="FFFFFF"/>
                </a:highlight>
                <a:latin typeface="Segoe UI" panose="020B0502040204020203" pitchFamily="34" charset="0"/>
              </a:rPr>
              <a:t>Transcripts make audio content accessible to people who are Deaf or hard of hearing. They also help those who have difficulty processing auditory information.</a:t>
            </a:r>
          </a:p>
          <a:p>
            <a:pPr marL="139700" indent="0" algn="l">
              <a:buFont typeface="+mj-lt"/>
              <a:buNone/>
            </a:pPr>
            <a:endParaRPr lang="en-US" b="0" i="0" dirty="0">
              <a:solidFill>
                <a:srgbClr val="242424"/>
              </a:solidFill>
              <a:effectLst/>
              <a:highlight>
                <a:srgbClr val="FFFFFF"/>
              </a:highlight>
              <a:latin typeface="Segoe UI" panose="020B0502040204020203" pitchFamily="34" charset="0"/>
            </a:endParaRPr>
          </a:p>
          <a:p>
            <a:pPr marL="139700" indent="0" algn="l">
              <a:buFont typeface="+mj-lt"/>
              <a:buNone/>
            </a:pPr>
            <a:r>
              <a:rPr lang="en-US" b="0" i="0" dirty="0">
                <a:solidFill>
                  <a:srgbClr val="242424"/>
                </a:solidFill>
                <a:effectLst/>
                <a:highlight>
                  <a:srgbClr val="FFFFFF"/>
                </a:highlight>
                <a:latin typeface="Segoe UI" panose="020B0502040204020203" pitchFamily="34" charset="0"/>
              </a:rPr>
              <a:t>In some cases, providing transcripts is required by law to comply with accessibility standards, such as the Web Content Accessibility Guidelines (WCAG). </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Americans with Disabilities Act (ADA)</a:t>
            </a:r>
            <a:r>
              <a:rPr lang="en-US" b="0" i="0" dirty="0">
                <a:solidFill>
                  <a:srgbClr val="242424"/>
                </a:solidFill>
                <a:effectLst/>
                <a:highlight>
                  <a:srgbClr val="FFFFFF"/>
                </a:highlight>
                <a:latin typeface="Segoe UI" panose="020B0502040204020203" pitchFamily="34" charset="0"/>
              </a:rPr>
              <a:t>: This law requires that public entities and places of public accommodation provide effective communication for individuals with disabilities. This includes providing transcripts for audio content to ensure accessibility.</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Section 504 of the Rehabilitation Act</a:t>
            </a:r>
            <a:r>
              <a:rPr lang="en-US" b="0" i="0" dirty="0">
                <a:solidFill>
                  <a:srgbClr val="242424"/>
                </a:solidFill>
                <a:effectLst/>
                <a:highlight>
                  <a:srgbClr val="FFFFFF"/>
                </a:highlight>
                <a:latin typeface="Segoe UI" panose="020B0502040204020203" pitchFamily="34" charset="0"/>
              </a:rPr>
              <a:t>: This mandates that any program receiving federal funding must provide equal access to individuals with disabilities, which includes offering transcripts for audio content.</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Section 508 of the Rehabilitation Act</a:t>
            </a:r>
            <a:r>
              <a:rPr lang="en-US" b="0" i="0" dirty="0">
                <a:solidFill>
                  <a:srgbClr val="242424"/>
                </a:solidFill>
                <a:effectLst/>
                <a:highlight>
                  <a:srgbClr val="FFFFFF"/>
                </a:highlight>
                <a:latin typeface="Segoe UI" panose="020B0502040204020203" pitchFamily="34" charset="0"/>
              </a:rPr>
              <a:t>: This requires federal agencies and organizations receiving federal funds to make their electronic and information technology accessible. This includes providing transcripts for audio content to comply with accessibility standards.</a:t>
            </a:r>
          </a:p>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a:p>
            <a:pPr marL="0" lvl="0" indent="0" algn="l" rtl="0">
              <a:spcBef>
                <a:spcPts val="0"/>
              </a:spcBef>
              <a:spcAft>
                <a:spcPts val="0"/>
              </a:spcAft>
              <a:buNone/>
            </a:pPr>
            <a:r>
              <a:rPr lang="en-US" b="0" i="0" dirty="0">
                <a:solidFill>
                  <a:srgbClr val="242424"/>
                </a:solidFill>
                <a:effectLst/>
                <a:highlight>
                  <a:srgbClr val="FFFFFF"/>
                </a:highlight>
                <a:latin typeface="Segoe UI" panose="020B0502040204020203" pitchFamily="34" charset="0"/>
              </a:rPr>
              <a:t>Transcripts also improve search engine optimization (SEO) by making the content searchable and indexable by search engines</a:t>
            </a:r>
          </a:p>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61166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000000"/>
                </a:solidFill>
                <a:effectLst/>
                <a:latin typeface="Roboto" panose="02000000000000000000" pitchFamily="2" charset="0"/>
              </a:rPr>
              <a:t>Link text is the text you select for a link that describes what happens when a user clicks on the link. Link text needs to clearly and accurately convey the link's purpose. Commonly, link text is the name of the linked page or document. When a link leads to a document that's not a web page, such as a PDF or Word document, that should be clarified in the link text. Avoid ambiguous link text, and avoid reusing the same link text within a page for links that lead to different destinations.</a:t>
            </a:r>
          </a:p>
          <a:p>
            <a:pPr algn="l">
              <a:buFont typeface="Arial" panose="020B0604020202020204" pitchFamily="34" charset="0"/>
              <a:buChar char="•"/>
            </a:pPr>
            <a:r>
              <a:rPr lang="en-US" b="0" i="0" dirty="0">
                <a:solidFill>
                  <a:srgbClr val="1B1B1B"/>
                </a:solidFill>
                <a:effectLst/>
                <a:highlight>
                  <a:srgbClr val="FFFFFF"/>
                </a:highlight>
                <a:latin typeface="Public Sans Web"/>
              </a:rPr>
              <a:t>Avoid generic terms and phrases such as “Click here,” “Learn more” and “Read more.”</a:t>
            </a:r>
          </a:p>
          <a:p>
            <a:pPr algn="l">
              <a:buFont typeface="Arial" panose="020B0604020202020204" pitchFamily="34" charset="0"/>
              <a:buChar char="•"/>
            </a:pPr>
            <a:r>
              <a:rPr lang="en-US" b="0" i="0" dirty="0">
                <a:solidFill>
                  <a:srgbClr val="1B1B1B"/>
                </a:solidFill>
                <a:effectLst/>
                <a:highlight>
                  <a:srgbClr val="FFFFFF"/>
                </a:highlight>
                <a:latin typeface="Public Sans Web"/>
              </a:rPr>
              <a:t>Create link text that’s as specific as possible. For example, use “Download the FY24 annual report” instead of using “Click here.”</a:t>
            </a:r>
          </a:p>
          <a:p>
            <a:pPr algn="l">
              <a:buFont typeface="Arial" panose="020B0604020202020204" pitchFamily="34" charset="0"/>
              <a:buChar char="•"/>
            </a:pPr>
            <a:r>
              <a:rPr lang="en-US" b="0" i="0" dirty="0">
                <a:solidFill>
                  <a:srgbClr val="1B1B1B"/>
                </a:solidFill>
                <a:effectLst/>
                <a:highlight>
                  <a:srgbClr val="FFFFFF"/>
                </a:highlight>
                <a:latin typeface="Public Sans Web"/>
              </a:rPr>
              <a:t>Create a hyperlink by using the most relevant word or phrase.</a:t>
            </a:r>
          </a:p>
          <a:p>
            <a:pPr algn="l">
              <a:buFont typeface="Arial" panose="020B0604020202020204" pitchFamily="34" charset="0"/>
              <a:buChar char="•"/>
            </a:pPr>
            <a:r>
              <a:rPr lang="en-US" b="0" i="0" dirty="0">
                <a:solidFill>
                  <a:srgbClr val="1B1B1B"/>
                </a:solidFill>
                <a:effectLst/>
                <a:highlight>
                  <a:srgbClr val="FFFFFF"/>
                </a:highlight>
                <a:latin typeface="Public Sans Web"/>
              </a:rPr>
              <a:t>The link text should make sense out of context. Users navigating via screen readers often jump from link to link.</a:t>
            </a:r>
          </a:p>
          <a:p>
            <a:pPr algn="l">
              <a:buFont typeface="Arial" panose="020B0604020202020204" pitchFamily="34" charset="0"/>
              <a:buChar char="•"/>
            </a:pPr>
            <a:r>
              <a:rPr lang="en-US" b="0" i="0" dirty="0">
                <a:solidFill>
                  <a:srgbClr val="1B1B1B"/>
                </a:solidFill>
                <a:effectLst/>
                <a:highlight>
                  <a:srgbClr val="FFFFFF"/>
                </a:highlight>
                <a:latin typeface="Public Sans Web"/>
              </a:rPr>
              <a:t>Avoid using URLs as link text as they can be confusing and difficult to read, especially for screen readers.</a:t>
            </a:r>
          </a:p>
          <a:p>
            <a:pPr marL="139700" indent="0" algn="l">
              <a:buNone/>
            </a:pPr>
            <a:endParaRPr lang="en-US" b="0" i="0" dirty="0">
              <a:solidFill>
                <a:srgbClr val="000000"/>
              </a:solidFill>
              <a:effectLst/>
              <a:latin typeface="Roboto" panose="02000000000000000000" pitchFamily="2"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6217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a:solidFill>
                  <a:srgbClr val="0C2346"/>
                </a:solidFill>
                <a:effectLst/>
                <a:highlight>
                  <a:srgbClr val="FFFFFF"/>
                </a:highlight>
                <a:latin typeface="Roboto" panose="02000000000000000000" pitchFamily="2" charset="0"/>
              </a:rPr>
              <a:t>Link text should always be descriptive and clearly indicate the destination or purpose of the link. Vague phrases like “click here” or “read more” do not provide enough information for users who rely on screen readers. Instead, opt for descriptive link text that provides context and ensure that all users can easily understand the link’s purpose.</a:t>
            </a:r>
          </a:p>
          <a:p>
            <a:pPr marL="0" lvl="0" indent="0" algn="l" rtl="0">
              <a:spcBef>
                <a:spcPts val="0"/>
              </a:spcBef>
              <a:spcAft>
                <a:spcPts val="0"/>
              </a:spcAft>
              <a:buNone/>
            </a:pPr>
            <a:endParaRPr/>
          </a:p>
        </p:txBody>
      </p:sp>
    </p:spTree>
    <p:extLst>
      <p:ext uri="{BB962C8B-B14F-4D97-AF65-F5344CB8AC3E}">
        <p14:creationId xmlns:p14="http://schemas.microsoft.com/office/powerpoint/2010/main" val="118229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42424"/>
                </a:solidFill>
                <a:effectLst/>
                <a:highlight>
                  <a:srgbClr val="FFFFFF"/>
                </a:highlight>
                <a:latin typeface="Segoe UI" panose="020B0502040204020203" pitchFamily="34" charset="0"/>
              </a:rPr>
              <a:t>So far, we have covered different aspects to incorporate when creating accessible digital content. At this point, we want to transition to application and how to incorporate the techniques we are learning into accessible webpages, emails, documents, and social media posts that are usable by everyone, including people with disabilities. </a:t>
            </a:r>
            <a:endParaRPr lang="en-US" dirty="0"/>
          </a:p>
          <a:p>
            <a:endParaRPr lang="en-US" dirty="0"/>
          </a:p>
        </p:txBody>
      </p:sp>
    </p:spTree>
    <p:extLst>
      <p:ext uri="{BB962C8B-B14F-4D97-AF65-F5344CB8AC3E}">
        <p14:creationId xmlns:p14="http://schemas.microsoft.com/office/powerpoint/2010/main" val="3382660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555555"/>
                </a:solidFill>
                <a:effectLst/>
                <a:highlight>
                  <a:srgbClr val="FFFFFF"/>
                </a:highlight>
                <a:latin typeface="Open Sans" panose="020B0606030504020204" pitchFamily="34" charset="0"/>
              </a:rPr>
              <a:t>For most items you will not need to worry about anything. The CMS templates including the main navigation, footer, and surrounding content are already accessible and always receiving updates. Any web elements provided by WKU Web Development will be optimized for accessibility as well. That means using components, snippets, and other tools are also accessible.</a:t>
            </a:r>
          </a:p>
          <a:p>
            <a:pPr algn="l"/>
            <a:r>
              <a:rPr lang="en-US" b="0" i="0" dirty="0">
                <a:solidFill>
                  <a:srgbClr val="555555"/>
                </a:solidFill>
                <a:effectLst/>
                <a:highlight>
                  <a:srgbClr val="FFFFFF"/>
                </a:highlight>
                <a:latin typeface="Open Sans" panose="020B0606030504020204" pitchFamily="34" charset="0"/>
              </a:rPr>
              <a:t>When using the WYSIWYG to insert headings, images, icons, and links you may need to add some extra context.</a:t>
            </a:r>
          </a:p>
          <a:p>
            <a:pPr marL="139700" indent="0" algn="l">
              <a:buNone/>
            </a:pPr>
            <a:r>
              <a:rPr lang="en-US" b="0" i="0" dirty="0">
                <a:solidFill>
                  <a:srgbClr val="555555"/>
                </a:solidFill>
                <a:effectLst/>
                <a:highlight>
                  <a:srgbClr val="FFFFFF"/>
                </a:highlight>
                <a:latin typeface="Open Sans" panose="020B0606030504020204" pitchFamily="34" charset="0"/>
              </a:rPr>
              <a:t> </a:t>
            </a:r>
          </a:p>
          <a:p>
            <a:pPr algn="l"/>
            <a:r>
              <a:rPr lang="en-US" b="0" i="0" dirty="0">
                <a:solidFill>
                  <a:srgbClr val="555555"/>
                </a:solidFill>
                <a:effectLst/>
                <a:highlight>
                  <a:srgbClr val="FFFFFF"/>
                </a:highlight>
                <a:latin typeface="Open Sans" panose="020B0606030504020204" pitchFamily="34" charset="0"/>
              </a:rPr>
              <a:t>Headings</a:t>
            </a:r>
          </a:p>
          <a:p>
            <a:pPr algn="l"/>
            <a:r>
              <a:rPr lang="en-US" b="0" i="0" dirty="0">
                <a:solidFill>
                  <a:srgbClr val="555555"/>
                </a:solidFill>
                <a:effectLst/>
                <a:highlight>
                  <a:srgbClr val="FFFFFF"/>
                </a:highlight>
                <a:latin typeface="Open Sans" panose="020B0606030504020204" pitchFamily="34" charset="0"/>
              </a:rPr>
              <a:t>Page structure is important when it comes to accessibility. Headings communicate the organization of the content on the page. Web browsers, plug-ins, and assistive technologies can use them to provide in-page navigation. See our </a:t>
            </a:r>
            <a:r>
              <a:rPr lang="en-US" b="0" i="0" u="sng" dirty="0">
                <a:solidFill>
                  <a:srgbClr val="B01E24"/>
                </a:solidFill>
                <a:effectLst/>
                <a:highlight>
                  <a:srgbClr val="FFFFFF"/>
                </a:highlight>
                <a:latin typeface="Open Sans" panose="020B0606030504020204" pitchFamily="34" charset="0"/>
                <a:hlinkClick r:id="rId3"/>
              </a:rPr>
              <a:t>Heading Best Practices</a:t>
            </a:r>
            <a:r>
              <a:rPr lang="en-US" b="0" i="0" dirty="0">
                <a:solidFill>
                  <a:srgbClr val="555555"/>
                </a:solidFill>
                <a:effectLst/>
                <a:highlight>
                  <a:srgbClr val="FFFFFF"/>
                </a:highlight>
                <a:latin typeface="Open Sans" panose="020B0606030504020204" pitchFamily="34" charset="0"/>
              </a:rPr>
              <a:t> to learn more about ordering and styling.</a:t>
            </a:r>
          </a:p>
          <a:p>
            <a:pPr marL="139700" indent="0" algn="l">
              <a:buNone/>
            </a:pPr>
            <a:r>
              <a:rPr lang="en-US" b="0" i="0" dirty="0">
                <a:solidFill>
                  <a:srgbClr val="555555"/>
                </a:solidFill>
                <a:effectLst/>
                <a:highlight>
                  <a:srgbClr val="FFFFFF"/>
                </a:highlight>
                <a:latin typeface="Open Sans" panose="020B0606030504020204" pitchFamily="34" charset="0"/>
              </a:rPr>
              <a:t> </a:t>
            </a:r>
          </a:p>
          <a:p>
            <a:pPr algn="l"/>
            <a:r>
              <a:rPr lang="en-US" b="0" i="0" dirty="0">
                <a:solidFill>
                  <a:srgbClr val="555555"/>
                </a:solidFill>
                <a:effectLst/>
                <a:highlight>
                  <a:srgbClr val="FFFFFF"/>
                </a:highlight>
                <a:latin typeface="Open Sans" panose="020B0606030504020204" pitchFamily="34" charset="0"/>
              </a:rPr>
              <a:t>Images</a:t>
            </a:r>
          </a:p>
          <a:p>
            <a:pPr algn="l"/>
            <a:r>
              <a:rPr lang="en-US" b="0" i="0" dirty="0">
                <a:solidFill>
                  <a:srgbClr val="555555"/>
                </a:solidFill>
                <a:effectLst/>
                <a:highlight>
                  <a:srgbClr val="FFFFFF"/>
                </a:highlight>
                <a:latin typeface="Open Sans" panose="020B0606030504020204" pitchFamily="34" charset="0"/>
              </a:rPr>
              <a:t>When adding an image always remember to add a meaningful </a:t>
            </a:r>
            <a:r>
              <a:rPr lang="en-US" b="1" i="0" dirty="0">
                <a:solidFill>
                  <a:srgbClr val="555555"/>
                </a:solidFill>
                <a:effectLst/>
                <a:highlight>
                  <a:srgbClr val="FFFFFF"/>
                </a:highlight>
                <a:latin typeface="Open Sans" panose="020B0606030504020204" pitchFamily="34" charset="0"/>
              </a:rPr>
              <a:t>Alternative description</a:t>
            </a:r>
            <a:r>
              <a:rPr lang="en-US" b="0" i="0" dirty="0">
                <a:solidFill>
                  <a:srgbClr val="555555"/>
                </a:solidFill>
                <a:effectLst/>
                <a:highlight>
                  <a:srgbClr val="FFFFFF"/>
                </a:highlight>
                <a:latin typeface="Open Sans" panose="020B0606030504020204" pitchFamily="34" charset="0"/>
              </a:rPr>
              <a:t>. This is helpful for multiple reasons, it aids a non-sighted user in understanding the image and what it is displaying, as well as provides text if an image fails to load.</a:t>
            </a:r>
          </a:p>
          <a:p>
            <a:pPr algn="l"/>
            <a:r>
              <a:rPr lang="en-US" b="0" i="0" dirty="0">
                <a:solidFill>
                  <a:srgbClr val="555555"/>
                </a:solidFill>
                <a:effectLst/>
                <a:highlight>
                  <a:srgbClr val="FFFFFF"/>
                </a:highlight>
                <a:latin typeface="Open Sans" panose="020B0606030504020204" pitchFamily="34" charset="0"/>
              </a:rPr>
              <a:t>Be as descriptive as possible. Rather than a short description like "students walking", describe the entire scene. e.g. "Two WKU students walking through a shaded part of main campus on a sunny day."</a:t>
            </a:r>
          </a:p>
          <a:p>
            <a:pPr algn="l"/>
            <a:r>
              <a:rPr lang="en-US" b="0" i="0" dirty="0">
                <a:solidFill>
                  <a:srgbClr val="555555"/>
                </a:solidFill>
                <a:effectLst/>
                <a:highlight>
                  <a:srgbClr val="FFFFFF"/>
                </a:highlight>
                <a:latin typeface="Open Sans" panose="020B0606030504020204" pitchFamily="34" charset="0"/>
              </a:rPr>
              <a:t>Try to avoid using images with text in them. If you must use an image with text, be sure that all text contained in the image is typed out in the description.</a:t>
            </a:r>
          </a:p>
          <a:p>
            <a:pPr marL="139700" indent="0" algn="l">
              <a:buNone/>
            </a:pPr>
            <a:r>
              <a:rPr lang="en-US" b="0" i="0" dirty="0">
                <a:solidFill>
                  <a:srgbClr val="555555"/>
                </a:solidFill>
                <a:effectLst/>
                <a:highlight>
                  <a:srgbClr val="FFFFFF"/>
                </a:highlight>
                <a:latin typeface="Open Sans" panose="020B0606030504020204" pitchFamily="34" charset="0"/>
              </a:rPr>
              <a:t> </a:t>
            </a:r>
          </a:p>
          <a:p>
            <a:pPr algn="l"/>
            <a:r>
              <a:rPr lang="en-US" b="0" i="0" dirty="0">
                <a:solidFill>
                  <a:srgbClr val="555555"/>
                </a:solidFill>
                <a:effectLst/>
                <a:highlight>
                  <a:srgbClr val="FFFFFF"/>
                </a:highlight>
                <a:latin typeface="Open Sans" panose="020B0606030504020204" pitchFamily="34" charset="0"/>
              </a:rPr>
              <a:t>Icons</a:t>
            </a:r>
          </a:p>
          <a:p>
            <a:pPr algn="l"/>
            <a:r>
              <a:rPr lang="en-US" b="0" i="0" dirty="0">
                <a:solidFill>
                  <a:srgbClr val="555555"/>
                </a:solidFill>
                <a:effectLst/>
                <a:highlight>
                  <a:srgbClr val="FFFFFF"/>
                </a:highlight>
                <a:latin typeface="Open Sans" panose="020B0606030504020204" pitchFamily="34" charset="0"/>
              </a:rPr>
              <a:t>When icons are purely decorative they need no extra context. When using an icon to represent something (e.g. using a car icon to represent "travel time by car" and a train for "travel time by train"), that context will need to be added using the </a:t>
            </a:r>
            <a:r>
              <a:rPr lang="en-US" b="1" i="0" dirty="0">
                <a:solidFill>
                  <a:srgbClr val="555555"/>
                </a:solidFill>
                <a:effectLst/>
                <a:highlight>
                  <a:srgbClr val="FFFFFF"/>
                </a:highlight>
                <a:latin typeface="Open Sans" panose="020B0606030504020204" pitchFamily="34" charset="0"/>
              </a:rPr>
              <a:t>Icon Meaning</a:t>
            </a:r>
            <a:r>
              <a:rPr lang="en-US" b="0" i="0" dirty="0">
                <a:solidFill>
                  <a:srgbClr val="555555"/>
                </a:solidFill>
                <a:effectLst/>
                <a:highlight>
                  <a:srgbClr val="FFFFFF"/>
                </a:highlight>
                <a:latin typeface="Open Sans" panose="020B0606030504020204" pitchFamily="34" charset="0"/>
              </a:rPr>
              <a:t> field of the </a:t>
            </a:r>
            <a:r>
              <a:rPr lang="en-US" b="0" i="0" u="sng" dirty="0">
                <a:solidFill>
                  <a:srgbClr val="B01E24"/>
                </a:solidFill>
                <a:effectLst/>
                <a:highlight>
                  <a:srgbClr val="FFFFFF"/>
                </a:highlight>
                <a:latin typeface="Open Sans" panose="020B0606030504020204" pitchFamily="34" charset="0"/>
                <a:hlinkClick r:id="rId4"/>
              </a:rPr>
              <a:t>Icons - Font Awesome Gadget</a:t>
            </a:r>
            <a:r>
              <a:rPr lang="en-US" b="0" i="0" dirty="0">
                <a:solidFill>
                  <a:srgbClr val="555555"/>
                </a:solidFill>
                <a:effectLst/>
                <a:highlight>
                  <a:srgbClr val="FFFFFF"/>
                </a:highlight>
                <a:latin typeface="Open Sans" panose="020B0606030504020204" pitchFamily="34" charset="0"/>
              </a:rPr>
              <a:t>.</a:t>
            </a:r>
          </a:p>
          <a:p>
            <a:pPr marL="139700" indent="0" algn="l">
              <a:buNone/>
            </a:pPr>
            <a:r>
              <a:rPr lang="en-US" b="0" i="0" dirty="0">
                <a:solidFill>
                  <a:srgbClr val="555555"/>
                </a:solidFill>
                <a:effectLst/>
                <a:highlight>
                  <a:srgbClr val="FFFFFF"/>
                </a:highlight>
                <a:latin typeface="Open Sans" panose="020B0606030504020204" pitchFamily="34" charset="0"/>
              </a:rPr>
              <a:t> </a:t>
            </a:r>
          </a:p>
          <a:p>
            <a:pPr algn="l"/>
            <a:r>
              <a:rPr lang="en-US" b="0" i="0" dirty="0">
                <a:solidFill>
                  <a:srgbClr val="555555"/>
                </a:solidFill>
                <a:effectLst/>
                <a:highlight>
                  <a:srgbClr val="FFFFFF"/>
                </a:highlight>
                <a:latin typeface="Open Sans" panose="020B0606030504020204" pitchFamily="34" charset="0"/>
              </a:rPr>
              <a:t>Links</a:t>
            </a:r>
          </a:p>
          <a:p>
            <a:pPr algn="l"/>
            <a:r>
              <a:rPr lang="en-US" b="0" i="0" dirty="0">
                <a:solidFill>
                  <a:srgbClr val="555555"/>
                </a:solidFill>
                <a:effectLst/>
                <a:highlight>
                  <a:srgbClr val="FFFFFF"/>
                </a:highlight>
                <a:latin typeface="Open Sans" panose="020B0606030504020204" pitchFamily="34" charset="0"/>
              </a:rPr>
              <a:t>Use the </a:t>
            </a:r>
            <a:r>
              <a:rPr lang="en-US" b="1" i="0" dirty="0">
                <a:solidFill>
                  <a:srgbClr val="555555"/>
                </a:solidFill>
                <a:effectLst/>
                <a:highlight>
                  <a:srgbClr val="FFFFFF"/>
                </a:highlight>
                <a:latin typeface="Open Sans" panose="020B0606030504020204" pitchFamily="34" charset="0"/>
              </a:rPr>
              <a:t>Title</a:t>
            </a:r>
            <a:r>
              <a:rPr lang="en-US" b="0" i="0" dirty="0">
                <a:solidFill>
                  <a:srgbClr val="555555"/>
                </a:solidFill>
                <a:effectLst/>
                <a:highlight>
                  <a:srgbClr val="FFFFFF"/>
                </a:highlight>
                <a:latin typeface="Open Sans" panose="020B0606030504020204" pitchFamily="34" charset="0"/>
              </a:rPr>
              <a:t> attribute for your links when you can provide additional information about that link and/or the page it goes to. This text also displays in a tooltip when hovering over a link. A good title for a link with the text "Knowledge Base" would be "Step-by-Step Instructions". The title and link text should not match.</a:t>
            </a:r>
          </a:p>
          <a:p>
            <a:pPr algn="l"/>
            <a:r>
              <a:rPr lang="en-US" b="0" i="0" dirty="0">
                <a:solidFill>
                  <a:srgbClr val="555555"/>
                </a:solidFill>
                <a:effectLst/>
                <a:highlight>
                  <a:srgbClr val="FFFFFF"/>
                </a:highlight>
                <a:latin typeface="Open Sans" panose="020B0606030504020204" pitchFamily="34" charset="0"/>
              </a:rPr>
              <a:t>Do not use non-informative link text like Click Here, Learn More, Read More. In fact, the phrase "click here" is unnecessary, even if it precedes a more meaningful phrase. For example, a link that says "click here to access today's weather" can be shortened to "today's weather."</a:t>
            </a:r>
          </a:p>
          <a:p>
            <a:pPr marL="139700" indent="0" algn="l">
              <a:buNone/>
            </a:pPr>
            <a:r>
              <a:rPr lang="en-US" b="0" i="0" dirty="0">
                <a:solidFill>
                  <a:srgbClr val="555555"/>
                </a:solidFill>
                <a:effectLst/>
                <a:highlight>
                  <a:srgbClr val="FFFFFF"/>
                </a:highlight>
                <a:latin typeface="Open Sans" panose="020B0606030504020204" pitchFamily="34" charset="0"/>
              </a:rPr>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solidFill>
                  <a:srgbClr val="555555"/>
                </a:solidFill>
                <a:effectLst/>
                <a:highlight>
                  <a:srgbClr val="FFFFFF"/>
                </a:highlight>
                <a:latin typeface="Open Sans" panose="020B0606030504020204" pitchFamily="34" charset="0"/>
              </a:rPr>
              <a:t>When working in the WYSIWYG editor each new line uses what is called a "block" item. Blocks are selected using the first dropdown in the WYSIWYG toolbar. The most common blocks are paragraph and headings 1-6.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8702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555555"/>
                </a:solidFill>
                <a:effectLst/>
                <a:highlight>
                  <a:srgbClr val="FFFFFF"/>
                </a:highlight>
                <a:latin typeface="Open Sans" panose="020B0606030504020204" pitchFamily="34" charset="0"/>
              </a:rPr>
              <a:t>Final Check reviews your page for spelling, link, and accessibility errors. Before publishing, it will provide a list of errors that may need addressed. Using Final Check to correct any issues will ensure that pages on the WKU website are accessible and provide the best experience for any user.</a:t>
            </a:r>
          </a:p>
          <a:p>
            <a:pPr algn="l"/>
            <a:r>
              <a:rPr lang="en-US" b="0" i="0" dirty="0">
                <a:solidFill>
                  <a:srgbClr val="555555"/>
                </a:solidFill>
                <a:effectLst/>
                <a:highlight>
                  <a:srgbClr val="FFFFFF"/>
                </a:highlight>
                <a:latin typeface="Open Sans" panose="020B0606030504020204" pitchFamily="34" charset="0"/>
              </a:rPr>
              <a:t>Accessibility check scans the page for issues as defined by </a:t>
            </a:r>
            <a:r>
              <a:rPr lang="en-US" b="0" i="0" u="sng" dirty="0">
                <a:solidFill>
                  <a:srgbClr val="B01E24"/>
                </a:solidFill>
                <a:effectLst/>
                <a:highlight>
                  <a:srgbClr val="FFFFFF"/>
                </a:highlight>
                <a:latin typeface="Open Sans" panose="020B0606030504020204" pitchFamily="34" charset="0"/>
                <a:hlinkClick r:id="rId3"/>
              </a:rPr>
              <a:t>WCAG 2.1 AA accessibility standards</a:t>
            </a:r>
            <a:r>
              <a:rPr lang="en-US" b="0" i="0" dirty="0">
                <a:solidFill>
                  <a:srgbClr val="555555"/>
                </a:solidFill>
                <a:effectLst/>
                <a:highlight>
                  <a:srgbClr val="FFFFFF"/>
                </a:highlight>
                <a:latin typeface="Open Sans" panose="020B0606030504020204" pitchFamily="34" charset="0"/>
              </a:rPr>
              <a:t>. It identifies four levels of problems:</a:t>
            </a:r>
          </a:p>
          <a:p>
            <a:pPr algn="l">
              <a:buFont typeface="Arial" panose="020B0604020202020204" pitchFamily="34" charset="0"/>
              <a:buChar char="•"/>
            </a:pPr>
            <a:r>
              <a:rPr lang="en-US" b="1" i="0" dirty="0">
                <a:solidFill>
                  <a:srgbClr val="555555"/>
                </a:solidFill>
                <a:effectLst/>
                <a:highlight>
                  <a:srgbClr val="FFFFFF"/>
                </a:highlight>
                <a:latin typeface="Open Sans" panose="020B0606030504020204" pitchFamily="34" charset="0"/>
              </a:rPr>
              <a:t>Critical Problems:</a:t>
            </a:r>
            <a:r>
              <a:rPr lang="en-US" b="0" i="0" dirty="0">
                <a:solidFill>
                  <a:srgbClr val="555555"/>
                </a:solidFill>
                <a:effectLst/>
                <a:highlight>
                  <a:srgbClr val="FFFFFF"/>
                </a:highlight>
                <a:latin typeface="Open Sans" panose="020B0606030504020204" pitchFamily="34" charset="0"/>
              </a:rPr>
              <a:t> Result in blocked content for people with disabilities, preventing them from accessing fundamental features or content.</a:t>
            </a:r>
          </a:p>
          <a:p>
            <a:pPr algn="l">
              <a:buFont typeface="Arial" panose="020B0604020202020204" pitchFamily="34" charset="0"/>
              <a:buChar char="•"/>
            </a:pPr>
            <a:r>
              <a:rPr lang="en-US" b="1" i="0" dirty="0">
                <a:solidFill>
                  <a:srgbClr val="555555"/>
                </a:solidFill>
                <a:effectLst/>
                <a:highlight>
                  <a:srgbClr val="FFFFFF"/>
                </a:highlight>
                <a:latin typeface="Open Sans" panose="020B0606030504020204" pitchFamily="34" charset="0"/>
              </a:rPr>
              <a:t>Serious Problems:</a:t>
            </a:r>
            <a:r>
              <a:rPr lang="en-US" b="0" i="0" dirty="0">
                <a:solidFill>
                  <a:srgbClr val="555555"/>
                </a:solidFill>
                <a:effectLst/>
                <a:highlight>
                  <a:srgbClr val="FFFFFF"/>
                </a:highlight>
                <a:latin typeface="Open Sans" panose="020B0606030504020204" pitchFamily="34" charset="0"/>
              </a:rPr>
              <a:t> May partially prevent people with disabilities from accessing fundamental features or content.</a:t>
            </a:r>
          </a:p>
          <a:p>
            <a:pPr algn="l">
              <a:buFont typeface="Arial" panose="020B0604020202020204" pitchFamily="34" charset="0"/>
              <a:buChar char="•"/>
            </a:pPr>
            <a:r>
              <a:rPr lang="en-US" b="1" i="0" dirty="0">
                <a:solidFill>
                  <a:srgbClr val="555555"/>
                </a:solidFill>
                <a:effectLst/>
                <a:highlight>
                  <a:srgbClr val="FFFFFF"/>
                </a:highlight>
                <a:latin typeface="Open Sans" panose="020B0606030504020204" pitchFamily="34" charset="0"/>
              </a:rPr>
              <a:t>Moderate Problems:</a:t>
            </a:r>
            <a:r>
              <a:rPr lang="en-US" b="0" i="0" dirty="0">
                <a:solidFill>
                  <a:srgbClr val="555555"/>
                </a:solidFill>
                <a:effectLst/>
                <a:highlight>
                  <a:srgbClr val="FFFFFF"/>
                </a:highlight>
                <a:latin typeface="Open Sans" panose="020B0606030504020204" pitchFamily="34" charset="0"/>
              </a:rPr>
              <a:t> Will not prevent people with disabilities from accessing fundamental features or content.</a:t>
            </a:r>
          </a:p>
          <a:p>
            <a:pPr algn="l">
              <a:buFont typeface="Arial" panose="020B0604020202020204" pitchFamily="34" charset="0"/>
              <a:buChar char="•"/>
            </a:pPr>
            <a:r>
              <a:rPr lang="en-US" b="1" i="0" dirty="0">
                <a:solidFill>
                  <a:srgbClr val="555555"/>
                </a:solidFill>
                <a:effectLst/>
                <a:highlight>
                  <a:srgbClr val="FFFFFF"/>
                </a:highlight>
                <a:latin typeface="Open Sans" panose="020B0606030504020204" pitchFamily="34" charset="0"/>
              </a:rPr>
              <a:t>Minor Problems:</a:t>
            </a:r>
            <a:r>
              <a:rPr lang="en-US" b="0" i="0" dirty="0">
                <a:solidFill>
                  <a:srgbClr val="555555"/>
                </a:solidFill>
                <a:effectLst/>
                <a:highlight>
                  <a:srgbClr val="FFFFFF"/>
                </a:highlight>
                <a:latin typeface="Open Sans" panose="020B0606030504020204" pitchFamily="34" charset="0"/>
              </a:rPr>
              <a:t> Considered to be annoyances for people with disabilities.</a:t>
            </a:r>
          </a:p>
          <a:p>
            <a:pPr algn="l"/>
            <a:r>
              <a:rPr lang="en-US" b="0" i="0" dirty="0">
                <a:solidFill>
                  <a:srgbClr val="555555"/>
                </a:solidFill>
                <a:effectLst/>
                <a:highlight>
                  <a:srgbClr val="FFFFFF"/>
                </a:highlight>
                <a:latin typeface="Open Sans" panose="020B0606030504020204" pitchFamily="34" charset="0"/>
              </a:rPr>
              <a:t>In the accessibility check results, each problem is listed with the location of the error in the source code, the name of the issue, an excerpt of the offending code, and a suggested repair. Visit the </a:t>
            </a:r>
            <a:r>
              <a:rPr lang="en-US" b="0" i="0" u="sng" dirty="0">
                <a:solidFill>
                  <a:srgbClr val="B01E24"/>
                </a:solidFill>
                <a:effectLst/>
                <a:highlight>
                  <a:srgbClr val="FFFFFF"/>
                </a:highlight>
                <a:latin typeface="Open Sans" panose="020B0606030504020204" pitchFamily="34" charset="0"/>
                <a:hlinkClick r:id="rId4"/>
              </a:rPr>
              <a:t>Knowledge Base Final Checks</a:t>
            </a:r>
            <a:r>
              <a:rPr lang="en-US" b="0" i="0" dirty="0">
                <a:solidFill>
                  <a:srgbClr val="555555"/>
                </a:solidFill>
                <a:effectLst/>
                <a:highlight>
                  <a:srgbClr val="FFFFFF"/>
                </a:highlight>
                <a:latin typeface="Open Sans" panose="020B0606030504020204" pitchFamily="34" charset="0"/>
              </a:rPr>
              <a:t> section for step by step instructions to fix common issues.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0138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Accessible Emails are emails that use clear and simple language, proper headings, and alt text for ALL images. They also ensure that the subject line and links are descriptive and that the email is readable using larger font size and without relying on color alone to convey information.</a:t>
            </a:r>
          </a:p>
          <a:p>
            <a:pPr marL="0" lvl="0" indent="0" algn="l" rtl="0">
              <a:spcBef>
                <a:spcPts val="0"/>
              </a:spcBef>
              <a:spcAft>
                <a:spcPts val="0"/>
              </a:spcAft>
              <a:buNone/>
            </a:pPr>
            <a:endParaRPr lang="en-US"/>
          </a:p>
          <a:p>
            <a:pPr marL="0" lvl="0" indent="0" algn="l" rtl="0">
              <a:spcBef>
                <a:spcPts val="0"/>
              </a:spcBef>
              <a:spcAft>
                <a:spcPts val="0"/>
              </a:spcAft>
              <a:buNone/>
            </a:pPr>
            <a:r>
              <a:rPr lang="en-US" b="0" i="0">
                <a:solidFill>
                  <a:srgbClr val="1E1E1E"/>
                </a:solidFill>
                <a:effectLst/>
                <a:highlight>
                  <a:srgbClr val="F3F4F4"/>
                </a:highlight>
                <a:latin typeface="Roboto" panose="02000000000000000000" pitchFamily="2" charset="0"/>
              </a:rPr>
              <a:t>Accessible email with audio or videos embedded need to have accurate </a:t>
            </a:r>
            <a:r>
              <a:rPr lang="en-US" b="1" i="0">
                <a:solidFill>
                  <a:srgbClr val="1E1E1E"/>
                </a:solidFill>
                <a:effectLst/>
                <a:highlight>
                  <a:srgbClr val="F3F4F4"/>
                </a:highlight>
                <a:latin typeface="Roboto" panose="02000000000000000000" pitchFamily="2" charset="0"/>
              </a:rPr>
              <a:t>captions</a:t>
            </a:r>
            <a:r>
              <a:rPr lang="en-US" b="0" i="0">
                <a:solidFill>
                  <a:srgbClr val="1E1E1E"/>
                </a:solidFill>
                <a:effectLst/>
                <a:highlight>
                  <a:srgbClr val="F3F4F4"/>
                </a:highlight>
                <a:latin typeface="Roboto" panose="02000000000000000000" pitchFamily="2" charset="0"/>
              </a:rPr>
              <a:t> added to all videos and </a:t>
            </a:r>
            <a:r>
              <a:rPr lang="en-US" b="1" i="0">
                <a:solidFill>
                  <a:srgbClr val="1E1E1E"/>
                </a:solidFill>
                <a:effectLst/>
                <a:highlight>
                  <a:srgbClr val="F3F4F4"/>
                </a:highlight>
                <a:latin typeface="Roboto" panose="02000000000000000000" pitchFamily="2" charset="0"/>
              </a:rPr>
              <a:t>transcripts</a:t>
            </a:r>
            <a:r>
              <a:rPr lang="en-US" b="0" i="0">
                <a:solidFill>
                  <a:srgbClr val="1E1E1E"/>
                </a:solidFill>
                <a:effectLst/>
                <a:highlight>
                  <a:srgbClr val="F3F4F4"/>
                </a:highlight>
                <a:latin typeface="Roboto" panose="02000000000000000000" pitchFamily="2" charset="0"/>
              </a:rPr>
              <a:t> for audio content. </a:t>
            </a:r>
          </a:p>
          <a:p>
            <a:pPr marL="0" lvl="0" indent="0" algn="l" rtl="0">
              <a:spcBef>
                <a:spcPts val="0"/>
              </a:spcBef>
              <a:spcAft>
                <a:spcPts val="0"/>
              </a:spcAft>
              <a:buNone/>
            </a:pPr>
            <a:endParaRPr lang="en-US" b="0" i="0">
              <a:solidFill>
                <a:srgbClr val="1E1E1E"/>
              </a:solidFill>
              <a:effectLst/>
              <a:highlight>
                <a:srgbClr val="F3F4F4"/>
              </a:highlight>
              <a:latin typeface="Roboto" panose="02000000000000000000" pitchFamily="2" charset="0"/>
            </a:endParaRPr>
          </a:p>
        </p:txBody>
      </p:sp>
    </p:spTree>
    <p:extLst>
      <p:ext uri="{BB962C8B-B14F-4D97-AF65-F5344CB8AC3E}">
        <p14:creationId xmlns:p14="http://schemas.microsoft.com/office/powerpoint/2010/main" val="589400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US" b="0" i="0">
              <a:solidFill>
                <a:srgbClr val="1E1E1E"/>
              </a:solidFill>
              <a:effectLst/>
              <a:highlight>
                <a:srgbClr val="F3F4F4"/>
              </a:highligh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1E1E1E"/>
                </a:solidFill>
                <a:effectLst/>
                <a:highlight>
                  <a:srgbClr val="F3F4F4"/>
                </a:highlight>
                <a:latin typeface="Roboto" panose="02000000000000000000" pitchFamily="2" charset="0"/>
              </a:rPr>
              <a:t>By now, you notice we are talking about the same concepts of KISS, Alt Text, Attention to Color usage, and video/audio captions. Learning and applying these principles is going to impact all areas of making your electronic communication more accessible.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1E1E1E"/>
                </a:solidFill>
                <a:effectLst/>
                <a:highlight>
                  <a:srgbClr val="F3F4F4"/>
                </a:highlight>
                <a:latin typeface="Roboto" panose="02000000000000000000" pitchFamily="2" charset="0"/>
              </a:rPr>
              <a:t>I am sure you realize NOW that your emails can’t be a flyer alone because not everyone can read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1E1E1E"/>
                </a:solidFill>
                <a:effectLst/>
                <a:highlight>
                  <a:srgbClr val="F3F4F4"/>
                </a:highlight>
                <a:latin typeface="Roboto" panose="02000000000000000000" pitchFamily="2" charset="0"/>
              </a:rPr>
              <a:t>Also, when adding signatures, use actual text for name and contact information to ensure greater accessibility. Adding a logo, such as the WKU F1RST GEN graphic, is perfectly fine, just be mindful to add alt text for the image.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Electronic communication refers to the exchange of information, messages, or data through electronic devices such as computers, smartphones, tablets, and other digital platforms. This form of communication allows individuals, businesses, and organizations to connect, share ideas, collaborate, and communicate effectively, regardless of geographical distances. Electronic communication has revolutionized the way we interact, making it faster and more convenient to connect with others.</a:t>
            </a:r>
          </a:p>
          <a:p>
            <a:pPr marL="0" indent="0">
              <a:buNone/>
            </a:pPr>
            <a:endParaRPr lang="en-US" dirty="0"/>
          </a:p>
          <a:p>
            <a:pPr marL="0" indent="0">
              <a:buNone/>
            </a:pPr>
            <a:r>
              <a:rPr lang="en-US" dirty="0"/>
              <a:t>Some common types of electronic communication include:</a:t>
            </a:r>
          </a:p>
          <a:p>
            <a:pPr marL="0" indent="0">
              <a:buNone/>
            </a:pPr>
            <a:r>
              <a:rPr lang="en-US" dirty="0"/>
              <a:t>Email: Sending and receiving messages electronically.</a:t>
            </a:r>
          </a:p>
          <a:p>
            <a:pPr marL="0" indent="0">
              <a:buNone/>
            </a:pPr>
            <a:r>
              <a:rPr lang="en-US" dirty="0"/>
              <a:t>Instant Messaging: Real-time text, voice, and video communication.</a:t>
            </a:r>
          </a:p>
          <a:p>
            <a:pPr marL="0" indent="0">
              <a:buNone/>
            </a:pPr>
            <a:r>
              <a:rPr lang="en-US" dirty="0"/>
              <a:t>Video Conferencing: Face-to-face meetings through video and audio connections.</a:t>
            </a:r>
          </a:p>
          <a:p>
            <a:pPr marL="0" indent="0">
              <a:buNone/>
            </a:pPr>
            <a:r>
              <a:rPr lang="en-US" dirty="0"/>
              <a:t>Social Media: Platforms like Facebook, Twitter, and LinkedIn for sharing updates and engaging in conversations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a:solidFill>
                  <a:srgbClr val="162020"/>
                </a:solidFill>
                <a:effectLst/>
                <a:highlight>
                  <a:srgbClr val="FFFFFF"/>
                </a:highlight>
                <a:latin typeface="Proxima Nova"/>
              </a:rPr>
              <a:t>At WKU, we get A LOT of emails about events with pretty flyers inviting us to different speakers and programs on campus.</a:t>
            </a:r>
          </a:p>
          <a:p>
            <a:pPr algn="l"/>
            <a:r>
              <a:rPr lang="en-US" b="0" i="0">
                <a:solidFill>
                  <a:srgbClr val="162020"/>
                </a:solidFill>
                <a:effectLst/>
                <a:highlight>
                  <a:srgbClr val="FFFFFF"/>
                </a:highlight>
                <a:latin typeface="Proxima Nova"/>
              </a:rPr>
              <a:t>Making your email images accessible goes beyond just using alt text.</a:t>
            </a:r>
            <a:endParaRPr lang="en-US" b="0" i="0">
              <a:solidFill>
                <a:srgbClr val="242424"/>
              </a:solidFill>
              <a:effectLst/>
              <a:highlight>
                <a:srgbClr val="FFFFFF"/>
              </a:highlight>
              <a:latin typeface="Segoe UI" panose="020B0502040204020203" pitchFamily="34" charset="0"/>
            </a:endParaRPr>
          </a:p>
          <a:p>
            <a:pPr algn="l"/>
            <a:r>
              <a:rPr lang="en-US" b="0" i="0">
                <a:solidFill>
                  <a:srgbClr val="1E1E1E"/>
                </a:solidFill>
                <a:effectLst/>
                <a:highlight>
                  <a:srgbClr val="F3F4F4"/>
                </a:highlight>
                <a:latin typeface="Roboto" panose="02000000000000000000" pitchFamily="2" charset="0"/>
              </a:rPr>
              <a:t>If adding an event poster to an email, make sure that any text in the image is repeated either in the email body text or in the alt text. Important information like event details (date, time, location) should be included in the body text of the email. </a:t>
            </a:r>
          </a:p>
          <a:p>
            <a:pPr algn="l"/>
            <a:r>
              <a:rPr lang="en-US" b="0" i="0">
                <a:solidFill>
                  <a:srgbClr val="1E1E1E"/>
                </a:solidFill>
                <a:effectLst/>
                <a:highlight>
                  <a:srgbClr val="F3F4F4"/>
                </a:highlight>
                <a:latin typeface="Roboto" panose="02000000000000000000" pitchFamily="2" charset="0"/>
              </a:rPr>
              <a:t>Here, Molly Kerby has done a great job ensuring that what is on the flyer is also within the email message, so that anyone can read it!</a:t>
            </a:r>
            <a:endParaRPr lang="en-US" b="0" i="0">
              <a:solidFill>
                <a:srgbClr val="162020"/>
              </a:solidFill>
              <a:effectLst/>
              <a:highlight>
                <a:srgbClr val="FFFFFF"/>
              </a:highlight>
              <a:latin typeface="Proxima Nova"/>
            </a:endParaRPr>
          </a:p>
        </p:txBody>
      </p:sp>
    </p:spTree>
    <p:extLst>
      <p:ext uri="{BB962C8B-B14F-4D97-AF65-F5344CB8AC3E}">
        <p14:creationId xmlns:p14="http://schemas.microsoft.com/office/powerpoint/2010/main" val="235360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r>
              <a:rPr lang="en-US" b="0" i="0" dirty="0">
                <a:solidFill>
                  <a:srgbClr val="1E1E1E"/>
                </a:solidFill>
                <a:effectLst/>
                <a:highlight>
                  <a:srgbClr val="F3F4F4"/>
                </a:highlight>
                <a:latin typeface="Roboto" panose="02000000000000000000" pitchFamily="2" charset="0"/>
              </a:rPr>
              <a:t>It is understandable if like me, you leave here and may not recall all the topics we covered, that’s okay, just use the tools. That’s okay. Checks are built into the software! Turn on the accessibility checker in all your programs and if you need help, call IT!</a:t>
            </a:r>
          </a:p>
          <a:p>
            <a:pPr algn="l" rtl="0"/>
            <a:r>
              <a:rPr lang="en-US" b="0" i="0" dirty="0">
                <a:solidFill>
                  <a:srgbClr val="1E1E1E"/>
                </a:solidFill>
                <a:effectLst/>
                <a:highlight>
                  <a:srgbClr val="F3F4F4"/>
                </a:highlight>
                <a:latin typeface="Roboto" panose="02000000000000000000" pitchFamily="2" charset="0"/>
              </a:rPr>
              <a:t>Documents are often not accessible and can be difficult to remediate. For example, before you attach a document to an email, ask yourself if this is the best way to communicate the information, or could it instead be simply added to the body of the email? </a:t>
            </a:r>
          </a:p>
          <a:p>
            <a:pPr algn="l" rtl="0"/>
            <a:r>
              <a:rPr lang="en-US" b="0" i="0" dirty="0">
                <a:solidFill>
                  <a:srgbClr val="1E1E1E"/>
                </a:solidFill>
                <a:effectLst/>
                <a:highlight>
                  <a:srgbClr val="F3F4F4"/>
                </a:highlight>
                <a:latin typeface="Roboto" panose="02000000000000000000" pitchFamily="2" charset="0"/>
              </a:rPr>
              <a:t>If it’s necessary to attach a file to an email, make sure the document is accessible. Follow accessibility best practices such as tagging your document with headings </a:t>
            </a:r>
            <a:r>
              <a:rPr lang="en-US" dirty="0"/>
              <a:t>to ensure screen readers can navigate them</a:t>
            </a:r>
            <a:r>
              <a:rPr lang="en-US" b="0" i="0" dirty="0">
                <a:solidFill>
                  <a:srgbClr val="1E1E1E"/>
                </a:solidFill>
                <a:effectLst/>
                <a:highlight>
                  <a:srgbClr val="F3F4F4"/>
                </a:highlight>
                <a:latin typeface="Roboto" panose="02000000000000000000" pitchFamily="2" charset="0"/>
              </a:rPr>
              <a:t>, writing helpful alternative text </a:t>
            </a:r>
            <a:r>
              <a:rPr lang="en-US" dirty="0"/>
              <a:t>for images</a:t>
            </a:r>
            <a:r>
              <a:rPr lang="en-US" b="0" i="0" dirty="0">
                <a:solidFill>
                  <a:srgbClr val="1E1E1E"/>
                </a:solidFill>
                <a:effectLst/>
                <a:highlight>
                  <a:srgbClr val="F3F4F4"/>
                </a:highlight>
                <a:latin typeface="Roboto" panose="02000000000000000000" pitchFamily="2" charset="0"/>
              </a:rPr>
              <a:t>, and being mindful of color ensuring</a:t>
            </a:r>
            <a:r>
              <a:rPr lang="en-US" dirty="0"/>
              <a:t> sufficient color contrast</a:t>
            </a:r>
            <a:r>
              <a:rPr lang="en-US" b="0" i="0" dirty="0">
                <a:solidFill>
                  <a:srgbClr val="1E1E1E"/>
                </a:solidFill>
                <a:effectLst/>
                <a:highlight>
                  <a:srgbClr val="F3F4F4"/>
                </a:highlight>
                <a:latin typeface="Roboto" panose="02000000000000000000" pitchFamily="2" charset="0"/>
              </a:rPr>
              <a:t>. </a:t>
            </a:r>
            <a:endParaRPr dirty="0"/>
          </a:p>
        </p:txBody>
      </p:sp>
    </p:spTree>
    <p:extLst>
      <p:ext uri="{BB962C8B-B14F-4D97-AF65-F5344CB8AC3E}">
        <p14:creationId xmlns:p14="http://schemas.microsoft.com/office/powerpoint/2010/main" val="142196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1" i="0" dirty="0">
                <a:solidFill>
                  <a:srgbClr val="242424"/>
                </a:solidFill>
                <a:effectLst/>
                <a:highlight>
                  <a:srgbClr val="FFFFFF"/>
                </a:highlight>
                <a:latin typeface="Segoe UI" panose="020B0502040204020203" pitchFamily="34" charset="0"/>
              </a:rPr>
              <a:t>Accessible Social Media Posts that include images or videos and text cover the same concepts with the addition of hashtags and emojis</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Of course, a</a:t>
            </a:r>
            <a:r>
              <a:rPr lang="en-US" b="0" i="0" dirty="0">
                <a:solidFill>
                  <a:srgbClr val="242424"/>
                </a:solidFill>
                <a:effectLst/>
                <a:highlight>
                  <a:srgbClr val="FFFFFF"/>
                </a:highlight>
                <a:latin typeface="Segoe UI" panose="020B0502040204020203" pitchFamily="34" charset="0"/>
              </a:rPr>
              <a:t>dding descriptive alt text to images on platforms like Facebook and Instagram helps </a:t>
            </a:r>
            <a:r>
              <a:rPr lang="en-US" b="0" i="0" dirty="0" err="1">
                <a:solidFill>
                  <a:srgbClr val="242424"/>
                </a:solidFill>
                <a:effectLst/>
                <a:highlight>
                  <a:srgbClr val="FFFFFF"/>
                </a:highlight>
                <a:latin typeface="Segoe UI" panose="020B0502040204020203" pitchFamily="34" charset="0"/>
              </a:rPr>
              <a:t>screenreader</a:t>
            </a:r>
            <a:r>
              <a:rPr lang="en-US" b="0" i="0" dirty="0">
                <a:solidFill>
                  <a:srgbClr val="242424"/>
                </a:solidFill>
                <a:effectLst/>
                <a:highlight>
                  <a:srgbClr val="FFFFFF"/>
                </a:highlight>
                <a:latin typeface="Segoe UI" panose="020B0502040204020203" pitchFamily="34" charset="0"/>
              </a:rPr>
              <a:t> users understand the content you post. </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Captions for Videos</a:t>
            </a:r>
            <a:r>
              <a:rPr lang="en-US" b="0" i="0" dirty="0">
                <a:solidFill>
                  <a:srgbClr val="242424"/>
                </a:solidFill>
                <a:effectLst/>
                <a:highlight>
                  <a:srgbClr val="FFFFFF"/>
                </a:highlight>
                <a:latin typeface="Segoe UI" panose="020B0502040204020203" pitchFamily="34" charset="0"/>
              </a:rPr>
              <a:t>: Including captions in videos on platforms like Facebook and TikTok ensures that users with hearing impairments can follow along. Like a cooking tutorial video with captions describing each step and ingredient.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3192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1100" b="1" i="0" dirty="0">
                <a:solidFill>
                  <a:srgbClr val="162020"/>
                </a:solidFill>
                <a:effectLst/>
                <a:highlight>
                  <a:srgbClr val="FFFFFF"/>
                </a:highlight>
                <a:latin typeface="Proxima Nova"/>
              </a:rPr>
              <a:t>Along with your images and videos, making the text in your post accessible is so important.</a:t>
            </a:r>
          </a:p>
          <a:p>
            <a:pPr algn="l">
              <a:buFont typeface="Arial" panose="020B0604020202020204" pitchFamily="34" charset="0"/>
              <a:buChar char="•"/>
            </a:pPr>
            <a:r>
              <a:rPr lang="en-US" sz="1100" b="1" i="0" dirty="0">
                <a:solidFill>
                  <a:srgbClr val="162020"/>
                </a:solidFill>
                <a:effectLst/>
                <a:highlight>
                  <a:srgbClr val="FFFFFF"/>
                </a:highlight>
                <a:latin typeface="Proxima Nova"/>
              </a:rPr>
              <a:t>Format your hashtags the right way.</a:t>
            </a:r>
            <a:r>
              <a:rPr lang="en-US" sz="1100" b="0" i="0" dirty="0">
                <a:solidFill>
                  <a:srgbClr val="162020"/>
                </a:solidFill>
                <a:effectLst/>
                <a:highlight>
                  <a:srgbClr val="FFFFFF"/>
                </a:highlight>
                <a:latin typeface="Proxima Nova"/>
              </a:rPr>
              <a:t> </a:t>
            </a:r>
          </a:p>
          <a:p>
            <a:pPr algn="l">
              <a:buFont typeface="Arial" panose="020B0604020202020204" pitchFamily="34" charset="0"/>
              <a:buChar char="•"/>
            </a:pPr>
            <a:r>
              <a:rPr lang="en-US" sz="1100" b="0" i="0" dirty="0">
                <a:solidFill>
                  <a:srgbClr val="162020"/>
                </a:solidFill>
                <a:effectLst/>
                <a:highlight>
                  <a:srgbClr val="FFFFFF"/>
                </a:highlight>
                <a:latin typeface="Proxima Nova"/>
              </a:rPr>
              <a:t> “CamelCase,” </a:t>
            </a:r>
          </a:p>
          <a:p>
            <a:pPr algn="l">
              <a:buFont typeface="Arial" panose="020B0604020202020204" pitchFamily="34" charset="0"/>
              <a:buChar char="•"/>
            </a:pPr>
            <a:r>
              <a:rPr lang="en-US" sz="1100" b="0" i="0" dirty="0">
                <a:solidFill>
                  <a:srgbClr val="162020"/>
                </a:solidFill>
                <a:effectLst/>
                <a:highlight>
                  <a:srgbClr val="FFFFFF"/>
                </a:highlight>
                <a:latin typeface="Proxima Nova"/>
              </a:rPr>
              <a:t>So instead of #nashvillenorth, write #NashvilleNorth like President Caboni did!</a:t>
            </a:r>
          </a:p>
          <a:p>
            <a:pPr algn="l"/>
            <a:endParaRPr lang="en-US" sz="1100" b="0" i="0" dirty="0">
              <a:solidFill>
                <a:srgbClr val="162020"/>
              </a:solidFill>
              <a:effectLst/>
              <a:highlight>
                <a:srgbClr val="FFFFFF"/>
              </a:highlight>
              <a:latin typeface="Proxima Nova"/>
            </a:endParaRPr>
          </a:p>
          <a:p>
            <a:pPr marL="171450" indent="-171450">
              <a:buFont typeface="Arial" panose="020B0604020202020204" pitchFamily="34" charset="0"/>
              <a:buChar char="•"/>
            </a:pPr>
            <a:r>
              <a:rPr lang="en-US" sz="1100" b="1" i="0" dirty="0">
                <a:solidFill>
                  <a:srgbClr val="162020"/>
                </a:solidFill>
                <a:effectLst/>
                <a:highlight>
                  <a:srgbClr val="FFFFFF"/>
                </a:highlight>
                <a:latin typeface="Proxima Nova"/>
              </a:rPr>
              <a:t>Include @ mentions at the end of your posts.</a:t>
            </a:r>
            <a:r>
              <a:rPr lang="en-US" sz="1100" b="0" i="0" dirty="0">
                <a:solidFill>
                  <a:srgbClr val="162020"/>
                </a:solidFill>
                <a:effectLst/>
                <a:highlight>
                  <a:srgbClr val="FFFFFF"/>
                </a:highlight>
                <a:latin typeface="Proxima Nova"/>
              </a:rPr>
              <a:t> This helps the flow of your post, especially for screen readers.</a:t>
            </a:r>
          </a:p>
          <a:p>
            <a:endParaRPr lang="en-US" sz="1100" dirty="0"/>
          </a:p>
          <a:p>
            <a:pPr algn="l">
              <a:buFont typeface="Arial" panose="020B0604020202020204" pitchFamily="34" charset="0"/>
              <a:buChar char="•"/>
            </a:pPr>
            <a:r>
              <a:rPr lang="en-US" sz="1100" b="1" i="0" dirty="0">
                <a:solidFill>
                  <a:srgbClr val="162020"/>
                </a:solidFill>
                <a:effectLst/>
                <a:highlight>
                  <a:srgbClr val="FFFFFF"/>
                </a:highlight>
                <a:latin typeface="Proxima Nova"/>
              </a:rPr>
              <a:t>Avoid run-on sentences.</a:t>
            </a:r>
            <a:r>
              <a:rPr lang="en-US" sz="1100" b="0" i="0" dirty="0">
                <a:solidFill>
                  <a:srgbClr val="162020"/>
                </a:solidFill>
                <a:effectLst/>
                <a:highlight>
                  <a:srgbClr val="FFFFFF"/>
                </a:highlight>
                <a:latin typeface="Proxima Nova"/>
              </a:rPr>
              <a:t> Instead, opt for clear, short sentences.</a:t>
            </a:r>
          </a:p>
          <a:p>
            <a:pPr algn="l"/>
            <a:endParaRPr lang="en-US" sz="1100" b="0" i="0" dirty="0">
              <a:solidFill>
                <a:srgbClr val="162020"/>
              </a:solidFill>
              <a:effectLst/>
              <a:highlight>
                <a:srgbClr val="FFFFFF"/>
              </a:highlight>
              <a:latin typeface="Proxima Nova"/>
            </a:endParaRPr>
          </a:p>
          <a:p>
            <a:pPr algn="l">
              <a:buFont typeface="Arial" panose="020B0604020202020204" pitchFamily="34" charset="0"/>
              <a:buChar char="•"/>
            </a:pPr>
            <a:r>
              <a:rPr lang="en-US" sz="1100" b="1" i="0" dirty="0">
                <a:solidFill>
                  <a:srgbClr val="162020"/>
                </a:solidFill>
                <a:effectLst/>
                <a:highlight>
                  <a:srgbClr val="FFFFFF"/>
                </a:highlight>
                <a:latin typeface="Proxima Nova"/>
              </a:rPr>
              <a:t>Present the most important information first.</a:t>
            </a:r>
            <a:r>
              <a:rPr lang="en-US" sz="1100" b="0" i="0" dirty="0">
                <a:solidFill>
                  <a:srgbClr val="162020"/>
                </a:solidFill>
                <a:effectLst/>
                <a:highlight>
                  <a:srgbClr val="FFFFFF"/>
                </a:highlight>
                <a:latin typeface="Proxima Nova"/>
              </a:rPr>
              <a:t> Helpful for accessibility, and to get your point across clearer, sooner.</a:t>
            </a:r>
          </a:p>
          <a:p>
            <a:pPr algn="l"/>
            <a:endParaRPr lang="en-US" sz="1100" b="0" i="0" dirty="0">
              <a:solidFill>
                <a:srgbClr val="162020"/>
              </a:solidFill>
              <a:effectLst/>
              <a:highlight>
                <a:srgbClr val="FFFFFF"/>
              </a:highlight>
              <a:latin typeface="Proxima Nova"/>
            </a:endParaRPr>
          </a:p>
          <a:p>
            <a:pPr algn="l">
              <a:buFont typeface="Arial" panose="020B0604020202020204" pitchFamily="34" charset="0"/>
              <a:buChar char="•"/>
            </a:pPr>
            <a:r>
              <a:rPr lang="en-US" sz="1100" b="1" i="0" dirty="0">
                <a:solidFill>
                  <a:srgbClr val="162020"/>
                </a:solidFill>
                <a:effectLst/>
                <a:highlight>
                  <a:srgbClr val="FFFFFF"/>
                </a:highlight>
                <a:latin typeface="Proxima Nova"/>
              </a:rPr>
              <a:t>Use special characters correctly, and in moderation.</a:t>
            </a:r>
            <a:r>
              <a:rPr lang="en-US" sz="1100" b="0" i="0" dirty="0">
                <a:solidFill>
                  <a:srgbClr val="162020"/>
                </a:solidFill>
                <a:effectLst/>
                <a:highlight>
                  <a:srgbClr val="FFFFFF"/>
                </a:highlight>
                <a:latin typeface="Proxima Nova"/>
              </a:rPr>
              <a:t> Screen readers know to not read all special characters aloud, like ampersands. But too many special characters in your text can result in a confusing experience for people using screen readers.</a:t>
            </a:r>
          </a:p>
          <a:p>
            <a:pPr algn="l">
              <a:buFont typeface="Arial" panose="020B0604020202020204" pitchFamily="34" charset="0"/>
              <a:buChar char="•"/>
            </a:pPr>
            <a:endParaRPr lang="en-US" b="1" i="0" dirty="0">
              <a:solidFill>
                <a:srgbClr val="162020"/>
              </a:solidFill>
              <a:effectLst/>
              <a:highlight>
                <a:srgbClr val="FFFFFF"/>
              </a:highlight>
              <a:latin typeface="Proxima Nova"/>
            </a:endParaRPr>
          </a:p>
          <a:p>
            <a:pPr algn="l">
              <a:buFont typeface="Arial" panose="020B0604020202020204" pitchFamily="34" charset="0"/>
              <a:buChar char="•"/>
            </a:pPr>
            <a:r>
              <a:rPr lang="en-US" b="1" i="0" dirty="0">
                <a:solidFill>
                  <a:srgbClr val="162020"/>
                </a:solidFill>
                <a:effectLst/>
                <a:highlight>
                  <a:srgbClr val="FFFFFF"/>
                </a:highlight>
                <a:latin typeface="Proxima Nova"/>
              </a:rPr>
              <a:t>Avoid all caps.</a:t>
            </a:r>
            <a:r>
              <a:rPr lang="en-US" b="0" i="0" dirty="0">
                <a:solidFill>
                  <a:srgbClr val="162020"/>
                </a:solidFill>
                <a:effectLst/>
                <a:highlight>
                  <a:srgbClr val="FFFFFF"/>
                </a:highlight>
                <a:latin typeface="Proxima Nova"/>
              </a:rPr>
              <a:t> All caps make words harder to identify by their shape, and screen readers may read them as acronyms—not full words. For example: text vs TEXT.</a:t>
            </a:r>
          </a:p>
          <a:p>
            <a:pPr algn="l"/>
            <a:endParaRPr lang="en-US" b="0" i="0" dirty="0">
              <a:solidFill>
                <a:srgbClr val="162020"/>
              </a:solidFill>
              <a:effectLst/>
              <a:highlight>
                <a:srgbClr val="FFFFFF"/>
              </a:highlight>
              <a:latin typeface="Proxima Nova"/>
            </a:endParaRPr>
          </a:p>
          <a:p>
            <a:pPr algn="l">
              <a:buFont typeface="Arial" panose="020B0604020202020204" pitchFamily="34" charset="0"/>
              <a:buChar char="•"/>
            </a:pPr>
            <a:r>
              <a:rPr lang="en-US" b="1" i="0" dirty="0">
                <a:solidFill>
                  <a:srgbClr val="162020"/>
                </a:solidFill>
                <a:effectLst/>
                <a:highlight>
                  <a:srgbClr val="FFFFFF"/>
                </a:highlight>
                <a:latin typeface="Proxima Nova"/>
              </a:rPr>
              <a:t>Be mindful of font color.</a:t>
            </a:r>
            <a:r>
              <a:rPr lang="en-US" b="0" i="0" dirty="0">
                <a:solidFill>
                  <a:srgbClr val="162020"/>
                </a:solidFill>
                <a:effectLst/>
                <a:highlight>
                  <a:srgbClr val="FFFFFF"/>
                </a:highlight>
                <a:latin typeface="Proxima Nova"/>
              </a:rPr>
              <a:t> This is more relevant for pages or posts you link to. Ensure your font and hyperlink colors are accessible.</a:t>
            </a:r>
          </a:p>
          <a:p>
            <a:pPr algn="l"/>
            <a:endParaRPr lang="en-US" b="0" i="0" dirty="0">
              <a:solidFill>
                <a:srgbClr val="162020"/>
              </a:solidFill>
              <a:effectLst/>
              <a:highlight>
                <a:srgbClr val="FFFFFF"/>
              </a:highlight>
              <a:latin typeface="Proxima Nova"/>
            </a:endParaRPr>
          </a:p>
          <a:p>
            <a:pPr algn="l">
              <a:buFont typeface="Arial" panose="020B0604020202020204" pitchFamily="34" charset="0"/>
              <a:buChar char="•"/>
            </a:pPr>
            <a:r>
              <a:rPr lang="en-US" b="1" i="0" dirty="0">
                <a:solidFill>
                  <a:srgbClr val="162020"/>
                </a:solidFill>
                <a:effectLst/>
                <a:highlight>
                  <a:srgbClr val="FFFFFF"/>
                </a:highlight>
                <a:latin typeface="Proxima Nova"/>
              </a:rPr>
              <a:t>Spell out acronyms first.</a:t>
            </a:r>
            <a:r>
              <a:rPr lang="en-US" b="0" i="0" dirty="0">
                <a:solidFill>
                  <a:srgbClr val="162020"/>
                </a:solidFill>
                <a:effectLst/>
                <a:highlight>
                  <a:srgbClr val="FFFFFF"/>
                </a:highlight>
                <a:latin typeface="Proxima Nova"/>
              </a:rPr>
              <a:t> This helps screen readers and people unfamiliar with acronyms.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dirty="0">
                <a:solidFill>
                  <a:srgbClr val="162020"/>
                </a:solidFill>
                <a:effectLst/>
                <a:highlight>
                  <a:srgbClr val="FFFFFF"/>
                </a:highlight>
                <a:latin typeface="Proxima Nova"/>
              </a:rPr>
              <a:t>And again! Write in plain language.</a:t>
            </a:r>
            <a:r>
              <a:rPr lang="en-US" sz="1100" b="0" i="0" dirty="0">
                <a:solidFill>
                  <a:srgbClr val="162020"/>
                </a:solidFill>
                <a:effectLst/>
                <a:highlight>
                  <a:srgbClr val="FFFFFF"/>
                </a:highlight>
                <a:latin typeface="Proxima Nova"/>
              </a:rPr>
              <a:t> Avoid jargon and overly technical language to make your posts more accessible to everyone, including non-native speakers or people who experience cognitive impairments.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dirty="0">
                <a:solidFill>
                  <a:srgbClr val="162020"/>
                </a:solidFill>
                <a:effectLst/>
                <a:highlight>
                  <a:srgbClr val="FFFFFF"/>
                </a:highlight>
                <a:latin typeface="Proxima Nova"/>
              </a:rPr>
              <a:t>Avoid “creative” typography.</a:t>
            </a:r>
            <a:r>
              <a:rPr lang="en-US" sz="1100" b="0" i="0" dirty="0">
                <a:solidFill>
                  <a:srgbClr val="162020"/>
                </a:solidFill>
                <a:effectLst/>
                <a:highlight>
                  <a:srgbClr val="FFFFFF"/>
                </a:highlight>
                <a:latin typeface="Proxima Nova"/>
              </a:rPr>
              <a:t> Playing around with cute fonts has become popular in social bios and posts. But these don’t work well with assistive technologies.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3851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965474a9_3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e965474a9_3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With emojis, we all love them, and you don’t need to stop using emojis, just be mindful of where and how much you use them. </a:t>
            </a:r>
          </a:p>
          <a:p>
            <a:endParaRPr lang="en-US" dirty="0"/>
          </a:p>
          <a:p>
            <a:r>
              <a:rPr lang="en-US" dirty="0"/>
              <a:t>Here are some tips:</a:t>
            </a:r>
          </a:p>
          <a:p>
            <a:endParaRPr lang="en-US" dirty="0"/>
          </a:p>
          <a:p>
            <a:pPr marL="285750" indent="-285750">
              <a:buFont typeface="Arial" panose="020B0604020202020204" pitchFamily="34" charset="0"/>
              <a:buChar char="•"/>
            </a:pPr>
            <a:r>
              <a:rPr lang="en-US" dirty="0"/>
              <a:t>Using emojis in moderation limits confusion in your posts. </a:t>
            </a:r>
          </a:p>
          <a:p>
            <a:endParaRPr lang="en-US" dirty="0"/>
          </a:p>
          <a:p>
            <a:pPr marL="285750" indent="-285750">
              <a:buFont typeface="Arial" panose="020B0604020202020204" pitchFamily="34" charset="0"/>
              <a:buChar char="•"/>
            </a:pPr>
            <a:r>
              <a:rPr lang="en-US" dirty="0"/>
              <a:t>Put them at the end of a social post. This will help you lead with your key information. </a:t>
            </a:r>
          </a:p>
          <a:p>
            <a:endParaRPr lang="en-US" dirty="0"/>
          </a:p>
          <a:p>
            <a:pPr marL="285750" indent="-285750">
              <a:buFont typeface="Arial" panose="020B0604020202020204" pitchFamily="34" charset="0"/>
              <a:buChar char="•"/>
            </a:pPr>
            <a:r>
              <a:rPr lang="en-US" dirty="0"/>
              <a:t>And keep in mind: custom emojis that represent different skin tones are fantastic and inclusive, but they have longer descriptions. If you use multiple in a row, you’ll add complexity for folks using a screen reader.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252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review the accessibility concepts we’ve learned. In the next slides, it’s your turn to share accessibility issues you notice. </a:t>
            </a:r>
            <a:endParaRPr dirty="0"/>
          </a:p>
        </p:txBody>
      </p:sp>
    </p:spTree>
    <p:extLst>
      <p:ext uri="{BB962C8B-B14F-4D97-AF65-F5344CB8AC3E}">
        <p14:creationId xmlns:p14="http://schemas.microsoft.com/office/powerpoint/2010/main" val="1626853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Let’s check for the concepts we have learned in this email. What accessibility issues do you see?</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Missing alt text</a:t>
            </a:r>
            <a:r>
              <a:rPr lang="en-US" dirty="0"/>
              <a:t>:</a:t>
            </a:r>
          </a:p>
          <a:p>
            <a:pPr marL="0" lvl="0" indent="0" algn="l" rtl="0">
              <a:spcBef>
                <a:spcPts val="0"/>
              </a:spcBef>
              <a:spcAft>
                <a:spcPts val="0"/>
              </a:spcAft>
              <a:buNone/>
            </a:pPr>
            <a:r>
              <a:rPr lang="en-US" dirty="0"/>
              <a:t>Including images without descriptive alternative text, leaving screen readers unable to explain the image content to users. </a:t>
            </a:r>
          </a:p>
          <a:p>
            <a:pPr marL="0" lvl="0" indent="0" algn="l" rtl="0">
              <a:spcBef>
                <a:spcPts val="0"/>
              </a:spcBef>
              <a:spcAft>
                <a:spcPts val="0"/>
              </a:spcAft>
              <a:buNone/>
            </a:pPr>
            <a:r>
              <a:rPr lang="en-US" b="1" dirty="0"/>
              <a:t>Unclear link text</a:t>
            </a:r>
            <a:r>
              <a:rPr lang="en-US" dirty="0"/>
              <a:t>:</a:t>
            </a:r>
          </a:p>
          <a:p>
            <a:pPr marL="0" lvl="0" indent="0" algn="l" rtl="0">
              <a:spcBef>
                <a:spcPts val="0"/>
              </a:spcBef>
              <a:spcAft>
                <a:spcPts val="0"/>
              </a:spcAft>
              <a:buNone/>
            </a:pPr>
            <a:r>
              <a:rPr lang="en-US" dirty="0"/>
              <a:t>Using generic link descriptions like "click here" instead of descriptive text explaining where the link leads. </a:t>
            </a:r>
          </a:p>
          <a:p>
            <a:pPr marL="0" lvl="0" indent="0" algn="l" rtl="0">
              <a:spcBef>
                <a:spcPts val="0"/>
              </a:spcBef>
              <a:spcAft>
                <a:spcPts val="0"/>
              </a:spcAft>
              <a:buNone/>
            </a:pPr>
            <a:r>
              <a:rPr lang="en-US" b="1" dirty="0"/>
              <a:t>Small font size</a:t>
            </a:r>
            <a:r>
              <a:rPr lang="en-US" dirty="0"/>
              <a:t>:</a:t>
            </a:r>
          </a:p>
          <a:p>
            <a:pPr marL="0" lvl="0" indent="0" algn="l" rtl="0">
              <a:spcBef>
                <a:spcPts val="0"/>
              </a:spcBef>
              <a:spcAft>
                <a:spcPts val="0"/>
              </a:spcAft>
              <a:buNone/>
            </a:pPr>
            <a:r>
              <a:rPr lang="en-US" dirty="0"/>
              <a:t>Using a very small font size that is hard to read, especially on smaller screens. </a:t>
            </a:r>
          </a:p>
          <a:p>
            <a:pPr marL="0" lvl="0" indent="0" algn="l" rtl="0">
              <a:spcBef>
                <a:spcPts val="0"/>
              </a:spcBef>
              <a:spcAft>
                <a:spcPts val="0"/>
              </a:spcAft>
              <a:buNone/>
            </a:pPr>
            <a:r>
              <a:rPr lang="en-US" b="1" dirty="0"/>
              <a:t>Image-only content</a:t>
            </a:r>
            <a:r>
              <a:rPr lang="en-US" dirty="0"/>
              <a:t>:</a:t>
            </a:r>
          </a:p>
          <a:p>
            <a:pPr marL="0" lvl="0" indent="0" algn="l" rtl="0">
              <a:spcBef>
                <a:spcPts val="0"/>
              </a:spcBef>
              <a:spcAft>
                <a:spcPts val="0"/>
              </a:spcAft>
              <a:buNone/>
            </a:pPr>
            <a:r>
              <a:rPr lang="en-US" dirty="0"/>
              <a:t>Relying solely on images to convey important information without providing alternative text descriptions. </a:t>
            </a:r>
          </a:p>
          <a:p>
            <a:pPr marL="0" lvl="0" indent="0" algn="l" rtl="0">
              <a:spcBef>
                <a:spcPts val="0"/>
              </a:spcBef>
              <a:spcAft>
                <a:spcPts val="0"/>
              </a:spcAft>
              <a:buNone/>
            </a:pPr>
            <a:r>
              <a:rPr lang="en-US" b="1" dirty="0"/>
              <a:t>Subject line:</a:t>
            </a:r>
          </a:p>
          <a:p>
            <a:pPr marL="0" lvl="0" indent="0" algn="l" rtl="0">
              <a:spcBef>
                <a:spcPts val="0"/>
              </a:spcBef>
              <a:spcAft>
                <a:spcPts val="0"/>
              </a:spcAft>
              <a:buNone/>
            </a:pPr>
            <a:r>
              <a:rPr lang="en-US" dirty="0"/>
              <a:t>Avoid vague subject lines like “Important”; provides no information about the email’s content, leaving the recipient unsure of what the message is about, making it difficult for them to prioritize or understand the email, especially if they have accessibility needs</a:t>
            </a:r>
          </a:p>
        </p:txBody>
      </p:sp>
    </p:spTree>
    <p:extLst>
      <p:ext uri="{BB962C8B-B14F-4D97-AF65-F5344CB8AC3E}">
        <p14:creationId xmlns:p14="http://schemas.microsoft.com/office/powerpoint/2010/main" val="217341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about this email?</a:t>
            </a:r>
          </a:p>
          <a:p>
            <a:pPr marL="228600" lvl="0" indent="-228600" algn="l" rtl="0">
              <a:spcBef>
                <a:spcPts val="0"/>
              </a:spcBef>
              <a:spcAft>
                <a:spcPts val="0"/>
              </a:spcAft>
              <a:buAutoNum type="arabicPeriod"/>
            </a:pPr>
            <a:r>
              <a:rPr lang="en-US" dirty="0"/>
              <a:t>It looks like spam. No author, no subject, what did we win? A virus most likely?</a:t>
            </a:r>
          </a:p>
          <a:p>
            <a:pPr marL="228600" lvl="0" indent="-228600" algn="l" rtl="0">
              <a:spcBef>
                <a:spcPts val="0"/>
              </a:spcBef>
              <a:spcAft>
                <a:spcPts val="0"/>
              </a:spcAft>
              <a:buAutoNum type="arabicPeriod"/>
            </a:pPr>
            <a:r>
              <a:rPr lang="en-US" dirty="0"/>
              <a:t>The list is not formatted correctly and can’t be read as a list by screen readers.</a:t>
            </a:r>
          </a:p>
          <a:p>
            <a:pPr marL="228600" lvl="0" indent="-228600" algn="l" rtl="0">
              <a:spcBef>
                <a:spcPts val="0"/>
              </a:spcBef>
              <a:spcAft>
                <a:spcPts val="0"/>
              </a:spcAft>
              <a:buAutoNum type="arabicPeriod"/>
            </a:pPr>
            <a:r>
              <a:rPr lang="en-US" dirty="0"/>
              <a:t>PDF should be in brackets, so it is known that link opens a PDF.</a:t>
            </a:r>
          </a:p>
          <a:p>
            <a:pPr marL="228600" lvl="0" indent="-228600" algn="l" rtl="0">
              <a:spcBef>
                <a:spcPts val="0"/>
              </a:spcBef>
              <a:spcAft>
                <a:spcPts val="0"/>
              </a:spcAft>
              <a:buAutoNum type="arabicPeriod"/>
            </a:pPr>
            <a:r>
              <a:rPr lang="en-US" dirty="0"/>
              <a:t>Links are not descriptive.</a:t>
            </a:r>
            <a:endParaRPr dirty="0"/>
          </a:p>
        </p:txBody>
      </p:sp>
    </p:spTree>
    <p:extLst>
      <p:ext uri="{BB962C8B-B14F-4D97-AF65-F5344CB8AC3E}">
        <p14:creationId xmlns:p14="http://schemas.microsoft.com/office/powerpoint/2010/main" val="4191656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accessibility issues do you notice in regards to this image?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Pixels are fuzzy, and the image is not even magnified. If someone needed to increase the size, it would be even more distorted. You can hardly read Virgin Islands and Pacific Basin.</a:t>
            </a:r>
          </a:p>
          <a:p>
            <a:pPr marL="0" lvl="0" indent="0" algn="l" rtl="0">
              <a:spcBef>
                <a:spcPts val="0"/>
              </a:spcBef>
              <a:spcAft>
                <a:spcPts val="0"/>
              </a:spcAft>
              <a:buNone/>
            </a:pPr>
            <a:r>
              <a:rPr lang="en-US" dirty="0"/>
              <a:t>No subject, no title, what is this map trying to show us?</a:t>
            </a:r>
          </a:p>
          <a:p>
            <a:pPr marL="0" lvl="0" indent="0" algn="l" rtl="0">
              <a:spcBef>
                <a:spcPts val="0"/>
              </a:spcBef>
              <a:spcAft>
                <a:spcPts val="0"/>
              </a:spcAft>
              <a:buNone/>
            </a:pPr>
            <a:r>
              <a:rPr lang="en-US" dirty="0"/>
              <a:t>Not enough color contrast with the Virgin Islands and the Pacific Basin</a:t>
            </a:r>
          </a:p>
          <a:p>
            <a:pPr marL="0" lvl="0" indent="0" algn="l" rtl="0">
              <a:spcBef>
                <a:spcPts val="0"/>
              </a:spcBef>
              <a:spcAft>
                <a:spcPts val="0"/>
              </a:spcAft>
              <a:buNone/>
            </a:pPr>
            <a:r>
              <a:rPr lang="en-US" dirty="0"/>
              <a:t>Alt Text: “map with numbers” is not enough! “US map with 10 regions of the US in different colors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8881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Same map but we’ve printed it out without color. Without the color, the regions are hard to discern due to the lack of color contrast in gray scale. Separating the regions with white space, gives definition and shows a different way to convey the information and not be locked into color as the only means.  </a:t>
            </a:r>
            <a:endParaRPr/>
          </a:p>
        </p:txBody>
      </p:sp>
    </p:spTree>
    <p:extLst>
      <p:ext uri="{BB962C8B-B14F-4D97-AF65-F5344CB8AC3E}">
        <p14:creationId xmlns:p14="http://schemas.microsoft.com/office/powerpoint/2010/main" val="325929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Electronic accessibility, ensures that digital content, resources, and technologies are usable by </a:t>
            </a:r>
            <a:r>
              <a:rPr lang="en-US" b="1"/>
              <a:t>everyone</a:t>
            </a:r>
            <a:r>
              <a:rPr lang="en-US"/>
              <a:t>, including people with disabilities. The ADA defines a person with a disability as a person who has a physical or mental impairment that substantially limits one or more major life activity. Major life activities including, thinking, concentrating, walking, seeing, learning, sleeping, basically the functions most important to daily life.</a:t>
            </a:r>
          </a:p>
          <a:p>
            <a:r>
              <a:rPr lang="en-US"/>
              <a:t>Removing electronic barriers involves designing websites, tools, and technologies to be accessible through various assistive technologies, such as screen readers for the visually impaired or captioning for the hearing impaired.</a:t>
            </a:r>
          </a:p>
          <a:p>
            <a:pPr algn="l"/>
            <a:endParaRPr lang="en-US"/>
          </a:p>
        </p:txBody>
      </p:sp>
    </p:spTree>
    <p:extLst>
      <p:ext uri="{BB962C8B-B14F-4D97-AF65-F5344CB8AC3E}">
        <p14:creationId xmlns:p14="http://schemas.microsoft.com/office/powerpoint/2010/main" val="1205917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Which is the correct way to note required information on a form that is accessible to everyone?</a:t>
            </a:r>
          </a:p>
          <a:p>
            <a:pPr marL="0" lvl="0" indent="0" algn="l" rtl="0">
              <a:spcBef>
                <a:spcPts val="0"/>
              </a:spcBef>
              <a:spcAft>
                <a:spcPts val="0"/>
              </a:spcAft>
              <a:buNone/>
            </a:pPr>
            <a:endParaRPr lang="en-US"/>
          </a:p>
          <a:p>
            <a:pPr marL="0" lvl="0" indent="0" algn="l" rtl="0">
              <a:spcBef>
                <a:spcPts val="0"/>
              </a:spcBef>
              <a:spcAft>
                <a:spcPts val="0"/>
              </a:spcAft>
              <a:buNone/>
            </a:pPr>
            <a:r>
              <a:rPr lang="en-US"/>
              <a:t>*Required fields…you can use green, but green does not need to be the only way for someone completing the form to know which fields are required. To use the asterisk, allows everyone to know regardless of ability to see the color green, which fields they have to complete. </a:t>
            </a:r>
            <a:endParaRPr/>
          </a:p>
        </p:txBody>
      </p:sp>
    </p:spTree>
    <p:extLst>
      <p:ext uri="{BB962C8B-B14F-4D97-AF65-F5344CB8AC3E}">
        <p14:creationId xmlns:p14="http://schemas.microsoft.com/office/powerpoint/2010/main" val="531383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issues do you see?</a:t>
            </a:r>
          </a:p>
          <a:p>
            <a:pPr marL="228600" lvl="0" indent="-228600" algn="l" rtl="0">
              <a:spcBef>
                <a:spcPts val="0"/>
              </a:spcBef>
              <a:spcAft>
                <a:spcPts val="0"/>
              </a:spcAft>
              <a:buAutoNum type="arabicPeriod"/>
            </a:pPr>
            <a:r>
              <a:rPr lang="en-US" dirty="0"/>
              <a:t>KISS – Keep it short and simple, just list your allergies</a:t>
            </a:r>
          </a:p>
          <a:p>
            <a:pPr marL="228600" lvl="0" indent="-228600" algn="l" rtl="0">
              <a:spcBef>
                <a:spcPts val="0"/>
              </a:spcBef>
              <a:spcAft>
                <a:spcPts val="0"/>
              </a:spcAft>
              <a:buAutoNum type="arabicPeriod"/>
            </a:pPr>
            <a:r>
              <a:rPr lang="en-US" dirty="0"/>
              <a:t>Maybe highlight in red AND underline that way color is not the only way to understand the information</a:t>
            </a:r>
          </a:p>
          <a:p>
            <a:pPr marL="228600" lvl="0" indent="-228600" algn="l" rtl="0">
              <a:spcBef>
                <a:spcPts val="0"/>
              </a:spcBef>
              <a:spcAft>
                <a:spcPts val="0"/>
              </a:spcAft>
              <a:buAutoNum type="arabicPeriod"/>
            </a:pPr>
            <a:r>
              <a:rPr lang="en-US" dirty="0"/>
              <a:t>No file ID and no author (who is this from and why are they telling us?) Remember information helps screen readers and other assistive technologies provide context to users.</a:t>
            </a:r>
            <a:endParaRPr dirty="0"/>
          </a:p>
        </p:txBody>
      </p:sp>
    </p:spTree>
    <p:extLst>
      <p:ext uri="{BB962C8B-B14F-4D97-AF65-F5344CB8AC3E}">
        <p14:creationId xmlns:p14="http://schemas.microsoft.com/office/powerpoint/2010/main" val="593202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Can you still comprehend this graph without color?</a:t>
            </a:r>
          </a:p>
          <a:p>
            <a:pPr marL="0" lvl="0" indent="0" algn="l" rtl="0">
              <a:spcBef>
                <a:spcPts val="0"/>
              </a:spcBef>
              <a:spcAft>
                <a:spcPts val="0"/>
              </a:spcAft>
              <a:buNone/>
            </a:pPr>
            <a:endParaRPr lang="en-US"/>
          </a:p>
          <a:p>
            <a:pPr marL="0" lvl="0" indent="0" algn="l" rtl="0">
              <a:spcBef>
                <a:spcPts val="0"/>
              </a:spcBef>
              <a:spcAft>
                <a:spcPts val="0"/>
              </a:spcAft>
              <a:buNone/>
            </a:pPr>
            <a:r>
              <a:rPr lang="en-US"/>
              <a:t>Yes! This graph provides another example that you can use color, but texture gives more clarity in gray scale. Our goal is to convey information with or without color.</a:t>
            </a:r>
            <a:endParaRPr/>
          </a:p>
        </p:txBody>
      </p:sp>
    </p:spTree>
    <p:extLst>
      <p:ext uri="{BB962C8B-B14F-4D97-AF65-F5344CB8AC3E}">
        <p14:creationId xmlns:p14="http://schemas.microsoft.com/office/powerpoint/2010/main" val="585344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Can anyone provide the alt text for this photo?</a:t>
            </a:r>
          </a:p>
          <a:p>
            <a:pPr marL="0" lvl="0" indent="0" algn="l" rtl="0">
              <a:spcBef>
                <a:spcPts val="0"/>
              </a:spcBef>
              <a:spcAft>
                <a:spcPts val="0"/>
              </a:spcAft>
              <a:buNone/>
            </a:pPr>
            <a:endParaRPr lang="en-US"/>
          </a:p>
          <a:p>
            <a:pPr marL="0" lvl="0" indent="0" algn="l" rtl="0">
              <a:spcBef>
                <a:spcPts val="0"/>
              </a:spcBef>
              <a:spcAft>
                <a:spcPts val="0"/>
              </a:spcAft>
              <a:buNone/>
            </a:pPr>
            <a:r>
              <a:rPr lang="en-US"/>
              <a:t>Avoid image or photo of, think about what is important for someone who is blind or has low vision.</a:t>
            </a:r>
          </a:p>
          <a:p>
            <a:pPr marL="0" lvl="0" indent="0" algn="l" rtl="0">
              <a:spcBef>
                <a:spcPts val="0"/>
              </a:spcBef>
              <a:spcAft>
                <a:spcPts val="0"/>
              </a:spcAft>
              <a:buNone/>
            </a:pPr>
            <a:endParaRPr lang="en-US"/>
          </a:p>
          <a:p>
            <a:pPr marL="0" lvl="0" indent="0" algn="l" rtl="0">
              <a:spcBef>
                <a:spcPts val="0"/>
              </a:spcBef>
              <a:spcAft>
                <a:spcPts val="0"/>
              </a:spcAft>
              <a:buNone/>
            </a:pPr>
            <a:r>
              <a:rPr lang="en-US"/>
              <a:t>“A cat is wearing black sunglasses. The cat’s face is angled to the right side looking up, cat is in black and white, and the black background is black. It has a patriotic feel like when someone is looking up to the American flag.” If this was a sunglass advertisement, our goal might be to mention the brand of sunglasses or be more specific of the lens shape.</a:t>
            </a:r>
            <a:endParaRPr/>
          </a:p>
        </p:txBody>
      </p:sp>
    </p:spTree>
    <p:extLst>
      <p:ext uri="{BB962C8B-B14F-4D97-AF65-F5344CB8AC3E}">
        <p14:creationId xmlns:p14="http://schemas.microsoft.com/office/powerpoint/2010/main" val="3734640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Font typeface="+mj-lt"/>
              <a:buAutoNum type="arabicPeriod"/>
            </a:pPr>
            <a:r>
              <a:rPr lang="en-US" dirty="0"/>
              <a:t>KISS-What’s the company? Information missing. Who are we contacting? Seems like a fake post.</a:t>
            </a:r>
          </a:p>
          <a:p>
            <a:pPr marL="228600" lvl="0" indent="-228600" algn="l" rtl="0">
              <a:spcBef>
                <a:spcPts val="0"/>
              </a:spcBef>
              <a:spcAft>
                <a:spcPts val="0"/>
              </a:spcAft>
              <a:buFont typeface="+mj-lt"/>
              <a:buAutoNum type="arabicPeriod"/>
            </a:pPr>
            <a:r>
              <a:rPr lang="en-US" dirty="0"/>
              <a:t>Company is misspelled</a:t>
            </a:r>
          </a:p>
          <a:p>
            <a:pPr marL="228600" lvl="0" indent="-228600" algn="l" rtl="0">
              <a:spcBef>
                <a:spcPts val="0"/>
              </a:spcBef>
              <a:spcAft>
                <a:spcPts val="0"/>
              </a:spcAft>
              <a:buFont typeface="+mj-lt"/>
              <a:buAutoNum type="arabicPeriod"/>
            </a:pPr>
            <a:r>
              <a:rPr lang="en-US" dirty="0"/>
              <a:t>Hashtag is not camel case, so </a:t>
            </a:r>
            <a:r>
              <a:rPr lang="en-US" dirty="0" err="1"/>
              <a:t>screenreader</a:t>
            </a:r>
            <a:r>
              <a:rPr lang="en-US" dirty="0"/>
              <a:t> can’t read it. </a:t>
            </a:r>
          </a:p>
          <a:p>
            <a:pPr marL="228600" lvl="0" indent="-228600" algn="l" rtl="0">
              <a:spcBef>
                <a:spcPts val="0"/>
              </a:spcBef>
              <a:spcAft>
                <a:spcPts val="0"/>
              </a:spcAft>
              <a:buFont typeface="+mj-lt"/>
              <a:buAutoNum type="arabicPeriod"/>
            </a:pPr>
            <a:r>
              <a:rPr lang="en-US" dirty="0"/>
              <a:t>Hashtag should be at the end of the post.</a:t>
            </a:r>
          </a:p>
          <a:p>
            <a:pPr marL="228600" lvl="0" indent="-228600" algn="l" rtl="0">
              <a:spcBef>
                <a:spcPts val="0"/>
              </a:spcBef>
              <a:spcAft>
                <a:spcPts val="0"/>
              </a:spcAft>
              <a:buFont typeface="+mj-lt"/>
              <a:buAutoNum type="arabicPeriod"/>
            </a:pPr>
            <a:r>
              <a:rPr lang="en-US" dirty="0"/>
              <a:t>Link of URL is too long, apply here should be linked instead of URL. </a:t>
            </a:r>
          </a:p>
          <a:p>
            <a:pPr marL="228600" lvl="0" indent="-228600" algn="l" rtl="0">
              <a:spcBef>
                <a:spcPts val="0"/>
              </a:spcBef>
              <a:spcAft>
                <a:spcPts val="0"/>
              </a:spcAft>
              <a:buFont typeface="+mj-lt"/>
              <a:buAutoNum type="arabicPeriod"/>
            </a:pPr>
            <a:r>
              <a:rPr lang="en-US" dirty="0"/>
              <a:t>Links should be at the end of the post.</a:t>
            </a:r>
          </a:p>
          <a:p>
            <a:pPr marL="228600" lvl="0" indent="-228600" algn="l" rtl="0">
              <a:spcBef>
                <a:spcPts val="0"/>
              </a:spcBef>
              <a:spcAft>
                <a:spcPts val="0"/>
              </a:spcAft>
              <a:buFont typeface="+mj-lt"/>
              <a:buAutoNum type="arabicPeriod"/>
            </a:pPr>
            <a:r>
              <a:rPr lang="en-US" dirty="0"/>
              <a:t>There is no visual description for the picture or QR code</a:t>
            </a:r>
            <a:endParaRPr dirty="0"/>
          </a:p>
        </p:txBody>
      </p:sp>
    </p:spTree>
    <p:extLst>
      <p:ext uri="{BB962C8B-B14F-4D97-AF65-F5344CB8AC3E}">
        <p14:creationId xmlns:p14="http://schemas.microsoft.com/office/powerpoint/2010/main" val="2154270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a:solidFill>
                  <a:srgbClr val="162020"/>
                </a:solidFill>
                <a:effectLst/>
                <a:highlight>
                  <a:srgbClr val="FFFFFF"/>
                </a:highlight>
                <a:latin typeface="Proxima Nova"/>
              </a:rPr>
              <a:t>Remember: every emoji has a description assigned to it, like alt text to an image.</a:t>
            </a:r>
          </a:p>
          <a:p>
            <a:pPr algn="l"/>
            <a:r>
              <a:rPr lang="en-US" b="0" i="0">
                <a:solidFill>
                  <a:srgbClr val="162020"/>
                </a:solidFill>
                <a:effectLst/>
                <a:highlight>
                  <a:srgbClr val="FFFFFF"/>
                </a:highlight>
                <a:latin typeface="Proxima Nova"/>
              </a:rPr>
              <a:t>A screen reader would read the post below as, “I pencil love red heart writing </a:t>
            </a:r>
            <a:r>
              <a:rPr lang="en-US" b="0" i="0" err="1">
                <a:solidFill>
                  <a:srgbClr val="162020"/>
                </a:solidFill>
                <a:effectLst/>
                <a:highlight>
                  <a:srgbClr val="FFFFFF"/>
                </a:highlight>
                <a:latin typeface="Proxima Nova"/>
              </a:rPr>
              <a:t>writing</a:t>
            </a:r>
            <a:r>
              <a:rPr lang="en-US" b="0" i="0">
                <a:solidFill>
                  <a:srgbClr val="162020"/>
                </a:solidFill>
                <a:effectLst/>
                <a:highlight>
                  <a:srgbClr val="FFFFFF"/>
                </a:highlight>
                <a:latin typeface="Proxima Nova"/>
              </a:rPr>
              <a:t> hand: light skin tone content laptop.” Not so cute.</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b="1" i="0">
              <a:solidFill>
                <a:srgbClr val="162020"/>
              </a:solidFill>
              <a:effectLst/>
              <a:highlight>
                <a:srgbClr val="FFFFFF"/>
              </a:highlight>
              <a:latin typeface="Proxima Nova"/>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1" i="0">
                <a:solidFill>
                  <a:srgbClr val="162020"/>
                </a:solidFill>
                <a:effectLst/>
                <a:highlight>
                  <a:srgbClr val="FFFFFF"/>
                </a:highlight>
                <a:latin typeface="Proxima Nova"/>
              </a:rPr>
              <a:t>Use emojis in moderation.</a:t>
            </a:r>
            <a:r>
              <a:rPr lang="en-US" b="0" i="0">
                <a:solidFill>
                  <a:srgbClr val="162020"/>
                </a:solidFill>
                <a:effectLst/>
                <a:highlight>
                  <a:srgbClr val="FFFFFF"/>
                </a:highlight>
                <a:latin typeface="Proxima Nova"/>
              </a:rPr>
              <a:t> </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0" i="0">
                <a:solidFill>
                  <a:srgbClr val="162020"/>
                </a:solidFill>
                <a:effectLst/>
                <a:highlight>
                  <a:srgbClr val="FFFFFF"/>
                </a:highlight>
                <a:latin typeface="Proxima Nova"/>
              </a:rPr>
              <a:t>Put them at the end of a social post. </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0" i="0">
                <a:solidFill>
                  <a:srgbClr val="162020"/>
                </a:solidFill>
                <a:effectLst/>
                <a:highlight>
                  <a:srgbClr val="FFFFFF"/>
                </a:highlight>
                <a:latin typeface="Proxima Nova"/>
              </a:rPr>
              <a:t>This also helps you lead with your key information. </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0" i="0">
                <a:solidFill>
                  <a:srgbClr val="162020"/>
                </a:solidFill>
                <a:effectLst/>
                <a:highlight>
                  <a:srgbClr val="FFFFFF"/>
                </a:highlight>
                <a:latin typeface="Proxima Nova"/>
              </a:rPr>
              <a:t>And keep in mind: custom emojis that represent different skin tones are fantastic and inclusive, but be aware that they have longer descriptions. If you use multiple in a row, you’ll add complexity for folks using a screen reader.</a:t>
            </a:r>
          </a:p>
          <a:p>
            <a:pPr marL="0" lvl="0" indent="0" algn="l" rtl="0">
              <a:spcBef>
                <a:spcPts val="0"/>
              </a:spcBef>
              <a:spcAft>
                <a:spcPts val="0"/>
              </a:spcAft>
              <a:buNone/>
            </a:pPr>
            <a:endParaRPr/>
          </a:p>
        </p:txBody>
      </p:sp>
    </p:spTree>
    <p:extLst>
      <p:ext uri="{BB962C8B-B14F-4D97-AF65-F5344CB8AC3E}">
        <p14:creationId xmlns:p14="http://schemas.microsoft.com/office/powerpoint/2010/main" val="1960769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Font typeface="+mj-lt"/>
              <a:buAutoNum type="arabicPeriod"/>
            </a:pPr>
            <a:r>
              <a:rPr lang="en-US"/>
              <a:t>No Photosensitivity warning for the strobing lights.</a:t>
            </a:r>
          </a:p>
          <a:p>
            <a:pPr marL="228600" lvl="0" indent="-228600" algn="l" rtl="0">
              <a:spcBef>
                <a:spcPts val="0"/>
              </a:spcBef>
              <a:spcAft>
                <a:spcPts val="0"/>
              </a:spcAft>
              <a:buFont typeface="+mj-lt"/>
              <a:buAutoNum type="arabicPeriod"/>
            </a:pPr>
            <a:r>
              <a:rPr lang="en-US"/>
              <a:t>Captions are autogenerated and incorrect.</a:t>
            </a:r>
          </a:p>
          <a:p>
            <a:pPr marL="228600" lvl="0" indent="-228600" algn="l" rtl="0">
              <a:spcBef>
                <a:spcPts val="0"/>
              </a:spcBef>
              <a:spcAft>
                <a:spcPts val="0"/>
              </a:spcAft>
              <a:buFont typeface="+mj-lt"/>
              <a:buAutoNum type="arabicPeriod"/>
            </a:pPr>
            <a:r>
              <a:rPr lang="en-US"/>
              <a:t>Disney does it better! </a:t>
            </a:r>
          </a:p>
          <a:p>
            <a:pPr marL="228600" lvl="0" indent="-228600" algn="l" rtl="0">
              <a:spcBef>
                <a:spcPts val="0"/>
              </a:spcBef>
              <a:spcAft>
                <a:spcPts val="0"/>
              </a:spcAft>
              <a:buFont typeface="+mj-lt"/>
              <a:buAutoNum type="arabicPeriod"/>
            </a:pPr>
            <a:endParaRPr/>
          </a:p>
        </p:txBody>
      </p:sp>
    </p:spTree>
    <p:extLst>
      <p:ext uri="{BB962C8B-B14F-4D97-AF65-F5344CB8AC3E}">
        <p14:creationId xmlns:p14="http://schemas.microsoft.com/office/powerpoint/2010/main" val="1423519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the key digital accessibility points to remember:</a:t>
            </a:r>
          </a:p>
          <a:p>
            <a:pPr marL="0" lvl="0" indent="0" algn="l" rtl="0">
              <a:spcBef>
                <a:spcPts val="0"/>
              </a:spcBef>
              <a:spcAft>
                <a:spcPts val="0"/>
              </a:spcAft>
              <a:buNone/>
            </a:pPr>
            <a:endParaRPr lang="en-US" dirty="0"/>
          </a:p>
          <a:p>
            <a:pPr marL="171450" lvl="0" indent="-171450" algn="l" rtl="0">
              <a:spcBef>
                <a:spcPts val="0"/>
              </a:spcBef>
              <a:spcAft>
                <a:spcPts val="0"/>
              </a:spcAft>
            </a:pPr>
            <a:r>
              <a:rPr lang="en-US" dirty="0"/>
              <a:t>It's the law: Compliance with the ADA is mandatory to ensure equal access for all users.</a:t>
            </a:r>
          </a:p>
          <a:p>
            <a:pPr marL="171450" lvl="0" indent="-171450" algn="l" rtl="0">
              <a:spcBef>
                <a:spcPts val="0"/>
              </a:spcBef>
              <a:spcAft>
                <a:spcPts val="0"/>
              </a:spcAft>
            </a:pPr>
            <a:r>
              <a:rPr lang="en-US" dirty="0"/>
              <a:t>POUR principles: Ensure content is Perceivable, Operable, Understandable, and Robust.</a:t>
            </a:r>
          </a:p>
          <a:p>
            <a:pPr marL="171450" lvl="0" indent="-171450" algn="l" rtl="0">
              <a:spcBef>
                <a:spcPts val="0"/>
              </a:spcBef>
              <a:spcAft>
                <a:spcPts val="0"/>
              </a:spcAft>
            </a:pPr>
            <a:r>
              <a:rPr lang="en-US" dirty="0"/>
              <a:t>KISS (Keep It Short and Simple): Simplify content and navigation for ease of use.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Structure: Organize content logically and consistently.</a:t>
            </a:r>
          </a:p>
          <a:p>
            <a:pPr marL="171450" lvl="0" indent="-171450" algn="l" rtl="0">
              <a:spcBef>
                <a:spcPts val="0"/>
              </a:spcBef>
              <a:spcAft>
                <a:spcPts val="0"/>
              </a:spcAft>
            </a:pPr>
            <a:r>
              <a:rPr lang="en-US" dirty="0"/>
              <a:t>Headings: Use clear and descriptive headings to structure content.</a:t>
            </a:r>
          </a:p>
          <a:p>
            <a:pPr marL="171450" lvl="0" indent="-171450" algn="l" rtl="0">
              <a:spcBef>
                <a:spcPts val="0"/>
              </a:spcBef>
              <a:spcAft>
                <a:spcPts val="0"/>
              </a:spcAft>
            </a:pPr>
            <a:r>
              <a:rPr lang="en-US" dirty="0"/>
              <a:t>Alt text: Provide alternative text for images to describe content.</a:t>
            </a:r>
          </a:p>
          <a:p>
            <a:pPr marL="171450" lvl="0" indent="-171450" algn="l" rtl="0">
              <a:spcBef>
                <a:spcPts val="0"/>
              </a:spcBef>
              <a:spcAft>
                <a:spcPts val="0"/>
              </a:spcAft>
            </a:pPr>
            <a:r>
              <a:rPr lang="en-US" dirty="0"/>
              <a:t>Color contrast: Ensure sufficient contrast between text and background for readability. Do not use color alone to convey meaning. Remember not everyone can see color.</a:t>
            </a:r>
          </a:p>
          <a:p>
            <a:pPr marL="171450" lvl="0" indent="-171450" algn="l" rtl="0">
              <a:spcBef>
                <a:spcPts val="0"/>
              </a:spcBef>
              <a:spcAft>
                <a:spcPts val="0"/>
              </a:spcAft>
            </a:pPr>
            <a:r>
              <a:rPr lang="en-US" dirty="0"/>
              <a:t>Include Captions, visual descriptions, and transcripts for multimedia content to make it accessible to all users.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By using these checkpoints, you can help create an inclusive digital environment that benefits everyone.</a:t>
            </a:r>
            <a:endParaRPr dirty="0"/>
          </a:p>
        </p:txBody>
      </p:sp>
    </p:spTree>
    <p:extLst>
      <p:ext uri="{BB962C8B-B14F-4D97-AF65-F5344CB8AC3E}">
        <p14:creationId xmlns:p14="http://schemas.microsoft.com/office/powerpoint/2010/main" val="13581130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 only is it the law, as a federally funded University we are required to follow the guidelines and standards established by </a:t>
            </a:r>
            <a:r>
              <a:rPr lang="en-US" sz="1100" b="0" dirty="0">
                <a:solidFill>
                  <a:schemeClr val="bg1"/>
                </a:solidFill>
              </a:rPr>
              <a:t>Section 508 of the Rehabilitation Act Amendments of 1998. This is the University’s Accessibility Statement that we are required to have and uphold. This solidifies our commitment to accessibility in our electronic communications including but not limited to our websites. This is also were we request that any accessibility issues be reported so that they can be remedied. </a:t>
            </a:r>
          </a:p>
          <a:p>
            <a:pPr marL="0" lvl="0" indent="0" algn="l" rtl="0">
              <a:spcBef>
                <a:spcPts val="0"/>
              </a:spcBef>
              <a:spcAft>
                <a:spcPts val="0"/>
              </a:spcAft>
              <a:buNone/>
            </a:pPr>
            <a:endParaRPr lang="en-US" sz="1100" b="0" i="0" dirty="0">
              <a:solidFill>
                <a:schemeClr val="bg1"/>
              </a:solidFill>
              <a:effectLst/>
              <a:highlight>
                <a:srgbClr val="FFFFFF"/>
              </a:highlight>
              <a:latin typeface="Segoe UI" panose="020B0502040204020203" pitchFamily="34" charset="0"/>
            </a:endParaRPr>
          </a:p>
          <a:p>
            <a:pPr marL="0" lvl="0" indent="0" algn="l" rtl="0">
              <a:spcBef>
                <a:spcPts val="0"/>
              </a:spcBef>
              <a:spcAft>
                <a:spcPts val="0"/>
              </a:spcAft>
              <a:buNone/>
            </a:pPr>
            <a:r>
              <a:rPr lang="en-US" b="0" i="0" dirty="0">
                <a:solidFill>
                  <a:srgbClr val="242424"/>
                </a:solidFill>
                <a:effectLst/>
                <a:highlight>
                  <a:srgbClr val="FFFFFF"/>
                </a:highlight>
                <a:latin typeface="Segoe UI" panose="020B0502040204020203" pitchFamily="34" charset="0"/>
              </a:rPr>
              <a:t>Ensuring digital accessibility at Western Kentucky University (WKU) has a profound impact on its faculty, staff, and community:</a:t>
            </a:r>
          </a:p>
          <a:p>
            <a:pPr algn="l">
              <a:buFont typeface="+mj-lt"/>
              <a:buAutoNum type="arabicPeriod"/>
            </a:pPr>
            <a:r>
              <a:rPr lang="en-US" b="0" i="0" dirty="0">
                <a:solidFill>
                  <a:srgbClr val="242424"/>
                </a:solidFill>
                <a:effectLst/>
                <a:highlight>
                  <a:srgbClr val="FFFFFF"/>
                </a:highlight>
                <a:latin typeface="Segoe UI" panose="020B0502040204020203" pitchFamily="34" charset="0"/>
              </a:rPr>
              <a:t>By integrating accessibility into their teaching materials and methods, </a:t>
            </a:r>
            <a:r>
              <a:rPr lang="en-US" b="1" i="0" dirty="0">
                <a:solidFill>
                  <a:srgbClr val="242424"/>
                </a:solidFill>
                <a:effectLst/>
                <a:highlight>
                  <a:srgbClr val="FFFFFF"/>
                </a:highlight>
                <a:latin typeface="Segoe UI" panose="020B0502040204020203" pitchFamily="34" charset="0"/>
              </a:rPr>
              <a:t>faculty</a:t>
            </a:r>
            <a:r>
              <a:rPr lang="en-US" b="0" i="0" dirty="0">
                <a:solidFill>
                  <a:srgbClr val="242424"/>
                </a:solidFill>
                <a:effectLst/>
                <a:highlight>
                  <a:srgbClr val="FFFFFF"/>
                </a:highlight>
                <a:latin typeface="Segoe UI" panose="020B0502040204020203" pitchFamily="34" charset="0"/>
              </a:rPr>
              <a:t> can reach a broader range of students, including those with disabilities. This fosters a more inclusive learning environment and enhances the overall educational experience.</a:t>
            </a:r>
          </a:p>
          <a:p>
            <a:pPr algn="l">
              <a:buFont typeface="+mj-lt"/>
              <a:buAutoNum type="arabicPeriod"/>
            </a:pPr>
            <a:r>
              <a:rPr lang="en-US" b="0" i="0" dirty="0">
                <a:solidFill>
                  <a:srgbClr val="242424"/>
                </a:solidFill>
                <a:effectLst/>
                <a:highlight>
                  <a:srgbClr val="FFFFFF"/>
                </a:highlight>
                <a:latin typeface="Segoe UI" panose="020B0502040204020203" pitchFamily="34" charset="0"/>
              </a:rPr>
              <a:t>Accessibility training and resources empower </a:t>
            </a:r>
            <a:r>
              <a:rPr lang="en-US" b="1" i="0" dirty="0">
                <a:solidFill>
                  <a:srgbClr val="242424"/>
                </a:solidFill>
                <a:effectLst/>
                <a:highlight>
                  <a:srgbClr val="FFFFFF"/>
                </a:highlight>
                <a:latin typeface="Segoe UI" panose="020B0502040204020203" pitchFamily="34" charset="0"/>
              </a:rPr>
              <a:t>staff</a:t>
            </a:r>
            <a:r>
              <a:rPr lang="en-US" b="0" i="0" dirty="0">
                <a:solidFill>
                  <a:srgbClr val="242424"/>
                </a:solidFill>
                <a:effectLst/>
                <a:highlight>
                  <a:srgbClr val="FFFFFF"/>
                </a:highlight>
                <a:latin typeface="Segoe UI" panose="020B0502040204020203" pitchFamily="34" charset="0"/>
              </a:rPr>
              <a:t> to create and maintain accessible digital content, ensuring that all university communications and services are inclusive.</a:t>
            </a:r>
          </a:p>
          <a:p>
            <a:pPr algn="l">
              <a:buFont typeface="+mj-lt"/>
              <a:buAutoNum type="arabicPeriod"/>
            </a:pPr>
            <a:r>
              <a:rPr lang="en-US" b="0" i="0" dirty="0">
                <a:solidFill>
                  <a:srgbClr val="242424"/>
                </a:solidFill>
                <a:effectLst/>
                <a:highlight>
                  <a:srgbClr val="FFFFFF"/>
                </a:highlight>
                <a:latin typeface="Segoe UI" panose="020B0502040204020203" pitchFamily="34" charset="0"/>
              </a:rPr>
              <a:t>An accessible digital environment at WKU benefits the wider </a:t>
            </a:r>
            <a:r>
              <a:rPr lang="en-US" b="1" i="0" dirty="0">
                <a:solidFill>
                  <a:srgbClr val="242424"/>
                </a:solidFill>
                <a:effectLst/>
                <a:highlight>
                  <a:srgbClr val="FFFFFF"/>
                </a:highlight>
                <a:latin typeface="Segoe UI" panose="020B0502040204020203" pitchFamily="34" charset="0"/>
              </a:rPr>
              <a:t>community</a:t>
            </a:r>
            <a:r>
              <a:rPr lang="en-US" b="0" i="0" dirty="0">
                <a:solidFill>
                  <a:srgbClr val="242424"/>
                </a:solidFill>
                <a:effectLst/>
                <a:highlight>
                  <a:srgbClr val="FFFFFF"/>
                </a:highlight>
                <a:latin typeface="Segoe UI" panose="020B0502040204020203" pitchFamily="34" charset="0"/>
              </a:rPr>
              <a:t> by promoting equal access to information and resources. This aligns with WKU's mission of inclusivity and social responsibility, helping to build a more equitable society.</a:t>
            </a:r>
          </a:p>
          <a:p>
            <a:pPr marL="139700" indent="0" algn="l">
              <a:buFont typeface="+mj-lt"/>
              <a:buNone/>
            </a:pPr>
            <a:endParaRPr lang="en-US" b="0" i="0" dirty="0">
              <a:solidFill>
                <a:srgbClr val="242424"/>
              </a:solidFill>
              <a:effectLst/>
              <a:highlight>
                <a:srgbClr val="FFFFFF"/>
              </a:highlight>
              <a:latin typeface="Segoe UI" panose="020B050204020402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b="0" i="0" dirty="0">
                <a:solidFill>
                  <a:srgbClr val="242424"/>
                </a:solidFill>
                <a:effectLst/>
                <a:highlight>
                  <a:srgbClr val="FFFFFF"/>
                </a:highlight>
                <a:latin typeface="Segoe UI" panose="020B0502040204020203" pitchFamily="34" charset="0"/>
              </a:rPr>
              <a:t>Overall, prioritizing digital accessibility supports WKU's commitment to diversity, equity, and inclusion, benefiting everyone involved. Western Kentucky University's mission is to prepare students of all backgrounds to be productive, engaged, and socially responsible citizen-leaders of a global society. Ensuring digital accessibility aligns with this mission by promoting inclusivity and equal access to educational resources and opportunities for all students, including those with disabilities. By prioritizing accessibility, WKU fosters a more equitable learning environment, which is essential for developing socially responsible leaders</a:t>
            </a:r>
            <a:endParaRPr lang="en-US" dirty="0"/>
          </a:p>
          <a:p>
            <a:pPr marL="139700" indent="0" algn="l">
              <a:buFont typeface="+mj-lt"/>
              <a:buNone/>
            </a:pPr>
            <a:endParaRPr lang="en-US" b="0" i="0" dirty="0">
              <a:solidFill>
                <a:srgbClr val="242424"/>
              </a:solidFill>
              <a:effectLst/>
              <a:highlight>
                <a:srgbClr val="FFFFFF"/>
              </a:highlight>
              <a:latin typeface="Segoe UI" panose="020B0502040204020203"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97029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b9a0b07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b9a0b07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Here are several links to resources that provide additional insight and guidance.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dirty="0">
                <a:solidFill>
                  <a:srgbClr val="FFFFFF"/>
                </a:solidFill>
              </a:rPr>
              <a:t>Barriers to accessibility include:</a:t>
            </a:r>
            <a:endParaRPr lang="en-US" dirty="0"/>
          </a:p>
          <a:p>
            <a:pPr marL="0" indent="0">
              <a:buNone/>
              <a:defRPr/>
            </a:pPr>
            <a:r>
              <a:rPr lang="en-US" b="1" dirty="0">
                <a:solidFill>
                  <a:srgbClr val="FFFFFF"/>
                </a:solidFill>
              </a:rPr>
              <a:t>Visual impairments </a:t>
            </a:r>
            <a:r>
              <a:rPr lang="en-US" dirty="0">
                <a:solidFill>
                  <a:srgbClr val="FFFFFF"/>
                </a:solidFill>
              </a:rPr>
              <a:t>such as individuals who are blind, color blind, or have low vison. These individuals would use </a:t>
            </a:r>
            <a:r>
              <a:rPr lang="en-US" dirty="0" err="1">
                <a:solidFill>
                  <a:srgbClr val="FFFFFF"/>
                </a:solidFill>
              </a:rPr>
              <a:t>screenreaders</a:t>
            </a:r>
            <a:r>
              <a:rPr lang="en-US" dirty="0">
                <a:solidFill>
                  <a:srgbClr val="FFFFFF"/>
                </a:solidFill>
              </a:rPr>
              <a:t>, and to address barriers for those with colorblindness, it is important to pay attention to color contrast and using color to convey meaning.</a:t>
            </a:r>
            <a:endParaRPr lang="en-US" dirty="0"/>
          </a:p>
          <a:p>
            <a:pPr marL="0" indent="0">
              <a:buNone/>
              <a:defRPr/>
            </a:pPr>
            <a:r>
              <a:rPr lang="en-US" b="1" dirty="0">
                <a:solidFill>
                  <a:srgbClr val="FFFFFF"/>
                </a:solidFill>
              </a:rPr>
              <a:t>Hearing impairments </a:t>
            </a:r>
            <a:r>
              <a:rPr lang="en-US" dirty="0">
                <a:solidFill>
                  <a:srgbClr val="FFFFFF"/>
                </a:solidFill>
              </a:rPr>
              <a:t>for example those that are d</a:t>
            </a:r>
            <a:r>
              <a:rPr lang="en-US" dirty="0"/>
              <a:t>eaf or hard of hearing. They may require captions and subtitles for audio.</a:t>
            </a:r>
          </a:p>
          <a:p>
            <a:pPr marL="0" indent="0">
              <a:buNone/>
              <a:defRPr/>
            </a:pPr>
            <a:r>
              <a:rPr lang="en-US" b="1" dirty="0"/>
              <a:t>Physical disabilities </a:t>
            </a:r>
            <a:r>
              <a:rPr lang="en-US" dirty="0"/>
              <a:t>that impact motor function and require the use of the keyboard to navigate instead of the mouse.</a:t>
            </a:r>
          </a:p>
          <a:p>
            <a:pPr marL="0" indent="0">
              <a:buNone/>
              <a:defRPr/>
            </a:pPr>
            <a:r>
              <a:rPr lang="en-US" b="1" dirty="0"/>
              <a:t>Cognitive disabilities </a:t>
            </a:r>
            <a:r>
              <a:rPr lang="en-US" dirty="0"/>
              <a:t>also impact accessibility. Individuals with learning disabilities for example would need websites, emails, etc. to use plain language instead of jargon and complex terms and difficult sentence structure. </a:t>
            </a:r>
          </a:p>
          <a:p>
            <a:pPr marL="0" indent="0">
              <a:buNone/>
              <a:defRPr/>
            </a:pPr>
            <a:r>
              <a:rPr lang="en-US" b="1" dirty="0"/>
              <a:t>Machine Impairments-</a:t>
            </a:r>
            <a:r>
              <a:rPr lang="en-US" b="0" i="0" dirty="0">
                <a:solidFill>
                  <a:srgbClr val="242424"/>
                </a:solidFill>
                <a:effectLst/>
                <a:latin typeface="Segoe UI" panose="020B0502040204020203" pitchFamily="34" charset="0"/>
              </a:rPr>
              <a:t>Here are some strategies to ensure your website is accessible to all users while also being SEO-friendly and AI-compatible:</a:t>
            </a:r>
          </a:p>
          <a:p>
            <a:pPr algn="l"/>
            <a:r>
              <a:rPr lang="en-US" b="1" i="0" dirty="0">
                <a:solidFill>
                  <a:srgbClr val="242424"/>
                </a:solidFill>
                <a:effectLst/>
                <a:latin typeface="Segoe UI" panose="020B0502040204020203" pitchFamily="34" charset="0"/>
              </a:rPr>
              <a:t>1. Semantic HTML-Use Proper Tags</a:t>
            </a:r>
            <a:r>
              <a:rPr lang="en-US" b="0" i="0" dirty="0">
                <a:solidFill>
                  <a:srgbClr val="242424"/>
                </a:solidFill>
                <a:effectLst/>
                <a:latin typeface="Segoe UI" panose="020B0502040204020203" pitchFamily="34" charset="0"/>
              </a:rPr>
              <a:t>: Use semantic HTML tags like &lt;header&gt;, &lt;nav&gt;, &lt;main&gt;, &lt;article&gt;, and &lt;footer&gt;. These tags improve SEO by making it easier for search engines to index your site.</a:t>
            </a:r>
          </a:p>
          <a:p>
            <a:pPr algn="l"/>
            <a:r>
              <a:rPr lang="en-US" b="1" i="0" dirty="0">
                <a:solidFill>
                  <a:srgbClr val="242424"/>
                </a:solidFill>
                <a:effectLst/>
                <a:latin typeface="Segoe UI" panose="020B0502040204020203" pitchFamily="34" charset="0"/>
              </a:rPr>
              <a:t>2. Alt Text for Images-</a:t>
            </a:r>
            <a:r>
              <a:rPr lang="en-US" b="0" i="0" dirty="0">
                <a:solidFill>
                  <a:srgbClr val="242424"/>
                </a:solidFill>
                <a:effectLst/>
                <a:latin typeface="Segoe UI" panose="020B0502040204020203" pitchFamily="34" charset="0"/>
              </a:rPr>
              <a:t>Provide descriptive alt text for all images. This helps improves your SEO by allowing search engines to index the images.</a:t>
            </a:r>
          </a:p>
          <a:p>
            <a:pPr algn="l"/>
            <a:r>
              <a:rPr lang="en-US" b="1" i="0" dirty="0">
                <a:solidFill>
                  <a:srgbClr val="242424"/>
                </a:solidFill>
                <a:effectLst/>
                <a:latin typeface="Segoe UI" panose="020B0502040204020203" pitchFamily="34" charset="0"/>
              </a:rPr>
              <a:t>3. Keyboard Navigation</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Ensure Full Keyboard Access</a:t>
            </a:r>
            <a:r>
              <a:rPr lang="en-US" b="0" i="0" dirty="0">
                <a:solidFill>
                  <a:srgbClr val="242424"/>
                </a:solidFill>
                <a:effectLst/>
                <a:latin typeface="Segoe UI" panose="020B0502040204020203" pitchFamily="34" charset="0"/>
              </a:rPr>
              <a:t>: Make sure all interactive elements (like links, buttons, and forms) are accessible via keyboard also helps search engine crawlers navigate your site.</a:t>
            </a:r>
          </a:p>
          <a:p>
            <a:pPr algn="l"/>
            <a:r>
              <a:rPr lang="en-US" b="1" i="0" dirty="0">
                <a:solidFill>
                  <a:srgbClr val="242424"/>
                </a:solidFill>
                <a:effectLst/>
                <a:latin typeface="Segoe UI" panose="020B0502040204020203" pitchFamily="34" charset="0"/>
              </a:rPr>
              <a:t>4. Responsive Design</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Mobile-Friendly Layout</a:t>
            </a:r>
            <a:r>
              <a:rPr lang="en-US" b="0" i="0" dirty="0">
                <a:solidFill>
                  <a:srgbClr val="242424"/>
                </a:solidFill>
                <a:effectLst/>
                <a:latin typeface="Segoe UI" panose="020B0502040204020203" pitchFamily="34" charset="0"/>
              </a:rPr>
              <a:t>: Use responsive design techniques to ensure your website works well on all devices, this boosts your SEO ranking, as search engines prioritize mobile-friendly sites..</a:t>
            </a:r>
          </a:p>
          <a:p>
            <a:pPr algn="l"/>
            <a:r>
              <a:rPr lang="en-US" b="1" i="0" dirty="0">
                <a:solidFill>
                  <a:srgbClr val="242424"/>
                </a:solidFill>
                <a:effectLst/>
                <a:latin typeface="Segoe UI" panose="020B0502040204020203" pitchFamily="34" charset="0"/>
              </a:rPr>
              <a:t>5. Multimedia Accessibility</a:t>
            </a:r>
          </a:p>
          <a:p>
            <a:pPr algn="l">
              <a:spcBef>
                <a:spcPts val="750"/>
              </a:spcBef>
              <a:spcAft>
                <a:spcPts val="750"/>
              </a:spcAft>
              <a:buFont typeface="Arial" panose="020B0604020202020204" pitchFamily="34" charset="0"/>
              <a:buChar char="•"/>
            </a:pPr>
            <a:r>
              <a:rPr lang="en-US" b="1" i="0" dirty="0">
                <a:solidFill>
                  <a:srgbClr val="242424"/>
                </a:solidFill>
                <a:effectLst/>
                <a:latin typeface="Segoe UI" panose="020B0502040204020203" pitchFamily="34" charset="0"/>
              </a:rPr>
              <a:t>Provide Transcripts and Captions</a:t>
            </a:r>
            <a:r>
              <a:rPr lang="en-US" b="0" i="0" dirty="0">
                <a:solidFill>
                  <a:srgbClr val="242424"/>
                </a:solidFill>
                <a:effectLst/>
                <a:latin typeface="Segoe UI" panose="020B0502040204020203" pitchFamily="34" charset="0"/>
              </a:rPr>
              <a:t> allows search engines to index the multimedia content.</a:t>
            </a:r>
          </a:p>
          <a:p>
            <a:pPr marL="139700" indent="0" algn="l">
              <a:buNone/>
            </a:pPr>
            <a:r>
              <a:rPr lang="en-US" b="0" i="0" dirty="0">
                <a:solidFill>
                  <a:srgbClr val="242424"/>
                </a:solidFill>
                <a:effectLst/>
                <a:latin typeface="Segoe UI" panose="020B0502040204020203" pitchFamily="34" charset="0"/>
              </a:rPr>
              <a:t>By following these strategies, you can create a website that is accessible to all users, optimized for search engines, and compatible with AI technologies.</a:t>
            </a:r>
          </a:p>
          <a:p>
            <a:pPr marL="0" indent="0">
              <a:buNone/>
              <a:defRPr/>
            </a:pPr>
            <a:endParaRPr lang="en-US" b="1" dirty="0"/>
          </a:p>
        </p:txBody>
      </p:sp>
    </p:spTree>
    <p:extLst>
      <p:ext uri="{BB962C8B-B14F-4D97-AF65-F5344CB8AC3E}">
        <p14:creationId xmlns:p14="http://schemas.microsoft.com/office/powerpoint/2010/main" val="1646467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have a few minutes for any comments, questions, or concerns you may have.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965474a9_3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965474a9_3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welcome any feedback you may have. Here is a QR code to complete a survey for this presentation. Thank you.</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b9a0b07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b9a0b07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81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None/>
            </a:pPr>
            <a:r>
              <a:rPr lang="en-US" b="0" i="0" dirty="0">
                <a:solidFill>
                  <a:srgbClr val="242424"/>
                </a:solidFill>
                <a:effectLst/>
                <a:highlight>
                  <a:srgbClr val="FFFFFF"/>
                </a:highlight>
                <a:latin typeface="Segoe UI" panose="020B0502040204020203" pitchFamily="34" charset="0"/>
              </a:rPr>
              <a:t>The </a:t>
            </a:r>
            <a:r>
              <a:rPr lang="en-US" b="1" i="0" dirty="0">
                <a:solidFill>
                  <a:srgbClr val="242424"/>
                </a:solidFill>
                <a:effectLst/>
                <a:highlight>
                  <a:srgbClr val="FFFFFF"/>
                </a:highlight>
                <a:latin typeface="Segoe UI" panose="020B0502040204020203" pitchFamily="34" charset="0"/>
              </a:rPr>
              <a:t>Web Content Accessibility Guidelines (WCAG)</a:t>
            </a:r>
            <a:r>
              <a:rPr lang="en-US" b="0" i="0" dirty="0">
                <a:solidFill>
                  <a:srgbClr val="242424"/>
                </a:solidFill>
                <a:effectLst/>
                <a:highlight>
                  <a:srgbClr val="FFFFFF"/>
                </a:highlight>
                <a:latin typeface="Segoe UI" panose="020B0502040204020203" pitchFamily="34" charset="0"/>
              </a:rPr>
              <a:t> are a set of international standards developed by the World Wide Web Consortium (W3C) to make web content more accessible to people with disabilities. These guidelines cover a wide range of recommendations for making web content more perceivable, operable, understandable, and robust.</a:t>
            </a:r>
          </a:p>
          <a:p>
            <a:pPr marL="139700" indent="0" algn="l">
              <a:buNone/>
            </a:pPr>
            <a:endParaRPr lang="en-US" b="0" i="0" dirty="0">
              <a:solidFill>
                <a:srgbClr val="242424"/>
              </a:solidFill>
              <a:effectLst/>
              <a:highlight>
                <a:srgbClr val="FFFFFF"/>
              </a:highlight>
              <a:latin typeface="Segoe UI" panose="020B0502040204020203"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i="0" dirty="0">
                <a:solidFill>
                  <a:srgbClr val="242424"/>
                </a:solidFill>
                <a:effectLst/>
                <a:highlight>
                  <a:srgbClr val="FFFFFF"/>
                </a:highlight>
                <a:latin typeface="Segoe UI" panose="020B0502040204020203" pitchFamily="34" charset="0"/>
              </a:rPr>
              <a:t>Perceivable</a:t>
            </a:r>
            <a:r>
              <a:rPr lang="en-US" b="0" i="0" dirty="0">
                <a:solidFill>
                  <a:srgbClr val="242424"/>
                </a:solidFill>
                <a:effectLst/>
                <a:highlight>
                  <a:srgbClr val="FFFFFF"/>
                </a:highlight>
                <a:latin typeface="Segoe UI" panose="020B0502040204020203" pitchFamily="34" charset="0"/>
              </a:rPr>
              <a:t> means that information must be presentable to users in ways they can perceive. For example, text descriptions for images, so screen readers can describe the images to visually impaired users. Adding </a:t>
            </a:r>
            <a:r>
              <a:rPr lang="en-US" b="1" i="0" dirty="0">
                <a:solidFill>
                  <a:srgbClr val="242424"/>
                </a:solidFill>
                <a:effectLst/>
                <a:highlight>
                  <a:srgbClr val="FFFFFF"/>
                </a:highlight>
                <a:latin typeface="Segoe UI" panose="020B0502040204020203" pitchFamily="34" charset="0"/>
              </a:rPr>
              <a:t>captions to videos and transcripts to audio content </a:t>
            </a:r>
            <a:r>
              <a:rPr lang="en-US" b="0" i="0" dirty="0">
                <a:solidFill>
                  <a:srgbClr val="242424"/>
                </a:solidFill>
                <a:effectLst/>
                <a:highlight>
                  <a:srgbClr val="FFFFFF"/>
                </a:highlight>
                <a:latin typeface="Segoe UI" panose="020B0502040204020203" pitchFamily="34" charset="0"/>
              </a:rPr>
              <a:t>to make them accessible to users who are deaf or hard of hearing. Ensuring sufficient contrast between text and background colors to make content readable for users with visual impairments.</a:t>
            </a:r>
          </a:p>
          <a:p>
            <a:pPr algn="l">
              <a:buFont typeface="Arial" panose="020B0604020202020204" pitchFamily="34" charset="0"/>
              <a:buChar char="•"/>
            </a:pPr>
            <a:r>
              <a:rPr lang="en-US" b="1" i="0" dirty="0">
                <a:solidFill>
                  <a:srgbClr val="242424"/>
                </a:solidFill>
                <a:effectLst/>
                <a:highlight>
                  <a:srgbClr val="FFFFFF"/>
                </a:highlight>
                <a:latin typeface="Segoe UI" panose="020B0502040204020203" pitchFamily="34" charset="0"/>
              </a:rPr>
              <a:t>Operable</a:t>
            </a:r>
            <a:r>
              <a:rPr lang="en-US" b="0" i="0" dirty="0">
                <a:solidFill>
                  <a:srgbClr val="242424"/>
                </a:solidFill>
                <a:effectLst/>
                <a:highlight>
                  <a:srgbClr val="FFFFFF"/>
                </a:highlight>
                <a:latin typeface="Segoe UI" panose="020B0502040204020203" pitchFamily="34" charset="0"/>
              </a:rPr>
              <a:t>: Information and navigation must be operable. This includes ensuring that all functionality is available from a keyboard. Next time you’re reading something electronic, try tabbing instead of using your mouse to navigate. Ensuring that content does not flash more than three times per second to prevent seizures in users with photosensitive epilepsy.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i="0" dirty="0">
                <a:solidFill>
                  <a:srgbClr val="242424"/>
                </a:solidFill>
                <a:effectLst/>
                <a:highlight>
                  <a:srgbClr val="FFFFFF"/>
                </a:highlight>
                <a:latin typeface="Segoe UI" panose="020B0502040204020203" pitchFamily="34" charset="0"/>
              </a:rPr>
              <a:t>Understandable</a:t>
            </a:r>
            <a:r>
              <a:rPr lang="en-US" b="0" i="0" dirty="0">
                <a:solidFill>
                  <a:srgbClr val="242424"/>
                </a:solidFill>
                <a:effectLst/>
                <a:highlight>
                  <a:srgbClr val="FFFFFF"/>
                </a:highlight>
                <a:latin typeface="Segoe UI" panose="020B0502040204020203" pitchFamily="34" charset="0"/>
              </a:rPr>
              <a:t>: Information and operation must be understandable. This means making text readable and predictable. Using simple and clear language, avoiding jargon, and providing explanations for complex terms.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i="0" dirty="0">
                <a:solidFill>
                  <a:srgbClr val="242424"/>
                </a:solidFill>
                <a:effectLst/>
                <a:highlight>
                  <a:srgbClr val="FFFFFF"/>
                </a:highlight>
                <a:latin typeface="Segoe UI" panose="020B0502040204020203" pitchFamily="34" charset="0"/>
              </a:rPr>
              <a:t>Robust</a:t>
            </a:r>
            <a:r>
              <a:rPr lang="en-US" b="0" i="0" dirty="0">
                <a:solidFill>
                  <a:srgbClr val="242424"/>
                </a:solidFill>
                <a:effectLst/>
                <a:highlight>
                  <a:srgbClr val="FFFFFF"/>
                </a:highlight>
                <a:latin typeface="Segoe UI" panose="020B0502040204020203" pitchFamily="34" charset="0"/>
              </a:rPr>
              <a:t>: Content must be robust enough to be interpreted reliably by a wide variety of technology, including assistive technologies like </a:t>
            </a:r>
            <a:r>
              <a:rPr lang="en-US" b="0" i="0" dirty="0" err="1">
                <a:solidFill>
                  <a:srgbClr val="242424"/>
                </a:solidFill>
                <a:effectLst/>
                <a:highlight>
                  <a:srgbClr val="FFFFFF"/>
                </a:highlight>
                <a:latin typeface="Segoe UI" panose="020B0502040204020203" pitchFamily="34" charset="0"/>
              </a:rPr>
              <a:t>screenreaders</a:t>
            </a:r>
            <a:r>
              <a:rPr lang="en-US" b="0" i="0" u="none" strike="noStrike" dirty="0">
                <a:solidFill>
                  <a:srgbClr val="242424"/>
                </a:solidFill>
                <a:effectLst/>
                <a:highlight>
                  <a:srgbClr val="FFFFFF"/>
                </a:highlight>
                <a:latin typeface="var(--fontFamilyBase)"/>
              </a:rPr>
              <a:t>. E</a:t>
            </a:r>
            <a:r>
              <a:rPr lang="en-US" dirty="0"/>
              <a:t>ssentially, it means the code is well-structured and free from errors to function properly across various platforms and accessibility tools.</a:t>
            </a:r>
            <a:endParaRPr lang="en-US" b="0" i="0" dirty="0">
              <a:solidFill>
                <a:srgbClr val="242424"/>
              </a:solidFill>
              <a:effectLst/>
              <a:highlight>
                <a:srgbClr val="FFFFFF"/>
              </a:highlight>
              <a:latin typeface="Segoe UI" panose="020B0502040204020203" pitchFamily="34" charset="0"/>
            </a:endParaRPr>
          </a:p>
        </p:txBody>
      </p:sp>
    </p:spTree>
    <p:extLst>
      <p:ext uri="{BB962C8B-B14F-4D97-AF65-F5344CB8AC3E}">
        <p14:creationId xmlns:p14="http://schemas.microsoft.com/office/powerpoint/2010/main" val="64087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42424"/>
                </a:solidFill>
                <a:effectLst/>
                <a:highlight>
                  <a:srgbClr val="FFFFFF"/>
                </a:highlight>
                <a:latin typeface="Segoe UI" panose="020B0502040204020203" pitchFamily="34" charset="0"/>
              </a:rPr>
              <a:t>Why should you care about creating accessible electronic communication? Yes, it is the law, and it is a civil right, meaning people have a legal right to be able to access things electronically. Whether you care or not about following the law, avoiding lawsuits, or other people, the Americans with Disabilities Act (ADA) ensures equal access and opportunities for people with disabilities. </a:t>
            </a:r>
            <a:r>
              <a:rPr lang="en-US" dirty="0"/>
              <a:t>Americans with Disabilities Act (ADA) is a civil rights law that prevents discrimination against people with disabilities. It is enforced by the US Department of Justice Civil Rights Division signed into law by President George H. W. Bush on July 26, 1990.</a:t>
            </a:r>
            <a:r>
              <a:rPr lang="en-US" b="0" i="0" dirty="0">
                <a:solidFill>
                  <a:srgbClr val="242424"/>
                </a:solidFill>
                <a:effectLst/>
                <a:highlight>
                  <a:srgbClr val="FFFFFF"/>
                </a:highlight>
                <a:latin typeface="Segoe UI" panose="020B0502040204020203" pitchFamily="34" charset="0"/>
              </a:rPr>
              <a:t> The ADA focuses on promoting accessibility in public spaces, workplaces, </a:t>
            </a:r>
            <a:r>
              <a:rPr lang="en-US" b="1" i="0" u="sng" dirty="0">
                <a:solidFill>
                  <a:srgbClr val="242424"/>
                </a:solidFill>
                <a:effectLst/>
                <a:highlight>
                  <a:srgbClr val="FFFFFF"/>
                </a:highlight>
                <a:latin typeface="Segoe UI" panose="020B0502040204020203" pitchFamily="34" charset="0"/>
              </a:rPr>
              <a:t>and</a:t>
            </a:r>
            <a:r>
              <a:rPr lang="en-US" b="0" i="0" dirty="0">
                <a:solidFill>
                  <a:srgbClr val="242424"/>
                </a:solidFill>
                <a:effectLst/>
                <a:highlight>
                  <a:srgbClr val="FFFFFF"/>
                </a:highlight>
                <a:latin typeface="Segoe UI" panose="020B0502040204020203" pitchFamily="34" charset="0"/>
              </a:rPr>
              <a:t> digital platforms, the ADA helps create an inclusive society where everyone can participate fully. Compliance enhances the user experience for everyone. At some point in time, barriers will impact us all, as we age and our eyesight suffers or our hearing, for example. We all benefit from accessible design.</a:t>
            </a:r>
          </a:p>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a:p>
            <a:pPr marL="0" lvl="0" indent="0" algn="l" rtl="0">
              <a:spcBef>
                <a:spcPts val="0"/>
              </a:spcBef>
              <a:spcAft>
                <a:spcPts val="0"/>
              </a:spcAft>
              <a:buNone/>
            </a:pPr>
            <a:endParaRPr lang="en-US" b="0" i="0" dirty="0">
              <a:solidFill>
                <a:srgbClr val="242424"/>
              </a:solidFill>
              <a:effectLst/>
              <a:highlight>
                <a:srgbClr val="FFFFFF"/>
              </a:highlight>
              <a:latin typeface="Segoe UI" panose="020B0502040204020203"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solidFill>
                  <a:srgbClr val="242424"/>
                </a:solidFill>
                <a:effectLst/>
                <a:highlight>
                  <a:srgbClr val="FFFFFF"/>
                </a:highlight>
                <a:latin typeface="Segoe UI" panose="020B0502040204020203" pitchFamily="34" charset="0"/>
              </a:rPr>
              <a:t>Compliance with the ADA also avoids legal risks. </a:t>
            </a:r>
            <a:r>
              <a:rPr lang="en-US" sz="1100" kern="1200" dirty="0">
                <a:solidFill>
                  <a:schemeClr val="bg2"/>
                </a:solidFill>
              </a:rPr>
              <a:t>Compliance saves money and time – Lawsuits are costly, and the electronic content still has to be made accessible!</a:t>
            </a:r>
          </a:p>
          <a:p>
            <a:pPr algn="l"/>
            <a:endParaRPr lang="en-US" b="0" i="0" dirty="0">
              <a:solidFill>
                <a:srgbClr val="242424"/>
              </a:solidFill>
              <a:effectLst/>
              <a:highlight>
                <a:srgbClr val="FFFFFF"/>
              </a:highlight>
              <a:latin typeface="Segoe UI" panose="020B0502040204020203" pitchFamily="34" charset="0"/>
            </a:endParaRPr>
          </a:p>
          <a:p>
            <a:pPr algn="l"/>
            <a:r>
              <a:rPr lang="en-US" b="0" i="0" dirty="0">
                <a:solidFill>
                  <a:srgbClr val="242424"/>
                </a:solidFill>
                <a:effectLst/>
                <a:highlight>
                  <a:srgbClr val="FFFFFF"/>
                </a:highlight>
                <a:latin typeface="Segoe UI" panose="020B0502040204020203" pitchFamily="34" charset="0"/>
              </a:rPr>
              <a:t>There has been a 210% increase in digital accessibility lawsuits since 2016 that can be attributed to several key factors:</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Increased awareness and advocacy</a:t>
            </a:r>
            <a:r>
              <a:rPr lang="en-US" b="0" i="0" dirty="0">
                <a:solidFill>
                  <a:srgbClr val="242424"/>
                </a:solidFill>
                <a:effectLst/>
                <a:highlight>
                  <a:srgbClr val="FFFFFF"/>
                </a:highlight>
                <a:latin typeface="Segoe UI" panose="020B0502040204020203" pitchFamily="34" charset="0"/>
              </a:rPr>
              <a:t> about digital accessibility rights among people with disabilities and advocacy groups, leading to more individuals taking legal action.  </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Legal precedents</a:t>
            </a:r>
            <a:r>
              <a:rPr lang="en-US" b="0" i="0" dirty="0">
                <a:solidFill>
                  <a:srgbClr val="242424"/>
                </a:solidFill>
                <a:effectLst/>
                <a:highlight>
                  <a:srgbClr val="FFFFFF"/>
                </a:highlight>
                <a:latin typeface="Segoe UI" panose="020B0502040204020203" pitchFamily="34" charset="0"/>
              </a:rPr>
              <a:t>: High-profile cases, such as Robles v. Domino's Pizza, have set important legal precedents, reinforcing that websites and digital platforms must comply with the ADA.</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Growth of e-commerce</a:t>
            </a:r>
            <a:r>
              <a:rPr lang="en-US" b="0" i="0" dirty="0">
                <a:solidFill>
                  <a:srgbClr val="242424"/>
                </a:solidFill>
                <a:effectLst/>
                <a:highlight>
                  <a:srgbClr val="FFFFFF"/>
                </a:highlight>
                <a:latin typeface="Segoe UI" panose="020B0502040204020203" pitchFamily="34" charset="0"/>
              </a:rPr>
              <a:t>: The rapid expansion of e-commerce has highlighted accessibility issues, as more people rely on online services for shopping and other activities</a:t>
            </a:r>
            <a:r>
              <a:rPr lang="en-US" b="0" i="0" u="none" strike="noStrike" dirty="0">
                <a:solidFill>
                  <a:srgbClr val="242424"/>
                </a:solidFill>
                <a:effectLst/>
                <a:highlight>
                  <a:srgbClr val="FFFFFF"/>
                </a:highlight>
                <a:latin typeface="var(--fontFamilyBase)"/>
              </a:rPr>
              <a:t>.</a:t>
            </a:r>
            <a:endParaRPr lang="en-US" b="0" i="0" dirty="0">
              <a:solidFill>
                <a:srgbClr val="242424"/>
              </a:solidFill>
              <a:effectLst/>
              <a:highlight>
                <a:srgbClr val="FFFFFF"/>
              </a:highlight>
              <a:latin typeface="Segoe UI" panose="020B0502040204020203" pitchFamily="34" charset="0"/>
            </a:endParaRPr>
          </a:p>
          <a:p>
            <a:pPr algn="l">
              <a:buFont typeface="+mj-lt"/>
              <a:buAutoNum type="arabicPeriod"/>
            </a:pPr>
            <a:r>
              <a:rPr lang="en-US" b="1" i="0" dirty="0">
                <a:solidFill>
                  <a:srgbClr val="242424"/>
                </a:solidFill>
                <a:effectLst/>
                <a:highlight>
                  <a:srgbClr val="FFFFFF"/>
                </a:highlight>
                <a:latin typeface="Segoe UI" panose="020B0502040204020203" pitchFamily="34" charset="0"/>
              </a:rPr>
              <a:t>Regulatory guidance</a:t>
            </a:r>
            <a:r>
              <a:rPr lang="en-US" b="0" i="0" dirty="0">
                <a:solidFill>
                  <a:srgbClr val="242424"/>
                </a:solidFill>
                <a:effectLst/>
                <a:highlight>
                  <a:srgbClr val="FFFFFF"/>
                </a:highlight>
                <a:latin typeface="Segoe UI" panose="020B0502040204020203" pitchFamily="34" charset="0"/>
              </a:rPr>
              <a:t>: The U.S. Department of Justice has reiterated that the ADA applies to websites, even though specific guidelines for digital accessibility are still evolving.</a:t>
            </a:r>
          </a:p>
          <a:p>
            <a:pPr algn="l"/>
            <a:r>
              <a:rPr lang="en-US" b="0" i="0" dirty="0">
                <a:solidFill>
                  <a:srgbClr val="242424"/>
                </a:solidFill>
                <a:effectLst/>
                <a:highlight>
                  <a:srgbClr val="FFFFFF"/>
                </a:highlight>
                <a:latin typeface="Segoe UI" panose="020B0502040204020203" pitchFamily="34" charset="0"/>
              </a:rPr>
              <a:t>These factors combined have driven the substantial increase in lawsuits, emphasizing the need for us to prioritize digital accessibility.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4895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242424"/>
                </a:solidFill>
                <a:effectLst/>
                <a:highlight>
                  <a:srgbClr val="FFFFFF"/>
                </a:highlight>
                <a:latin typeface="Segoe UI" panose="020B0502040204020203" pitchFamily="34" charset="0"/>
              </a:rPr>
              <a:t>In 2023, a record 4,605 digital accessibility lawsuits were filed, marking a 13% increase from the previous year. These lawsuits highlight the growing importance of ensuring websites and digital platforms are accessible to all users</a:t>
            </a:r>
            <a:r>
              <a:rPr lang="en-US" b="0" i="0" u="none" strike="noStrike" dirty="0">
                <a:solidFill>
                  <a:srgbClr val="242424"/>
                </a:solidFill>
                <a:effectLst/>
                <a:highlight>
                  <a:srgbClr val="FFFFFF"/>
                </a:highlight>
                <a:latin typeface="var(--fontFamilyBase)"/>
              </a:rPr>
              <a:t>.</a:t>
            </a:r>
          </a:p>
          <a:p>
            <a:pPr algn="l"/>
            <a:r>
              <a:rPr lang="en-US" b="0" i="0" dirty="0">
                <a:solidFill>
                  <a:srgbClr val="242424"/>
                </a:solidFill>
                <a:effectLst/>
                <a:highlight>
                  <a:srgbClr val="FFFFFF"/>
                </a:highlight>
                <a:latin typeface="Segoe UI" panose="020B0502040204020203" pitchFamily="34" charset="0"/>
              </a:rPr>
              <a:t>The main reason for the surge in digital accessibility lawsuits in 2023: </a:t>
            </a:r>
            <a:r>
              <a:rPr lang="en-US" b="1" i="0" dirty="0">
                <a:solidFill>
                  <a:srgbClr val="242424"/>
                </a:solidFill>
                <a:effectLst/>
                <a:highlight>
                  <a:srgbClr val="FFFFFF"/>
                </a:highlight>
                <a:latin typeface="Segoe UI" panose="020B0502040204020203" pitchFamily="34" charset="0"/>
              </a:rPr>
              <a:t>Non-compliance with ADA standards</a:t>
            </a:r>
            <a:r>
              <a:rPr lang="en-US" b="0" i="0" dirty="0">
                <a:solidFill>
                  <a:srgbClr val="242424"/>
                </a:solidFill>
                <a:effectLst/>
                <a:highlight>
                  <a:srgbClr val="FFFFFF"/>
                </a:highlight>
                <a:latin typeface="Segoe UI" panose="020B0502040204020203" pitchFamily="34" charset="0"/>
              </a:rPr>
              <a:t>: Many websites and digital platforms fail to meet the Web Content Accessibility Guidelines (WCAG), making them inaccessible to people with disabilities.</a:t>
            </a:r>
          </a:p>
          <a:p>
            <a:pPr algn="l"/>
            <a:r>
              <a:rPr lang="en-US" b="0" i="0" dirty="0">
                <a:solidFill>
                  <a:srgbClr val="242424"/>
                </a:solidFill>
                <a:effectLst/>
                <a:highlight>
                  <a:srgbClr val="FFFFFF"/>
                </a:highlight>
                <a:latin typeface="Segoe UI" panose="020B0502040204020203" pitchFamily="34" charset="0"/>
              </a:rPr>
              <a:t>To avoid digital accessibility lawsuits, businesses can take several proactive steps:</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Ensure ADA compliance</a:t>
            </a:r>
            <a:r>
              <a:rPr lang="en-US" b="0" i="0" dirty="0">
                <a:solidFill>
                  <a:srgbClr val="242424"/>
                </a:solidFill>
                <a:effectLst/>
                <a:highlight>
                  <a:srgbClr val="FFFFFF"/>
                </a:highlight>
                <a:latin typeface="Segoe UI" panose="020B0502040204020203" pitchFamily="34" charset="0"/>
              </a:rPr>
              <a:t>: Make sure your website and digital platforms comply with the Americans with Disabilities Act (ADA) by following the Web Content Accessibility Guidelines (WCAG).</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Conduct regular audits</a:t>
            </a:r>
            <a:r>
              <a:rPr lang="en-US" b="0" i="0" dirty="0">
                <a:solidFill>
                  <a:srgbClr val="242424"/>
                </a:solidFill>
                <a:effectLst/>
                <a:highlight>
                  <a:srgbClr val="FFFFFF"/>
                </a:highlight>
                <a:latin typeface="Segoe UI" panose="020B0502040204020203" pitchFamily="34" charset="0"/>
              </a:rPr>
              <a:t>: Regularly audit your website for accessibility issues and address them promptly</a:t>
            </a:r>
            <a:r>
              <a:rPr lang="en-US" b="0" i="0" u="none" strike="noStrike" dirty="0">
                <a:solidFill>
                  <a:srgbClr val="242424"/>
                </a:solidFill>
                <a:effectLst/>
                <a:highlight>
                  <a:srgbClr val="FFFFFF"/>
                </a:highlight>
                <a:latin typeface="var(--fontFamilyBase)"/>
              </a:rPr>
              <a:t>1</a:t>
            </a:r>
            <a:endParaRPr lang="en-US" b="0" i="0" dirty="0">
              <a:solidFill>
                <a:srgbClr val="242424"/>
              </a:solidFill>
              <a:effectLst/>
              <a:highlight>
                <a:srgbClr val="FFFFFF"/>
              </a:highlight>
              <a:latin typeface="Segoe UI" panose="020B0502040204020203" pitchFamily="34" charset="0"/>
            </a:endParaRPr>
          </a:p>
          <a:p>
            <a:pPr algn="l">
              <a:buFont typeface="+mj-lt"/>
              <a:buAutoNum type="arabicPeriod"/>
            </a:pPr>
            <a:r>
              <a:rPr lang="en-US" b="1" i="0" dirty="0">
                <a:solidFill>
                  <a:srgbClr val="242424"/>
                </a:solidFill>
                <a:effectLst/>
                <a:highlight>
                  <a:srgbClr val="FFFFFF"/>
                </a:highlight>
                <a:latin typeface="Segoe UI" panose="020B0502040204020203" pitchFamily="34" charset="0"/>
              </a:rPr>
              <a:t>Integrate accessibility from the start</a:t>
            </a:r>
            <a:r>
              <a:rPr lang="en-US" b="0" i="0" dirty="0">
                <a:solidFill>
                  <a:srgbClr val="242424"/>
                </a:solidFill>
                <a:effectLst/>
                <a:highlight>
                  <a:srgbClr val="FFFFFF"/>
                </a:highlight>
                <a:latin typeface="Segoe UI" panose="020B0502040204020203" pitchFamily="34" charset="0"/>
              </a:rPr>
              <a:t>: Incorporate accessibility into the design and development process from the beginning to avoid costly fixes later</a:t>
            </a:r>
          </a:p>
          <a:p>
            <a:pPr algn="l">
              <a:buFont typeface="+mj-lt"/>
              <a:buAutoNum type="arabicPeriod"/>
            </a:pPr>
            <a:r>
              <a:rPr lang="en-US" b="1" i="0" dirty="0">
                <a:solidFill>
                  <a:srgbClr val="242424"/>
                </a:solidFill>
                <a:effectLst/>
                <a:highlight>
                  <a:srgbClr val="FFFFFF"/>
                </a:highlight>
                <a:latin typeface="Segoe UI" panose="020B0502040204020203" pitchFamily="34" charset="0"/>
              </a:rPr>
              <a:t>Provide training</a:t>
            </a:r>
            <a:r>
              <a:rPr lang="en-US" b="0" i="0" dirty="0">
                <a:solidFill>
                  <a:srgbClr val="242424"/>
                </a:solidFill>
                <a:effectLst/>
                <a:highlight>
                  <a:srgbClr val="FFFFFF"/>
                </a:highlight>
                <a:latin typeface="Segoe UI" panose="020B0502040204020203" pitchFamily="34" charset="0"/>
              </a:rPr>
              <a:t>: Offer accessibility training for your team to ensure everyone understands and can implement best practices</a:t>
            </a:r>
          </a:p>
          <a:p>
            <a:pPr algn="l"/>
            <a:endParaRPr lang="en-US" b="0" i="0" dirty="0">
              <a:solidFill>
                <a:srgbClr val="242424"/>
              </a:solidFill>
              <a:effectLst/>
              <a:highlight>
                <a:srgbClr val="FFFFFF"/>
              </a:highlight>
              <a:latin typeface="Segoe UI" panose="020B0502040204020203" pitchFamily="34" charset="0"/>
            </a:endParaRPr>
          </a:p>
          <a:p>
            <a:pPr marL="139700" indent="0" algn="l">
              <a:buNone/>
            </a:pPr>
            <a:endParaRPr lang="en-US" b="0" i="0" dirty="0">
              <a:solidFill>
                <a:srgbClr val="242424"/>
              </a:solidFill>
              <a:effectLst/>
              <a:highlight>
                <a:srgbClr val="FFFFFF"/>
              </a:highlight>
              <a:latin typeface="Segoe UI" panose="020B0502040204020203"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3" name="Picture 2">
            <a:extLst>
              <a:ext uri="{FF2B5EF4-FFF2-40B4-BE49-F238E27FC236}">
                <a16:creationId xmlns:a16="http://schemas.microsoft.com/office/drawing/2014/main" id="{686D6BE3-065C-3B4C-B2F4-CA939B1F4E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3" name="Picture 2">
            <a:extLst>
              <a:ext uri="{FF2B5EF4-FFF2-40B4-BE49-F238E27FC236}">
                <a16:creationId xmlns:a16="http://schemas.microsoft.com/office/drawing/2014/main" id="{0390CDCD-7A30-3046-B858-C66451B9D0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3" name="Picture 2">
            <a:extLst>
              <a:ext uri="{FF2B5EF4-FFF2-40B4-BE49-F238E27FC236}">
                <a16:creationId xmlns:a16="http://schemas.microsoft.com/office/drawing/2014/main" id="{EE66B847-CDCA-3F43-A3F8-9336452BA9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1"/>
          <a:stretch/>
        </p:blipFill>
        <p:spPr>
          <a:xfrm>
            <a:off x="4673600" y="0"/>
            <a:ext cx="4470400" cy="5143500"/>
          </a:xfrm>
          <a:prstGeom prst="rect">
            <a:avLst/>
          </a:prstGeom>
        </p:spPr>
      </p:pic>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rgbClr val="FF0000"/>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ebaim.org/resources/contrastcheck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ccessibility.huit.harvard.edu/technique-writing-link-text"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wku.edu/academicaffairs/first_gen/firstgenadvocate3.png"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support.microsoft.com/en-us/office/improve-accessibility-with-the-accessibility-checker-a16f6de0-2f39-4a2b-8bd8-5ad801426c7f"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helpx.adobe.com/acrobat/using/create-verify-pdf-accessibility.htm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c8pTIa0JQtM"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adasoutheast.org/digital-access-basic-checks-testing"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hyperlink" Target="https://adata.org/ocr-videos" TargetMode="External"/><Relationship Id="rId4" Type="http://schemas.openxmlformats.org/officeDocument/2006/relationships/hyperlink" Target="https://adata.org/search-results?query=digital%2Baccess%23gsc.tab%3D0&amp;gsc.q=digital%20access&amp;gsc.page=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hyperlink" Target="https://www.wku.edu/web-cms/best-practices/accessibility/"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hyperlink" Target="https://accessibility.huit.harvard.edu/technique-writing-link-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w3.org/wai"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ada.gov/resources/web-guidance/"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s://www.ada.gov/resources/2024-03-08-web-ru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328246" y="1073726"/>
            <a:ext cx="8525139" cy="208510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t>Digitally Accessible Communication Strategies</a:t>
            </a:r>
            <a:endParaRPr sz="4400"/>
          </a:p>
        </p:txBody>
      </p:sp>
      <p:sp>
        <p:nvSpPr>
          <p:cNvPr id="73" name="Google Shape;73;p13"/>
          <p:cNvSpPr txBox="1">
            <a:spLocks noGrp="1"/>
          </p:cNvSpPr>
          <p:nvPr>
            <p:ph type="subTitle" idx="1"/>
          </p:nvPr>
        </p:nvSpPr>
        <p:spPr>
          <a:xfrm>
            <a:off x="1870364" y="3238450"/>
            <a:ext cx="6851403" cy="124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a:t>A guide by the Office of Institutional Equity (OIE)</a:t>
            </a:r>
            <a:endParaRPr sz="24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83100" y="304799"/>
            <a:ext cx="8631600" cy="4786745"/>
          </a:xfrm>
          <a:prstGeom prst="rect">
            <a:avLst/>
          </a:prstGeom>
        </p:spPr>
        <p:txBody>
          <a:bodyPr spcFirstLastPara="1" wrap="square" lIns="91425" tIns="91425" rIns="91425" bIns="91425" anchor="t" anchorCtr="0">
            <a:noAutofit/>
          </a:bodyPr>
          <a:lstStyle/>
          <a:p>
            <a:pPr lvl="0" rtl="0">
              <a:spcBef>
                <a:spcPts val="0"/>
              </a:spcBef>
              <a:spcAft>
                <a:spcPts val="0"/>
              </a:spcAft>
            </a:pPr>
            <a:r>
              <a:rPr lang="en-US" sz="4400">
                <a:solidFill>
                  <a:schemeClr val="tx1"/>
                </a:solidFill>
              </a:rPr>
              <a:t>Basic Digital Access in Action: </a:t>
            </a:r>
            <a:r>
              <a:rPr lang="en-US" sz="4400">
                <a:solidFill>
                  <a:schemeClr val="bg2"/>
                </a:solidFill>
              </a:rPr>
              <a:t>Checkpoints</a:t>
            </a:r>
            <a:br>
              <a:rPr lang="en-US">
                <a:solidFill>
                  <a:schemeClr val="bg2"/>
                </a:solidFill>
              </a:rPr>
            </a:br>
            <a:br>
              <a:rPr lang="en-US" sz="2400" b="0">
                <a:solidFill>
                  <a:schemeClr val="bg2"/>
                </a:solidFill>
              </a:rPr>
            </a:br>
            <a:r>
              <a:rPr lang="en-US" sz="2800" b="0">
                <a:solidFill>
                  <a:schemeClr val="bg2"/>
                </a:solidFill>
              </a:rPr>
              <a:t>• Writing</a:t>
            </a:r>
            <a:br>
              <a:rPr lang="en-US" sz="2800" b="0">
                <a:solidFill>
                  <a:schemeClr val="bg2"/>
                </a:solidFill>
              </a:rPr>
            </a:br>
            <a:r>
              <a:rPr lang="en-US" sz="2800" b="0">
                <a:solidFill>
                  <a:schemeClr val="bg2"/>
                </a:solidFill>
              </a:rPr>
              <a:t>• Structure</a:t>
            </a:r>
            <a:br>
              <a:rPr lang="en-US" sz="2800" b="0">
                <a:solidFill>
                  <a:schemeClr val="bg2"/>
                </a:solidFill>
              </a:rPr>
            </a:br>
            <a:r>
              <a:rPr lang="en-US" sz="2800" b="0">
                <a:solidFill>
                  <a:schemeClr val="bg2"/>
                </a:solidFill>
              </a:rPr>
              <a:t>• Color</a:t>
            </a:r>
            <a:br>
              <a:rPr lang="en-US" sz="2800" b="0">
                <a:solidFill>
                  <a:schemeClr val="bg2"/>
                </a:solidFill>
              </a:rPr>
            </a:br>
            <a:r>
              <a:rPr lang="en-US" sz="2800" b="0">
                <a:solidFill>
                  <a:schemeClr val="bg2"/>
                </a:solidFill>
              </a:rPr>
              <a:t>• Media</a:t>
            </a:r>
            <a:br>
              <a:rPr lang="en-US" sz="2800" b="0">
                <a:solidFill>
                  <a:schemeClr val="bg2"/>
                </a:solidFill>
              </a:rPr>
            </a:br>
            <a:r>
              <a:rPr lang="en-US" sz="2800" b="0">
                <a:solidFill>
                  <a:schemeClr val="bg2"/>
                </a:solidFill>
              </a:rPr>
              <a:t>• Links</a:t>
            </a:r>
            <a:br>
              <a:rPr lang="en-US" sz="2800" b="0">
                <a:solidFill>
                  <a:schemeClr val="bg2"/>
                </a:solidFill>
              </a:rPr>
            </a:br>
            <a:br>
              <a:rPr lang="en-US" sz="2800" b="0" u="sng">
                <a:solidFill>
                  <a:schemeClr val="bg1"/>
                </a:solidFill>
              </a:rPr>
            </a:br>
            <a:br>
              <a:rPr lang="en-US" sz="1800" b="0" u="sng">
                <a:solidFill>
                  <a:schemeClr val="bg1"/>
                </a:solidFill>
              </a:rPr>
            </a:br>
            <a:br>
              <a:rPr lang="en-US" b="0">
                <a:solidFill>
                  <a:schemeClr val="tx1"/>
                </a:solidFill>
              </a:rPr>
            </a:br>
            <a:endParaRPr 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8" name="Google Shape;168;p24"/>
          <p:cNvSpPr txBox="1">
            <a:spLocks noGrp="1"/>
          </p:cNvSpPr>
          <p:nvPr>
            <p:ph type="body" idx="1"/>
          </p:nvPr>
        </p:nvSpPr>
        <p:spPr>
          <a:xfrm>
            <a:off x="4572000" y="0"/>
            <a:ext cx="4440381" cy="489758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dirty="0">
                <a:solidFill>
                  <a:schemeClr val="dk1"/>
                </a:solidFill>
              </a:rPr>
              <a:t>Writing: </a:t>
            </a:r>
            <a:r>
              <a:rPr lang="en-US" sz="3000" b="1" dirty="0">
                <a:solidFill>
                  <a:schemeClr val="bg2"/>
                </a:solidFill>
              </a:rPr>
              <a:t>Content and Language</a:t>
            </a:r>
          </a:p>
          <a:p>
            <a:pPr>
              <a:lnSpc>
                <a:spcPct val="150000"/>
              </a:lnSpc>
            </a:pPr>
            <a:r>
              <a:rPr lang="en-US" dirty="0">
                <a:solidFill>
                  <a:schemeClr val="bg2"/>
                </a:solidFill>
              </a:rPr>
              <a:t>Keep it short and simple (K.I.S.S. Principle)</a:t>
            </a:r>
          </a:p>
          <a:p>
            <a:pPr>
              <a:lnSpc>
                <a:spcPct val="150000"/>
              </a:lnSpc>
            </a:pPr>
            <a:r>
              <a:rPr lang="en-US" dirty="0">
                <a:solidFill>
                  <a:schemeClr val="bg2"/>
                </a:solidFill>
              </a:rPr>
              <a:t>Use plain language that is easy to read</a:t>
            </a:r>
          </a:p>
          <a:p>
            <a:pPr>
              <a:lnSpc>
                <a:spcPct val="150000"/>
              </a:lnSpc>
            </a:pPr>
            <a:r>
              <a:rPr lang="en-US" dirty="0">
                <a:solidFill>
                  <a:schemeClr val="bg2"/>
                </a:solidFill>
              </a:rPr>
              <a:t>Acronyms and Abbreviations: spell out first use</a:t>
            </a:r>
          </a:p>
          <a:p>
            <a:pPr>
              <a:lnSpc>
                <a:spcPct val="150000"/>
              </a:lnSpc>
            </a:pPr>
            <a:r>
              <a:rPr lang="en-US" dirty="0">
                <a:solidFill>
                  <a:schemeClr val="bg2"/>
                </a:solidFill>
              </a:rPr>
              <a:t>Phone numbers: avoid periods – use dashes! </a:t>
            </a:r>
          </a:p>
          <a:p>
            <a:pPr marL="152400" indent="0">
              <a:lnSpc>
                <a:spcPct val="150000"/>
              </a:lnSpc>
              <a:buNone/>
            </a:pPr>
            <a:r>
              <a:rPr lang="en-US" dirty="0">
                <a:solidFill>
                  <a:schemeClr val="bg2"/>
                </a:solidFill>
              </a:rPr>
              <a:t>        (A period is math and considered a decimal.)</a:t>
            </a:r>
          </a:p>
          <a:p>
            <a:pPr>
              <a:lnSpc>
                <a:spcPct val="150000"/>
              </a:lnSpc>
            </a:pPr>
            <a:r>
              <a:rPr lang="en-US" dirty="0">
                <a:solidFill>
                  <a:schemeClr val="bg2"/>
                </a:solidFill>
              </a:rPr>
              <a:t>Check spelling and readability (built-in, free tools) and a second set of eyes!</a:t>
            </a:r>
          </a:p>
          <a:p>
            <a:pPr>
              <a:lnSpc>
                <a:spcPct val="150000"/>
              </a:lnSpc>
            </a:pPr>
            <a:r>
              <a:rPr lang="en-US" b="1" dirty="0">
                <a:solidFill>
                  <a:schemeClr val="bg2"/>
                </a:solidFill>
              </a:rPr>
              <a:t>Be respectful and inclusive</a:t>
            </a:r>
          </a:p>
        </p:txBody>
      </p:sp>
      <p:pic>
        <p:nvPicPr>
          <p:cNvPr id="8" name="Picture 7">
            <a:extLst>
              <a:ext uri="{FF2B5EF4-FFF2-40B4-BE49-F238E27FC236}">
                <a16:creationId xmlns:a16="http://schemas.microsoft.com/office/drawing/2014/main" id="{E610AD0A-6C1C-B54E-ADE8-2B448E36B3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7424"/>
            <a:ext cx="4490113" cy="5511994"/>
          </a:xfrm>
          <a:prstGeom prst="rect">
            <a:avLst/>
          </a:prstGeom>
        </p:spPr>
      </p:pic>
    </p:spTree>
    <p:extLst>
      <p:ext uri="{BB962C8B-B14F-4D97-AF65-F5344CB8AC3E}">
        <p14:creationId xmlns:p14="http://schemas.microsoft.com/office/powerpoint/2010/main" val="321937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8" name="Google Shape;168;p24"/>
          <p:cNvSpPr txBox="1">
            <a:spLocks noGrp="1"/>
          </p:cNvSpPr>
          <p:nvPr>
            <p:ph type="body" idx="1"/>
          </p:nvPr>
        </p:nvSpPr>
        <p:spPr>
          <a:xfrm>
            <a:off x="4572000" y="0"/>
            <a:ext cx="4440381" cy="489758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dirty="0">
                <a:solidFill>
                  <a:schemeClr val="dk1"/>
                </a:solidFill>
              </a:rPr>
              <a:t>Writing: </a:t>
            </a:r>
            <a:r>
              <a:rPr lang="en-US" sz="3000" b="1" dirty="0">
                <a:solidFill>
                  <a:schemeClr val="bg2"/>
                </a:solidFill>
              </a:rPr>
              <a:t>Font and Format</a:t>
            </a:r>
          </a:p>
          <a:p>
            <a:pPr>
              <a:lnSpc>
                <a:spcPct val="150000"/>
              </a:lnSpc>
            </a:pPr>
            <a:r>
              <a:rPr lang="en-US" b="1" dirty="0">
                <a:solidFill>
                  <a:schemeClr val="bg2"/>
                </a:solidFill>
              </a:rPr>
              <a:t>Limit:</a:t>
            </a:r>
            <a:r>
              <a:rPr lang="en-US" dirty="0">
                <a:solidFill>
                  <a:schemeClr val="bg2"/>
                </a:solidFill>
              </a:rPr>
              <a:t> all caps “shouting”, italics, and scripts (decreases readability, and with a screen reader, all caps is read letter-by-letter.)  </a:t>
            </a:r>
          </a:p>
          <a:p>
            <a:pPr>
              <a:lnSpc>
                <a:spcPct val="150000"/>
              </a:lnSpc>
            </a:pPr>
            <a:r>
              <a:rPr lang="en-US" b="1" dirty="0">
                <a:solidFill>
                  <a:schemeClr val="bg2"/>
                </a:solidFill>
              </a:rPr>
              <a:t>Size minimums:</a:t>
            </a:r>
          </a:p>
          <a:p>
            <a:pPr marL="152400" indent="0">
              <a:lnSpc>
                <a:spcPct val="150000"/>
              </a:lnSpc>
              <a:buNone/>
            </a:pPr>
            <a:r>
              <a:rPr lang="en-US" dirty="0">
                <a:solidFill>
                  <a:schemeClr val="bg2"/>
                </a:solidFill>
              </a:rPr>
              <a:t>	</a:t>
            </a:r>
            <a:r>
              <a:rPr lang="en-US" b="1" dirty="0">
                <a:solidFill>
                  <a:schemeClr val="bg2"/>
                </a:solidFill>
              </a:rPr>
              <a:t>Body Text</a:t>
            </a:r>
            <a:r>
              <a:rPr lang="en-US" dirty="0">
                <a:solidFill>
                  <a:schemeClr val="bg2"/>
                </a:solidFill>
              </a:rPr>
              <a:t>: 12 pt </a:t>
            </a:r>
          </a:p>
          <a:p>
            <a:pPr marL="152400" indent="0">
              <a:lnSpc>
                <a:spcPct val="150000"/>
              </a:lnSpc>
              <a:buNone/>
            </a:pPr>
            <a:r>
              <a:rPr lang="en-US" dirty="0">
                <a:solidFill>
                  <a:schemeClr val="bg2"/>
                </a:solidFill>
              </a:rPr>
              <a:t>	</a:t>
            </a:r>
            <a:r>
              <a:rPr lang="en-US" b="1" dirty="0">
                <a:solidFill>
                  <a:schemeClr val="bg2"/>
                </a:solidFill>
              </a:rPr>
              <a:t>Footer</a:t>
            </a:r>
            <a:r>
              <a:rPr lang="en-US" dirty="0">
                <a:solidFill>
                  <a:schemeClr val="bg2"/>
                </a:solidFill>
              </a:rPr>
              <a:t>: 9 pt </a:t>
            </a:r>
          </a:p>
          <a:p>
            <a:pPr marL="152400" indent="0">
              <a:lnSpc>
                <a:spcPct val="150000"/>
              </a:lnSpc>
              <a:buNone/>
            </a:pPr>
            <a:r>
              <a:rPr lang="en-US" dirty="0">
                <a:solidFill>
                  <a:schemeClr val="bg2"/>
                </a:solidFill>
              </a:rPr>
              <a:t>	</a:t>
            </a:r>
            <a:r>
              <a:rPr lang="en-US" b="1" dirty="0">
                <a:solidFill>
                  <a:schemeClr val="bg2"/>
                </a:solidFill>
              </a:rPr>
              <a:t>PowerPoint</a:t>
            </a:r>
            <a:r>
              <a:rPr lang="en-US" dirty="0">
                <a:solidFill>
                  <a:schemeClr val="bg2"/>
                </a:solidFill>
              </a:rPr>
              <a:t>: 24 pt</a:t>
            </a:r>
          </a:p>
          <a:p>
            <a:pPr marL="152400" indent="0">
              <a:lnSpc>
                <a:spcPct val="150000"/>
              </a:lnSpc>
              <a:buNone/>
            </a:pPr>
            <a:r>
              <a:rPr lang="en-US" dirty="0">
                <a:solidFill>
                  <a:schemeClr val="bg2"/>
                </a:solidFill>
              </a:rPr>
              <a:t>	</a:t>
            </a:r>
            <a:r>
              <a:rPr lang="en-US" b="1" dirty="0">
                <a:solidFill>
                  <a:schemeClr val="bg2"/>
                </a:solidFill>
              </a:rPr>
              <a:t>Large Print</a:t>
            </a:r>
            <a:r>
              <a:rPr lang="en-US" dirty="0">
                <a:solidFill>
                  <a:schemeClr val="bg2"/>
                </a:solidFill>
              </a:rPr>
              <a:t>: 18 pt</a:t>
            </a:r>
          </a:p>
          <a:p>
            <a:pPr>
              <a:lnSpc>
                <a:spcPct val="150000"/>
              </a:lnSpc>
            </a:pPr>
            <a:r>
              <a:rPr lang="en-US" b="1" dirty="0">
                <a:solidFill>
                  <a:schemeClr val="bg2"/>
                </a:solidFill>
              </a:rPr>
              <a:t>Line Spacing: </a:t>
            </a:r>
            <a:r>
              <a:rPr lang="en-US" dirty="0">
                <a:solidFill>
                  <a:schemeClr val="bg2"/>
                </a:solidFill>
              </a:rPr>
              <a:t>1.15 to 2</a:t>
            </a:r>
          </a:p>
          <a:p>
            <a:pPr>
              <a:lnSpc>
                <a:spcPct val="150000"/>
              </a:lnSpc>
            </a:pPr>
            <a:r>
              <a:rPr lang="en-US" b="1" dirty="0">
                <a:solidFill>
                  <a:schemeClr val="bg2"/>
                </a:solidFill>
              </a:rPr>
              <a:t>Font: </a:t>
            </a:r>
          </a:p>
          <a:p>
            <a:pPr marL="152400" indent="0">
              <a:lnSpc>
                <a:spcPct val="150000"/>
              </a:lnSpc>
              <a:buNone/>
            </a:pPr>
            <a:r>
              <a:rPr lang="en-US" dirty="0">
                <a:solidFill>
                  <a:schemeClr val="bg2"/>
                </a:solidFill>
              </a:rPr>
              <a:t>	</a:t>
            </a:r>
            <a:r>
              <a:rPr lang="en-US" b="1" dirty="0">
                <a:solidFill>
                  <a:schemeClr val="bg2"/>
                </a:solidFill>
              </a:rPr>
              <a:t>Serif</a:t>
            </a:r>
            <a:r>
              <a:rPr lang="en-US" dirty="0">
                <a:solidFill>
                  <a:schemeClr val="bg2"/>
                </a:solidFill>
              </a:rPr>
              <a:t>: easily read on paper (Times New Roman)</a:t>
            </a:r>
          </a:p>
          <a:p>
            <a:pPr marL="152400" indent="0">
              <a:lnSpc>
                <a:spcPct val="150000"/>
              </a:lnSpc>
              <a:buNone/>
            </a:pPr>
            <a:r>
              <a:rPr lang="en-US" dirty="0">
                <a:solidFill>
                  <a:schemeClr val="bg2"/>
                </a:solidFill>
              </a:rPr>
              <a:t>	</a:t>
            </a:r>
            <a:r>
              <a:rPr lang="en-US" b="1" dirty="0">
                <a:solidFill>
                  <a:schemeClr val="bg2"/>
                </a:solidFill>
              </a:rPr>
              <a:t>Sans-serif:</a:t>
            </a:r>
            <a:r>
              <a:rPr lang="en-US" dirty="0">
                <a:solidFill>
                  <a:schemeClr val="bg2"/>
                </a:solidFill>
              </a:rPr>
              <a:t> (easily read digitally ex. Helvetica)</a:t>
            </a:r>
          </a:p>
          <a:p>
            <a:pPr>
              <a:lnSpc>
                <a:spcPct val="150000"/>
              </a:lnSpc>
            </a:pPr>
            <a:r>
              <a:rPr lang="en-US" dirty="0">
                <a:solidFill>
                  <a:schemeClr val="bg2"/>
                </a:solidFill>
              </a:rPr>
              <a:t>Consider L </a:t>
            </a:r>
            <a:r>
              <a:rPr lang="en-US" dirty="0">
                <a:solidFill>
                  <a:schemeClr val="bg2"/>
                </a:solidFill>
                <a:latin typeface="Verdana" panose="020B0604030504040204" pitchFamily="34" charset="0"/>
                <a:ea typeface="Verdana" panose="020B0604030504040204" pitchFamily="34" charset="0"/>
              </a:rPr>
              <a:t>I</a:t>
            </a:r>
            <a:r>
              <a:rPr lang="en-US" dirty="0">
                <a:solidFill>
                  <a:schemeClr val="bg2"/>
                </a:solidFill>
              </a:rPr>
              <a:t> 1, in some fonts they all look the same!</a:t>
            </a:r>
          </a:p>
        </p:txBody>
      </p:sp>
      <p:pic>
        <p:nvPicPr>
          <p:cNvPr id="8" name="Picture 7">
            <a:extLst>
              <a:ext uri="{FF2B5EF4-FFF2-40B4-BE49-F238E27FC236}">
                <a16:creationId xmlns:a16="http://schemas.microsoft.com/office/drawing/2014/main" id="{E610AD0A-6C1C-B54E-ADE8-2B448E36B3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7424"/>
            <a:ext cx="4490113" cy="5511994"/>
          </a:xfrm>
          <a:prstGeom prst="rect">
            <a:avLst/>
          </a:prstGeom>
        </p:spPr>
      </p:pic>
    </p:spTree>
    <p:extLst>
      <p:ext uri="{BB962C8B-B14F-4D97-AF65-F5344CB8AC3E}">
        <p14:creationId xmlns:p14="http://schemas.microsoft.com/office/powerpoint/2010/main" val="193020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6906" y="188393"/>
            <a:ext cx="4306500"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Structure: </a:t>
            </a:r>
            <a:r>
              <a:rPr lang="en-US" sz="3200" dirty="0">
                <a:solidFill>
                  <a:schemeClr val="bg2"/>
                </a:solidFill>
              </a:rPr>
              <a:t>Headings</a:t>
            </a:r>
            <a:br>
              <a:rPr lang="en-US" sz="2400" b="0" dirty="0">
                <a:solidFill>
                  <a:schemeClr val="dk2"/>
                </a:solidFill>
              </a:rPr>
            </a:br>
            <a:endParaRPr lang="en-US" sz="2400" b="0" dirty="0">
              <a:solidFill>
                <a:schemeClr val="tx1"/>
              </a:solidFill>
            </a:endParaRPr>
          </a:p>
        </p:txBody>
      </p:sp>
      <p:sp>
        <p:nvSpPr>
          <p:cNvPr id="5" name="TextBox 4">
            <a:extLst>
              <a:ext uri="{FF2B5EF4-FFF2-40B4-BE49-F238E27FC236}">
                <a16:creationId xmlns:a16="http://schemas.microsoft.com/office/drawing/2014/main" id="{FFE15FC3-5F7C-462C-04F6-4A5E35343931}"/>
              </a:ext>
            </a:extLst>
          </p:cNvPr>
          <p:cNvSpPr txBox="1"/>
          <p:nvPr/>
        </p:nvSpPr>
        <p:spPr>
          <a:xfrm>
            <a:off x="242888" y="900113"/>
            <a:ext cx="3793331" cy="3877985"/>
          </a:xfrm>
          <a:prstGeom prst="rect">
            <a:avLst/>
          </a:prstGeom>
          <a:noFill/>
        </p:spPr>
        <p:txBody>
          <a:bodyPr wrap="square" rtlCol="0">
            <a:spAutoFit/>
          </a:bodyPr>
          <a:lstStyle/>
          <a:p>
            <a:pPr marL="285750" indent="-285750">
              <a:buFont typeface="Arial" panose="020B0604020202020204" pitchFamily="34" charset="0"/>
              <a:buChar char="•"/>
            </a:pPr>
            <a:r>
              <a:rPr lang="en-US" sz="1600" b="1"/>
              <a:t>Required</a:t>
            </a:r>
            <a:r>
              <a:rPr lang="en-US" sz="1600"/>
              <a:t> – Heading Level 1 to 6.</a:t>
            </a:r>
          </a:p>
          <a:p>
            <a:pPr marL="285750" lvl="2" indent="-285750">
              <a:buFont typeface="Arial" panose="020B0604020202020204" pitchFamily="34" charset="0"/>
              <a:buChar char="•"/>
            </a:pPr>
            <a:r>
              <a:rPr lang="en-US" sz="1600"/>
              <a:t>Use in order!</a:t>
            </a:r>
          </a:p>
          <a:p>
            <a:pPr marL="285750" lvl="2" indent="-285750">
              <a:buFont typeface="Arial" panose="020B0604020202020204" pitchFamily="34" charset="0"/>
              <a:buChar char="•"/>
            </a:pPr>
            <a:r>
              <a:rPr lang="en-US" sz="1600"/>
              <a:t>Length Maximum: 60-80 characters</a:t>
            </a:r>
          </a:p>
          <a:p>
            <a:pPr marL="285750" lvl="2" indent="-285750">
              <a:buFont typeface="Arial" panose="020B0604020202020204" pitchFamily="34" charset="0"/>
              <a:buChar char="•"/>
            </a:pPr>
            <a:r>
              <a:rPr lang="en-US" sz="1600">
                <a:solidFill>
                  <a:srgbClr val="0D0D0D"/>
                </a:solidFill>
                <a:latin typeface="+mj-lt"/>
              </a:rPr>
              <a:t>Format in Styles pane</a:t>
            </a: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endParaRPr lang="en-US" sz="1600">
              <a:solidFill>
                <a:srgbClr val="0D0D0D"/>
              </a:solidFill>
              <a:latin typeface="+mj-lt"/>
            </a:endParaRPr>
          </a:p>
          <a:p>
            <a:pPr marL="285750" lvl="2" indent="-285750">
              <a:buFont typeface="Arial" panose="020B0604020202020204" pitchFamily="34" charset="0"/>
              <a:buChar char="•"/>
            </a:pPr>
            <a:r>
              <a:rPr lang="en-US" sz="1600" b="0" i="0" u="none" strike="noStrike" baseline="0">
                <a:solidFill>
                  <a:srgbClr val="0D0D0D"/>
                </a:solidFill>
                <a:latin typeface="+mj-lt"/>
              </a:rPr>
              <a:t>Use Lists – Don’t type dashes or </a:t>
            </a:r>
            <a:r>
              <a:rPr lang="en-US" sz="1600" b="0" i="0" u="none" strike="noStrike" baseline="0" err="1">
                <a:solidFill>
                  <a:srgbClr val="0D0D0D"/>
                </a:solidFill>
                <a:latin typeface="+mj-lt"/>
              </a:rPr>
              <a:t>astericks</a:t>
            </a:r>
            <a:r>
              <a:rPr lang="en-US" sz="1600" b="0" i="0" u="none" strike="noStrike" baseline="0" err="1">
                <a:solidFill>
                  <a:srgbClr val="FFFFFF"/>
                </a:solidFill>
                <a:latin typeface="+mj-lt"/>
              </a:rPr>
              <a:t>aple</a:t>
            </a:r>
            <a:r>
              <a:rPr lang="en-US" sz="1800" b="0" i="0" u="none" strike="noStrike" baseline="0">
                <a:solidFill>
                  <a:srgbClr val="FFFFFF"/>
                </a:solidFill>
                <a:latin typeface="Verdana" panose="020B0604030504040204" pitchFamily="34" charset="0"/>
              </a:rPr>
              <a:t>: Icons for Lists (numbered, bulleted) in toolbar of Microsoft Word.</a:t>
            </a:r>
          </a:p>
        </p:txBody>
      </p:sp>
      <p:pic>
        <p:nvPicPr>
          <p:cNvPr id="4" name="Picture 3">
            <a:extLst>
              <a:ext uri="{FF2B5EF4-FFF2-40B4-BE49-F238E27FC236}">
                <a16:creationId xmlns:a16="http://schemas.microsoft.com/office/drawing/2014/main" id="{D67E57A0-6F82-DE8E-E54E-D091A61375DE}"/>
              </a:ext>
            </a:extLst>
          </p:cNvPr>
          <p:cNvPicPr>
            <a:picLocks noChangeAspect="1"/>
          </p:cNvPicPr>
          <p:nvPr/>
        </p:nvPicPr>
        <p:blipFill>
          <a:blip r:embed="rId3"/>
          <a:stretch>
            <a:fillRect/>
          </a:stretch>
        </p:blipFill>
        <p:spPr>
          <a:xfrm>
            <a:off x="1338943" y="1977538"/>
            <a:ext cx="1170456" cy="1553515"/>
          </a:xfrm>
          <a:prstGeom prst="rect">
            <a:avLst/>
          </a:prstGeom>
        </p:spPr>
      </p:pic>
      <p:pic>
        <p:nvPicPr>
          <p:cNvPr id="7" name="Picture 6">
            <a:extLst>
              <a:ext uri="{FF2B5EF4-FFF2-40B4-BE49-F238E27FC236}">
                <a16:creationId xmlns:a16="http://schemas.microsoft.com/office/drawing/2014/main" id="{B8048F28-627B-15F1-CB49-FA1B818AE66B}"/>
              </a:ext>
            </a:extLst>
          </p:cNvPr>
          <p:cNvPicPr>
            <a:picLocks noChangeAspect="1"/>
          </p:cNvPicPr>
          <p:nvPr/>
        </p:nvPicPr>
        <p:blipFill>
          <a:blip r:embed="rId4"/>
          <a:stretch>
            <a:fillRect/>
          </a:stretch>
        </p:blipFill>
        <p:spPr>
          <a:xfrm>
            <a:off x="578382" y="4243387"/>
            <a:ext cx="3122341" cy="657922"/>
          </a:xfrm>
          <a:prstGeom prst="rect">
            <a:avLst/>
          </a:prstGeom>
        </p:spPr>
      </p:pic>
      <p:pic>
        <p:nvPicPr>
          <p:cNvPr id="9" name="Picture 8">
            <a:extLst>
              <a:ext uri="{FF2B5EF4-FFF2-40B4-BE49-F238E27FC236}">
                <a16:creationId xmlns:a16="http://schemas.microsoft.com/office/drawing/2014/main" id="{BD8B438C-AC18-7D55-FE93-B459913BFB8E}"/>
              </a:ext>
            </a:extLst>
          </p:cNvPr>
          <p:cNvPicPr>
            <a:picLocks noChangeAspect="1"/>
          </p:cNvPicPr>
          <p:nvPr/>
        </p:nvPicPr>
        <p:blipFill>
          <a:blip r:embed="rId5"/>
          <a:stretch>
            <a:fillRect/>
          </a:stretch>
        </p:blipFill>
        <p:spPr>
          <a:xfrm>
            <a:off x="4750596" y="322541"/>
            <a:ext cx="4306500" cy="2159402"/>
          </a:xfrm>
          <a:prstGeom prst="rect">
            <a:avLst/>
          </a:prstGeom>
        </p:spPr>
      </p:pic>
      <p:pic>
        <p:nvPicPr>
          <p:cNvPr id="11" name="Picture 10">
            <a:extLst>
              <a:ext uri="{FF2B5EF4-FFF2-40B4-BE49-F238E27FC236}">
                <a16:creationId xmlns:a16="http://schemas.microsoft.com/office/drawing/2014/main" id="{8583E589-8628-E611-B4C3-E9C2536CE2F0}"/>
              </a:ext>
            </a:extLst>
          </p:cNvPr>
          <p:cNvPicPr>
            <a:picLocks noChangeAspect="1"/>
          </p:cNvPicPr>
          <p:nvPr/>
        </p:nvPicPr>
        <p:blipFill>
          <a:blip r:embed="rId6"/>
          <a:stretch>
            <a:fillRect/>
          </a:stretch>
        </p:blipFill>
        <p:spPr>
          <a:xfrm>
            <a:off x="4750596" y="2596751"/>
            <a:ext cx="4306500" cy="2304557"/>
          </a:xfrm>
          <a:prstGeom prst="rect">
            <a:avLst/>
          </a:prstGeom>
        </p:spPr>
      </p:pic>
    </p:spTree>
    <p:extLst>
      <p:ext uri="{BB962C8B-B14F-4D97-AF65-F5344CB8AC3E}">
        <p14:creationId xmlns:p14="http://schemas.microsoft.com/office/powerpoint/2010/main" val="3826617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246184" y="188393"/>
            <a:ext cx="4609833"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t>Color</a:t>
            </a:r>
            <a:endParaRPr lang="en-US" sz="2400" b="0">
              <a:solidFill>
                <a:schemeClr val="tx1"/>
              </a:solidFill>
            </a:endParaRPr>
          </a:p>
        </p:txBody>
      </p:sp>
      <p:sp>
        <p:nvSpPr>
          <p:cNvPr id="3" name="TextBox 2">
            <a:extLst>
              <a:ext uri="{FF2B5EF4-FFF2-40B4-BE49-F238E27FC236}">
                <a16:creationId xmlns:a16="http://schemas.microsoft.com/office/drawing/2014/main" id="{7229E1F4-3FE2-C8BB-19C5-848153667613}"/>
              </a:ext>
            </a:extLst>
          </p:cNvPr>
          <p:cNvSpPr txBox="1"/>
          <p:nvPr/>
        </p:nvSpPr>
        <p:spPr>
          <a:xfrm>
            <a:off x="445477" y="1141046"/>
            <a:ext cx="3973326" cy="3170099"/>
          </a:xfrm>
          <a:prstGeom prst="rect">
            <a:avLst/>
          </a:prstGeom>
          <a:noFill/>
        </p:spPr>
        <p:txBody>
          <a:bodyPr wrap="square" rtlCol="0">
            <a:spAutoFit/>
          </a:bodyPr>
          <a:lstStyle/>
          <a:p>
            <a:pPr marL="342900" indent="-342900" algn="l">
              <a:buFont typeface="Arial" panose="020B0604020202020204" pitchFamily="34" charset="0"/>
              <a:buChar char="•"/>
            </a:pPr>
            <a:r>
              <a:rPr lang="en-US" sz="2000" b="1" i="0">
                <a:solidFill>
                  <a:srgbClr val="162020"/>
                </a:solidFill>
                <a:effectLst/>
                <a:highlight>
                  <a:srgbClr val="FFFFFF"/>
                </a:highlight>
                <a:latin typeface="+mj-lt"/>
              </a:rPr>
              <a:t>Don’t rely on different colors to convey meaning.</a:t>
            </a:r>
            <a:r>
              <a:rPr lang="en-US" sz="2000" b="0" i="0">
                <a:solidFill>
                  <a:srgbClr val="162020"/>
                </a:solidFill>
                <a:effectLst/>
                <a:highlight>
                  <a:srgbClr val="FFFFFF"/>
                </a:highlight>
                <a:latin typeface="+mj-lt"/>
              </a:rPr>
              <a:t> </a:t>
            </a:r>
          </a:p>
          <a:p>
            <a:pPr marL="342900" indent="-342900" algn="l">
              <a:buFont typeface="Arial" panose="020B0604020202020204" pitchFamily="34" charset="0"/>
              <a:buChar char="•"/>
            </a:pPr>
            <a:endParaRPr lang="en-US" sz="2000" b="0" i="0">
              <a:solidFill>
                <a:srgbClr val="162020"/>
              </a:solidFill>
              <a:effectLst/>
              <a:highlight>
                <a:srgbClr val="FFFFFF"/>
              </a:highlight>
              <a:latin typeface="+mj-lt"/>
            </a:endParaRPr>
          </a:p>
          <a:p>
            <a:pPr marL="342900" indent="-342900" algn="l">
              <a:buFont typeface="Arial" panose="020B0604020202020204" pitchFamily="34" charset="0"/>
              <a:buChar char="•"/>
            </a:pPr>
            <a:r>
              <a:rPr lang="en-US" sz="2000" b="0" i="0">
                <a:solidFill>
                  <a:srgbClr val="162020"/>
                </a:solidFill>
                <a:effectLst/>
                <a:highlight>
                  <a:srgbClr val="FFFFFF"/>
                </a:highlight>
                <a:latin typeface="+mj-lt"/>
              </a:rPr>
              <a:t>This may exclude those who are colorblind and may be impacted by cultural differences.</a:t>
            </a:r>
          </a:p>
          <a:p>
            <a:pPr marL="342900" indent="-342900" algn="l">
              <a:buFont typeface="Arial" panose="020B0604020202020204" pitchFamily="34" charset="0"/>
              <a:buChar char="•"/>
            </a:pPr>
            <a:endParaRPr lang="en-US" sz="2000" b="0" i="0">
              <a:solidFill>
                <a:srgbClr val="162020"/>
              </a:solidFill>
              <a:effectLst/>
              <a:highlight>
                <a:srgbClr val="FFFFFF"/>
              </a:highlight>
              <a:latin typeface="+mj-lt"/>
            </a:endParaRPr>
          </a:p>
          <a:p>
            <a:pPr marL="342900" indent="-342900" algn="l">
              <a:buFont typeface="Arial" panose="020B0604020202020204" pitchFamily="34" charset="0"/>
              <a:buChar char="•"/>
            </a:pPr>
            <a:r>
              <a:rPr lang="en-US" sz="2000">
                <a:solidFill>
                  <a:srgbClr val="162020"/>
                </a:solidFill>
                <a:highlight>
                  <a:srgbClr val="FFFFFF"/>
                </a:highlight>
                <a:latin typeface="+mj-lt"/>
              </a:rPr>
              <a:t>Check that color alone is not required to understand.</a:t>
            </a:r>
            <a:endParaRPr lang="en-US" sz="2000" b="0" i="0">
              <a:solidFill>
                <a:srgbClr val="162020"/>
              </a:solidFill>
              <a:effectLst/>
              <a:highlight>
                <a:srgbClr val="FFFFFF"/>
              </a:highlight>
              <a:latin typeface="+mj-lt"/>
            </a:endParaRPr>
          </a:p>
        </p:txBody>
      </p:sp>
      <p:pic>
        <p:nvPicPr>
          <p:cNvPr id="5" name="Picture 4">
            <a:extLst>
              <a:ext uri="{FF2B5EF4-FFF2-40B4-BE49-F238E27FC236}">
                <a16:creationId xmlns:a16="http://schemas.microsoft.com/office/drawing/2014/main" id="{EE90697C-26F9-E05E-1B90-501F6C179A5A}"/>
              </a:ext>
            </a:extLst>
          </p:cNvPr>
          <p:cNvPicPr>
            <a:picLocks noChangeAspect="1"/>
          </p:cNvPicPr>
          <p:nvPr/>
        </p:nvPicPr>
        <p:blipFill>
          <a:blip r:embed="rId3"/>
          <a:stretch>
            <a:fillRect/>
          </a:stretch>
        </p:blipFill>
        <p:spPr>
          <a:xfrm>
            <a:off x="4722614" y="82714"/>
            <a:ext cx="4277322" cy="1590897"/>
          </a:xfrm>
          <a:prstGeom prst="rect">
            <a:avLst/>
          </a:prstGeom>
        </p:spPr>
      </p:pic>
      <p:pic>
        <p:nvPicPr>
          <p:cNvPr id="7" name="Picture 6">
            <a:extLst>
              <a:ext uri="{FF2B5EF4-FFF2-40B4-BE49-F238E27FC236}">
                <a16:creationId xmlns:a16="http://schemas.microsoft.com/office/drawing/2014/main" id="{090DB873-3F56-C51A-1913-A7ED75EFFB60}"/>
              </a:ext>
            </a:extLst>
          </p:cNvPr>
          <p:cNvPicPr>
            <a:picLocks noChangeAspect="1"/>
          </p:cNvPicPr>
          <p:nvPr/>
        </p:nvPicPr>
        <p:blipFill>
          <a:blip r:embed="rId4"/>
          <a:stretch>
            <a:fillRect/>
          </a:stretch>
        </p:blipFill>
        <p:spPr>
          <a:xfrm>
            <a:off x="4722613" y="1776301"/>
            <a:ext cx="4322370" cy="1590897"/>
          </a:xfrm>
          <a:prstGeom prst="rect">
            <a:avLst/>
          </a:prstGeom>
        </p:spPr>
      </p:pic>
      <p:pic>
        <p:nvPicPr>
          <p:cNvPr id="9" name="Picture 8">
            <a:extLst>
              <a:ext uri="{FF2B5EF4-FFF2-40B4-BE49-F238E27FC236}">
                <a16:creationId xmlns:a16="http://schemas.microsoft.com/office/drawing/2014/main" id="{5979D6C2-72FC-82EF-FCBA-B344E59BC8DC}"/>
              </a:ext>
            </a:extLst>
          </p:cNvPr>
          <p:cNvPicPr>
            <a:picLocks noChangeAspect="1"/>
          </p:cNvPicPr>
          <p:nvPr/>
        </p:nvPicPr>
        <p:blipFill>
          <a:blip r:embed="rId5"/>
          <a:stretch>
            <a:fillRect/>
          </a:stretch>
        </p:blipFill>
        <p:spPr>
          <a:xfrm>
            <a:off x="4725198" y="3469888"/>
            <a:ext cx="4322370" cy="1485219"/>
          </a:xfrm>
          <a:prstGeom prst="rect">
            <a:avLst/>
          </a:prstGeom>
        </p:spPr>
      </p:pic>
    </p:spTree>
    <p:extLst>
      <p:ext uri="{BB962C8B-B14F-4D97-AF65-F5344CB8AC3E}">
        <p14:creationId xmlns:p14="http://schemas.microsoft.com/office/powerpoint/2010/main" val="275983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297922" y="155736"/>
            <a:ext cx="4769112"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Color Contrast</a:t>
            </a:r>
            <a:endParaRPr lang="en-US" sz="2800" b="0">
              <a:solidFill>
                <a:schemeClr val="tx1"/>
              </a:solidFill>
            </a:endParaRPr>
          </a:p>
        </p:txBody>
      </p:sp>
      <p:pic>
        <p:nvPicPr>
          <p:cNvPr id="2" name="Picture 1">
            <a:extLst>
              <a:ext uri="{FF2B5EF4-FFF2-40B4-BE49-F238E27FC236}">
                <a16:creationId xmlns:a16="http://schemas.microsoft.com/office/drawing/2014/main" id="{162CA1FF-4D6D-560D-13E3-F29BD617D8E0}"/>
              </a:ext>
            </a:extLst>
          </p:cNvPr>
          <p:cNvPicPr>
            <a:picLocks noChangeAspect="1"/>
          </p:cNvPicPr>
          <p:nvPr/>
        </p:nvPicPr>
        <p:blipFill>
          <a:blip r:embed="rId3"/>
          <a:stretch>
            <a:fillRect/>
          </a:stretch>
        </p:blipFill>
        <p:spPr>
          <a:xfrm>
            <a:off x="5067034" y="238820"/>
            <a:ext cx="3740905" cy="4665859"/>
          </a:xfrm>
          <a:prstGeom prst="rect">
            <a:avLst/>
          </a:prstGeom>
        </p:spPr>
      </p:pic>
      <p:sp>
        <p:nvSpPr>
          <p:cNvPr id="3" name="TextBox 2">
            <a:extLst>
              <a:ext uri="{FF2B5EF4-FFF2-40B4-BE49-F238E27FC236}">
                <a16:creationId xmlns:a16="http://schemas.microsoft.com/office/drawing/2014/main" id="{7229E1F4-3FE2-C8BB-19C5-848153667613}"/>
              </a:ext>
            </a:extLst>
          </p:cNvPr>
          <p:cNvSpPr txBox="1"/>
          <p:nvPr/>
        </p:nvSpPr>
        <p:spPr>
          <a:xfrm>
            <a:off x="445477" y="1141046"/>
            <a:ext cx="3556000" cy="3139321"/>
          </a:xfrm>
          <a:prstGeom prst="rect">
            <a:avLst/>
          </a:prstGeom>
          <a:noFill/>
        </p:spPr>
        <p:txBody>
          <a:bodyPr wrap="square" rtlCol="0">
            <a:spAutoFit/>
          </a:bodyPr>
          <a:lstStyle/>
          <a:p>
            <a:pPr marL="285750" indent="-285750" algn="l">
              <a:buFont typeface="Arial" panose="020B0604020202020204" pitchFamily="34" charset="0"/>
              <a:buChar char="•"/>
            </a:pPr>
            <a:r>
              <a:rPr lang="en-US" sz="1800" b="1" i="0">
                <a:solidFill>
                  <a:srgbClr val="162020"/>
                </a:solidFill>
                <a:effectLst/>
                <a:highlight>
                  <a:srgbClr val="FFFFFF"/>
                </a:highlight>
                <a:latin typeface="+mj-lt"/>
              </a:rPr>
              <a:t>Create visuals with high contrast</a:t>
            </a:r>
            <a:r>
              <a:rPr lang="en-US" sz="1800" b="0" i="0">
                <a:solidFill>
                  <a:srgbClr val="162020"/>
                </a:solidFill>
                <a:effectLst/>
                <a:highlight>
                  <a:srgbClr val="FFFFFF"/>
                </a:highlight>
                <a:latin typeface="+mj-lt"/>
              </a:rPr>
              <a:t> </a:t>
            </a:r>
          </a:p>
          <a:p>
            <a:pPr marL="285750" indent="-285750" algn="l">
              <a:buFont typeface="Arial" panose="020B0604020202020204" pitchFamily="34" charset="0"/>
              <a:buChar char="•"/>
            </a:pPr>
            <a:endParaRPr lang="en-US" sz="1800" b="0" i="0">
              <a:solidFill>
                <a:srgbClr val="162020"/>
              </a:solidFill>
              <a:effectLst/>
              <a:highlight>
                <a:srgbClr val="FFFFFF"/>
              </a:highlight>
              <a:latin typeface="+mj-lt"/>
            </a:endParaRPr>
          </a:p>
          <a:p>
            <a:pPr marL="285750" indent="-285750" algn="l">
              <a:buFont typeface="Arial" panose="020B0604020202020204" pitchFamily="34" charset="0"/>
              <a:buChar char="•"/>
            </a:pPr>
            <a:r>
              <a:rPr lang="en-US" sz="1800" b="0" i="0">
                <a:solidFill>
                  <a:srgbClr val="162020"/>
                </a:solidFill>
                <a:effectLst/>
                <a:highlight>
                  <a:srgbClr val="FFFFFF"/>
                </a:highlight>
                <a:latin typeface="+mj-lt"/>
              </a:rPr>
              <a:t>High contrast makes graphics easier to interpret</a:t>
            </a:r>
          </a:p>
          <a:p>
            <a:pPr marL="285750" indent="-285750" algn="l">
              <a:buFont typeface="Arial" panose="020B0604020202020204" pitchFamily="34" charset="0"/>
              <a:buChar char="•"/>
            </a:pPr>
            <a:endParaRPr lang="en-US" sz="1800" b="0" i="0">
              <a:solidFill>
                <a:srgbClr val="162020"/>
              </a:solidFill>
              <a:effectLst/>
              <a:highlight>
                <a:srgbClr val="FFFFFF"/>
              </a:highlight>
              <a:latin typeface="+mj-lt"/>
            </a:endParaRPr>
          </a:p>
          <a:p>
            <a:pPr marL="285750" indent="-285750" algn="l">
              <a:buFont typeface="Arial" panose="020B0604020202020204" pitchFamily="34" charset="0"/>
              <a:buChar char="•"/>
            </a:pPr>
            <a:r>
              <a:rPr lang="en-US" sz="1800" b="0" i="0">
                <a:solidFill>
                  <a:srgbClr val="162020"/>
                </a:solidFill>
                <a:effectLst/>
                <a:highlight>
                  <a:srgbClr val="FFFFFF"/>
                </a:highlight>
                <a:latin typeface="+mj-lt"/>
              </a:rPr>
              <a:t>Ensuring the colors in your graphics have a 4.5:1 contrast will help </a:t>
            </a:r>
            <a:r>
              <a:rPr lang="en-US" sz="1800" b="1" i="0">
                <a:solidFill>
                  <a:schemeClr val="bg2"/>
                </a:solidFill>
                <a:effectLst/>
                <a:highlight>
                  <a:srgbClr val="FFFFFF"/>
                </a:highlight>
                <a:latin typeface="+mj-lt"/>
                <a:hlinkClick r:id="rId4">
                  <a:extLst>
                    <a:ext uri="{A12FA001-AC4F-418D-AE19-62706E023703}">
                      <ahyp:hlinkClr xmlns:ahyp="http://schemas.microsoft.com/office/drawing/2018/hyperlinkcolor" val="tx"/>
                    </a:ext>
                  </a:extLst>
                </a:hlinkClick>
              </a:rPr>
              <a:t>make the </a:t>
            </a:r>
            <a:r>
              <a:rPr lang="en-US" sz="1800" b="1" i="0" u="none" strike="noStrike">
                <a:solidFill>
                  <a:schemeClr val="bg2"/>
                </a:solidFill>
                <a:effectLst/>
                <a:highlight>
                  <a:srgbClr val="FFFFFF"/>
                </a:highlight>
                <a:latin typeface="+mj-lt"/>
                <a:hlinkClick r:id="rId4">
                  <a:extLst>
                    <a:ext uri="{A12FA001-AC4F-418D-AE19-62706E023703}">
                      <ahyp:hlinkClr xmlns:ahyp="http://schemas.microsoft.com/office/drawing/2018/hyperlinkcolor" val="tx"/>
                    </a:ext>
                  </a:extLst>
                </a:hlinkClick>
              </a:rPr>
              <a:t>text on your graphics visible to everyone</a:t>
            </a:r>
            <a:r>
              <a:rPr lang="en-US" sz="1800" b="1" i="0" u="none" strike="noStrike">
                <a:solidFill>
                  <a:schemeClr val="bg2"/>
                </a:solidFill>
                <a:effectLst/>
                <a:latin typeface="+mj-lt"/>
              </a:rPr>
              <a:t>.</a:t>
            </a:r>
            <a:endParaRPr lang="en-US" sz="1800" b="0" i="0">
              <a:solidFill>
                <a:schemeClr val="bg2"/>
              </a:solidFill>
              <a:effectLst/>
              <a:latin typeface="+mj-lt"/>
            </a:endParaRPr>
          </a:p>
        </p:txBody>
      </p:sp>
    </p:spTree>
    <p:extLst>
      <p:ext uri="{BB962C8B-B14F-4D97-AF65-F5344CB8AC3E}">
        <p14:creationId xmlns:p14="http://schemas.microsoft.com/office/powerpoint/2010/main" val="118512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6906" y="188393"/>
            <a:ext cx="4306500"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Media: </a:t>
            </a:r>
            <a:r>
              <a:rPr lang="en-US" sz="2400" dirty="0">
                <a:solidFill>
                  <a:schemeClr val="bg2"/>
                </a:solidFill>
              </a:rPr>
              <a:t>Accessible Images</a:t>
            </a:r>
            <a:br>
              <a:rPr lang="en-US" sz="2400" b="0" dirty="0">
                <a:solidFill>
                  <a:schemeClr val="dk2"/>
                </a:solidFill>
              </a:rPr>
            </a:br>
            <a:endParaRPr lang="en-US" sz="2400" b="0" dirty="0">
              <a:solidFill>
                <a:schemeClr val="tx1"/>
              </a:solidFill>
            </a:endParaRPr>
          </a:p>
        </p:txBody>
      </p:sp>
      <p:sp>
        <p:nvSpPr>
          <p:cNvPr id="5" name="TextBox 4">
            <a:extLst>
              <a:ext uri="{FF2B5EF4-FFF2-40B4-BE49-F238E27FC236}">
                <a16:creationId xmlns:a16="http://schemas.microsoft.com/office/drawing/2014/main" id="{FFE15FC3-5F7C-462C-04F6-4A5E35343931}"/>
              </a:ext>
            </a:extLst>
          </p:cNvPr>
          <p:cNvSpPr txBox="1"/>
          <p:nvPr/>
        </p:nvSpPr>
        <p:spPr>
          <a:xfrm>
            <a:off x="229033" y="751070"/>
            <a:ext cx="4342967" cy="4739759"/>
          </a:xfrm>
          <a:prstGeom prst="rect">
            <a:avLst/>
          </a:prstGeom>
          <a:noFill/>
        </p:spPr>
        <p:txBody>
          <a:bodyPr wrap="square" rtlCol="0">
            <a:spAutoFit/>
          </a:bodyPr>
          <a:lstStyle/>
          <a:p>
            <a:pPr marL="285750" indent="-285750" algn="l">
              <a:buFont typeface="Arial" panose="020B0604020202020204" pitchFamily="34" charset="0"/>
              <a:buChar char="•"/>
            </a:pPr>
            <a:r>
              <a:rPr lang="en-US" sz="1600" b="0" i="0" dirty="0">
                <a:solidFill>
                  <a:srgbClr val="162020"/>
                </a:solidFill>
                <a:effectLst/>
                <a:highlight>
                  <a:srgbClr val="FFFFFF"/>
                </a:highlight>
                <a:latin typeface="+mj-lt"/>
              </a:rPr>
              <a:t>Alternative text, or “alt text,” is a short yet informative description of an image that screen readers use to describe that image.</a:t>
            </a:r>
          </a:p>
          <a:p>
            <a:pPr algn="l"/>
            <a:endParaRPr lang="en-US" sz="1600" b="0" i="0" dirty="0">
              <a:solidFill>
                <a:srgbClr val="162020"/>
              </a:solidFill>
              <a:effectLst/>
              <a:highlight>
                <a:srgbClr val="FFFFFF"/>
              </a:highlight>
              <a:latin typeface="+mj-lt"/>
            </a:endParaRPr>
          </a:p>
          <a:p>
            <a:pPr marL="285750" indent="-285750" algn="l">
              <a:buFont typeface="Arial" panose="020B0604020202020204" pitchFamily="34" charset="0"/>
              <a:buChar char="•"/>
            </a:pPr>
            <a:r>
              <a:rPr lang="en-US" sz="1600" b="0" i="0" dirty="0">
                <a:solidFill>
                  <a:srgbClr val="162020"/>
                </a:solidFill>
                <a:effectLst/>
                <a:highlight>
                  <a:srgbClr val="FFFFFF"/>
                </a:highlight>
                <a:latin typeface="+mj-lt"/>
              </a:rPr>
              <a:t>When writing alt text, ask yourself, ‘What about my image is vital for someone to know?’</a:t>
            </a:r>
          </a:p>
          <a:p>
            <a:pPr algn="l"/>
            <a:endParaRPr lang="en-US" sz="1600" b="0" i="0" dirty="0">
              <a:solidFill>
                <a:srgbClr val="162020"/>
              </a:solidFill>
              <a:effectLst/>
              <a:highlight>
                <a:srgbClr val="FFFFFF"/>
              </a:highlight>
              <a:latin typeface="+mj-lt"/>
            </a:endParaRPr>
          </a:p>
          <a:p>
            <a:pPr marL="285750" indent="-285750" algn="l">
              <a:buFont typeface="Arial" panose="020B0604020202020204" pitchFamily="34" charset="0"/>
              <a:buChar char="•"/>
            </a:pPr>
            <a:r>
              <a:rPr lang="en-US" sz="1600" dirty="0">
                <a:solidFill>
                  <a:srgbClr val="162020"/>
                </a:solidFill>
                <a:highlight>
                  <a:srgbClr val="FFFFFF"/>
                </a:highlight>
                <a:latin typeface="+mj-lt"/>
              </a:rPr>
              <a:t>D</a:t>
            </a:r>
            <a:r>
              <a:rPr lang="en-US" sz="1600" b="0" i="0" dirty="0">
                <a:solidFill>
                  <a:srgbClr val="162020"/>
                </a:solidFill>
                <a:effectLst/>
                <a:highlight>
                  <a:srgbClr val="FFFFFF"/>
                </a:highlight>
                <a:latin typeface="+mj-lt"/>
              </a:rPr>
              <a:t>on’t overthink it. Alt text is subjective. As Alexa put it, “As the content author, you have the power to decide what details are important in not only your image, but your entire post as well.”</a:t>
            </a:r>
          </a:p>
          <a:p>
            <a:pPr marL="285750" indent="-285750" algn="l">
              <a:buFont typeface="Arial" panose="020B0604020202020204" pitchFamily="34" charset="0"/>
              <a:buChar char="•"/>
            </a:pPr>
            <a:endParaRPr lang="en-US" sz="1600" b="0" i="0" dirty="0">
              <a:solidFill>
                <a:srgbClr val="162020"/>
              </a:solidFill>
              <a:effectLst/>
              <a:highlight>
                <a:srgbClr val="FFFFFF"/>
              </a:highlight>
              <a:latin typeface="+mj-lt"/>
            </a:endParaRPr>
          </a:p>
          <a:p>
            <a:pPr marL="285750" indent="-285750" algn="l">
              <a:buFont typeface="Arial" panose="020B0604020202020204" pitchFamily="34" charset="0"/>
              <a:buChar char="•"/>
            </a:pPr>
            <a:r>
              <a:rPr lang="en-US" sz="1600" b="0" i="0" dirty="0">
                <a:solidFill>
                  <a:srgbClr val="162020"/>
                </a:solidFill>
                <a:effectLst/>
                <a:highlight>
                  <a:srgbClr val="FFFFFF"/>
                </a:highlight>
                <a:latin typeface="+mj-lt"/>
              </a:rPr>
              <a:t>Helps Search Engine Optimization (SEO) – Text is readily searched, and images are not. </a:t>
            </a:r>
          </a:p>
          <a:p>
            <a:pPr marL="285750" indent="-285750" algn="l">
              <a:buFont typeface="Arial" panose="020B0604020202020204" pitchFamily="34" charset="0"/>
              <a:buChar char="•"/>
            </a:pPr>
            <a:endParaRPr lang="en-US" sz="1200" b="0" i="0" dirty="0">
              <a:solidFill>
                <a:srgbClr val="162020"/>
              </a:solidFill>
              <a:effectLst/>
              <a:highlight>
                <a:srgbClr val="FFFFFF"/>
              </a:highlight>
              <a:latin typeface="+mj-lt"/>
            </a:endParaRPr>
          </a:p>
          <a:p>
            <a:pPr algn="l"/>
            <a:endParaRPr lang="en-US" sz="1200" b="0" i="0" dirty="0">
              <a:solidFill>
                <a:srgbClr val="111111"/>
              </a:solidFill>
              <a:effectLst/>
              <a:highlight>
                <a:srgbClr val="FFFFFF"/>
              </a:highlight>
              <a:latin typeface="-apple-system"/>
            </a:endParaRPr>
          </a:p>
        </p:txBody>
      </p:sp>
      <p:pic>
        <p:nvPicPr>
          <p:cNvPr id="1026" name="Picture 2" descr="Marcelo, a dachshund, sits with front paws on a cement surface against a beige wall and a small green plant. There is a pink puka shell bracelet around his left ankle. On the image, a box titled image description appears with the alt text description used to describe the image on X.">
            <a:extLst>
              <a:ext uri="{FF2B5EF4-FFF2-40B4-BE49-F238E27FC236}">
                <a16:creationId xmlns:a16="http://schemas.microsoft.com/office/drawing/2014/main" id="{A93E4C5F-82F3-6267-C47D-713BA6F5B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505" y="0"/>
            <a:ext cx="41227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093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6906" y="188393"/>
            <a:ext cx="4306500"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t>Alt Text: </a:t>
            </a:r>
            <a:r>
              <a:rPr lang="en-US" sz="3200">
                <a:solidFill>
                  <a:schemeClr val="bg2"/>
                </a:solidFill>
              </a:rPr>
              <a:t>Recap</a:t>
            </a:r>
            <a:br>
              <a:rPr lang="en-US" sz="2400" b="0">
                <a:solidFill>
                  <a:schemeClr val="dk2"/>
                </a:solidFill>
              </a:rPr>
            </a:br>
            <a:endParaRPr lang="en-US" sz="2400" b="0">
              <a:solidFill>
                <a:schemeClr val="tx1"/>
              </a:solidFill>
            </a:endParaRPr>
          </a:p>
        </p:txBody>
      </p:sp>
      <p:sp>
        <p:nvSpPr>
          <p:cNvPr id="5" name="TextBox 4">
            <a:extLst>
              <a:ext uri="{FF2B5EF4-FFF2-40B4-BE49-F238E27FC236}">
                <a16:creationId xmlns:a16="http://schemas.microsoft.com/office/drawing/2014/main" id="{FFE15FC3-5F7C-462C-04F6-4A5E35343931}"/>
              </a:ext>
            </a:extLst>
          </p:cNvPr>
          <p:cNvSpPr txBox="1"/>
          <p:nvPr/>
        </p:nvSpPr>
        <p:spPr>
          <a:xfrm>
            <a:off x="242888" y="900113"/>
            <a:ext cx="4329112" cy="4324261"/>
          </a:xfrm>
          <a:prstGeom prst="rect">
            <a:avLst/>
          </a:prstGeom>
          <a:noFill/>
        </p:spPr>
        <p:txBody>
          <a:bodyPr wrap="square" rtlCol="0">
            <a:spAutoFit/>
          </a:bodyPr>
          <a:lstStyle/>
          <a:p>
            <a:pPr algn="l"/>
            <a:r>
              <a:rPr lang="en-US" sz="1800" b="0" i="0">
                <a:solidFill>
                  <a:srgbClr val="111111"/>
                </a:solidFill>
                <a:effectLst/>
                <a:highlight>
                  <a:srgbClr val="FFFFFF"/>
                </a:highlight>
                <a:latin typeface="+mj-lt"/>
              </a:rPr>
              <a:t>When describing a picture in English, follow these guidelines:</a:t>
            </a:r>
          </a:p>
          <a:p>
            <a:pPr marL="342900" indent="-342900" algn="l">
              <a:buFont typeface="+mj-lt"/>
              <a:buAutoNum type="arabicPeriod"/>
            </a:pPr>
            <a:r>
              <a:rPr lang="en-US" sz="1800" b="0" i="0">
                <a:solidFill>
                  <a:srgbClr val="111111"/>
                </a:solidFill>
                <a:effectLst/>
                <a:highlight>
                  <a:srgbClr val="FFFFFF"/>
                </a:highlight>
                <a:latin typeface="+mj-lt"/>
              </a:rPr>
              <a:t>Start with a general overview, identifying the main subject.</a:t>
            </a:r>
          </a:p>
          <a:p>
            <a:pPr marL="342900" indent="-342900" algn="l">
              <a:buFont typeface="+mj-lt"/>
              <a:buAutoNum type="arabicPeriod"/>
            </a:pPr>
            <a:r>
              <a:rPr lang="en-US" sz="1800" b="0" i="0">
                <a:solidFill>
                  <a:srgbClr val="111111"/>
                </a:solidFill>
                <a:effectLst/>
                <a:highlight>
                  <a:srgbClr val="FFFFFF"/>
                </a:highlight>
                <a:latin typeface="+mj-lt"/>
              </a:rPr>
              <a:t>Detail key elements like objects, colors, and people.</a:t>
            </a:r>
          </a:p>
          <a:p>
            <a:pPr marL="342900" indent="-342900" algn="l">
              <a:buFont typeface="+mj-lt"/>
              <a:buAutoNum type="arabicPeriod"/>
            </a:pPr>
            <a:r>
              <a:rPr lang="en-US" sz="1800" b="0" i="0">
                <a:solidFill>
                  <a:srgbClr val="111111"/>
                </a:solidFill>
                <a:effectLst/>
                <a:highlight>
                  <a:srgbClr val="FFFFFF"/>
                </a:highlight>
                <a:latin typeface="+mj-lt"/>
              </a:rPr>
              <a:t>Describe the mood, atmosphere, and composition.</a:t>
            </a:r>
          </a:p>
          <a:p>
            <a:pPr marL="342900" indent="-342900" algn="l">
              <a:buFont typeface="+mj-lt"/>
              <a:buAutoNum type="arabicPeriod"/>
            </a:pPr>
            <a:r>
              <a:rPr lang="en-US" sz="1800">
                <a:solidFill>
                  <a:schemeClr val="bg2"/>
                </a:solidFill>
                <a:highlight>
                  <a:srgbClr val="FFFFFF"/>
                </a:highlight>
                <a:latin typeface="+mj-lt"/>
              </a:rPr>
              <a:t>Use specific adjectives and, if relevant, similes or metaphors for vivid imagery.</a:t>
            </a:r>
            <a:endParaRPr lang="en-US" sz="1800" b="0" i="0">
              <a:solidFill>
                <a:schemeClr val="bg2"/>
              </a:solidFill>
              <a:effectLst/>
              <a:highlight>
                <a:srgbClr val="FFFFFF"/>
              </a:highlight>
              <a:latin typeface="+mj-lt"/>
            </a:endParaRPr>
          </a:p>
          <a:p>
            <a:pPr marL="342900" indent="-342900" algn="l">
              <a:buFont typeface="+mj-lt"/>
              <a:buAutoNum type="arabicPeriod"/>
            </a:pPr>
            <a:r>
              <a:rPr lang="en-US" sz="1800">
                <a:solidFill>
                  <a:schemeClr val="bg2"/>
                </a:solidFill>
                <a:latin typeface="+mj-lt"/>
              </a:rPr>
              <a:t>Consider using captions, alt text, or image descriptions for different contexts.</a:t>
            </a:r>
            <a:endParaRPr lang="en-US" sz="1800" i="0">
              <a:solidFill>
                <a:schemeClr val="bg2"/>
              </a:solidFill>
              <a:effectLst/>
              <a:latin typeface="+mj-lt"/>
            </a:endParaRPr>
          </a:p>
          <a:p>
            <a:pPr algn="l"/>
            <a:endParaRPr lang="en-US" sz="700" i="0">
              <a:solidFill>
                <a:srgbClr val="000000"/>
              </a:solidFill>
              <a:effectLst/>
              <a:highlight>
                <a:srgbClr val="FFFFFF"/>
              </a:highlight>
              <a:latin typeface="avenirnext"/>
            </a:endParaRPr>
          </a:p>
          <a:p>
            <a:pPr algn="l">
              <a:buFont typeface="+mj-lt"/>
              <a:buAutoNum type="arabicPeriod"/>
            </a:pPr>
            <a:endParaRPr lang="en-US" sz="1600" b="0" i="0">
              <a:solidFill>
                <a:srgbClr val="111111"/>
              </a:solidFill>
              <a:effectLst/>
              <a:highlight>
                <a:srgbClr val="FFFFFF"/>
              </a:highlight>
              <a:latin typeface="-apple-system"/>
            </a:endParaRPr>
          </a:p>
        </p:txBody>
      </p:sp>
      <p:pic>
        <p:nvPicPr>
          <p:cNvPr id="4" name="Picture 3">
            <a:extLst>
              <a:ext uri="{FF2B5EF4-FFF2-40B4-BE49-F238E27FC236}">
                <a16:creationId xmlns:a16="http://schemas.microsoft.com/office/drawing/2014/main" id="{61A8A61B-85F4-BE73-5C8C-1825CF44D842}"/>
              </a:ext>
            </a:extLst>
          </p:cNvPr>
          <p:cNvPicPr>
            <a:picLocks noChangeAspect="1"/>
          </p:cNvPicPr>
          <p:nvPr/>
        </p:nvPicPr>
        <p:blipFill>
          <a:blip r:embed="rId3"/>
          <a:stretch>
            <a:fillRect/>
          </a:stretch>
        </p:blipFill>
        <p:spPr>
          <a:xfrm>
            <a:off x="5494564" y="546912"/>
            <a:ext cx="2674651" cy="3700110"/>
          </a:xfrm>
          <a:prstGeom prst="rect">
            <a:avLst/>
          </a:prstGeom>
        </p:spPr>
      </p:pic>
    </p:spTree>
    <p:extLst>
      <p:ext uri="{BB962C8B-B14F-4D97-AF65-F5344CB8AC3E}">
        <p14:creationId xmlns:p14="http://schemas.microsoft.com/office/powerpoint/2010/main" val="2503030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6906" y="188393"/>
            <a:ext cx="4769112"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a:t>Example of Alt Text</a:t>
            </a:r>
            <a:endParaRPr lang="en-US" sz="2400" b="0">
              <a:solidFill>
                <a:schemeClr val="tx1"/>
              </a:solidFill>
            </a:endParaRPr>
          </a:p>
        </p:txBody>
      </p:sp>
      <p:pic>
        <p:nvPicPr>
          <p:cNvPr id="4" name="Picture 3">
            <a:extLst>
              <a:ext uri="{FF2B5EF4-FFF2-40B4-BE49-F238E27FC236}">
                <a16:creationId xmlns:a16="http://schemas.microsoft.com/office/drawing/2014/main" id="{2D6A2615-6AC3-188C-E2B9-EAD5FBB551CE}"/>
              </a:ext>
            </a:extLst>
          </p:cNvPr>
          <p:cNvPicPr>
            <a:picLocks noChangeAspect="1"/>
          </p:cNvPicPr>
          <p:nvPr/>
        </p:nvPicPr>
        <p:blipFill rotWithShape="1">
          <a:blip r:embed="rId3"/>
          <a:srcRect t="2583"/>
          <a:stretch/>
        </p:blipFill>
        <p:spPr>
          <a:xfrm>
            <a:off x="4856018" y="945660"/>
            <a:ext cx="4141705" cy="3012419"/>
          </a:xfrm>
          <a:prstGeom prst="rect">
            <a:avLst/>
          </a:prstGeom>
        </p:spPr>
      </p:pic>
      <p:sp>
        <p:nvSpPr>
          <p:cNvPr id="5" name="TextBox 4">
            <a:extLst>
              <a:ext uri="{FF2B5EF4-FFF2-40B4-BE49-F238E27FC236}">
                <a16:creationId xmlns:a16="http://schemas.microsoft.com/office/drawing/2014/main" id="{1EB5CE83-AE6D-0579-AB38-D276C3B31873}"/>
              </a:ext>
            </a:extLst>
          </p:cNvPr>
          <p:cNvSpPr txBox="1"/>
          <p:nvPr/>
        </p:nvSpPr>
        <p:spPr>
          <a:xfrm>
            <a:off x="750277" y="1896797"/>
            <a:ext cx="3259015" cy="1477328"/>
          </a:xfrm>
          <a:prstGeom prst="rect">
            <a:avLst/>
          </a:prstGeom>
          <a:noFill/>
        </p:spPr>
        <p:txBody>
          <a:bodyPr wrap="square" rtlCol="0">
            <a:spAutoFit/>
          </a:bodyPr>
          <a:lstStyle/>
          <a:p>
            <a:r>
              <a:rPr lang="en-US" sz="1800"/>
              <a:t>President Timothy Caboni poses for a selfie with five WKU Spirit Masters in front of the Craig Administration Center. </a:t>
            </a:r>
          </a:p>
        </p:txBody>
      </p:sp>
    </p:spTree>
    <p:extLst>
      <p:ext uri="{BB962C8B-B14F-4D97-AF65-F5344CB8AC3E}">
        <p14:creationId xmlns:p14="http://schemas.microsoft.com/office/powerpoint/2010/main" val="2470660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206899" y="242455"/>
            <a:ext cx="8622300" cy="957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chemeClr val="tx1"/>
                </a:solidFill>
              </a:rPr>
              <a:t>Alt Text: </a:t>
            </a:r>
            <a:r>
              <a:rPr lang="en" sz="3600">
                <a:solidFill>
                  <a:schemeClr val="bg2"/>
                </a:solidFill>
              </a:rPr>
              <a:t>Pro Tip</a:t>
            </a:r>
            <a:r>
              <a:rPr lang="en" sz="4000">
                <a:solidFill>
                  <a:schemeClr val="bg2"/>
                </a:solidFill>
              </a:rPr>
              <a:t>!</a:t>
            </a:r>
            <a:endParaRPr sz="4000">
              <a:solidFill>
                <a:schemeClr val="bg2"/>
              </a:solidFill>
            </a:endParaRPr>
          </a:p>
        </p:txBody>
      </p:sp>
      <p:sp>
        <p:nvSpPr>
          <p:cNvPr id="2" name="TextBox 1">
            <a:extLst>
              <a:ext uri="{FF2B5EF4-FFF2-40B4-BE49-F238E27FC236}">
                <a16:creationId xmlns:a16="http://schemas.microsoft.com/office/drawing/2014/main" id="{9B20FB10-F7AC-618A-C702-AEFBC6FB75FA}"/>
              </a:ext>
            </a:extLst>
          </p:cNvPr>
          <p:cNvSpPr txBox="1"/>
          <p:nvPr/>
        </p:nvSpPr>
        <p:spPr>
          <a:xfrm>
            <a:off x="563881" y="1118538"/>
            <a:ext cx="8265318" cy="369332"/>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bg2"/>
                </a:solidFill>
              </a:rPr>
              <a:t>Add video descriptions, too. </a:t>
            </a:r>
            <a:endParaRPr lang="en-US">
              <a:solidFill>
                <a:schemeClr val="bg2"/>
              </a:solidFill>
            </a:endParaRPr>
          </a:p>
        </p:txBody>
      </p:sp>
      <p:pic>
        <p:nvPicPr>
          <p:cNvPr id="3" name="Picture 2">
            <a:extLst>
              <a:ext uri="{FF2B5EF4-FFF2-40B4-BE49-F238E27FC236}">
                <a16:creationId xmlns:a16="http://schemas.microsoft.com/office/drawing/2014/main" id="{297993B0-2651-3149-5835-C81967659FC9}"/>
              </a:ext>
            </a:extLst>
          </p:cNvPr>
          <p:cNvPicPr>
            <a:picLocks noChangeAspect="1"/>
          </p:cNvPicPr>
          <p:nvPr/>
        </p:nvPicPr>
        <p:blipFill>
          <a:blip r:embed="rId3"/>
          <a:stretch>
            <a:fillRect/>
          </a:stretch>
        </p:blipFill>
        <p:spPr>
          <a:xfrm>
            <a:off x="1038596" y="1661432"/>
            <a:ext cx="6206836" cy="2576079"/>
          </a:xfrm>
          <a:prstGeom prst="rect">
            <a:avLst/>
          </a:prstGeom>
        </p:spPr>
      </p:pic>
    </p:spTree>
    <p:extLst>
      <p:ext uri="{BB962C8B-B14F-4D97-AF65-F5344CB8AC3E}">
        <p14:creationId xmlns:p14="http://schemas.microsoft.com/office/powerpoint/2010/main" val="232542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3" name="Picture 2">
            <a:extLst>
              <a:ext uri="{FF2B5EF4-FFF2-40B4-BE49-F238E27FC236}">
                <a16:creationId xmlns:a16="http://schemas.microsoft.com/office/drawing/2014/main" id="{08D856B8-B189-0A40-8921-F6C99B7DAC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4120"/>
            <a:ext cx="10413170" cy="6939136"/>
          </a:xfrm>
          <a:prstGeom prst="rect">
            <a:avLst/>
          </a:prstGeom>
        </p:spPr>
      </p:pic>
      <p:sp>
        <p:nvSpPr>
          <p:cNvPr id="151" name="Google Shape;151;p22"/>
          <p:cNvSpPr txBox="1">
            <a:spLocks noGrp="1"/>
          </p:cNvSpPr>
          <p:nvPr>
            <p:ph type="title"/>
          </p:nvPr>
        </p:nvSpPr>
        <p:spPr>
          <a:xfrm>
            <a:off x="310812" y="33207"/>
            <a:ext cx="4971285"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Record of Attendance.</a:t>
            </a:r>
            <a:br>
              <a:rPr lang="en-US"/>
            </a:br>
            <a:r>
              <a:rPr lang="en-US"/>
              <a:t> </a:t>
            </a:r>
          </a:p>
        </p:txBody>
      </p:sp>
      <p:pic>
        <p:nvPicPr>
          <p:cNvPr id="5" name="Picture 4">
            <a:extLst>
              <a:ext uri="{FF2B5EF4-FFF2-40B4-BE49-F238E27FC236}">
                <a16:creationId xmlns:a16="http://schemas.microsoft.com/office/drawing/2014/main" id="{84BFCB5C-4B1B-BB62-4A43-9F0E0AD7DB44}"/>
              </a:ext>
            </a:extLst>
          </p:cNvPr>
          <p:cNvPicPr>
            <a:picLocks noChangeAspect="1"/>
          </p:cNvPicPr>
          <p:nvPr/>
        </p:nvPicPr>
        <p:blipFill>
          <a:blip r:embed="rId4"/>
          <a:stretch>
            <a:fillRect/>
          </a:stretch>
        </p:blipFill>
        <p:spPr>
          <a:xfrm>
            <a:off x="623887" y="1950957"/>
            <a:ext cx="2726532" cy="27265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81364" y="330518"/>
            <a:ext cx="9306727" cy="12778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chemeClr val="tx1"/>
                </a:solidFill>
              </a:rPr>
              <a:t>Don’t </a:t>
            </a:r>
            <a:r>
              <a:rPr lang="en-US" sz="4000">
                <a:solidFill>
                  <a:srgbClr val="D01F3D"/>
                </a:solidFill>
              </a:rPr>
              <a:t>Forget</a:t>
            </a:r>
            <a:r>
              <a:rPr lang="en-US" sz="4000">
                <a:solidFill>
                  <a:schemeClr val="tx1"/>
                </a:solidFill>
              </a:rPr>
              <a:t>: </a:t>
            </a:r>
            <a:r>
              <a:rPr lang="en-US" sz="4000">
                <a:solidFill>
                  <a:schemeClr val="bg2"/>
                </a:solidFill>
              </a:rPr>
              <a:t>Visual Content Warning</a:t>
            </a:r>
          </a:p>
        </p:txBody>
      </p:sp>
      <p:sp>
        <p:nvSpPr>
          <p:cNvPr id="2" name="TextBox 1">
            <a:extLst>
              <a:ext uri="{FF2B5EF4-FFF2-40B4-BE49-F238E27FC236}">
                <a16:creationId xmlns:a16="http://schemas.microsoft.com/office/drawing/2014/main" id="{9B20FB10-F7AC-618A-C702-AEFBC6FB75FA}"/>
              </a:ext>
            </a:extLst>
          </p:cNvPr>
          <p:cNvSpPr txBox="1"/>
          <p:nvPr/>
        </p:nvSpPr>
        <p:spPr>
          <a:xfrm>
            <a:off x="396051" y="1077715"/>
            <a:ext cx="8135554" cy="1384995"/>
          </a:xfrm>
          <a:prstGeom prst="rect">
            <a:avLst/>
          </a:prstGeom>
          <a:noFill/>
        </p:spPr>
        <p:txBody>
          <a:bodyPr wrap="square" rtlCol="0">
            <a:spAutoFit/>
          </a:bodyPr>
          <a:lstStyle/>
          <a:p>
            <a:endParaRPr lang="en-US" sz="2800">
              <a:solidFill>
                <a:schemeClr val="bg2"/>
              </a:solidFill>
            </a:endParaRPr>
          </a:p>
          <a:p>
            <a:r>
              <a:rPr lang="en-US" sz="2800">
                <a:solidFill>
                  <a:schemeClr val="bg2"/>
                </a:solidFill>
              </a:rPr>
              <a:t>Include a warning for people with photosensitivity. </a:t>
            </a:r>
          </a:p>
          <a:p>
            <a:endParaRPr lang="en-US" sz="2800">
              <a:solidFill>
                <a:schemeClr val="bg1"/>
              </a:solidFill>
            </a:endParaRPr>
          </a:p>
        </p:txBody>
      </p:sp>
    </p:spTree>
    <p:extLst>
      <p:ext uri="{BB962C8B-B14F-4D97-AF65-F5344CB8AC3E}">
        <p14:creationId xmlns:p14="http://schemas.microsoft.com/office/powerpoint/2010/main" val="420685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408255" y="260644"/>
            <a:ext cx="8324207" cy="76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a:solidFill>
                  <a:schemeClr val="dk1"/>
                </a:solidFill>
              </a:rPr>
              <a:t>Closed Captions and Subtitles</a:t>
            </a:r>
            <a:endParaRPr sz="2400"/>
          </a:p>
        </p:txBody>
      </p:sp>
      <p:sp>
        <p:nvSpPr>
          <p:cNvPr id="3" name="TextBox 2">
            <a:extLst>
              <a:ext uri="{FF2B5EF4-FFF2-40B4-BE49-F238E27FC236}">
                <a16:creationId xmlns:a16="http://schemas.microsoft.com/office/drawing/2014/main" id="{72F3C2FF-B8D6-FFF7-B203-FADC53A59A87}"/>
              </a:ext>
            </a:extLst>
          </p:cNvPr>
          <p:cNvSpPr txBox="1"/>
          <p:nvPr/>
        </p:nvSpPr>
        <p:spPr>
          <a:xfrm>
            <a:off x="471054" y="1028644"/>
            <a:ext cx="8070273" cy="3754874"/>
          </a:xfrm>
          <a:prstGeom prst="rect">
            <a:avLst/>
          </a:prstGeom>
          <a:noFill/>
        </p:spPr>
        <p:txBody>
          <a:bodyPr wrap="square" rtlCol="0">
            <a:spAutoFit/>
          </a:bodyPr>
          <a:lstStyle/>
          <a:p>
            <a:pPr marL="285750" indent="-285750">
              <a:buFont typeface="Arial" panose="020B0604020202020204" pitchFamily="34" charset="0"/>
              <a:buChar char="•"/>
            </a:pPr>
            <a:r>
              <a:rPr lang="en-US" sz="1400" b="0" i="0">
                <a:solidFill>
                  <a:srgbClr val="162020"/>
                </a:solidFill>
                <a:effectLst/>
                <a:highlight>
                  <a:srgbClr val="FFFFFF"/>
                </a:highlight>
                <a:latin typeface="Proxima Nova"/>
              </a:rPr>
              <a:t>Captions: Text displays in the </a:t>
            </a:r>
            <a:r>
              <a:rPr lang="en-US" sz="1400" b="0" i="1">
                <a:solidFill>
                  <a:srgbClr val="162020"/>
                </a:solidFill>
                <a:effectLst/>
                <a:highlight>
                  <a:srgbClr val="FFFFFF"/>
                </a:highlight>
                <a:latin typeface="Proxima Nova"/>
              </a:rPr>
              <a:t>original</a:t>
            </a:r>
            <a:r>
              <a:rPr lang="en-US" sz="1400" b="0" i="0">
                <a:solidFill>
                  <a:srgbClr val="162020"/>
                </a:solidFill>
                <a:effectLst/>
                <a:highlight>
                  <a:srgbClr val="FFFFFF"/>
                </a:highlight>
                <a:latin typeface="Proxima Nova"/>
              </a:rPr>
              <a:t> language being spoken</a:t>
            </a:r>
          </a:p>
          <a:p>
            <a:endParaRPr lang="en-US" sz="1400" b="0" i="0">
              <a:solidFill>
                <a:srgbClr val="162020"/>
              </a:solidFill>
              <a:effectLst/>
              <a:highlight>
                <a:srgbClr val="FFFFFF"/>
              </a:highlight>
              <a:latin typeface="Proxima Nova"/>
            </a:endParaRPr>
          </a:p>
          <a:p>
            <a:pPr marL="285750" indent="-285750">
              <a:buFont typeface="Arial" panose="020B0604020202020204" pitchFamily="34" charset="0"/>
              <a:buChar char="•"/>
            </a:pPr>
            <a:r>
              <a:rPr lang="en-US">
                <a:solidFill>
                  <a:srgbClr val="162020"/>
                </a:solidFill>
                <a:highlight>
                  <a:srgbClr val="FFFFFF"/>
                </a:highlight>
                <a:latin typeface="Proxima Nova"/>
              </a:rPr>
              <a:t>Subtitles: </a:t>
            </a:r>
            <a:r>
              <a:rPr lang="en-US" i="1">
                <a:solidFill>
                  <a:srgbClr val="162020"/>
                </a:solidFill>
                <a:highlight>
                  <a:srgbClr val="FFFFFF"/>
                </a:highlight>
                <a:latin typeface="Proxima Nova"/>
              </a:rPr>
              <a:t>Translated</a:t>
            </a:r>
            <a:r>
              <a:rPr lang="en-US">
                <a:solidFill>
                  <a:srgbClr val="162020"/>
                </a:solidFill>
                <a:highlight>
                  <a:srgbClr val="FFFFFF"/>
                </a:highlight>
                <a:latin typeface="Proxima Nova"/>
              </a:rPr>
              <a:t> text displays of what’s being spoken</a:t>
            </a:r>
          </a:p>
          <a:p>
            <a:endParaRPr lang="en-US" sz="1400" b="0" i="0">
              <a:solidFill>
                <a:srgbClr val="162020"/>
              </a:solidFill>
              <a:effectLst/>
              <a:highlight>
                <a:srgbClr val="FFFFFF"/>
              </a:highlight>
              <a:latin typeface="Proxima Nova"/>
            </a:endParaRPr>
          </a:p>
          <a:p>
            <a:pPr marL="285750" indent="-285750">
              <a:buFont typeface="Arial" panose="020B0604020202020204" pitchFamily="34" charset="0"/>
              <a:buChar char="•"/>
            </a:pPr>
            <a:r>
              <a:rPr lang="en-US" sz="1400" b="0" i="0">
                <a:solidFill>
                  <a:srgbClr val="162020"/>
                </a:solidFill>
                <a:effectLst/>
                <a:highlight>
                  <a:srgbClr val="FFFFFF"/>
                </a:highlight>
                <a:latin typeface="Proxima Nova"/>
              </a:rPr>
              <a:t>As Alexa put it, “Captions make videos accessible for a variety of users—from those with hearing loss or cognitive disabilities to those learning a new language to people who simply don’t want to wake their sleeping partners or babies.”</a:t>
            </a:r>
          </a:p>
          <a:p>
            <a:endParaRPr lang="en-US">
              <a:solidFill>
                <a:srgbClr val="162020"/>
              </a:solidFill>
              <a:highlight>
                <a:srgbClr val="FFFFFF"/>
              </a:highlight>
              <a:latin typeface="Proxima Nova"/>
            </a:endParaRPr>
          </a:p>
          <a:p>
            <a:r>
              <a:rPr lang="en-US" sz="1400" b="0" i="0">
                <a:solidFill>
                  <a:srgbClr val="162020"/>
                </a:solidFill>
                <a:effectLst/>
                <a:highlight>
                  <a:srgbClr val="FFFFFF"/>
                </a:highlight>
                <a:latin typeface="Proxima Nova"/>
              </a:rPr>
              <a:t>Here are a few common </a:t>
            </a:r>
            <a:r>
              <a:rPr lang="en-US" sz="1400" b="1" i="0">
                <a:solidFill>
                  <a:srgbClr val="162020"/>
                </a:solidFill>
                <a:effectLst/>
                <a:highlight>
                  <a:srgbClr val="FFFFFF"/>
                </a:highlight>
                <a:latin typeface="Proxima Nova"/>
              </a:rPr>
              <a:t>best practices</a:t>
            </a:r>
            <a:r>
              <a:rPr lang="en-US" sz="1400" b="0" i="0">
                <a:solidFill>
                  <a:srgbClr val="162020"/>
                </a:solidFill>
                <a:effectLst/>
                <a:highlight>
                  <a:srgbClr val="FFFFFF"/>
                </a:highlight>
                <a:latin typeface="Proxima Nova"/>
              </a:rPr>
              <a:t>:</a:t>
            </a:r>
            <a:endParaRPr lang="en-US">
              <a:solidFill>
                <a:srgbClr val="162020"/>
              </a:solidFill>
              <a:highlight>
                <a:srgbClr val="FFFFFF"/>
              </a:highlight>
              <a:latin typeface="Proxima Nova"/>
            </a:endParaRPr>
          </a:p>
          <a:p>
            <a:pPr marL="285750" lvl="5" indent="-285750">
              <a:buFont typeface="Arial" panose="020B0604020202020204" pitchFamily="34" charset="0"/>
              <a:buChar char="•"/>
            </a:pPr>
            <a:r>
              <a:rPr lang="en-US" b="1" i="0">
                <a:solidFill>
                  <a:srgbClr val="162020"/>
                </a:solidFill>
                <a:effectLst/>
                <a:highlight>
                  <a:srgbClr val="FFFFFF"/>
                </a:highlight>
                <a:latin typeface="Proxima Nova"/>
              </a:rPr>
              <a:t>Go beyond what’s being said.</a:t>
            </a:r>
            <a:r>
              <a:rPr lang="en-US" b="0" i="0">
                <a:solidFill>
                  <a:srgbClr val="162020"/>
                </a:solidFill>
                <a:effectLst/>
                <a:highlight>
                  <a:srgbClr val="FFFFFF"/>
                </a:highlight>
                <a:latin typeface="Proxima Nova"/>
              </a:rPr>
              <a:t> Subtitles write out what’s said, but closed captions add extra information for context like sounds in the background or music being played.</a:t>
            </a:r>
          </a:p>
          <a:p>
            <a:pPr lvl="5"/>
            <a:endParaRPr lang="en-US">
              <a:solidFill>
                <a:srgbClr val="162020"/>
              </a:solidFill>
              <a:highlight>
                <a:srgbClr val="FFFFFF"/>
              </a:highlight>
              <a:latin typeface="Proxima Nova"/>
            </a:endParaRPr>
          </a:p>
          <a:p>
            <a:pPr marL="285750" indent="-285750">
              <a:buFont typeface="Arial" panose="020B0604020202020204" pitchFamily="34" charset="0"/>
              <a:buChar char="•"/>
            </a:pPr>
            <a:r>
              <a:rPr lang="en-US" sz="1400" b="1" i="0">
                <a:solidFill>
                  <a:srgbClr val="162020"/>
                </a:solidFill>
                <a:effectLst/>
                <a:highlight>
                  <a:srgbClr val="FFFFFF"/>
                </a:highlight>
                <a:latin typeface="Proxima Nova"/>
              </a:rPr>
              <a:t>Ensure captions aren’t covered by platform content.</a:t>
            </a:r>
            <a:r>
              <a:rPr lang="en-US" sz="1400" b="0" i="0">
                <a:solidFill>
                  <a:srgbClr val="162020"/>
                </a:solidFill>
                <a:effectLst/>
                <a:highlight>
                  <a:srgbClr val="FFFFFF"/>
                </a:highlight>
                <a:latin typeface="Proxima Nova"/>
              </a:rPr>
              <a:t> Especially important in formats like Reels and TikTok.</a:t>
            </a:r>
          </a:p>
          <a:p>
            <a:endParaRPr lang="en-US">
              <a:solidFill>
                <a:srgbClr val="162020"/>
              </a:solidFill>
              <a:highlight>
                <a:srgbClr val="FFFFFF"/>
              </a:highlight>
              <a:latin typeface="Proxima Nova"/>
            </a:endParaRPr>
          </a:p>
          <a:p>
            <a:pPr marL="285750" indent="-285750">
              <a:buFont typeface="Arial" panose="020B0604020202020204" pitchFamily="34" charset="0"/>
              <a:buChar char="•"/>
            </a:pPr>
            <a:r>
              <a:rPr lang="en-US" sz="1400" b="1" i="0">
                <a:solidFill>
                  <a:srgbClr val="162020"/>
                </a:solidFill>
                <a:effectLst/>
                <a:highlight>
                  <a:srgbClr val="FFFFFF"/>
                </a:highlight>
                <a:latin typeface="Proxima Nova"/>
              </a:rPr>
              <a:t>Create high contrast captions.</a:t>
            </a:r>
            <a:r>
              <a:rPr lang="en-US" sz="1400" b="0" i="0">
                <a:solidFill>
                  <a:srgbClr val="162020"/>
                </a:solidFill>
                <a:effectLst/>
                <a:highlight>
                  <a:srgbClr val="FFFFFF"/>
                </a:highlight>
                <a:latin typeface="Proxima Nova"/>
              </a:rPr>
              <a:t> Make sure your captions are visible against your background, like white text against a black highlight, or vice versa.</a:t>
            </a:r>
            <a:endParaRPr lang="en-US"/>
          </a:p>
        </p:txBody>
      </p:sp>
    </p:spTree>
    <p:extLst>
      <p:ext uri="{BB962C8B-B14F-4D97-AF65-F5344CB8AC3E}">
        <p14:creationId xmlns:p14="http://schemas.microsoft.com/office/powerpoint/2010/main" val="3760282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408255" y="260644"/>
            <a:ext cx="8324207" cy="76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a:solidFill>
                  <a:schemeClr val="dk1"/>
                </a:solidFill>
              </a:rPr>
              <a:t>What about Transcripts?</a:t>
            </a:r>
            <a:endParaRPr sz="2400"/>
          </a:p>
        </p:txBody>
      </p:sp>
      <p:sp>
        <p:nvSpPr>
          <p:cNvPr id="3" name="TextBox 2">
            <a:extLst>
              <a:ext uri="{FF2B5EF4-FFF2-40B4-BE49-F238E27FC236}">
                <a16:creationId xmlns:a16="http://schemas.microsoft.com/office/drawing/2014/main" id="{72F3C2FF-B8D6-FFF7-B203-FADC53A59A87}"/>
              </a:ext>
            </a:extLst>
          </p:cNvPr>
          <p:cNvSpPr txBox="1"/>
          <p:nvPr/>
        </p:nvSpPr>
        <p:spPr>
          <a:xfrm>
            <a:off x="471054" y="1028644"/>
            <a:ext cx="8070273" cy="1600438"/>
          </a:xfrm>
          <a:prstGeom prst="rect">
            <a:avLst/>
          </a:prstGeom>
          <a:noFill/>
        </p:spPr>
        <p:txBody>
          <a:bodyPr wrap="square" rtlCol="0">
            <a:spAutoFit/>
          </a:bodyPr>
          <a:lstStyle/>
          <a:p>
            <a:pPr algn="l"/>
            <a:r>
              <a:rPr lang="en-US" b="1" i="0">
                <a:solidFill>
                  <a:srgbClr val="242424"/>
                </a:solidFill>
                <a:effectLst/>
                <a:highlight>
                  <a:srgbClr val="FFFFFF"/>
                </a:highlight>
                <a:latin typeface="Segoe UI" panose="020B0502040204020203" pitchFamily="34" charset="0"/>
              </a:rPr>
              <a:t>Definition</a:t>
            </a:r>
            <a:r>
              <a:rPr lang="en-US" b="0" i="0">
                <a:solidFill>
                  <a:srgbClr val="242424"/>
                </a:solidFill>
                <a:effectLst/>
                <a:highlight>
                  <a:srgbClr val="FFFFFF"/>
                </a:highlight>
                <a:latin typeface="Segoe UI" panose="020B0502040204020203" pitchFamily="34" charset="0"/>
              </a:rPr>
              <a:t>: A transcript is a written record of all spoken content in an audio or video file. It includes dialogue, but typically does not include non-speech elements like sound effects or music unless specified.</a:t>
            </a:r>
          </a:p>
          <a:p>
            <a:pPr algn="l"/>
            <a:endParaRPr lang="en-US" b="0" i="0">
              <a:solidFill>
                <a:srgbClr val="242424"/>
              </a:solidFill>
              <a:effectLst/>
              <a:highlight>
                <a:srgbClr val="FFFFFF"/>
              </a:highlight>
              <a:latin typeface="Segoe UI" panose="020B0502040204020203" pitchFamily="34" charset="0"/>
            </a:endParaRPr>
          </a:p>
          <a:p>
            <a:pPr algn="l"/>
            <a:r>
              <a:rPr lang="en-US" b="1" i="0">
                <a:solidFill>
                  <a:srgbClr val="242424"/>
                </a:solidFill>
                <a:effectLst/>
                <a:highlight>
                  <a:srgbClr val="FFFFFF"/>
                </a:highlight>
                <a:latin typeface="Segoe UI" panose="020B0502040204020203" pitchFamily="34" charset="0"/>
              </a:rPr>
              <a:t>Usage</a:t>
            </a:r>
            <a:r>
              <a:rPr lang="en-US" b="0" i="0">
                <a:solidFill>
                  <a:srgbClr val="242424"/>
                </a:solidFill>
                <a:effectLst/>
                <a:highlight>
                  <a:srgbClr val="FFFFFF"/>
                </a:highlight>
                <a:latin typeface="Segoe UI" panose="020B0502040204020203" pitchFamily="34" charset="0"/>
              </a:rPr>
              <a:t>: Transcripts are useful for making audio content accessible, such as podcasts or interviews. They can be read independently of the audio or video and are often used for reference, study, or SEO purposes.</a:t>
            </a:r>
          </a:p>
        </p:txBody>
      </p:sp>
      <p:pic>
        <p:nvPicPr>
          <p:cNvPr id="2" name="Picture 1">
            <a:extLst>
              <a:ext uri="{FF2B5EF4-FFF2-40B4-BE49-F238E27FC236}">
                <a16:creationId xmlns:a16="http://schemas.microsoft.com/office/drawing/2014/main" id="{44846779-362E-EFBA-8E80-2FE4169A5DA0}"/>
              </a:ext>
            </a:extLst>
          </p:cNvPr>
          <p:cNvPicPr>
            <a:picLocks noChangeAspect="1"/>
          </p:cNvPicPr>
          <p:nvPr/>
        </p:nvPicPr>
        <p:blipFill>
          <a:blip r:embed="rId3"/>
          <a:stretch>
            <a:fillRect/>
          </a:stretch>
        </p:blipFill>
        <p:spPr>
          <a:xfrm>
            <a:off x="2228850" y="2538854"/>
            <a:ext cx="4327318" cy="2510183"/>
          </a:xfrm>
          <a:prstGeom prst="rect">
            <a:avLst/>
          </a:prstGeom>
        </p:spPr>
      </p:pic>
    </p:spTree>
    <p:extLst>
      <p:ext uri="{BB962C8B-B14F-4D97-AF65-F5344CB8AC3E}">
        <p14:creationId xmlns:p14="http://schemas.microsoft.com/office/powerpoint/2010/main" val="3712858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6906" y="188393"/>
            <a:ext cx="4306500"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t>Hyperlinks (Links)</a:t>
            </a:r>
            <a:br>
              <a:rPr lang="en-US" sz="2400" b="0">
                <a:solidFill>
                  <a:schemeClr val="dk2"/>
                </a:solidFill>
              </a:rPr>
            </a:br>
            <a:endParaRPr lang="en-US" sz="2400" b="0">
              <a:solidFill>
                <a:schemeClr val="tx1"/>
              </a:solidFill>
            </a:endParaRPr>
          </a:p>
        </p:txBody>
      </p:sp>
      <p:sp>
        <p:nvSpPr>
          <p:cNvPr id="5" name="TextBox 4">
            <a:extLst>
              <a:ext uri="{FF2B5EF4-FFF2-40B4-BE49-F238E27FC236}">
                <a16:creationId xmlns:a16="http://schemas.microsoft.com/office/drawing/2014/main" id="{FFE15FC3-5F7C-462C-04F6-4A5E35343931}"/>
              </a:ext>
            </a:extLst>
          </p:cNvPr>
          <p:cNvSpPr txBox="1"/>
          <p:nvPr/>
        </p:nvSpPr>
        <p:spPr>
          <a:xfrm>
            <a:off x="140494" y="709839"/>
            <a:ext cx="4431506" cy="4555093"/>
          </a:xfrm>
          <a:prstGeom prst="rect">
            <a:avLst/>
          </a:prstGeom>
          <a:noFill/>
        </p:spPr>
        <p:txBody>
          <a:bodyPr wrap="square" rtlCol="0">
            <a:spAutoFit/>
          </a:bodyPr>
          <a:lstStyle/>
          <a:p>
            <a:pPr algn="l"/>
            <a:r>
              <a:rPr lang="en-US" sz="1600" b="0" i="0">
                <a:solidFill>
                  <a:srgbClr val="000000"/>
                </a:solidFill>
                <a:effectLst/>
                <a:latin typeface="+mj-lt"/>
              </a:rPr>
              <a:t>Link text should:</a:t>
            </a:r>
          </a:p>
          <a:p>
            <a:pPr marL="285750" indent="-285750" algn="l">
              <a:buFont typeface="Arial" panose="020B0604020202020204" pitchFamily="34" charset="0"/>
              <a:buChar char="•"/>
            </a:pPr>
            <a:endParaRPr lang="en-US" sz="1600" b="0" i="0">
              <a:solidFill>
                <a:srgbClr val="000000"/>
              </a:solidFill>
              <a:effectLst/>
              <a:latin typeface="+mj-lt"/>
            </a:endParaRPr>
          </a:p>
          <a:p>
            <a:pPr marL="285750" indent="-285750" algn="l">
              <a:buFont typeface="Arial" panose="020B0604020202020204" pitchFamily="34" charset="0"/>
              <a:buChar char="•"/>
            </a:pPr>
            <a:r>
              <a:rPr lang="en-US" sz="1600" b="0" i="0">
                <a:solidFill>
                  <a:srgbClr val="000000"/>
                </a:solidFill>
                <a:effectLst/>
                <a:latin typeface="+mj-lt"/>
              </a:rPr>
              <a:t>Clearly and accurately convey the link's purpose</a:t>
            </a:r>
          </a:p>
          <a:p>
            <a:pPr algn="l"/>
            <a:endParaRPr lang="en-US" sz="1600" b="0" i="0">
              <a:solidFill>
                <a:srgbClr val="000000"/>
              </a:solidFill>
              <a:effectLst/>
              <a:latin typeface="+mj-lt"/>
            </a:endParaRPr>
          </a:p>
          <a:p>
            <a:pPr marL="285750" indent="-285750" algn="l">
              <a:buFont typeface="Arial" panose="020B0604020202020204" pitchFamily="34" charset="0"/>
              <a:buChar char="•"/>
            </a:pPr>
            <a:r>
              <a:rPr lang="en-US" sz="1600">
                <a:latin typeface="+mj-lt"/>
              </a:rPr>
              <a:t>I</a:t>
            </a:r>
            <a:r>
              <a:rPr lang="en-US" sz="1600" b="0" i="0">
                <a:solidFill>
                  <a:srgbClr val="000000"/>
                </a:solidFill>
                <a:effectLst/>
                <a:latin typeface="+mj-lt"/>
              </a:rPr>
              <a:t>ndicate the destination or purpose of the link</a:t>
            </a:r>
          </a:p>
          <a:p>
            <a:pPr algn="l"/>
            <a:endParaRPr lang="en-US" sz="1600" b="0" i="0">
              <a:solidFill>
                <a:srgbClr val="000000"/>
              </a:solidFill>
              <a:effectLst/>
              <a:latin typeface="+mj-lt"/>
            </a:endParaRPr>
          </a:p>
          <a:p>
            <a:pPr marL="285750" indent="-285750" algn="l">
              <a:buFont typeface="Arial" panose="020B0604020202020204" pitchFamily="34" charset="0"/>
              <a:buChar char="•"/>
            </a:pPr>
            <a:r>
              <a:rPr lang="en-US" sz="1600" b="0" i="0">
                <a:solidFill>
                  <a:srgbClr val="000000"/>
                </a:solidFill>
                <a:effectLst/>
                <a:latin typeface="+mj-lt"/>
              </a:rPr>
              <a:t>Be the name of the linked page or document. </a:t>
            </a:r>
          </a:p>
          <a:p>
            <a:pPr algn="l"/>
            <a:endParaRPr lang="en-US" sz="1600" b="0" i="0">
              <a:solidFill>
                <a:srgbClr val="000000"/>
              </a:solidFill>
              <a:effectLst/>
              <a:latin typeface="+mj-lt"/>
            </a:endParaRPr>
          </a:p>
          <a:p>
            <a:pPr marL="285750" indent="-285750">
              <a:buFont typeface="Arial" panose="020B0604020202020204" pitchFamily="34" charset="0"/>
              <a:buChar char="•"/>
            </a:pPr>
            <a:r>
              <a:rPr lang="en-US" sz="1600">
                <a:latin typeface="+mj-lt"/>
              </a:rPr>
              <a:t>Clearly state in the link text </a:t>
            </a:r>
            <a:r>
              <a:rPr lang="en-US" sz="1600" b="0" i="0">
                <a:solidFill>
                  <a:srgbClr val="000000"/>
                </a:solidFill>
                <a:effectLst/>
                <a:latin typeface="+mj-lt"/>
              </a:rPr>
              <a:t>if it is not a web page. </a:t>
            </a:r>
          </a:p>
          <a:p>
            <a:pPr algn="l"/>
            <a:endParaRPr lang="en-US" sz="1600" b="0" i="0">
              <a:solidFill>
                <a:srgbClr val="000000"/>
              </a:solidFill>
              <a:effectLst/>
              <a:latin typeface="+mj-lt"/>
            </a:endParaRPr>
          </a:p>
          <a:p>
            <a:pPr marL="285750" indent="-285750" algn="l">
              <a:buFont typeface="Arial" panose="020B0604020202020204" pitchFamily="34" charset="0"/>
              <a:buChar char="•"/>
            </a:pPr>
            <a:r>
              <a:rPr lang="en-US" sz="1600" b="0" i="0">
                <a:solidFill>
                  <a:srgbClr val="000000"/>
                </a:solidFill>
                <a:effectLst/>
                <a:latin typeface="+mj-lt"/>
              </a:rPr>
              <a:t>No</a:t>
            </a:r>
            <a:r>
              <a:rPr lang="en-US" sz="1600">
                <a:latin typeface="+mj-lt"/>
              </a:rPr>
              <a:t>t</a:t>
            </a:r>
            <a:r>
              <a:rPr lang="en-US" sz="1600" b="0" i="0">
                <a:solidFill>
                  <a:srgbClr val="000000"/>
                </a:solidFill>
                <a:effectLst/>
                <a:latin typeface="+mj-lt"/>
              </a:rPr>
              <a:t> be ambiguous </a:t>
            </a:r>
            <a:r>
              <a:rPr lang="en-US" sz="1600">
                <a:latin typeface="+mj-lt"/>
              </a:rPr>
              <a:t>or </a:t>
            </a:r>
            <a:r>
              <a:rPr lang="en-US" sz="1600" b="0" i="0">
                <a:solidFill>
                  <a:srgbClr val="000000"/>
                </a:solidFill>
                <a:effectLst/>
                <a:latin typeface="+mj-lt"/>
              </a:rPr>
              <a:t>reuse the same link text for links that lead to different destinations.</a:t>
            </a:r>
          </a:p>
          <a:p>
            <a:pPr lvl="2"/>
            <a:endParaRPr lang="en-US" sz="1800" b="0" i="0" u="none" strike="noStrike" baseline="0">
              <a:solidFill>
                <a:srgbClr val="FFFFFF"/>
              </a:solidFill>
              <a:latin typeface="Verdana" panose="020B0604030504040204" pitchFamily="34" charset="0"/>
            </a:endParaRPr>
          </a:p>
        </p:txBody>
      </p:sp>
      <p:pic>
        <p:nvPicPr>
          <p:cNvPr id="1026" name="Picture 2" descr="Business Links Royalty-Free Images ...">
            <a:extLst>
              <a:ext uri="{FF2B5EF4-FFF2-40B4-BE49-F238E27FC236}">
                <a16:creationId xmlns:a16="http://schemas.microsoft.com/office/drawing/2014/main" id="{CE41CAEA-34AA-2175-40FD-701CA9127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1920586"/>
            <a:ext cx="428625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8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394854" y="537689"/>
            <a:ext cx="3075709" cy="598384"/>
          </a:xfrm>
          <a:prstGeom prst="rect">
            <a:avLst/>
          </a:prstGeom>
          <a:solidFill>
            <a:schemeClr val="bg1"/>
          </a:solidFill>
        </p:spPr>
        <p:txBody>
          <a:bodyPr spcFirstLastPara="1" wrap="square" lIns="91425" tIns="91425" rIns="91425" bIns="91425" anchor="t" anchorCtr="0">
            <a:noAutofit/>
          </a:bodyPr>
          <a:lstStyle/>
          <a:p>
            <a:pPr lvl="0"/>
            <a:r>
              <a:rPr lang="en-US" sz="2800">
                <a:solidFill>
                  <a:schemeClr val="bg2"/>
                </a:solidFill>
              </a:rPr>
              <a:t>Links: Example 1</a:t>
            </a:r>
          </a:p>
        </p:txBody>
      </p:sp>
      <p:sp>
        <p:nvSpPr>
          <p:cNvPr id="5" name="TextBox 4">
            <a:extLst>
              <a:ext uri="{FF2B5EF4-FFF2-40B4-BE49-F238E27FC236}">
                <a16:creationId xmlns:a16="http://schemas.microsoft.com/office/drawing/2014/main" id="{884776F5-2B63-FE13-B6F1-D02125103285}"/>
              </a:ext>
            </a:extLst>
          </p:cNvPr>
          <p:cNvSpPr txBox="1"/>
          <p:nvPr/>
        </p:nvSpPr>
        <p:spPr>
          <a:xfrm>
            <a:off x="637309" y="1296784"/>
            <a:ext cx="7765473" cy="2677656"/>
          </a:xfrm>
          <a:prstGeom prst="rect">
            <a:avLst/>
          </a:prstGeom>
          <a:solidFill>
            <a:schemeClr val="bg1"/>
          </a:solidFill>
        </p:spPr>
        <p:txBody>
          <a:bodyPr wrap="square" rtlCol="0">
            <a:spAutoFit/>
          </a:bodyPr>
          <a:lstStyle/>
          <a:p>
            <a:pPr algn="l"/>
            <a:r>
              <a:rPr lang="en-US" b="1" i="0">
                <a:solidFill>
                  <a:srgbClr val="000000"/>
                </a:solidFill>
                <a:effectLst/>
                <a:latin typeface="Merriweather" panose="00000500000000000000" pitchFamily="2" charset="0"/>
              </a:rPr>
              <a:t>✗ Bad example</a:t>
            </a:r>
          </a:p>
          <a:p>
            <a:pPr algn="l"/>
            <a:r>
              <a:rPr lang="en-US" b="0" i="1">
                <a:solidFill>
                  <a:srgbClr val="000000"/>
                </a:solidFill>
                <a:effectLst/>
                <a:latin typeface="Roboto" panose="02000000000000000000" pitchFamily="2" charset="0"/>
              </a:rPr>
              <a:t>I think you should read </a:t>
            </a:r>
            <a:r>
              <a:rPr lang="en-US" b="0" i="1" u="sng">
                <a:solidFill>
                  <a:srgbClr val="000000"/>
                </a:solidFill>
                <a:effectLst/>
                <a:latin typeface="Roboto" panose="02000000000000000000" pitchFamily="2" charset="0"/>
                <a:hlinkClick r:id="rId3"/>
              </a:rPr>
              <a:t>this</a:t>
            </a:r>
            <a:r>
              <a:rPr lang="en-US" b="0" i="1">
                <a:solidFill>
                  <a:srgbClr val="000000"/>
                </a:solidFill>
                <a:effectLst/>
                <a:latin typeface="Roboto" panose="02000000000000000000" pitchFamily="2" charset="0"/>
              </a:rPr>
              <a:t> article about link text.</a:t>
            </a:r>
            <a:endParaRPr lang="en-US" b="0" i="0">
              <a:solidFill>
                <a:srgbClr val="000000"/>
              </a:solidFill>
              <a:effectLst/>
              <a:latin typeface="Roboto" panose="02000000000000000000" pitchFamily="2" charset="0"/>
            </a:endParaRPr>
          </a:p>
          <a:p>
            <a:pPr algn="l"/>
            <a:r>
              <a:rPr lang="en-US" b="0" i="0">
                <a:solidFill>
                  <a:srgbClr val="000000"/>
                </a:solidFill>
                <a:effectLst/>
                <a:latin typeface="Roboto" panose="02000000000000000000" pitchFamily="2" charset="0"/>
              </a:rPr>
              <a:t>This link has text that does not indicate its purpose when read out of context: The screen reader would just announce "link: this." Screen readers also provide dialogs that list all the links in a page. If "this" was one of the links listed, it'd be impossible to tell where it might take you.</a:t>
            </a:r>
          </a:p>
          <a:p>
            <a:pPr algn="l"/>
            <a:endParaRPr lang="en-US" b="0" i="0">
              <a:solidFill>
                <a:srgbClr val="000000"/>
              </a:solidFill>
              <a:effectLst/>
              <a:latin typeface="Roboto" panose="02000000000000000000" pitchFamily="2" charset="0"/>
            </a:endParaRPr>
          </a:p>
          <a:p>
            <a:pPr algn="l"/>
            <a:r>
              <a:rPr lang="en-US" b="1" i="0">
                <a:solidFill>
                  <a:srgbClr val="000000"/>
                </a:solidFill>
                <a:effectLst/>
                <a:latin typeface="Merriweather" panose="00000500000000000000" pitchFamily="2" charset="0"/>
              </a:rPr>
              <a:t>✓ Good example</a:t>
            </a:r>
          </a:p>
          <a:p>
            <a:pPr algn="l"/>
            <a:r>
              <a:rPr lang="en-US" b="0" i="1">
                <a:solidFill>
                  <a:srgbClr val="000000"/>
                </a:solidFill>
                <a:effectLst/>
                <a:latin typeface="Roboto" panose="02000000000000000000" pitchFamily="2" charset="0"/>
              </a:rPr>
              <a:t>I think you should read this </a:t>
            </a:r>
            <a:r>
              <a:rPr lang="en-US" b="0" i="1" u="sng">
                <a:solidFill>
                  <a:srgbClr val="000000"/>
                </a:solidFill>
                <a:effectLst/>
                <a:latin typeface="Roboto" panose="02000000000000000000" pitchFamily="2" charset="0"/>
                <a:hlinkClick r:id="rId3"/>
              </a:rPr>
              <a:t>article about link text</a:t>
            </a:r>
            <a:r>
              <a:rPr lang="en-US" b="0" i="1">
                <a:solidFill>
                  <a:srgbClr val="000000"/>
                </a:solidFill>
                <a:effectLst/>
                <a:latin typeface="Roboto" panose="02000000000000000000" pitchFamily="2" charset="0"/>
              </a:rPr>
              <a:t>.</a:t>
            </a:r>
            <a:endParaRPr lang="en-US" b="0" i="0">
              <a:solidFill>
                <a:srgbClr val="000000"/>
              </a:solidFill>
              <a:effectLst/>
              <a:latin typeface="Roboto" panose="02000000000000000000" pitchFamily="2" charset="0"/>
            </a:endParaRPr>
          </a:p>
          <a:p>
            <a:pPr algn="l"/>
            <a:r>
              <a:rPr lang="en-US" b="0" i="0">
                <a:solidFill>
                  <a:srgbClr val="000000"/>
                </a:solidFill>
                <a:effectLst/>
                <a:latin typeface="Roboto" panose="02000000000000000000" pitchFamily="2" charset="0"/>
              </a:rPr>
              <a:t>After adjusting the link text, when the link is focused, screen readers will announce "link: article about link text." This link text is successful because its meaning is independent of its surrounding text.</a:t>
            </a:r>
          </a:p>
          <a:p>
            <a:r>
              <a:rPr lang="en-US">
                <a:solidFill>
                  <a:schemeClr val="bg2"/>
                </a:solidFill>
              </a:rPr>
              <a:t> </a:t>
            </a:r>
          </a:p>
        </p:txBody>
      </p:sp>
    </p:spTree>
    <p:extLst>
      <p:ext uri="{BB962C8B-B14F-4D97-AF65-F5344CB8AC3E}">
        <p14:creationId xmlns:p14="http://schemas.microsoft.com/office/powerpoint/2010/main" val="3777241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D041A-E47B-6348-83E5-0779AE2CD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Google Shape;121;p19">
            <a:extLst>
              <a:ext uri="{FF2B5EF4-FFF2-40B4-BE49-F238E27FC236}">
                <a16:creationId xmlns:a16="http://schemas.microsoft.com/office/drawing/2014/main" id="{4432F681-331A-FF43-B997-AA0D6B90711D}"/>
              </a:ext>
            </a:extLst>
          </p:cNvPr>
          <p:cNvPicPr preferRelativeResize="0"/>
          <p:nvPr/>
        </p:nvPicPr>
        <p:blipFill>
          <a:blip r:embed="rId4">
            <a:alphaModFix/>
          </a:blip>
          <a:stretch>
            <a:fillRect/>
          </a:stretch>
        </p:blipFill>
        <p:spPr>
          <a:xfrm>
            <a:off x="693981" y="162731"/>
            <a:ext cx="7473273" cy="4818038"/>
          </a:xfrm>
          <a:prstGeom prst="rect">
            <a:avLst/>
          </a:prstGeom>
          <a:noFill/>
          <a:ln>
            <a:noFill/>
          </a:ln>
        </p:spPr>
      </p:pic>
      <p:sp>
        <p:nvSpPr>
          <p:cNvPr id="5" name="Google Shape;123;p19">
            <a:extLst>
              <a:ext uri="{FF2B5EF4-FFF2-40B4-BE49-F238E27FC236}">
                <a16:creationId xmlns:a16="http://schemas.microsoft.com/office/drawing/2014/main" id="{085240EE-5836-2A40-9688-23871CCCD4FC}"/>
              </a:ext>
            </a:extLst>
          </p:cNvPr>
          <p:cNvSpPr txBox="1"/>
          <p:nvPr/>
        </p:nvSpPr>
        <p:spPr>
          <a:xfrm>
            <a:off x="1055972" y="241494"/>
            <a:ext cx="6695645"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Creating Accessible Digital Content</a:t>
            </a:r>
            <a:endParaRPr sz="3000" b="1">
              <a:solidFill>
                <a:schemeClr val="lt2"/>
              </a:solidFill>
              <a:latin typeface="Raleway"/>
              <a:ea typeface="Raleway"/>
              <a:cs typeface="Raleway"/>
              <a:sym typeface="Raleway"/>
            </a:endParaRPr>
          </a:p>
        </p:txBody>
      </p:sp>
      <p:sp>
        <p:nvSpPr>
          <p:cNvPr id="6" name="Google Shape;124;p19">
            <a:extLst>
              <a:ext uri="{FF2B5EF4-FFF2-40B4-BE49-F238E27FC236}">
                <a16:creationId xmlns:a16="http://schemas.microsoft.com/office/drawing/2014/main" id="{9B3A9971-8843-1641-83EB-AD146ECC7259}"/>
              </a:ext>
            </a:extLst>
          </p:cNvPr>
          <p:cNvSpPr txBox="1">
            <a:spLocks/>
          </p:cNvSpPr>
          <p:nvPr/>
        </p:nvSpPr>
        <p:spPr>
          <a:xfrm>
            <a:off x="1156601" y="1166825"/>
            <a:ext cx="6494386" cy="35741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indent="-317500">
              <a:spcBef>
                <a:spcPts val="1000"/>
              </a:spcBef>
              <a:spcAft>
                <a:spcPts val="1000"/>
              </a:spcAft>
              <a:buClr>
                <a:schemeClr val="dk1"/>
              </a:buClr>
              <a:buSzPts val="1400"/>
              <a:buFont typeface="Raleway"/>
              <a:buChar char="➔"/>
            </a:pPr>
            <a:r>
              <a:rPr lang="en-US" sz="1400" b="1">
                <a:solidFill>
                  <a:schemeClr val="dk1"/>
                </a:solidFill>
                <a:latin typeface="Raleway"/>
                <a:ea typeface="Raleway"/>
                <a:cs typeface="Raleway"/>
                <a:sym typeface="Raleway"/>
              </a:rPr>
              <a:t>Accessible Webpages: </a:t>
            </a:r>
            <a:r>
              <a:rPr lang="en-US" sz="1200">
                <a:latin typeface="Raleway"/>
                <a:ea typeface="Raleway"/>
                <a:cs typeface="Raleway"/>
                <a:sym typeface="Raleway"/>
              </a:rPr>
              <a:t>Ensures all users can access and navigate your content. </a:t>
            </a:r>
          </a:p>
          <a:p>
            <a:pPr indent="-317500">
              <a:spcBef>
                <a:spcPts val="1000"/>
              </a:spcBef>
              <a:spcAft>
                <a:spcPts val="1000"/>
              </a:spcAft>
              <a:buClr>
                <a:schemeClr val="dk1"/>
              </a:buClr>
              <a:buSzPts val="1400"/>
              <a:buFont typeface="Raleway"/>
              <a:buChar char="➔"/>
            </a:pPr>
            <a:r>
              <a:rPr lang="en-US" sz="1400" b="1">
                <a:solidFill>
                  <a:schemeClr val="dk1"/>
                </a:solidFill>
                <a:latin typeface="Raleway"/>
                <a:ea typeface="Raleway"/>
                <a:cs typeface="Raleway"/>
                <a:sym typeface="Raleway"/>
              </a:rPr>
              <a:t>Accessible Emails:</a:t>
            </a:r>
            <a:r>
              <a:rPr lang="en-US" sz="1200" b="1">
                <a:solidFill>
                  <a:schemeClr val="dk1"/>
                </a:solidFill>
                <a:latin typeface="Raleway"/>
                <a:ea typeface="Raleway"/>
                <a:cs typeface="Raleway"/>
                <a:sym typeface="Raleway"/>
              </a:rPr>
              <a:t> </a:t>
            </a:r>
            <a:r>
              <a:rPr lang="en-US" sz="1200">
                <a:latin typeface="Raleway"/>
                <a:ea typeface="Raleway"/>
                <a:cs typeface="Raleway"/>
                <a:sym typeface="Raleway"/>
              </a:rPr>
              <a:t>Ensure all recipients can read and understand your messages.</a:t>
            </a:r>
          </a:p>
          <a:p>
            <a:pPr indent="-317500">
              <a:spcBef>
                <a:spcPts val="1000"/>
              </a:spcBef>
              <a:spcAft>
                <a:spcPts val="1000"/>
              </a:spcAft>
              <a:buClr>
                <a:schemeClr val="dk1"/>
              </a:buClr>
              <a:buSzPts val="1400"/>
              <a:buFont typeface="Raleway"/>
              <a:buChar char="➔"/>
            </a:pPr>
            <a:r>
              <a:rPr lang="en-US" sz="1400" b="1">
                <a:solidFill>
                  <a:schemeClr val="dk1"/>
                </a:solidFill>
                <a:latin typeface="Raleway"/>
                <a:ea typeface="Raleway"/>
                <a:cs typeface="Raleway"/>
                <a:sym typeface="Raleway"/>
              </a:rPr>
              <a:t>Accessible Documents:</a:t>
            </a:r>
            <a:r>
              <a:rPr lang="en-US" sz="1200" b="1">
                <a:solidFill>
                  <a:schemeClr val="dk1"/>
                </a:solidFill>
                <a:latin typeface="Raleway"/>
                <a:ea typeface="Raleway"/>
                <a:cs typeface="Raleway"/>
                <a:sym typeface="Raleway"/>
              </a:rPr>
              <a:t> </a:t>
            </a:r>
            <a:r>
              <a:rPr lang="en-US" sz="1200">
                <a:latin typeface="Raleway"/>
                <a:ea typeface="Raleway"/>
                <a:cs typeface="Raleway"/>
                <a:sym typeface="Raleway"/>
              </a:rPr>
              <a:t>Ensure all recipients can read and understand your materials.</a:t>
            </a:r>
          </a:p>
          <a:p>
            <a:pPr indent="-317500">
              <a:spcBef>
                <a:spcPts val="1000"/>
              </a:spcBef>
              <a:spcAft>
                <a:spcPts val="1000"/>
              </a:spcAft>
              <a:buClr>
                <a:schemeClr val="dk1"/>
              </a:buClr>
              <a:buSzPts val="1400"/>
              <a:buFont typeface="Raleway"/>
              <a:buChar char="➔"/>
            </a:pPr>
            <a:r>
              <a:rPr lang="en-US" sz="1400" b="1">
                <a:solidFill>
                  <a:schemeClr val="dk1"/>
                </a:solidFill>
                <a:latin typeface="Raleway"/>
                <a:ea typeface="Raleway"/>
                <a:cs typeface="Raleway"/>
                <a:sym typeface="Raleway"/>
              </a:rPr>
              <a:t>Accessible Social Media Content: </a:t>
            </a:r>
            <a:r>
              <a:rPr lang="en-US" sz="1200">
                <a:latin typeface="Raleway"/>
                <a:ea typeface="Raleway"/>
                <a:cs typeface="Raleway"/>
                <a:sym typeface="Raleway"/>
              </a:rPr>
              <a:t>Ensures all users can engage with your content </a:t>
            </a:r>
          </a:p>
        </p:txBody>
      </p:sp>
    </p:spTree>
    <p:extLst>
      <p:ext uri="{BB962C8B-B14F-4D97-AF65-F5344CB8AC3E}">
        <p14:creationId xmlns:p14="http://schemas.microsoft.com/office/powerpoint/2010/main" val="317767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893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Accessible </a:t>
            </a:r>
            <a:r>
              <a:rPr lang="en-US" sz="4200">
                <a:solidFill>
                  <a:schemeClr val="bg2"/>
                </a:solidFill>
              </a:rPr>
              <a:t>Websites</a:t>
            </a:r>
            <a:br>
              <a:rPr lang="en-US" sz="2100" b="0"/>
            </a:br>
            <a:br>
              <a:rPr lang="en-US" sz="2100" b="0"/>
            </a:br>
            <a:endParaRPr lang="en-US" sz="2100"/>
          </a:p>
        </p:txBody>
      </p:sp>
      <p:sp>
        <p:nvSpPr>
          <p:cNvPr id="2" name="TextBox 1">
            <a:extLst>
              <a:ext uri="{FF2B5EF4-FFF2-40B4-BE49-F238E27FC236}">
                <a16:creationId xmlns:a16="http://schemas.microsoft.com/office/drawing/2014/main" id="{A51C49EC-BDFA-01FD-0DE4-70E9A1561CDE}"/>
              </a:ext>
            </a:extLst>
          </p:cNvPr>
          <p:cNvSpPr txBox="1"/>
          <p:nvPr/>
        </p:nvSpPr>
        <p:spPr>
          <a:xfrm>
            <a:off x="538842" y="1172308"/>
            <a:ext cx="7592786" cy="3539430"/>
          </a:xfrm>
          <a:prstGeom prst="rect">
            <a:avLst/>
          </a:prstGeom>
          <a:noFill/>
        </p:spPr>
        <p:txBody>
          <a:bodyPr wrap="square" rtlCol="0">
            <a:spAutoFit/>
          </a:bodyPr>
          <a:lstStyle/>
          <a:p>
            <a:r>
              <a:rPr lang="en-US" sz="1600" b="0">
                <a:solidFill>
                  <a:schemeClr val="bg2"/>
                </a:solidFill>
              </a:rPr>
              <a:t>To ensure website </a:t>
            </a:r>
            <a:r>
              <a:rPr lang="en-US" sz="1600">
                <a:solidFill>
                  <a:schemeClr val="bg2"/>
                </a:solidFill>
              </a:rPr>
              <a:t>accessibility</a:t>
            </a:r>
            <a:r>
              <a:rPr lang="en-US" sz="1600" b="0">
                <a:solidFill>
                  <a:schemeClr val="bg2"/>
                </a:solidFill>
              </a:rPr>
              <a:t>:</a:t>
            </a:r>
          </a:p>
          <a:p>
            <a:pPr marL="285750" lvl="1" indent="-285750">
              <a:buFont typeface="Arial" panose="020B0604020202020204" pitchFamily="34" charset="0"/>
              <a:buChar char="•"/>
            </a:pPr>
            <a:r>
              <a:rPr lang="en-US" sz="1600">
                <a:solidFill>
                  <a:schemeClr val="bg2"/>
                </a:solidFill>
              </a:rPr>
              <a:t>All WKU CMS templates have been designed to be compliant and are always being updated for improvements in accessibility. For most things, you don’t need to worry about anything. </a:t>
            </a:r>
          </a:p>
          <a:p>
            <a:endParaRPr lang="en-US" sz="1600">
              <a:solidFill>
                <a:schemeClr val="bg2"/>
              </a:solidFill>
            </a:endParaRPr>
          </a:p>
          <a:p>
            <a:r>
              <a:rPr lang="en-US" sz="1600">
                <a:solidFill>
                  <a:schemeClr val="bg2"/>
                </a:solidFill>
              </a:rPr>
              <a:t>Accessibility Scan:</a:t>
            </a:r>
          </a:p>
          <a:p>
            <a:pPr marL="285750" indent="-285750">
              <a:buFont typeface="Arial" panose="020B0604020202020204" pitchFamily="34" charset="0"/>
              <a:buChar char="•"/>
            </a:pPr>
            <a:r>
              <a:rPr lang="en-US" sz="1600">
                <a:solidFill>
                  <a:schemeClr val="bg2"/>
                </a:solidFill>
              </a:rPr>
              <a:t>In addition to the using the WYSIWYG best practices, the Final Check feature scans the code on your page for any accessibility issues. Final checks also verify links and check spelling.</a:t>
            </a:r>
          </a:p>
          <a:p>
            <a:endParaRPr lang="en-US" sz="1600">
              <a:solidFill>
                <a:schemeClr val="bg2"/>
              </a:solidFill>
            </a:endParaRPr>
          </a:p>
          <a:p>
            <a:r>
              <a:rPr lang="en-US" sz="1600">
                <a:solidFill>
                  <a:schemeClr val="bg2"/>
                </a:solidFill>
              </a:rPr>
              <a:t>Publishing Webpages:</a:t>
            </a:r>
          </a:p>
          <a:p>
            <a:pPr marL="285750" indent="-285750">
              <a:buFont typeface="Arial" panose="020B0604020202020204" pitchFamily="34" charset="0"/>
              <a:buChar char="•"/>
            </a:pPr>
            <a:r>
              <a:rPr lang="en-US" sz="1600">
                <a:solidFill>
                  <a:schemeClr val="bg2"/>
                </a:solidFill>
              </a:rPr>
              <a:t>Pages containing any Critical Problems will be prevented from publishing.</a:t>
            </a:r>
          </a:p>
          <a:p>
            <a:pPr marL="285750" indent="-285750">
              <a:buFont typeface="Arial" panose="020B0604020202020204" pitchFamily="34" charset="0"/>
              <a:buChar char="•"/>
            </a:pPr>
            <a:r>
              <a:rPr lang="en-US" sz="1600">
                <a:solidFill>
                  <a:schemeClr val="bg2"/>
                </a:solidFill>
              </a:rPr>
              <a:t>If a page contains a Critical Problem, the publish button will be disabled until it is repaired. </a:t>
            </a:r>
          </a:p>
        </p:txBody>
      </p:sp>
    </p:spTree>
    <p:extLst>
      <p:ext uri="{BB962C8B-B14F-4D97-AF65-F5344CB8AC3E}">
        <p14:creationId xmlns:p14="http://schemas.microsoft.com/office/powerpoint/2010/main" val="3446291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893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Accessible </a:t>
            </a:r>
            <a:r>
              <a:rPr lang="en-US" sz="4200">
                <a:solidFill>
                  <a:schemeClr val="bg2"/>
                </a:solidFill>
              </a:rPr>
              <a:t>Websites</a:t>
            </a:r>
            <a:br>
              <a:rPr lang="en-US" sz="2100" b="0"/>
            </a:br>
            <a:br>
              <a:rPr lang="en-US" sz="2100" b="0"/>
            </a:br>
            <a:endParaRPr lang="en-US" sz="2100"/>
          </a:p>
        </p:txBody>
      </p:sp>
      <p:pic>
        <p:nvPicPr>
          <p:cNvPr id="4" name="Picture 3">
            <a:extLst>
              <a:ext uri="{FF2B5EF4-FFF2-40B4-BE49-F238E27FC236}">
                <a16:creationId xmlns:a16="http://schemas.microsoft.com/office/drawing/2014/main" id="{968A8F1B-A22C-973C-E0EB-10FD020B2F37}"/>
              </a:ext>
            </a:extLst>
          </p:cNvPr>
          <p:cNvPicPr>
            <a:picLocks noChangeAspect="1"/>
          </p:cNvPicPr>
          <p:nvPr/>
        </p:nvPicPr>
        <p:blipFill>
          <a:blip r:embed="rId3"/>
          <a:stretch>
            <a:fillRect/>
          </a:stretch>
        </p:blipFill>
        <p:spPr>
          <a:xfrm>
            <a:off x="692125" y="1020246"/>
            <a:ext cx="7707086" cy="3738512"/>
          </a:xfrm>
          <a:prstGeom prst="rect">
            <a:avLst/>
          </a:prstGeom>
        </p:spPr>
      </p:pic>
    </p:spTree>
    <p:extLst>
      <p:ext uri="{BB962C8B-B14F-4D97-AF65-F5344CB8AC3E}">
        <p14:creationId xmlns:p14="http://schemas.microsoft.com/office/powerpoint/2010/main" val="1378085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188800"/>
            <a:ext cx="8189587" cy="893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Accessible </a:t>
            </a:r>
            <a:r>
              <a:rPr lang="en-US" sz="4200">
                <a:solidFill>
                  <a:schemeClr val="bg2"/>
                </a:solidFill>
              </a:rPr>
              <a:t>Emails</a:t>
            </a:r>
            <a:br>
              <a:rPr lang="en-US" sz="2100" b="0"/>
            </a:br>
            <a:br>
              <a:rPr lang="en-US" sz="2100" b="0"/>
            </a:br>
            <a:endParaRPr lang="en-US" sz="2100"/>
          </a:p>
        </p:txBody>
      </p:sp>
      <p:sp>
        <p:nvSpPr>
          <p:cNvPr id="3" name="TextBox 2">
            <a:extLst>
              <a:ext uri="{FF2B5EF4-FFF2-40B4-BE49-F238E27FC236}">
                <a16:creationId xmlns:a16="http://schemas.microsoft.com/office/drawing/2014/main" id="{1BB02052-D76B-7D8C-F3ED-CD731436DDE4}"/>
              </a:ext>
            </a:extLst>
          </p:cNvPr>
          <p:cNvSpPr txBox="1"/>
          <p:nvPr/>
        </p:nvSpPr>
        <p:spPr>
          <a:xfrm>
            <a:off x="477206" y="1013638"/>
            <a:ext cx="8020211" cy="3785652"/>
          </a:xfrm>
          <a:prstGeom prst="rect">
            <a:avLst/>
          </a:prstGeom>
          <a:noFill/>
        </p:spPr>
        <p:txBody>
          <a:bodyPr wrap="square">
            <a:spAutoFit/>
          </a:bodyPr>
          <a:lstStyle/>
          <a:p>
            <a:pPr marL="342900" indent="-342900">
              <a:buFont typeface="Arial" panose="020B0604020202020204" pitchFamily="34" charset="0"/>
              <a:buChar char="•"/>
            </a:pPr>
            <a:r>
              <a:rPr lang="en-US" sz="2000" b="1">
                <a:solidFill>
                  <a:schemeClr val="bg2"/>
                </a:solidFill>
              </a:rPr>
              <a:t>Subject lines</a:t>
            </a:r>
            <a:r>
              <a:rPr lang="en-US" sz="2000">
                <a:solidFill>
                  <a:schemeClr val="bg2"/>
                </a:solidFill>
              </a:rPr>
              <a:t>: Use descriptive subject lines to tell users what the email is about. </a:t>
            </a:r>
          </a:p>
          <a:p>
            <a:endParaRPr lang="en-US" sz="2000">
              <a:solidFill>
                <a:schemeClr val="bg2"/>
              </a:solidFill>
            </a:endParaRPr>
          </a:p>
          <a:p>
            <a:pPr marL="342900" indent="-342900">
              <a:buFont typeface="Arial" panose="020B0604020202020204" pitchFamily="34" charset="0"/>
              <a:buChar char="•"/>
            </a:pPr>
            <a:r>
              <a:rPr lang="en-US" sz="2000" b="1">
                <a:solidFill>
                  <a:schemeClr val="bg2"/>
                </a:solidFill>
              </a:rPr>
              <a:t>Font</a:t>
            </a:r>
            <a:r>
              <a:rPr lang="en-US" sz="2000">
                <a:solidFill>
                  <a:schemeClr val="bg2"/>
                </a:solidFill>
              </a:rPr>
              <a:t>: Use a font size of at least 14 points; Use sans serif fonts (like this one - Arial)</a:t>
            </a:r>
          </a:p>
          <a:p>
            <a:endParaRPr lang="en-US" sz="2000">
              <a:solidFill>
                <a:schemeClr val="bg2"/>
              </a:solidFill>
            </a:endParaRPr>
          </a:p>
          <a:p>
            <a:pPr marL="342900" indent="-342900">
              <a:buFont typeface="Arial" panose="020B0604020202020204" pitchFamily="34" charset="0"/>
              <a:buChar char="•"/>
            </a:pPr>
            <a:r>
              <a:rPr lang="en-US" sz="2000" b="1">
                <a:solidFill>
                  <a:schemeClr val="bg2"/>
                </a:solidFill>
              </a:rPr>
              <a:t>Links and buttons</a:t>
            </a:r>
            <a:r>
              <a:rPr lang="en-US" sz="2000">
                <a:solidFill>
                  <a:schemeClr val="bg2"/>
                </a:solidFill>
              </a:rPr>
              <a:t>: Check that all links and buttons have the correct URL destination and are formatted properly with an underline or bold.</a:t>
            </a:r>
          </a:p>
          <a:p>
            <a:endParaRPr lang="en-US" sz="2000">
              <a:solidFill>
                <a:schemeClr val="bg2"/>
              </a:solidFill>
            </a:endParaRPr>
          </a:p>
          <a:p>
            <a:pPr marL="342900" indent="-342900">
              <a:buFont typeface="Arial" panose="020B0604020202020204" pitchFamily="34" charset="0"/>
              <a:buChar char="•"/>
            </a:pPr>
            <a:r>
              <a:rPr lang="en-US" sz="2000" b="1">
                <a:solidFill>
                  <a:schemeClr val="bg2"/>
                </a:solidFill>
              </a:rPr>
              <a:t>Video and Audio</a:t>
            </a:r>
            <a:r>
              <a:rPr lang="en-US" sz="2000">
                <a:solidFill>
                  <a:schemeClr val="bg2"/>
                </a:solidFill>
              </a:rPr>
              <a:t>: Add captions for videos and transcripts for audio content.</a:t>
            </a:r>
          </a:p>
        </p:txBody>
      </p:sp>
    </p:spTree>
    <p:extLst>
      <p:ext uri="{BB962C8B-B14F-4D97-AF65-F5344CB8AC3E}">
        <p14:creationId xmlns:p14="http://schemas.microsoft.com/office/powerpoint/2010/main" val="445569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206899" y="242455"/>
            <a:ext cx="8622300" cy="957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chemeClr val="tx1"/>
                </a:solidFill>
              </a:rPr>
              <a:t>Digital Access: </a:t>
            </a:r>
            <a:r>
              <a:rPr lang="en" sz="3600">
                <a:solidFill>
                  <a:schemeClr val="bg2"/>
                </a:solidFill>
              </a:rPr>
              <a:t>Emails</a:t>
            </a:r>
            <a:r>
              <a:rPr lang="en" sz="4000">
                <a:solidFill>
                  <a:schemeClr val="bg2"/>
                </a:solidFill>
              </a:rPr>
              <a:t>!</a:t>
            </a:r>
            <a:endParaRPr sz="4000">
              <a:solidFill>
                <a:schemeClr val="bg2"/>
              </a:solidFill>
            </a:endParaRPr>
          </a:p>
        </p:txBody>
      </p:sp>
      <p:sp>
        <p:nvSpPr>
          <p:cNvPr id="2" name="TextBox 1">
            <a:extLst>
              <a:ext uri="{FF2B5EF4-FFF2-40B4-BE49-F238E27FC236}">
                <a16:creationId xmlns:a16="http://schemas.microsoft.com/office/drawing/2014/main" id="{9B20FB10-F7AC-618A-C702-AEFBC6FB75FA}"/>
              </a:ext>
            </a:extLst>
          </p:cNvPr>
          <p:cNvSpPr txBox="1"/>
          <p:nvPr/>
        </p:nvSpPr>
        <p:spPr>
          <a:xfrm>
            <a:off x="439341" y="1210754"/>
            <a:ext cx="8265318" cy="2800767"/>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bg2"/>
                </a:solidFill>
              </a:rPr>
              <a:t>Your email should NOT be made up of only images!</a:t>
            </a:r>
          </a:p>
          <a:p>
            <a:endParaRPr lang="en-US" sz="1800">
              <a:solidFill>
                <a:schemeClr val="bg2"/>
              </a:solidFill>
            </a:endParaRPr>
          </a:p>
          <a:p>
            <a:pPr marL="285750" indent="-285750">
              <a:buFont typeface="Arial" panose="020B0604020202020204" pitchFamily="34" charset="0"/>
              <a:buChar char="•"/>
            </a:pPr>
            <a:r>
              <a:rPr lang="en-US" sz="1800">
                <a:solidFill>
                  <a:schemeClr val="bg2"/>
                </a:solidFill>
              </a:rPr>
              <a:t>Don’t use images of text!</a:t>
            </a:r>
          </a:p>
          <a:p>
            <a:pPr marL="285750" indent="-285750">
              <a:buFont typeface="Arial" panose="020B0604020202020204" pitchFamily="34" charset="0"/>
              <a:buChar char="•"/>
            </a:pPr>
            <a:endParaRPr lang="en-US" sz="1800">
              <a:solidFill>
                <a:schemeClr val="bg2"/>
              </a:solidFill>
            </a:endParaRPr>
          </a:p>
          <a:p>
            <a:pPr marL="285750" indent="-285750">
              <a:buFont typeface="Arial" panose="020B0604020202020204" pitchFamily="34" charset="0"/>
              <a:buChar char="•"/>
            </a:pPr>
            <a:r>
              <a:rPr lang="en-US" sz="1800">
                <a:solidFill>
                  <a:schemeClr val="bg2"/>
                </a:solidFill>
              </a:rPr>
              <a:t>Add ALT TEXT or Image Descriptions to your Email Signature Graphics!</a:t>
            </a:r>
          </a:p>
          <a:p>
            <a:pPr marL="285750" indent="-285750">
              <a:buFont typeface="Arial" panose="020B0604020202020204" pitchFamily="34" charset="0"/>
              <a:buChar char="•"/>
            </a:pPr>
            <a:endParaRPr lang="en-US" sz="1800">
              <a:solidFill>
                <a:schemeClr val="bg2"/>
              </a:solidFill>
            </a:endParaRPr>
          </a:p>
          <a:p>
            <a:pPr marL="285750" indent="-285750">
              <a:buFont typeface="Arial" panose="020B0604020202020204" pitchFamily="34" charset="0"/>
              <a:buChar char="•"/>
            </a:pPr>
            <a:r>
              <a:rPr lang="en-US" sz="1800">
                <a:solidFill>
                  <a:schemeClr val="bg2"/>
                </a:solidFill>
              </a:rPr>
              <a:t>Or add a bracket underneath the image and describe!</a:t>
            </a:r>
          </a:p>
          <a:p>
            <a:pPr marL="285750" indent="-285750">
              <a:buFont typeface="Arial" panose="020B0604020202020204" pitchFamily="34" charset="0"/>
              <a:buChar char="•"/>
            </a:pPr>
            <a:endParaRPr lang="en-US" sz="1800">
              <a:solidFill>
                <a:schemeClr val="bg1"/>
              </a:solidFill>
            </a:endParaRPr>
          </a:p>
          <a:p>
            <a:endParaRPr lang="en-US" sz="1800">
              <a:solidFill>
                <a:schemeClr val="bg1"/>
              </a:solidFill>
            </a:endParaRPr>
          </a:p>
          <a:p>
            <a:pPr marL="285750" indent="-285750">
              <a:buFont typeface="Arial" panose="020B0604020202020204" pitchFamily="34" charset="0"/>
              <a:buChar char="•"/>
            </a:pPr>
            <a:endParaRPr lang="en-US">
              <a:solidFill>
                <a:schemeClr val="bg1"/>
              </a:solidFill>
            </a:endParaRPr>
          </a:p>
        </p:txBody>
      </p:sp>
      <p:pic>
        <p:nvPicPr>
          <p:cNvPr id="1028" name="Picture 4" descr="Email Signature Graphic for WKU First Gen.">
            <a:hlinkClick r:id="rId3"/>
            <a:extLst>
              <a:ext uri="{FF2B5EF4-FFF2-40B4-BE49-F238E27FC236}">
                <a16:creationId xmlns:a16="http://schemas.microsoft.com/office/drawing/2014/main" id="{6B876FE9-F2C2-7A6C-3AF5-09EB4A9FA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63" y="3272996"/>
            <a:ext cx="25527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D39990-F1AE-6E10-D310-6F056FD0E97E}"/>
              </a:ext>
            </a:extLst>
          </p:cNvPr>
          <p:cNvPicPr>
            <a:picLocks noChangeAspect="1"/>
          </p:cNvPicPr>
          <p:nvPr/>
        </p:nvPicPr>
        <p:blipFill>
          <a:blip r:embed="rId5"/>
          <a:stretch>
            <a:fillRect/>
          </a:stretch>
        </p:blipFill>
        <p:spPr>
          <a:xfrm>
            <a:off x="3077963" y="3261416"/>
            <a:ext cx="1840401" cy="2134247"/>
          </a:xfrm>
          <a:prstGeom prst="rect">
            <a:avLst/>
          </a:prstGeom>
        </p:spPr>
      </p:pic>
      <p:pic>
        <p:nvPicPr>
          <p:cNvPr id="7" name="Picture 6">
            <a:extLst>
              <a:ext uri="{FF2B5EF4-FFF2-40B4-BE49-F238E27FC236}">
                <a16:creationId xmlns:a16="http://schemas.microsoft.com/office/drawing/2014/main" id="{A21557D9-1198-0D3F-89BB-B2509AD4040D}"/>
              </a:ext>
            </a:extLst>
          </p:cNvPr>
          <p:cNvPicPr>
            <a:picLocks noChangeAspect="1"/>
          </p:cNvPicPr>
          <p:nvPr/>
        </p:nvPicPr>
        <p:blipFill>
          <a:blip r:embed="rId6"/>
          <a:stretch>
            <a:fillRect/>
          </a:stretch>
        </p:blipFill>
        <p:spPr>
          <a:xfrm>
            <a:off x="5716585" y="3298707"/>
            <a:ext cx="2548349" cy="634039"/>
          </a:xfrm>
          <a:prstGeom prst="rect">
            <a:avLst/>
          </a:prstGeom>
        </p:spPr>
      </p:pic>
      <p:sp>
        <p:nvSpPr>
          <p:cNvPr id="8" name="TextBox 7">
            <a:extLst>
              <a:ext uri="{FF2B5EF4-FFF2-40B4-BE49-F238E27FC236}">
                <a16:creationId xmlns:a16="http://schemas.microsoft.com/office/drawing/2014/main" id="{7383E26A-FE02-954D-F247-70B9E8199561}"/>
              </a:ext>
            </a:extLst>
          </p:cNvPr>
          <p:cNvSpPr txBox="1"/>
          <p:nvPr/>
        </p:nvSpPr>
        <p:spPr>
          <a:xfrm>
            <a:off x="5526069" y="4066929"/>
            <a:ext cx="3245980" cy="261610"/>
          </a:xfrm>
          <a:prstGeom prst="rect">
            <a:avLst/>
          </a:prstGeom>
          <a:noFill/>
        </p:spPr>
        <p:txBody>
          <a:bodyPr wrap="square" rtlCol="0">
            <a:spAutoFit/>
          </a:bodyPr>
          <a:lstStyle/>
          <a:p>
            <a:r>
              <a:rPr lang="en-US" sz="1100">
                <a:solidFill>
                  <a:schemeClr val="bg2"/>
                </a:solidFill>
              </a:rPr>
              <a:t>[Email Signature Graphic for WKU First Gen.]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15189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What is Electronic Communication?</a:t>
            </a:r>
            <a:br>
              <a:rPr lang="en-US" sz="2100" b="0"/>
            </a:br>
            <a:endParaRPr lang="en-US" sz="2100"/>
          </a:p>
        </p:txBody>
      </p:sp>
      <p:sp>
        <p:nvSpPr>
          <p:cNvPr id="2" name="TextBox 1">
            <a:extLst>
              <a:ext uri="{FF2B5EF4-FFF2-40B4-BE49-F238E27FC236}">
                <a16:creationId xmlns:a16="http://schemas.microsoft.com/office/drawing/2014/main" id="{1F96ECDB-D1D4-0AC7-03A7-66100D781232}"/>
              </a:ext>
            </a:extLst>
          </p:cNvPr>
          <p:cNvSpPr txBox="1"/>
          <p:nvPr/>
        </p:nvSpPr>
        <p:spPr>
          <a:xfrm>
            <a:off x="734645" y="1797538"/>
            <a:ext cx="7932147" cy="3046988"/>
          </a:xfrm>
          <a:prstGeom prst="rect">
            <a:avLst/>
          </a:prstGeom>
          <a:noFill/>
        </p:spPr>
        <p:txBody>
          <a:bodyPr wrap="square" rtlCol="0">
            <a:spAutoFit/>
          </a:bodyPr>
          <a:lstStyle/>
          <a:p>
            <a:r>
              <a:rPr lang="en-US" sz="2400">
                <a:solidFill>
                  <a:schemeClr val="bg2"/>
                </a:solidFill>
              </a:rPr>
              <a:t>The transfer of knowledge, ideas, data, or messages via digital means is referred to as </a:t>
            </a:r>
            <a:r>
              <a:rPr lang="en-US" sz="2400">
                <a:solidFill>
                  <a:schemeClr val="tx1"/>
                </a:solidFill>
              </a:rPr>
              <a:t>electronic communication </a:t>
            </a:r>
            <a:r>
              <a:rPr lang="en-US" sz="2400">
                <a:solidFill>
                  <a:schemeClr val="bg2"/>
                </a:solidFill>
              </a:rPr>
              <a:t>or digital communication. Electronic communication includes a broad range of methods, such as </a:t>
            </a:r>
            <a:r>
              <a:rPr lang="en-US" sz="2400">
                <a:solidFill>
                  <a:schemeClr val="tx1"/>
                </a:solidFill>
              </a:rPr>
              <a:t>email</a:t>
            </a:r>
            <a:r>
              <a:rPr lang="en-US" sz="2400">
                <a:solidFill>
                  <a:schemeClr val="bg2"/>
                </a:solidFill>
              </a:rPr>
              <a:t>, instant messaging, text messaging, online chat rooms and forums, </a:t>
            </a:r>
            <a:r>
              <a:rPr lang="en-US" sz="2400">
                <a:solidFill>
                  <a:schemeClr val="tx1"/>
                </a:solidFill>
              </a:rPr>
              <a:t>social media platforms</a:t>
            </a:r>
            <a:r>
              <a:rPr lang="en-US" sz="2400">
                <a:solidFill>
                  <a:schemeClr val="bg1"/>
                </a:solidFill>
              </a:rPr>
              <a:t> </a:t>
            </a:r>
            <a:r>
              <a:rPr lang="en-US" sz="2400">
                <a:solidFill>
                  <a:schemeClr val="bg2"/>
                </a:solidFill>
              </a:rPr>
              <a:t>like X formerly Twitter, Facebook, </a:t>
            </a:r>
            <a:r>
              <a:rPr lang="en-US" sz="2400" err="1">
                <a:solidFill>
                  <a:schemeClr val="bg2"/>
                </a:solidFill>
              </a:rPr>
              <a:t>SnapChat</a:t>
            </a:r>
            <a:r>
              <a:rPr lang="en-US" sz="2400">
                <a:solidFill>
                  <a:schemeClr val="bg2"/>
                </a:solidFill>
              </a:rPr>
              <a:t>, and video conferencing tools like </a:t>
            </a:r>
            <a:r>
              <a:rPr lang="en-US" sz="2400">
                <a:solidFill>
                  <a:schemeClr val="tx1"/>
                </a:solidFill>
              </a:rPr>
              <a:t>Zoom</a:t>
            </a:r>
            <a:r>
              <a:rPr lang="en-US" sz="2400">
                <a:solidFill>
                  <a:schemeClr val="bg2"/>
                </a:solidFill>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74037" y="281532"/>
            <a:ext cx="9069963" cy="957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chemeClr val="tx1"/>
                </a:solidFill>
              </a:rPr>
              <a:t>Event Emails</a:t>
            </a:r>
          </a:p>
        </p:txBody>
      </p:sp>
      <p:pic>
        <p:nvPicPr>
          <p:cNvPr id="4" name="Picture 3">
            <a:extLst>
              <a:ext uri="{FF2B5EF4-FFF2-40B4-BE49-F238E27FC236}">
                <a16:creationId xmlns:a16="http://schemas.microsoft.com/office/drawing/2014/main" id="{213772C4-F395-C722-1FB0-AAFB84B77E12}"/>
              </a:ext>
            </a:extLst>
          </p:cNvPr>
          <p:cNvPicPr>
            <a:picLocks noChangeAspect="1"/>
          </p:cNvPicPr>
          <p:nvPr/>
        </p:nvPicPr>
        <p:blipFill>
          <a:blip r:embed="rId3"/>
          <a:stretch>
            <a:fillRect/>
          </a:stretch>
        </p:blipFill>
        <p:spPr>
          <a:xfrm>
            <a:off x="378388" y="1239227"/>
            <a:ext cx="8265318" cy="3422877"/>
          </a:xfrm>
          <a:prstGeom prst="rect">
            <a:avLst/>
          </a:prstGeom>
        </p:spPr>
      </p:pic>
    </p:spTree>
    <p:extLst>
      <p:ext uri="{BB962C8B-B14F-4D97-AF65-F5344CB8AC3E}">
        <p14:creationId xmlns:p14="http://schemas.microsoft.com/office/powerpoint/2010/main" val="372346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893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Accessible </a:t>
            </a:r>
            <a:r>
              <a:rPr lang="en-US" sz="4200">
                <a:solidFill>
                  <a:schemeClr val="bg2"/>
                </a:solidFill>
              </a:rPr>
              <a:t>Documents</a:t>
            </a:r>
            <a:r>
              <a:rPr lang="en-US" sz="4200">
                <a:solidFill>
                  <a:schemeClr val="tx1"/>
                </a:solidFill>
              </a:rPr>
              <a:t> </a:t>
            </a:r>
            <a:br>
              <a:rPr lang="en-US" sz="2100" b="0"/>
            </a:br>
            <a:br>
              <a:rPr lang="en-US" sz="2100" b="0"/>
            </a:br>
            <a:r>
              <a:rPr lang="en-US" sz="2100" b="0">
                <a:solidFill>
                  <a:schemeClr val="bg2"/>
                </a:solidFill>
              </a:rPr>
              <a:t>Turn on the </a:t>
            </a:r>
            <a:r>
              <a:rPr lang="en-US" sz="2100">
                <a:solidFill>
                  <a:schemeClr val="bg2"/>
                </a:solidFill>
              </a:rPr>
              <a:t>accessibility checker </a:t>
            </a:r>
            <a:r>
              <a:rPr lang="en-US" sz="2100" b="0">
                <a:solidFill>
                  <a:schemeClr val="bg2"/>
                </a:solidFill>
              </a:rPr>
              <a:t>for Word, PowerPoint, Excel, and Outlook! Microsoft support makes it easy with </a:t>
            </a:r>
            <a:r>
              <a:rPr lang="en-US" sz="2100" b="0">
                <a:solidFill>
                  <a:srgbClr val="C00000"/>
                </a:solidFill>
                <a:hlinkClick r:id="rId3">
                  <a:extLst>
                    <a:ext uri="{A12FA001-AC4F-418D-AE19-62706E023703}">
                      <ahyp:hlinkClr xmlns:ahyp="http://schemas.microsoft.com/office/drawing/2018/hyperlinkcolor" val="tx"/>
                    </a:ext>
                  </a:extLst>
                </a:hlinkClick>
              </a:rPr>
              <a:t>step-by-step instructions!</a:t>
            </a:r>
            <a:r>
              <a:rPr lang="en-US" sz="2100" b="0">
                <a:solidFill>
                  <a:schemeClr val="bg2"/>
                </a:solidFill>
                <a:hlinkClick r:id="rId3">
                  <a:extLst>
                    <a:ext uri="{A12FA001-AC4F-418D-AE19-62706E023703}">
                      <ahyp:hlinkClr xmlns:ahyp="http://schemas.microsoft.com/office/drawing/2018/hyperlinkcolor" val="tx"/>
                    </a:ext>
                  </a:extLst>
                </a:hlinkClick>
              </a:rPr>
              <a:t> </a:t>
            </a:r>
            <a:br>
              <a:rPr lang="en-US" sz="2100" b="0">
                <a:solidFill>
                  <a:schemeClr val="bg2"/>
                </a:solidFill>
              </a:rPr>
            </a:br>
            <a:br>
              <a:rPr lang="en-US" sz="2100" b="0">
                <a:solidFill>
                  <a:schemeClr val="bg2"/>
                </a:solidFill>
              </a:rPr>
            </a:br>
            <a:r>
              <a:rPr lang="en-US" sz="2100" b="0">
                <a:solidFill>
                  <a:schemeClr val="bg2"/>
                </a:solidFill>
              </a:rPr>
              <a:t>Adobe also makes it easy to </a:t>
            </a:r>
            <a:r>
              <a:rPr lang="en-US" sz="2100" b="0">
                <a:solidFill>
                  <a:srgbClr val="C00000"/>
                </a:solidFill>
                <a:hlinkClick r:id="rId4">
                  <a:extLst>
                    <a:ext uri="{A12FA001-AC4F-418D-AE19-62706E023703}">
                      <ahyp:hlinkClr xmlns:ahyp="http://schemas.microsoft.com/office/drawing/2018/hyperlinkcolor" val="tx"/>
                    </a:ext>
                  </a:extLst>
                </a:hlinkClick>
              </a:rPr>
              <a:t>check PDF accessibility</a:t>
            </a:r>
            <a:r>
              <a:rPr lang="en-US" sz="2100" b="0">
                <a:solidFill>
                  <a:schemeClr val="bg2"/>
                </a:solidFill>
              </a:rPr>
              <a:t>, too! </a:t>
            </a:r>
            <a:endParaRPr lang="en-US" sz="2100">
              <a:solidFill>
                <a:schemeClr val="bg2"/>
              </a:solidFill>
            </a:endParaRPr>
          </a:p>
        </p:txBody>
      </p:sp>
    </p:spTree>
    <p:extLst>
      <p:ext uri="{BB962C8B-B14F-4D97-AF65-F5344CB8AC3E}">
        <p14:creationId xmlns:p14="http://schemas.microsoft.com/office/powerpoint/2010/main" val="723735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83100" y="304800"/>
            <a:ext cx="8631600" cy="1614056"/>
          </a:xfrm>
          <a:prstGeom prst="rect">
            <a:avLst/>
          </a:prstGeom>
        </p:spPr>
        <p:txBody>
          <a:bodyPr spcFirstLastPara="1" wrap="square" lIns="91425" tIns="91425" rIns="91425" bIns="91425" anchor="t" anchorCtr="0">
            <a:noAutofit/>
          </a:bodyPr>
          <a:lstStyle/>
          <a:p>
            <a:pPr lvl="0" rtl="0">
              <a:spcBef>
                <a:spcPts val="0"/>
              </a:spcBef>
              <a:spcAft>
                <a:spcPts val="0"/>
              </a:spcAft>
            </a:pPr>
            <a:r>
              <a:rPr lang="en-US" sz="4400">
                <a:solidFill>
                  <a:schemeClr val="tx1"/>
                </a:solidFill>
              </a:rPr>
              <a:t>Basic Digital Access in Action: </a:t>
            </a:r>
            <a:r>
              <a:rPr lang="en-US" sz="4400">
                <a:solidFill>
                  <a:schemeClr val="bg2"/>
                </a:solidFill>
              </a:rPr>
              <a:t>Social Media </a:t>
            </a:r>
            <a:br>
              <a:rPr lang="en-US">
                <a:solidFill>
                  <a:schemeClr val="bg1"/>
                </a:solidFill>
              </a:rPr>
            </a:br>
            <a:br>
              <a:rPr lang="en-US" sz="1600" b="0" u="sng">
                <a:solidFill>
                  <a:schemeClr val="bg1"/>
                </a:solidFill>
              </a:rPr>
            </a:br>
            <a:br>
              <a:rPr lang="en-US" b="0">
                <a:solidFill>
                  <a:schemeClr val="tx1"/>
                </a:solidFill>
              </a:rPr>
            </a:br>
            <a:endParaRPr lang="en-US">
              <a:solidFill>
                <a:schemeClr val="tx1"/>
              </a:solidFill>
            </a:endParaRPr>
          </a:p>
        </p:txBody>
      </p:sp>
      <p:sp>
        <p:nvSpPr>
          <p:cNvPr id="2" name="TextBox 1">
            <a:extLst>
              <a:ext uri="{FF2B5EF4-FFF2-40B4-BE49-F238E27FC236}">
                <a16:creationId xmlns:a16="http://schemas.microsoft.com/office/drawing/2014/main" id="{BA1F5A6A-E02D-618C-2973-3FE6F07544CF}"/>
              </a:ext>
            </a:extLst>
          </p:cNvPr>
          <p:cNvSpPr txBox="1"/>
          <p:nvPr/>
        </p:nvSpPr>
        <p:spPr>
          <a:xfrm>
            <a:off x="229300" y="1918856"/>
            <a:ext cx="8382919" cy="2554545"/>
          </a:xfrm>
          <a:prstGeom prst="rect">
            <a:avLst/>
          </a:prstGeom>
          <a:noFill/>
        </p:spPr>
        <p:txBody>
          <a:bodyPr wrap="square" rtlCol="0">
            <a:spAutoFit/>
          </a:bodyPr>
          <a:lstStyle/>
          <a:p>
            <a:pPr marL="342900" indent="-342900">
              <a:buFont typeface="Arial" panose="020B0604020202020204" pitchFamily="34" charset="0"/>
              <a:buChar char="•"/>
            </a:pPr>
            <a:r>
              <a:rPr lang="en-US" sz="2000" b="0">
                <a:solidFill>
                  <a:schemeClr val="bg2"/>
                </a:solidFill>
              </a:rPr>
              <a:t>Add alt text to images</a:t>
            </a:r>
            <a:endParaRPr lang="en-US" sz="2000">
              <a:solidFill>
                <a:schemeClr val="bg2"/>
              </a:solidFill>
            </a:endParaRPr>
          </a:p>
          <a:p>
            <a:pPr marL="342900" indent="-342900">
              <a:buFont typeface="Arial" panose="020B0604020202020204" pitchFamily="34" charset="0"/>
              <a:buChar char="•"/>
            </a:pPr>
            <a:r>
              <a:rPr lang="en-US" sz="2000" b="0">
                <a:solidFill>
                  <a:schemeClr val="bg2"/>
                </a:solidFill>
              </a:rPr>
              <a:t>Make your text accessible</a:t>
            </a:r>
          </a:p>
          <a:p>
            <a:pPr marL="342900" indent="-342900">
              <a:buFont typeface="Arial" panose="020B0604020202020204" pitchFamily="34" charset="0"/>
              <a:buChar char="•"/>
            </a:pPr>
            <a:r>
              <a:rPr lang="en-US" sz="2000" b="0">
                <a:solidFill>
                  <a:schemeClr val="bg2"/>
                </a:solidFill>
              </a:rPr>
              <a:t>Be mindful of emojis</a:t>
            </a:r>
          </a:p>
          <a:p>
            <a:pPr marL="342900" indent="-342900">
              <a:buFont typeface="Arial" panose="020B0604020202020204" pitchFamily="34" charset="0"/>
              <a:buChar char="•"/>
            </a:pPr>
            <a:r>
              <a:rPr lang="en-US" sz="2000" b="0">
                <a:solidFill>
                  <a:schemeClr val="bg2"/>
                </a:solidFill>
              </a:rPr>
              <a:t>Add closed captions and subtitles to videos</a:t>
            </a:r>
            <a:endParaRPr lang="en-US" sz="2000">
              <a:solidFill>
                <a:schemeClr val="bg2"/>
              </a:solidFill>
            </a:endParaRPr>
          </a:p>
          <a:p>
            <a:pPr marL="342900" indent="-342900">
              <a:buFont typeface="Arial" panose="020B0604020202020204" pitchFamily="34" charset="0"/>
              <a:buChar char="•"/>
            </a:pPr>
            <a:r>
              <a:rPr lang="en-US" sz="2000" b="0">
                <a:solidFill>
                  <a:schemeClr val="bg2"/>
                </a:solidFill>
              </a:rPr>
              <a:t>Make your visual content accessible</a:t>
            </a:r>
          </a:p>
          <a:p>
            <a:pPr marL="342900" indent="-342900">
              <a:buFont typeface="Arial" panose="020B0604020202020204" pitchFamily="34" charset="0"/>
              <a:buChar char="•"/>
            </a:pPr>
            <a:r>
              <a:rPr lang="en-US" sz="2000" b="0">
                <a:solidFill>
                  <a:schemeClr val="bg2"/>
                </a:solidFill>
              </a:rPr>
              <a:t>Use inclusive language</a:t>
            </a:r>
          </a:p>
          <a:p>
            <a:pPr marL="342900" indent="-342900">
              <a:buFont typeface="Arial" panose="020B0604020202020204" pitchFamily="34" charset="0"/>
              <a:buChar char="•"/>
            </a:pPr>
            <a:r>
              <a:rPr lang="en-US" sz="2000" b="0">
                <a:solidFill>
                  <a:schemeClr val="bg2"/>
                </a:solidFill>
              </a:rPr>
              <a:t>Prioritize inclusivity in your images</a:t>
            </a:r>
            <a:endParaRPr lang="en-US" sz="2000">
              <a:solidFill>
                <a:schemeClr val="bg2"/>
              </a:solidFill>
            </a:endParaRPr>
          </a:p>
          <a:p>
            <a:pPr marL="342900" indent="-342900">
              <a:buFont typeface="Arial" panose="020B0604020202020204" pitchFamily="34" charset="0"/>
              <a:buChar char="•"/>
            </a:pPr>
            <a:r>
              <a:rPr lang="en-US" sz="2000" b="0">
                <a:solidFill>
                  <a:schemeClr val="bg2"/>
                </a:solidFill>
              </a:rPr>
              <a:t>Make accessibility and inclusion part of your routine</a:t>
            </a:r>
            <a:endParaRPr lang="en-US" sz="2000">
              <a:solidFill>
                <a:schemeClr val="bg2"/>
              </a:solidFill>
            </a:endParaRPr>
          </a:p>
        </p:txBody>
      </p:sp>
    </p:spTree>
    <p:extLst>
      <p:ext uri="{BB962C8B-B14F-4D97-AF65-F5344CB8AC3E}">
        <p14:creationId xmlns:p14="http://schemas.microsoft.com/office/powerpoint/2010/main" val="2909038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6906" y="188393"/>
            <a:ext cx="4769112" cy="8474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a:t>Make Your Text Accessible</a:t>
            </a:r>
            <a:br>
              <a:rPr lang="en-US" sz="2400" b="0">
                <a:solidFill>
                  <a:schemeClr val="dk2"/>
                </a:solidFill>
              </a:rPr>
            </a:br>
            <a:endParaRPr lang="en-US" sz="2400" b="0">
              <a:solidFill>
                <a:schemeClr val="tx1"/>
              </a:solidFill>
            </a:endParaRPr>
          </a:p>
        </p:txBody>
      </p:sp>
      <p:sp>
        <p:nvSpPr>
          <p:cNvPr id="2" name="TextBox 1">
            <a:extLst>
              <a:ext uri="{FF2B5EF4-FFF2-40B4-BE49-F238E27FC236}">
                <a16:creationId xmlns:a16="http://schemas.microsoft.com/office/drawing/2014/main" id="{C6ADC10C-9A35-0437-B3F0-5ADCA3610003}"/>
              </a:ext>
            </a:extLst>
          </p:cNvPr>
          <p:cNvSpPr txBox="1"/>
          <p:nvPr/>
        </p:nvSpPr>
        <p:spPr>
          <a:xfrm>
            <a:off x="220435" y="906034"/>
            <a:ext cx="4147457" cy="3785652"/>
          </a:xfrm>
          <a:prstGeom prst="rect">
            <a:avLst/>
          </a:prstGeom>
          <a:noFill/>
        </p:spPr>
        <p:txBody>
          <a:bodyPr wrap="square" rtlCol="0">
            <a:spAutoFit/>
          </a:bodyPr>
          <a:lstStyle/>
          <a:p>
            <a:pPr marL="171450" indent="-171450" algn="l">
              <a:buFont typeface="Arial" panose="020B0604020202020204" pitchFamily="34" charset="0"/>
              <a:buChar char="•"/>
            </a:pPr>
            <a:r>
              <a:rPr lang="en-US" sz="1600" i="0">
                <a:solidFill>
                  <a:srgbClr val="162020"/>
                </a:solidFill>
                <a:effectLst/>
                <a:highlight>
                  <a:srgbClr val="FFFFFF"/>
                </a:highlight>
                <a:latin typeface="Proxima Nova"/>
              </a:rPr>
              <a:t>Format your </a:t>
            </a:r>
            <a:r>
              <a:rPr lang="en-US" sz="1600" b="1" i="0">
                <a:solidFill>
                  <a:srgbClr val="162020"/>
                </a:solidFill>
                <a:effectLst/>
                <a:highlight>
                  <a:srgbClr val="FFFFFF"/>
                </a:highlight>
                <a:latin typeface="Proxima Nova"/>
              </a:rPr>
              <a:t>hashtags</a:t>
            </a:r>
            <a:r>
              <a:rPr lang="en-US" sz="1600" i="0">
                <a:solidFill>
                  <a:srgbClr val="162020"/>
                </a:solidFill>
                <a:effectLst/>
                <a:highlight>
                  <a:srgbClr val="FFFFFF"/>
                </a:highlight>
                <a:latin typeface="Proxima Nova"/>
              </a:rPr>
              <a:t> the right way</a:t>
            </a:r>
          </a:p>
          <a:p>
            <a:pPr marL="171450" indent="-171450" algn="l">
              <a:buFont typeface="Arial" panose="020B0604020202020204" pitchFamily="34" charset="0"/>
              <a:buChar char="•"/>
            </a:pPr>
            <a:r>
              <a:rPr lang="en-US" sz="1600" i="0">
                <a:solidFill>
                  <a:srgbClr val="162020"/>
                </a:solidFill>
                <a:effectLst/>
                <a:highlight>
                  <a:srgbClr val="FFFFFF"/>
                </a:highlight>
                <a:latin typeface="Proxima Nova"/>
              </a:rPr>
              <a:t> “CamelCase,” </a:t>
            </a:r>
          </a:p>
          <a:p>
            <a:pPr marL="171450" indent="-171450" algn="l">
              <a:buFont typeface="Arial" panose="020B0604020202020204" pitchFamily="34" charset="0"/>
              <a:buChar char="•"/>
            </a:pPr>
            <a:r>
              <a:rPr lang="en-US" sz="1600" i="0">
                <a:solidFill>
                  <a:srgbClr val="162020"/>
                </a:solidFill>
                <a:effectLst/>
                <a:highlight>
                  <a:srgbClr val="FFFFFF"/>
                </a:highlight>
                <a:latin typeface="Proxima Nova"/>
              </a:rPr>
              <a:t>So instead of #nashvillenorth, write #NashvilleNorth like President Caboni did!</a:t>
            </a:r>
          </a:p>
          <a:p>
            <a:pPr algn="l"/>
            <a:endParaRPr lang="en-US" sz="1600" i="0">
              <a:solidFill>
                <a:srgbClr val="162020"/>
              </a:solidFill>
              <a:effectLst/>
              <a:highlight>
                <a:srgbClr val="FFFFFF"/>
              </a:highlight>
              <a:latin typeface="Proxima Nova"/>
            </a:endParaRPr>
          </a:p>
          <a:p>
            <a:pPr marL="171450" indent="-171450">
              <a:buFont typeface="Arial" panose="020B0604020202020204" pitchFamily="34" charset="0"/>
              <a:buChar char="•"/>
            </a:pPr>
            <a:r>
              <a:rPr lang="en-US" sz="1600" i="0">
                <a:solidFill>
                  <a:srgbClr val="162020"/>
                </a:solidFill>
                <a:effectLst/>
                <a:highlight>
                  <a:srgbClr val="FFFFFF"/>
                </a:highlight>
                <a:latin typeface="Proxima Nova"/>
              </a:rPr>
              <a:t>Include </a:t>
            </a:r>
            <a:r>
              <a:rPr lang="en-US" sz="1600" b="1" i="0">
                <a:solidFill>
                  <a:srgbClr val="162020"/>
                </a:solidFill>
                <a:effectLst/>
                <a:highlight>
                  <a:srgbClr val="FFFFFF"/>
                </a:highlight>
                <a:latin typeface="Proxima Nova"/>
              </a:rPr>
              <a:t>@ mentions </a:t>
            </a:r>
            <a:r>
              <a:rPr lang="en-US" sz="1600" i="0">
                <a:solidFill>
                  <a:srgbClr val="162020"/>
                </a:solidFill>
                <a:effectLst/>
                <a:highlight>
                  <a:srgbClr val="FFFFFF"/>
                </a:highlight>
                <a:latin typeface="Proxima Nova"/>
              </a:rPr>
              <a:t>at the end of your posts</a:t>
            </a:r>
          </a:p>
          <a:p>
            <a:pPr marL="171450" indent="-171450">
              <a:buFont typeface="Arial" panose="020B0604020202020204" pitchFamily="34" charset="0"/>
              <a:buChar char="•"/>
            </a:pPr>
            <a:endParaRPr lang="en-US" sz="1600"/>
          </a:p>
          <a:p>
            <a:pPr marL="171450" indent="-171450" algn="l">
              <a:buFont typeface="Arial" panose="020B0604020202020204" pitchFamily="34" charset="0"/>
              <a:buChar char="•"/>
            </a:pPr>
            <a:r>
              <a:rPr lang="en-US" sz="1600" i="0">
                <a:solidFill>
                  <a:srgbClr val="162020"/>
                </a:solidFill>
                <a:effectLst/>
                <a:highlight>
                  <a:srgbClr val="FFFFFF"/>
                </a:highlight>
                <a:latin typeface="Proxima Nova"/>
              </a:rPr>
              <a:t>Avoid run-on sentences</a:t>
            </a:r>
          </a:p>
          <a:p>
            <a:pPr marL="171450" indent="-171450" algn="l">
              <a:buFont typeface="Arial" panose="020B0604020202020204" pitchFamily="34" charset="0"/>
              <a:buChar char="•"/>
            </a:pPr>
            <a:endParaRPr lang="en-US" sz="1600" i="0">
              <a:solidFill>
                <a:srgbClr val="162020"/>
              </a:solidFill>
              <a:effectLst/>
              <a:highlight>
                <a:srgbClr val="FFFFFF"/>
              </a:highlight>
              <a:latin typeface="Proxima Nova"/>
            </a:endParaRPr>
          </a:p>
          <a:p>
            <a:pPr marL="171450" indent="-171450" algn="l">
              <a:buFont typeface="Arial" panose="020B0604020202020204" pitchFamily="34" charset="0"/>
              <a:buChar char="•"/>
            </a:pPr>
            <a:r>
              <a:rPr lang="en-US" sz="1600" i="0">
                <a:solidFill>
                  <a:srgbClr val="162020"/>
                </a:solidFill>
                <a:effectLst/>
                <a:highlight>
                  <a:srgbClr val="FFFFFF"/>
                </a:highlight>
                <a:latin typeface="Proxima Nova"/>
              </a:rPr>
              <a:t>Present the most important information first</a:t>
            </a:r>
          </a:p>
          <a:p>
            <a:pPr marL="171450" indent="-171450" algn="l">
              <a:buFont typeface="Arial" panose="020B0604020202020204" pitchFamily="34" charset="0"/>
              <a:buChar char="•"/>
            </a:pPr>
            <a:endParaRPr lang="en-US" sz="1600" i="0">
              <a:solidFill>
                <a:srgbClr val="162020"/>
              </a:solidFill>
              <a:effectLst/>
              <a:highlight>
                <a:srgbClr val="FFFFFF"/>
              </a:highlight>
              <a:latin typeface="Proxima Nova"/>
            </a:endParaRPr>
          </a:p>
          <a:p>
            <a:pPr marL="171450" indent="-171450" algn="l">
              <a:buFont typeface="Arial" panose="020B0604020202020204" pitchFamily="34" charset="0"/>
              <a:buChar char="•"/>
            </a:pPr>
            <a:r>
              <a:rPr lang="en-US" sz="1600" i="0">
                <a:solidFill>
                  <a:srgbClr val="162020"/>
                </a:solidFill>
                <a:effectLst/>
                <a:highlight>
                  <a:srgbClr val="FFFFFF"/>
                </a:highlight>
                <a:latin typeface="Proxima Nova"/>
              </a:rPr>
              <a:t>Use special characters correctly, and in moderation </a:t>
            </a:r>
            <a:endParaRPr lang="en-US" sz="2000"/>
          </a:p>
        </p:txBody>
      </p:sp>
      <p:pic>
        <p:nvPicPr>
          <p:cNvPr id="4" name="Picture 3">
            <a:extLst>
              <a:ext uri="{FF2B5EF4-FFF2-40B4-BE49-F238E27FC236}">
                <a16:creationId xmlns:a16="http://schemas.microsoft.com/office/drawing/2014/main" id="{E692F706-F695-6916-158C-01D339398463}"/>
              </a:ext>
            </a:extLst>
          </p:cNvPr>
          <p:cNvPicPr>
            <a:picLocks noChangeAspect="1"/>
          </p:cNvPicPr>
          <p:nvPr/>
        </p:nvPicPr>
        <p:blipFill>
          <a:blip r:embed="rId3"/>
          <a:stretch>
            <a:fillRect/>
          </a:stretch>
        </p:blipFill>
        <p:spPr>
          <a:xfrm>
            <a:off x="4836719" y="0"/>
            <a:ext cx="4205457" cy="5143500"/>
          </a:xfrm>
          <a:prstGeom prst="rect">
            <a:avLst/>
          </a:prstGeom>
        </p:spPr>
      </p:pic>
    </p:spTree>
    <p:extLst>
      <p:ext uri="{BB962C8B-B14F-4D97-AF65-F5344CB8AC3E}">
        <p14:creationId xmlns:p14="http://schemas.microsoft.com/office/powerpoint/2010/main" val="3495449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8" name="Google Shape;168;p24"/>
          <p:cNvSpPr txBox="1">
            <a:spLocks noGrp="1"/>
          </p:cNvSpPr>
          <p:nvPr>
            <p:ph type="body" idx="1"/>
          </p:nvPr>
        </p:nvSpPr>
        <p:spPr>
          <a:xfrm>
            <a:off x="4653889" y="0"/>
            <a:ext cx="4358492" cy="107070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solidFill>
                  <a:schemeClr val="dk1"/>
                </a:solidFill>
              </a:rPr>
              <a:t>I Love Emojis! </a:t>
            </a:r>
          </a:p>
        </p:txBody>
      </p:sp>
      <p:sp>
        <p:nvSpPr>
          <p:cNvPr id="2" name="TextBox 1">
            <a:extLst>
              <a:ext uri="{FF2B5EF4-FFF2-40B4-BE49-F238E27FC236}">
                <a16:creationId xmlns:a16="http://schemas.microsoft.com/office/drawing/2014/main" id="{00D24C59-1F16-4794-73A1-D94998CEDDE8}"/>
              </a:ext>
            </a:extLst>
          </p:cNvPr>
          <p:cNvSpPr txBox="1"/>
          <p:nvPr/>
        </p:nvSpPr>
        <p:spPr>
          <a:xfrm>
            <a:off x="4793052" y="955683"/>
            <a:ext cx="4080165" cy="2769989"/>
          </a:xfrm>
          <a:prstGeom prst="rect">
            <a:avLst/>
          </a:prstGeom>
          <a:noFill/>
        </p:spPr>
        <p:txBody>
          <a:bodyPr wrap="square" rtlCol="0">
            <a:spAutoFit/>
          </a:bodyPr>
          <a:lstStyle/>
          <a:p>
            <a:endParaRPr lang="en-US"/>
          </a:p>
          <a:p>
            <a:r>
              <a:rPr lang="en-US" sz="2000"/>
              <a:t>Here are some tips:</a:t>
            </a:r>
          </a:p>
          <a:p>
            <a:endParaRPr lang="en-US" sz="2000"/>
          </a:p>
          <a:p>
            <a:pPr marL="285750" indent="-285750">
              <a:buFont typeface="Arial" panose="020B0604020202020204" pitchFamily="34" charset="0"/>
              <a:buChar char="•"/>
            </a:pPr>
            <a:r>
              <a:rPr lang="en-US" sz="2000"/>
              <a:t>Use emojis in moderation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Put them at the end of a social post</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Custom emojis</a:t>
            </a:r>
          </a:p>
        </p:txBody>
      </p:sp>
      <p:pic>
        <p:nvPicPr>
          <p:cNvPr id="5" name="Picture 4">
            <a:extLst>
              <a:ext uri="{FF2B5EF4-FFF2-40B4-BE49-F238E27FC236}">
                <a16:creationId xmlns:a16="http://schemas.microsoft.com/office/drawing/2014/main" id="{06FB4A47-43E2-E2CE-3D32-51E378620D33}"/>
              </a:ext>
            </a:extLst>
          </p:cNvPr>
          <p:cNvPicPr>
            <a:picLocks noChangeAspect="1"/>
          </p:cNvPicPr>
          <p:nvPr/>
        </p:nvPicPr>
        <p:blipFill>
          <a:blip r:embed="rId3"/>
          <a:stretch>
            <a:fillRect/>
          </a:stretch>
        </p:blipFill>
        <p:spPr>
          <a:xfrm>
            <a:off x="214692" y="125046"/>
            <a:ext cx="3958723" cy="4963746"/>
          </a:xfrm>
          <a:prstGeom prst="rect">
            <a:avLst/>
          </a:prstGeom>
        </p:spPr>
      </p:pic>
    </p:spTree>
    <p:extLst>
      <p:ext uri="{BB962C8B-B14F-4D97-AF65-F5344CB8AC3E}">
        <p14:creationId xmlns:p14="http://schemas.microsoft.com/office/powerpoint/2010/main" val="774702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346199" y="1774191"/>
            <a:ext cx="8451602" cy="208510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a:t>Your Turn</a:t>
            </a:r>
            <a:endParaRPr sz="6600"/>
          </a:p>
        </p:txBody>
      </p:sp>
      <p:sp>
        <p:nvSpPr>
          <p:cNvPr id="3" name="Subtitle 2">
            <a:extLst>
              <a:ext uri="{FF2B5EF4-FFF2-40B4-BE49-F238E27FC236}">
                <a16:creationId xmlns:a16="http://schemas.microsoft.com/office/drawing/2014/main" id="{065CC450-6A0F-0A17-38D3-A44136CA459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2578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394855" y="537689"/>
            <a:ext cx="2327563"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bg2"/>
                </a:solidFill>
              </a:rPr>
              <a:t>Email Check</a:t>
            </a:r>
          </a:p>
        </p:txBody>
      </p:sp>
      <p:pic>
        <p:nvPicPr>
          <p:cNvPr id="6" name="Picture 5">
            <a:extLst>
              <a:ext uri="{FF2B5EF4-FFF2-40B4-BE49-F238E27FC236}">
                <a16:creationId xmlns:a16="http://schemas.microsoft.com/office/drawing/2014/main" id="{255125D2-72FF-84F6-B7D2-27E9FBF1141A}"/>
              </a:ext>
            </a:extLst>
          </p:cNvPr>
          <p:cNvPicPr>
            <a:picLocks noChangeAspect="1"/>
          </p:cNvPicPr>
          <p:nvPr/>
        </p:nvPicPr>
        <p:blipFill>
          <a:blip r:embed="rId3"/>
          <a:stretch>
            <a:fillRect/>
          </a:stretch>
        </p:blipFill>
        <p:spPr>
          <a:xfrm>
            <a:off x="2481944" y="1622050"/>
            <a:ext cx="4378332" cy="2744795"/>
          </a:xfrm>
          <a:prstGeom prst="rect">
            <a:avLst/>
          </a:prstGeom>
        </p:spPr>
      </p:pic>
    </p:spTree>
    <p:extLst>
      <p:ext uri="{BB962C8B-B14F-4D97-AF65-F5344CB8AC3E}">
        <p14:creationId xmlns:p14="http://schemas.microsoft.com/office/powerpoint/2010/main" val="979985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2" y="527341"/>
            <a:ext cx="2378324"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bg2"/>
                </a:solidFill>
              </a:rPr>
              <a:t>Email Check</a:t>
            </a:r>
          </a:p>
        </p:txBody>
      </p:sp>
      <p:sp>
        <p:nvSpPr>
          <p:cNvPr id="4" name="TextBox 3">
            <a:extLst>
              <a:ext uri="{FF2B5EF4-FFF2-40B4-BE49-F238E27FC236}">
                <a16:creationId xmlns:a16="http://schemas.microsoft.com/office/drawing/2014/main" id="{3D6DBBAD-C003-416D-F2A5-C0F389ED19C9}"/>
              </a:ext>
            </a:extLst>
          </p:cNvPr>
          <p:cNvSpPr txBox="1"/>
          <p:nvPr/>
        </p:nvSpPr>
        <p:spPr>
          <a:xfrm>
            <a:off x="2261755" y="1938525"/>
            <a:ext cx="4620490" cy="1938992"/>
          </a:xfrm>
          <a:prstGeom prst="rect">
            <a:avLst/>
          </a:prstGeom>
          <a:solidFill>
            <a:schemeClr val="bg1"/>
          </a:solidFill>
        </p:spPr>
        <p:txBody>
          <a:bodyPr wrap="square">
            <a:spAutoFit/>
          </a:bodyPr>
          <a:lstStyle/>
          <a:p>
            <a:r>
              <a:rPr lang="en-US" sz="2400" b="1"/>
              <a:t>You are a winner!</a:t>
            </a:r>
          </a:p>
          <a:p>
            <a:r>
              <a:rPr lang="en-US" sz="2400"/>
              <a:t>+ To learn </a:t>
            </a:r>
            <a:r>
              <a:rPr lang="en-US" sz="2400" b="1" u="sng"/>
              <a:t>more</a:t>
            </a:r>
          </a:p>
          <a:p>
            <a:r>
              <a:rPr lang="en-US" sz="2400"/>
              <a:t>+ </a:t>
            </a:r>
            <a:r>
              <a:rPr lang="en-US" sz="2400" b="1" u="sng"/>
              <a:t>Click here</a:t>
            </a:r>
          </a:p>
          <a:p>
            <a:r>
              <a:rPr lang="en-US" sz="2400"/>
              <a:t>+ </a:t>
            </a:r>
            <a:r>
              <a:rPr lang="en-US" sz="2400" b="1" u="sng"/>
              <a:t>Download</a:t>
            </a:r>
          </a:p>
          <a:p>
            <a:r>
              <a:rPr lang="en-US" sz="2400"/>
              <a:t>+ Form: </a:t>
            </a:r>
            <a:r>
              <a:rPr lang="en-US" sz="2400" u="sng"/>
              <a:t>www.register-pdf.com</a:t>
            </a:r>
          </a:p>
        </p:txBody>
      </p:sp>
    </p:spTree>
    <p:extLst>
      <p:ext uri="{BB962C8B-B14F-4D97-AF65-F5344CB8AC3E}">
        <p14:creationId xmlns:p14="http://schemas.microsoft.com/office/powerpoint/2010/main" val="3704700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616528" y="529443"/>
            <a:ext cx="2438399"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bg2"/>
                </a:solidFill>
              </a:rPr>
              <a:t>Image Check</a:t>
            </a:r>
          </a:p>
        </p:txBody>
      </p:sp>
      <p:pic>
        <p:nvPicPr>
          <p:cNvPr id="4" name="Picture 3" descr="Map with numbers">
            <a:extLst>
              <a:ext uri="{FF2B5EF4-FFF2-40B4-BE49-F238E27FC236}">
                <a16:creationId xmlns:a16="http://schemas.microsoft.com/office/drawing/2014/main" id="{12CD81DE-E40F-3E37-63F6-782350A93979}"/>
              </a:ext>
            </a:extLst>
          </p:cNvPr>
          <p:cNvPicPr>
            <a:picLocks noChangeAspect="1"/>
          </p:cNvPicPr>
          <p:nvPr/>
        </p:nvPicPr>
        <p:blipFill>
          <a:blip r:embed="rId3"/>
          <a:stretch>
            <a:fillRect/>
          </a:stretch>
        </p:blipFill>
        <p:spPr>
          <a:xfrm>
            <a:off x="616528" y="1191872"/>
            <a:ext cx="6539345" cy="3730337"/>
          </a:xfrm>
          <a:prstGeom prst="rect">
            <a:avLst/>
          </a:prstGeom>
        </p:spPr>
      </p:pic>
      <p:pic>
        <p:nvPicPr>
          <p:cNvPr id="6" name="Picture 5">
            <a:extLst>
              <a:ext uri="{FF2B5EF4-FFF2-40B4-BE49-F238E27FC236}">
                <a16:creationId xmlns:a16="http://schemas.microsoft.com/office/drawing/2014/main" id="{481B348D-DF2F-ADCF-3D3A-9852D397C84C}"/>
              </a:ext>
            </a:extLst>
          </p:cNvPr>
          <p:cNvPicPr>
            <a:picLocks noChangeAspect="1"/>
          </p:cNvPicPr>
          <p:nvPr/>
        </p:nvPicPr>
        <p:blipFill>
          <a:blip r:embed="rId4"/>
          <a:stretch>
            <a:fillRect/>
          </a:stretch>
        </p:blipFill>
        <p:spPr>
          <a:xfrm>
            <a:off x="7083278" y="1191872"/>
            <a:ext cx="1996225" cy="2783119"/>
          </a:xfrm>
          <a:prstGeom prst="rect">
            <a:avLst/>
          </a:prstGeom>
        </p:spPr>
      </p:pic>
    </p:spTree>
    <p:extLst>
      <p:ext uri="{BB962C8B-B14F-4D97-AF65-F5344CB8AC3E}">
        <p14:creationId xmlns:p14="http://schemas.microsoft.com/office/powerpoint/2010/main" val="1682596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84909" y="515821"/>
            <a:ext cx="2462398"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Color Check</a:t>
            </a:r>
          </a:p>
        </p:txBody>
      </p:sp>
      <p:pic>
        <p:nvPicPr>
          <p:cNvPr id="13" name="Picture 12">
            <a:extLst>
              <a:ext uri="{FF2B5EF4-FFF2-40B4-BE49-F238E27FC236}">
                <a16:creationId xmlns:a16="http://schemas.microsoft.com/office/drawing/2014/main" id="{7A9BD7DA-4C01-8E3C-20AF-226D6F5EB599}"/>
              </a:ext>
            </a:extLst>
          </p:cNvPr>
          <p:cNvPicPr>
            <a:picLocks noChangeAspect="1"/>
          </p:cNvPicPr>
          <p:nvPr/>
        </p:nvPicPr>
        <p:blipFill>
          <a:blip r:embed="rId3"/>
          <a:stretch>
            <a:fillRect/>
          </a:stretch>
        </p:blipFill>
        <p:spPr>
          <a:xfrm>
            <a:off x="150076" y="1343891"/>
            <a:ext cx="8843848" cy="2685404"/>
          </a:xfrm>
          <a:prstGeom prst="rect">
            <a:avLst/>
          </a:prstGeom>
        </p:spPr>
      </p:pic>
    </p:spTree>
    <p:extLst>
      <p:ext uri="{BB962C8B-B14F-4D97-AF65-F5344CB8AC3E}">
        <p14:creationId xmlns:p14="http://schemas.microsoft.com/office/powerpoint/2010/main" val="228116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15189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What is Electronic Accessibility?</a:t>
            </a:r>
            <a:br>
              <a:rPr lang="en-US" sz="2100" b="0"/>
            </a:br>
            <a:endParaRPr lang="en-US" sz="2100"/>
          </a:p>
        </p:txBody>
      </p:sp>
      <p:sp>
        <p:nvSpPr>
          <p:cNvPr id="2" name="TextBox 1">
            <a:extLst>
              <a:ext uri="{FF2B5EF4-FFF2-40B4-BE49-F238E27FC236}">
                <a16:creationId xmlns:a16="http://schemas.microsoft.com/office/drawing/2014/main" id="{1F96ECDB-D1D4-0AC7-03A7-66100D781232}"/>
              </a:ext>
            </a:extLst>
          </p:cNvPr>
          <p:cNvSpPr txBox="1"/>
          <p:nvPr/>
        </p:nvSpPr>
        <p:spPr>
          <a:xfrm>
            <a:off x="734646" y="1797538"/>
            <a:ext cx="7221416" cy="830997"/>
          </a:xfrm>
          <a:prstGeom prst="rect">
            <a:avLst/>
          </a:prstGeom>
          <a:noFill/>
        </p:spPr>
        <p:txBody>
          <a:bodyPr wrap="square" rtlCol="0">
            <a:spAutoFit/>
          </a:bodyPr>
          <a:lstStyle/>
          <a:p>
            <a:r>
              <a:rPr lang="en-US" sz="2400">
                <a:solidFill>
                  <a:schemeClr val="bg2"/>
                </a:solidFill>
              </a:rPr>
              <a:t>Electronic accessibility is about reducing the </a:t>
            </a:r>
            <a:r>
              <a:rPr lang="en-US" sz="2400">
                <a:solidFill>
                  <a:schemeClr val="tx1"/>
                </a:solidFill>
              </a:rPr>
              <a:t>barriers</a:t>
            </a:r>
            <a:r>
              <a:rPr lang="en-US" sz="2400">
                <a:solidFill>
                  <a:schemeClr val="bg1"/>
                </a:solidFill>
              </a:rPr>
              <a:t> </a:t>
            </a:r>
            <a:r>
              <a:rPr lang="en-US" sz="2400">
                <a:solidFill>
                  <a:schemeClr val="bg2"/>
                </a:solidFill>
              </a:rPr>
              <a:t>that exist in the electronic environment.</a:t>
            </a:r>
          </a:p>
        </p:txBody>
      </p:sp>
      <p:pic>
        <p:nvPicPr>
          <p:cNvPr id="3" name="Picture 2">
            <a:extLst>
              <a:ext uri="{FF2B5EF4-FFF2-40B4-BE49-F238E27FC236}">
                <a16:creationId xmlns:a16="http://schemas.microsoft.com/office/drawing/2014/main" id="{8E872756-A539-C6B3-B33D-451F7D6CFCD6}"/>
              </a:ext>
            </a:extLst>
          </p:cNvPr>
          <p:cNvPicPr>
            <a:picLocks noChangeAspect="1"/>
          </p:cNvPicPr>
          <p:nvPr/>
        </p:nvPicPr>
        <p:blipFill>
          <a:blip r:embed="rId3"/>
          <a:stretch>
            <a:fillRect/>
          </a:stretch>
        </p:blipFill>
        <p:spPr>
          <a:xfrm>
            <a:off x="2594795" y="2670358"/>
            <a:ext cx="3501117" cy="2336996"/>
          </a:xfrm>
          <a:prstGeom prst="rect">
            <a:avLst/>
          </a:prstGeom>
        </p:spPr>
      </p:pic>
    </p:spTree>
    <p:extLst>
      <p:ext uri="{BB962C8B-B14F-4D97-AF65-F5344CB8AC3E}">
        <p14:creationId xmlns:p14="http://schemas.microsoft.com/office/powerpoint/2010/main" val="1732736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2" y="527341"/>
            <a:ext cx="2971800"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Color Check</a:t>
            </a:r>
          </a:p>
        </p:txBody>
      </p:sp>
      <p:sp>
        <p:nvSpPr>
          <p:cNvPr id="4" name="TextBox 3">
            <a:extLst>
              <a:ext uri="{FF2B5EF4-FFF2-40B4-BE49-F238E27FC236}">
                <a16:creationId xmlns:a16="http://schemas.microsoft.com/office/drawing/2014/main" id="{3D6DBBAD-C003-416D-F2A5-C0F389ED19C9}"/>
              </a:ext>
            </a:extLst>
          </p:cNvPr>
          <p:cNvSpPr txBox="1"/>
          <p:nvPr/>
        </p:nvSpPr>
        <p:spPr>
          <a:xfrm>
            <a:off x="2393373" y="1793053"/>
            <a:ext cx="4620490" cy="461665"/>
          </a:xfrm>
          <a:prstGeom prst="rect">
            <a:avLst/>
          </a:prstGeom>
          <a:solidFill>
            <a:schemeClr val="bg1"/>
          </a:solidFill>
        </p:spPr>
        <p:txBody>
          <a:bodyPr wrap="square">
            <a:spAutoFit/>
          </a:bodyPr>
          <a:lstStyle/>
          <a:p>
            <a:endParaRPr lang="en-US" sz="2400" u="sng"/>
          </a:p>
        </p:txBody>
      </p:sp>
      <p:pic>
        <p:nvPicPr>
          <p:cNvPr id="3" name="Picture 2">
            <a:extLst>
              <a:ext uri="{FF2B5EF4-FFF2-40B4-BE49-F238E27FC236}">
                <a16:creationId xmlns:a16="http://schemas.microsoft.com/office/drawing/2014/main" id="{A57AA8DD-DBEE-3A69-C08E-E28B64955A79}"/>
              </a:ext>
            </a:extLst>
          </p:cNvPr>
          <p:cNvPicPr>
            <a:picLocks noChangeAspect="1"/>
          </p:cNvPicPr>
          <p:nvPr/>
        </p:nvPicPr>
        <p:blipFill rotWithShape="1">
          <a:blip r:embed="rId3"/>
          <a:srcRect l="18846"/>
          <a:stretch/>
        </p:blipFill>
        <p:spPr>
          <a:xfrm>
            <a:off x="1175657" y="1559992"/>
            <a:ext cx="6548285" cy="2540067"/>
          </a:xfrm>
          <a:prstGeom prst="rect">
            <a:avLst/>
          </a:prstGeom>
        </p:spPr>
      </p:pic>
    </p:spTree>
    <p:extLst>
      <p:ext uri="{BB962C8B-B14F-4D97-AF65-F5344CB8AC3E}">
        <p14:creationId xmlns:p14="http://schemas.microsoft.com/office/powerpoint/2010/main" val="716236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2" y="527341"/>
            <a:ext cx="2447884"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Color Review</a:t>
            </a:r>
          </a:p>
        </p:txBody>
      </p:sp>
      <p:pic>
        <p:nvPicPr>
          <p:cNvPr id="5" name="Picture 4">
            <a:extLst>
              <a:ext uri="{FF2B5EF4-FFF2-40B4-BE49-F238E27FC236}">
                <a16:creationId xmlns:a16="http://schemas.microsoft.com/office/drawing/2014/main" id="{A28B8927-109F-C59B-8481-8C3FAEDD7DC7}"/>
              </a:ext>
            </a:extLst>
          </p:cNvPr>
          <p:cNvPicPr>
            <a:picLocks noChangeAspect="1"/>
          </p:cNvPicPr>
          <p:nvPr/>
        </p:nvPicPr>
        <p:blipFill>
          <a:blip r:embed="rId3"/>
          <a:stretch>
            <a:fillRect/>
          </a:stretch>
        </p:blipFill>
        <p:spPr>
          <a:xfrm>
            <a:off x="1306287" y="1347623"/>
            <a:ext cx="6294664" cy="2448253"/>
          </a:xfrm>
          <a:prstGeom prst="rect">
            <a:avLst/>
          </a:prstGeom>
        </p:spPr>
      </p:pic>
    </p:spTree>
    <p:extLst>
      <p:ext uri="{BB962C8B-B14F-4D97-AF65-F5344CB8AC3E}">
        <p14:creationId xmlns:p14="http://schemas.microsoft.com/office/powerpoint/2010/main" val="412098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1" y="527341"/>
            <a:ext cx="7428099"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Color Review: Bar Graph with Fill Textures</a:t>
            </a:r>
          </a:p>
        </p:txBody>
      </p:sp>
      <p:pic>
        <p:nvPicPr>
          <p:cNvPr id="3" name="Picture 2">
            <a:extLst>
              <a:ext uri="{FF2B5EF4-FFF2-40B4-BE49-F238E27FC236}">
                <a16:creationId xmlns:a16="http://schemas.microsoft.com/office/drawing/2014/main" id="{6837BF69-2287-F8B4-A146-8F76E917AECE}"/>
              </a:ext>
            </a:extLst>
          </p:cNvPr>
          <p:cNvPicPr>
            <a:picLocks noChangeAspect="1"/>
          </p:cNvPicPr>
          <p:nvPr/>
        </p:nvPicPr>
        <p:blipFill>
          <a:blip r:embed="rId3"/>
          <a:stretch>
            <a:fillRect/>
          </a:stretch>
        </p:blipFill>
        <p:spPr>
          <a:xfrm>
            <a:off x="1102178" y="1329813"/>
            <a:ext cx="6939643" cy="3472649"/>
          </a:xfrm>
          <a:prstGeom prst="rect">
            <a:avLst/>
          </a:prstGeom>
        </p:spPr>
      </p:pic>
    </p:spTree>
    <p:extLst>
      <p:ext uri="{BB962C8B-B14F-4D97-AF65-F5344CB8AC3E}">
        <p14:creationId xmlns:p14="http://schemas.microsoft.com/office/powerpoint/2010/main" val="3133230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2" y="527341"/>
            <a:ext cx="2971800"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Alt Text Review</a:t>
            </a:r>
          </a:p>
        </p:txBody>
      </p:sp>
      <p:pic>
        <p:nvPicPr>
          <p:cNvPr id="4100" name="Picture 4" descr="Free High-Resolution Stock Photos">
            <a:extLst>
              <a:ext uri="{FF2B5EF4-FFF2-40B4-BE49-F238E27FC236}">
                <a16:creationId xmlns:a16="http://schemas.microsoft.com/office/drawing/2014/main" id="{6E467B34-95A1-24E7-02CD-0F521E64B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1558017"/>
            <a:ext cx="4005263" cy="263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12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1" y="527341"/>
            <a:ext cx="3746005"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Social Media Review</a:t>
            </a:r>
          </a:p>
        </p:txBody>
      </p:sp>
      <p:pic>
        <p:nvPicPr>
          <p:cNvPr id="4" name="Picture 3">
            <a:extLst>
              <a:ext uri="{FF2B5EF4-FFF2-40B4-BE49-F238E27FC236}">
                <a16:creationId xmlns:a16="http://schemas.microsoft.com/office/drawing/2014/main" id="{CEE3EB08-BD2F-5112-E58E-19E873B3DFC3}"/>
              </a:ext>
            </a:extLst>
          </p:cNvPr>
          <p:cNvPicPr>
            <a:picLocks noChangeAspect="1"/>
          </p:cNvPicPr>
          <p:nvPr/>
        </p:nvPicPr>
        <p:blipFill>
          <a:blip r:embed="rId3"/>
          <a:stretch>
            <a:fillRect/>
          </a:stretch>
        </p:blipFill>
        <p:spPr>
          <a:xfrm>
            <a:off x="1542767" y="1377396"/>
            <a:ext cx="6058466" cy="3320779"/>
          </a:xfrm>
          <a:prstGeom prst="rect">
            <a:avLst/>
          </a:prstGeom>
        </p:spPr>
      </p:pic>
    </p:spTree>
    <p:extLst>
      <p:ext uri="{BB962C8B-B14F-4D97-AF65-F5344CB8AC3E}">
        <p14:creationId xmlns:p14="http://schemas.microsoft.com/office/powerpoint/2010/main" val="4153380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01452" y="527341"/>
            <a:ext cx="2971800"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Emoji Check</a:t>
            </a:r>
          </a:p>
        </p:txBody>
      </p:sp>
      <p:sp>
        <p:nvSpPr>
          <p:cNvPr id="4" name="TextBox 3">
            <a:extLst>
              <a:ext uri="{FF2B5EF4-FFF2-40B4-BE49-F238E27FC236}">
                <a16:creationId xmlns:a16="http://schemas.microsoft.com/office/drawing/2014/main" id="{3D6DBBAD-C003-416D-F2A5-C0F389ED19C9}"/>
              </a:ext>
            </a:extLst>
          </p:cNvPr>
          <p:cNvSpPr txBox="1"/>
          <p:nvPr/>
        </p:nvSpPr>
        <p:spPr>
          <a:xfrm>
            <a:off x="2393373" y="1793053"/>
            <a:ext cx="4620490" cy="461665"/>
          </a:xfrm>
          <a:prstGeom prst="rect">
            <a:avLst/>
          </a:prstGeom>
          <a:solidFill>
            <a:schemeClr val="bg1"/>
          </a:solidFill>
        </p:spPr>
        <p:txBody>
          <a:bodyPr wrap="square">
            <a:spAutoFit/>
          </a:bodyPr>
          <a:lstStyle/>
          <a:p>
            <a:endParaRPr lang="en-US" sz="2400" u="sng"/>
          </a:p>
        </p:txBody>
      </p:sp>
      <p:pic>
        <p:nvPicPr>
          <p:cNvPr id="3" name="Picture 2">
            <a:extLst>
              <a:ext uri="{FF2B5EF4-FFF2-40B4-BE49-F238E27FC236}">
                <a16:creationId xmlns:a16="http://schemas.microsoft.com/office/drawing/2014/main" id="{A57AA8DD-DBEE-3A69-C08E-E28B64955A79}"/>
              </a:ext>
            </a:extLst>
          </p:cNvPr>
          <p:cNvPicPr>
            <a:picLocks noChangeAspect="1"/>
          </p:cNvPicPr>
          <p:nvPr/>
        </p:nvPicPr>
        <p:blipFill>
          <a:blip r:embed="rId3"/>
          <a:stretch>
            <a:fillRect/>
          </a:stretch>
        </p:blipFill>
        <p:spPr>
          <a:xfrm>
            <a:off x="1457108" y="2251871"/>
            <a:ext cx="6020949" cy="2054649"/>
          </a:xfrm>
          <a:prstGeom prst="rect">
            <a:avLst/>
          </a:prstGeom>
        </p:spPr>
      </p:pic>
      <p:pic>
        <p:nvPicPr>
          <p:cNvPr id="3074" name="Picture 2" descr="A drafted tweet with a sentence that contains an emoji in between each word to demonstrate an example of a sentence that screen readers would not read well. The sentence reads I pencil emoji love heart emoji writing hand holding pencil emoji content computer emoji">
            <a:extLst>
              <a:ext uri="{FF2B5EF4-FFF2-40B4-BE49-F238E27FC236}">
                <a16:creationId xmlns:a16="http://schemas.microsoft.com/office/drawing/2014/main" id="{45221123-9227-0625-456B-14FF97FE5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63" y="1465918"/>
            <a:ext cx="7165398" cy="331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31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179616" y="584491"/>
            <a:ext cx="2554019" cy="598384"/>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bg2"/>
                </a:solidFill>
              </a:rPr>
              <a:t>Video Review</a:t>
            </a:r>
          </a:p>
        </p:txBody>
      </p:sp>
      <p:sp>
        <p:nvSpPr>
          <p:cNvPr id="3" name="TextBox 2">
            <a:extLst>
              <a:ext uri="{FF2B5EF4-FFF2-40B4-BE49-F238E27FC236}">
                <a16:creationId xmlns:a16="http://schemas.microsoft.com/office/drawing/2014/main" id="{20FD9731-7B4E-B183-176F-A5E0775E0C3D}"/>
              </a:ext>
            </a:extLst>
          </p:cNvPr>
          <p:cNvSpPr txBox="1"/>
          <p:nvPr/>
        </p:nvSpPr>
        <p:spPr>
          <a:xfrm>
            <a:off x="2351314" y="4457733"/>
            <a:ext cx="4278086" cy="523220"/>
          </a:xfrm>
          <a:prstGeom prst="rect">
            <a:avLst/>
          </a:prstGeom>
          <a:solidFill>
            <a:schemeClr val="bg1"/>
          </a:solidFill>
        </p:spPr>
        <p:txBody>
          <a:bodyPr wrap="square">
            <a:spAutoFit/>
          </a:bodyPr>
          <a:lstStyle/>
          <a:p>
            <a:r>
              <a:rPr lang="en-US">
                <a:solidFill>
                  <a:schemeClr val="bg2"/>
                </a:solidFill>
                <a:hlinkClick r:id="rId3">
                  <a:extLst>
                    <a:ext uri="{A12FA001-AC4F-418D-AE19-62706E023703}">
                      <ahyp:hlinkClr xmlns:ahyp="http://schemas.microsoft.com/office/drawing/2018/hyperlinkcolor" val="tx"/>
                    </a:ext>
                  </a:extLst>
                </a:hlinkClick>
              </a:rPr>
              <a:t>Baby Groot "I Am Groot" Scene - Bomb Scene - Guardians of the Galaxy Vol. 2 (2017) Movie Clip</a:t>
            </a:r>
            <a:endParaRPr lang="en-US">
              <a:solidFill>
                <a:schemeClr val="bg2"/>
              </a:solidFill>
            </a:endParaRPr>
          </a:p>
        </p:txBody>
      </p:sp>
      <p:pic>
        <p:nvPicPr>
          <p:cNvPr id="6" name="Picture 5">
            <a:extLst>
              <a:ext uri="{FF2B5EF4-FFF2-40B4-BE49-F238E27FC236}">
                <a16:creationId xmlns:a16="http://schemas.microsoft.com/office/drawing/2014/main" id="{87CA09B0-2F44-9813-AF2F-A84379B08530}"/>
              </a:ext>
            </a:extLst>
          </p:cNvPr>
          <p:cNvPicPr>
            <a:picLocks noChangeAspect="1"/>
          </p:cNvPicPr>
          <p:nvPr/>
        </p:nvPicPr>
        <p:blipFill>
          <a:blip r:embed="rId4"/>
          <a:stretch>
            <a:fillRect/>
          </a:stretch>
        </p:blipFill>
        <p:spPr>
          <a:xfrm>
            <a:off x="2057401" y="1302234"/>
            <a:ext cx="5029198" cy="3035947"/>
          </a:xfrm>
          <a:prstGeom prst="rect">
            <a:avLst/>
          </a:prstGeom>
        </p:spPr>
      </p:pic>
    </p:spTree>
    <p:extLst>
      <p:ext uri="{BB962C8B-B14F-4D97-AF65-F5344CB8AC3E}">
        <p14:creationId xmlns:p14="http://schemas.microsoft.com/office/powerpoint/2010/main" val="3756350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206899" y="242455"/>
            <a:ext cx="8622300" cy="957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chemeClr val="tx1"/>
                </a:solidFill>
              </a:rPr>
              <a:t>Digital Access: </a:t>
            </a:r>
            <a:r>
              <a:rPr lang="en" sz="3600">
                <a:solidFill>
                  <a:schemeClr val="bg2"/>
                </a:solidFill>
              </a:rPr>
              <a:t>Points to Remember</a:t>
            </a:r>
            <a:r>
              <a:rPr lang="en" sz="4000">
                <a:solidFill>
                  <a:schemeClr val="bg2"/>
                </a:solidFill>
              </a:rPr>
              <a:t>!</a:t>
            </a:r>
            <a:endParaRPr sz="4000">
              <a:solidFill>
                <a:schemeClr val="bg2"/>
              </a:solidFill>
            </a:endParaRPr>
          </a:p>
        </p:txBody>
      </p:sp>
      <p:sp>
        <p:nvSpPr>
          <p:cNvPr id="2" name="TextBox 1">
            <a:extLst>
              <a:ext uri="{FF2B5EF4-FFF2-40B4-BE49-F238E27FC236}">
                <a16:creationId xmlns:a16="http://schemas.microsoft.com/office/drawing/2014/main" id="{9B20FB10-F7AC-618A-C702-AEFBC6FB75FA}"/>
              </a:ext>
            </a:extLst>
          </p:cNvPr>
          <p:cNvSpPr txBox="1"/>
          <p:nvPr/>
        </p:nvSpPr>
        <p:spPr>
          <a:xfrm>
            <a:off x="385763" y="1478756"/>
            <a:ext cx="8265318" cy="3077766"/>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bg2"/>
                </a:solidFill>
              </a:rPr>
              <a:t>Equal Access is the Law.</a:t>
            </a:r>
          </a:p>
          <a:p>
            <a:pPr marL="285750" indent="-285750">
              <a:buFont typeface="Arial" panose="020B0604020202020204" pitchFamily="34" charset="0"/>
              <a:buChar char="•"/>
            </a:pPr>
            <a:r>
              <a:rPr lang="en-US" sz="1800" dirty="0">
                <a:solidFill>
                  <a:schemeClr val="bg2"/>
                </a:solidFill>
              </a:rPr>
              <a:t>Perceivable, Observable, Understandable, Robust (POUR Principles)</a:t>
            </a:r>
          </a:p>
          <a:p>
            <a:pPr marL="285750" indent="-285750">
              <a:buFont typeface="Arial" panose="020B0604020202020204" pitchFamily="34" charset="0"/>
              <a:buChar char="•"/>
            </a:pPr>
            <a:r>
              <a:rPr lang="en-US" sz="1800" dirty="0">
                <a:solidFill>
                  <a:schemeClr val="bg2"/>
                </a:solidFill>
              </a:rPr>
              <a:t>Access depends on Structure (i.e., use clear email subject lines and headings)</a:t>
            </a:r>
          </a:p>
          <a:p>
            <a:pPr marL="285750" indent="-285750">
              <a:buFont typeface="Arial" panose="020B0604020202020204" pitchFamily="34" charset="0"/>
              <a:buChar char="•"/>
            </a:pPr>
            <a:r>
              <a:rPr lang="en-US" sz="1800" dirty="0">
                <a:solidFill>
                  <a:schemeClr val="bg2"/>
                </a:solidFill>
              </a:rPr>
              <a:t>Keep It Short and Simple (KISS)</a:t>
            </a:r>
          </a:p>
          <a:p>
            <a:pPr marL="285750" indent="-285750">
              <a:buFont typeface="Arial" panose="020B0604020202020204" pitchFamily="34" charset="0"/>
              <a:buChar char="•"/>
            </a:pPr>
            <a:r>
              <a:rPr lang="en-US" sz="1800" dirty="0">
                <a:solidFill>
                  <a:schemeClr val="bg2"/>
                </a:solidFill>
              </a:rPr>
              <a:t>Alt Text</a:t>
            </a:r>
          </a:p>
          <a:p>
            <a:pPr marL="285750" indent="-285750">
              <a:buFont typeface="Arial" panose="020B0604020202020204" pitchFamily="34" charset="0"/>
              <a:buChar char="•"/>
            </a:pPr>
            <a:r>
              <a:rPr lang="en-US" sz="1800" dirty="0">
                <a:solidFill>
                  <a:schemeClr val="bg2"/>
                </a:solidFill>
              </a:rPr>
              <a:t>Color Contrast and Possible Alternatives</a:t>
            </a:r>
          </a:p>
          <a:p>
            <a:pPr marL="285750" indent="-285750">
              <a:buFont typeface="Arial" panose="020B0604020202020204" pitchFamily="34" charset="0"/>
              <a:buChar char="•"/>
            </a:pPr>
            <a:r>
              <a:rPr lang="en-US" sz="1800" dirty="0">
                <a:solidFill>
                  <a:schemeClr val="bg2"/>
                </a:solidFill>
              </a:rPr>
              <a:t>Link etiquette</a:t>
            </a:r>
          </a:p>
          <a:p>
            <a:pPr marL="285750" indent="-285750">
              <a:buFont typeface="Arial" panose="020B0604020202020204" pitchFamily="34" charset="0"/>
              <a:buChar char="•"/>
            </a:pPr>
            <a:r>
              <a:rPr lang="en-US" sz="1800" dirty="0">
                <a:solidFill>
                  <a:schemeClr val="bg2"/>
                </a:solidFill>
              </a:rPr>
              <a:t>Captions, visual descriptions, transcripts</a:t>
            </a:r>
          </a:p>
          <a:p>
            <a:endParaRPr lang="en-US" sz="1800"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301827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Accessibility Statement</a:t>
            </a:r>
            <a:br>
              <a:rPr lang="en-US" sz="2100" b="0"/>
            </a:br>
            <a:r>
              <a:rPr lang="en-US" sz="1200" b="0">
                <a:solidFill>
                  <a:schemeClr val="bg2"/>
                </a:solidFill>
              </a:rPr>
              <a:t>Western Kentucky University is committed to ensuring its electronic communication including </a:t>
            </a:r>
            <a:r>
              <a:rPr lang="en-US" sz="1200">
                <a:solidFill>
                  <a:schemeClr val="bg2"/>
                </a:solidFill>
              </a:rPr>
              <a:t>websites, mobile applications, social media posts, etc. are accessible to all individuals, including those with disabilities</a:t>
            </a:r>
            <a:r>
              <a:rPr lang="en-US" sz="1200" b="0">
                <a:solidFill>
                  <a:schemeClr val="bg2"/>
                </a:solidFill>
              </a:rPr>
              <a:t>. We are continually improving accessibility by following recommended guidelines outlined in Section 508 of the Rehabilitation Act Amendments of 1998. We strive to adhere to the guidelines and standards established by the World Wide Web Consortium's Web Content Accessibility Guidelines (WCAG) 2.1 at level AA conformance. These guidelines define how to make web content more accessible to people with disabilities, and conformance to them improves the web's usability for all people. Information Technology Services (ITS) provides training courses and assistance to all employees on accessibility best practices. When creating WKU websites, final accessibility checks are required before publishing. </a:t>
            </a:r>
            <a:br>
              <a:rPr lang="en-US" sz="1200" b="0">
                <a:solidFill>
                  <a:schemeClr val="bg2"/>
                </a:solidFill>
              </a:rPr>
            </a:br>
            <a:br>
              <a:rPr lang="en-US" sz="1200" b="0">
                <a:solidFill>
                  <a:schemeClr val="bg2"/>
                </a:solidFill>
              </a:rPr>
            </a:br>
            <a:r>
              <a:rPr lang="en-US" sz="1200" b="0">
                <a:solidFill>
                  <a:schemeClr val="bg2"/>
                </a:solidFill>
              </a:rPr>
              <a:t>If you are experiencing difficulty accessing any element of this website or other means of electronic communication, please contact ITS at (270) 745-5000 and report the access issue to the ADA Coordinator, Chantel Wilson, at chantel.wilson@wku.edu or (270) 745-5121. Please describe the nature of the problem and where the difficulty was encountered.</a:t>
            </a:r>
            <a:br>
              <a:rPr lang="en-US" sz="1200" b="0">
                <a:solidFill>
                  <a:schemeClr val="bg2"/>
                </a:solidFill>
              </a:rPr>
            </a:br>
            <a:br>
              <a:rPr lang="en-US" sz="1200" b="0">
                <a:solidFill>
                  <a:schemeClr val="bg2"/>
                </a:solidFill>
              </a:rPr>
            </a:br>
            <a:r>
              <a:rPr lang="en-US" sz="1200" b="0">
                <a:solidFill>
                  <a:schemeClr val="bg2"/>
                </a:solidFill>
              </a:rPr>
              <a:t>For main campus obstruction free walkways and accessible building entrances, here is a map. If you encounter a physical barrier or other physical obstruction on campus, please report the access issue, such as a push button for a door or an elevator not working, to the Department of Facilities Management at (270) 745-3253 and report the access issue to the ADA Coordinator, Chantel Wilson, at chantel.wilson@wku.edu or (270) 745-5121. For assistance after hours with physical access, contact the WKU Police Department at (270) 745-2548.</a:t>
            </a:r>
            <a:endParaRPr lang="en-US" sz="2100">
              <a:solidFill>
                <a:schemeClr val="bg2"/>
              </a:solidFill>
            </a:endParaRPr>
          </a:p>
        </p:txBody>
      </p:sp>
    </p:spTree>
    <p:extLst>
      <p:ext uri="{BB962C8B-B14F-4D97-AF65-F5344CB8AC3E}">
        <p14:creationId xmlns:p14="http://schemas.microsoft.com/office/powerpoint/2010/main" val="2329143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
        <p:nvSpPr>
          <p:cNvPr id="244" name="Google Shape;244;p31"/>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3210432" y="1988900"/>
            <a:ext cx="2629500" cy="2244900"/>
          </a:xfrm>
          <a:prstGeom prst="wedgeRectCallout">
            <a:avLst>
              <a:gd name="adj1" fmla="val -20833"/>
              <a:gd name="adj2" fmla="val 6250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txBox="1">
            <a:spLocks noGrp="1"/>
          </p:cNvSpPr>
          <p:nvPr>
            <p:ph type="title"/>
          </p:nvPr>
        </p:nvSpPr>
        <p:spPr>
          <a:xfrm>
            <a:off x="6123039" y="1988900"/>
            <a:ext cx="2481600" cy="2005800"/>
          </a:xfrm>
          <a:prstGeom prst="rect">
            <a:avLst/>
          </a:prstGeom>
        </p:spPr>
        <p:txBody>
          <a:bodyPr spcFirstLastPara="1" wrap="square" lIns="91425" tIns="91425" rIns="91425" bIns="91425" anchor="t" anchorCtr="0">
            <a:noAutofit/>
          </a:bodyPr>
          <a:lstStyle/>
          <a:p>
            <a:r>
              <a:rPr lang="en-US" sz="1600" b="0" i="0" u="sng" strike="noStrike" baseline="0">
                <a:solidFill>
                  <a:schemeClr val="bg1"/>
                </a:solidFill>
                <a:latin typeface="Verdana" panose="020B0604030504040204" pitchFamily="34" charset="0"/>
                <a:hlinkClick r:id="rId3">
                  <a:extLst>
                    <a:ext uri="{A12FA001-AC4F-418D-AE19-62706E023703}">
                      <ahyp:hlinkClr xmlns:ahyp="http://schemas.microsoft.com/office/drawing/2018/hyperlinkcolor" val="tx"/>
                    </a:ext>
                  </a:extLst>
                </a:hlinkClick>
              </a:rPr>
              <a:t>Digital Access Basics: Check. Test. Eval.</a:t>
            </a:r>
            <a:br>
              <a:rPr lang="en-US" sz="1600" b="0" i="0" u="none" strike="noStrike" baseline="0">
                <a:solidFill>
                  <a:schemeClr val="bg1"/>
                </a:solidFill>
                <a:latin typeface="Verdana" panose="020B0604030504040204" pitchFamily="34" charset="0"/>
              </a:rPr>
            </a:br>
            <a:endParaRPr lang="en-US" sz="1600" b="0" i="0" u="none" strike="noStrike" baseline="0">
              <a:solidFill>
                <a:schemeClr val="bg1"/>
              </a:solidFill>
              <a:latin typeface="Verdana" panose="020B0604030504040204" pitchFamily="34" charset="0"/>
            </a:endParaRPr>
          </a:p>
        </p:txBody>
      </p:sp>
      <p:sp>
        <p:nvSpPr>
          <p:cNvPr id="248" name="Google Shape;248;p31"/>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r>
              <a:rPr lang="en-US" sz="1600" b="0" i="0" u="sng" strike="noStrike" baseline="0">
                <a:solidFill>
                  <a:schemeClr val="bg1"/>
                </a:solidFill>
                <a:latin typeface="Verdana" panose="020B0604030504040204" pitchFamily="34" charset="0"/>
                <a:hlinkClick r:id="rId4">
                  <a:extLst>
                    <a:ext uri="{A12FA001-AC4F-418D-AE19-62706E023703}">
                      <ahyp:hlinkClr xmlns:ahyp="http://schemas.microsoft.com/office/drawing/2018/hyperlinkcolor" val="tx"/>
                    </a:ext>
                  </a:extLst>
                </a:hlinkClick>
              </a:rPr>
              <a:t>ADA National Network: Digital Access - Search Results</a:t>
            </a:r>
            <a:br>
              <a:rPr lang="en-US" sz="1600" b="0" i="0" u="none" strike="noStrike" baseline="0">
                <a:solidFill>
                  <a:schemeClr val="bg1"/>
                </a:solidFill>
                <a:latin typeface="Verdana" panose="020B0604030504040204" pitchFamily="34" charset="0"/>
              </a:rPr>
            </a:br>
            <a:endParaRPr lang="en-US" sz="1600" b="0" i="0" u="none" strike="noStrike" baseline="0">
              <a:solidFill>
                <a:schemeClr val="bg1"/>
              </a:solidFill>
              <a:latin typeface="Verdana" panose="020B0604030504040204" pitchFamily="34" charset="0"/>
            </a:endParaRPr>
          </a:p>
        </p:txBody>
      </p:sp>
      <p:sp>
        <p:nvSpPr>
          <p:cNvPr id="249" name="Google Shape;249;p31"/>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r>
              <a:rPr lang="en-US" sz="1600" b="0" i="0" u="sng" strike="noStrike" baseline="0">
                <a:solidFill>
                  <a:schemeClr val="bg1"/>
                </a:solidFill>
                <a:latin typeface="Verdana" panose="020B0604030504040204" pitchFamily="34" charset="0"/>
                <a:hlinkClick r:id="rId5">
                  <a:extLst>
                    <a:ext uri="{A12FA001-AC4F-418D-AE19-62706E023703}">
                      <ahyp:hlinkClr xmlns:ahyp="http://schemas.microsoft.com/office/drawing/2018/hyperlinkcolor" val="tx"/>
                    </a:ext>
                  </a:extLst>
                </a:hlinkClick>
              </a:rPr>
              <a:t>Office of Civil Rights (OCR)</a:t>
            </a:r>
            <a:br>
              <a:rPr lang="en-US" sz="1600" b="0" i="0" u="none" strike="noStrike" baseline="0">
                <a:solidFill>
                  <a:srgbClr val="606366"/>
                </a:solidFill>
                <a:latin typeface="Verdana" panose="020B0604030504040204" pitchFamily="34" charset="0"/>
                <a:hlinkClick r:id="rId5">
                  <a:extLst>
                    <a:ext uri="{A12FA001-AC4F-418D-AE19-62706E023703}">
                      <ahyp:hlinkClr xmlns:ahyp="http://schemas.microsoft.com/office/drawing/2018/hyperlinkcolor" val="tx"/>
                    </a:ext>
                  </a:extLst>
                </a:hlinkClick>
              </a:rPr>
            </a:br>
            <a:r>
              <a:rPr lang="en-US" sz="1600" b="0" i="0" u="sng" strike="noStrike" baseline="0">
                <a:solidFill>
                  <a:schemeClr val="bg1"/>
                </a:solidFill>
                <a:latin typeface="Verdana" panose="020B0604030504040204" pitchFamily="34" charset="0"/>
                <a:hlinkClick r:id="rId5">
                  <a:extLst>
                    <a:ext uri="{A12FA001-AC4F-418D-AE19-62706E023703}">
                      <ahyp:hlinkClr xmlns:ahyp="http://schemas.microsoft.com/office/drawing/2018/hyperlinkcolor" val="tx"/>
                    </a:ext>
                  </a:extLst>
                </a:hlinkClick>
              </a:rPr>
              <a:t>Video Series: Digital Access in Education</a:t>
            </a:r>
            <a:br>
              <a:rPr lang="en-US" sz="1600" b="0" i="0" u="none" strike="noStrike" baseline="0">
                <a:solidFill>
                  <a:schemeClr val="bg1"/>
                </a:solidFill>
                <a:latin typeface="Verdana" panose="020B0604030504040204" pitchFamily="34" charset="0"/>
              </a:rPr>
            </a:br>
            <a:br>
              <a:rPr lang="en-US" sz="1600" b="0" i="0" u="none" strike="noStrike" baseline="0">
                <a:solidFill>
                  <a:schemeClr val="bg1"/>
                </a:solidFill>
                <a:latin typeface="Verdana" panose="020B0604030504040204" pitchFamily="34" charset="0"/>
              </a:rPr>
            </a:br>
            <a:br>
              <a:rPr lang="en-US" sz="1400" b="0"/>
            </a:br>
            <a:endParaRPr lang="en-US" sz="1400" b="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552689" y="123486"/>
            <a:ext cx="8189587" cy="9796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200">
                <a:solidFill>
                  <a:schemeClr val="tx1"/>
                </a:solidFill>
              </a:rPr>
              <a:t>Barriers to Accessibility:</a:t>
            </a:r>
            <a:endParaRPr lang="en-US" sz="2100"/>
          </a:p>
        </p:txBody>
      </p:sp>
      <p:sp>
        <p:nvSpPr>
          <p:cNvPr id="2" name="TextBox 1">
            <a:extLst>
              <a:ext uri="{FF2B5EF4-FFF2-40B4-BE49-F238E27FC236}">
                <a16:creationId xmlns:a16="http://schemas.microsoft.com/office/drawing/2014/main" id="{1F96ECDB-D1D4-0AC7-03A7-66100D781232}"/>
              </a:ext>
            </a:extLst>
          </p:cNvPr>
          <p:cNvSpPr txBox="1"/>
          <p:nvPr/>
        </p:nvSpPr>
        <p:spPr>
          <a:xfrm>
            <a:off x="192246" y="865030"/>
            <a:ext cx="8550030" cy="4154984"/>
          </a:xfrm>
          <a:prstGeom prst="rect">
            <a:avLst/>
          </a:prstGeom>
          <a:noFill/>
        </p:spPr>
        <p:txBody>
          <a:bodyPr wrap="square" rtlCol="0">
            <a:spAutoFit/>
          </a:bodyPr>
          <a:lstStyle/>
          <a:p>
            <a:pPr marL="342900" indent="-342900">
              <a:buFont typeface="Arial" panose="020B0604020202020204" pitchFamily="34" charset="0"/>
              <a:buChar char="•"/>
            </a:pPr>
            <a:r>
              <a:rPr lang="en-US" sz="2400" b="1">
                <a:solidFill>
                  <a:schemeClr val="bg2"/>
                </a:solidFill>
              </a:rPr>
              <a:t>Visual Impairments </a:t>
            </a:r>
            <a:r>
              <a:rPr lang="en-US" sz="2400">
                <a:solidFill>
                  <a:schemeClr val="bg2"/>
                </a:solidFill>
              </a:rPr>
              <a:t>– Screen readers, read electronic content aloud for people who have low or no vision including </a:t>
            </a:r>
            <a:r>
              <a:rPr lang="en-US" sz="2400">
                <a:solidFill>
                  <a:schemeClr val="tx1"/>
                </a:solidFill>
              </a:rPr>
              <a:t>alt text</a:t>
            </a:r>
            <a:r>
              <a:rPr lang="en-US" sz="2400">
                <a:solidFill>
                  <a:schemeClr val="bg1"/>
                </a:solidFill>
              </a:rPr>
              <a:t> </a:t>
            </a:r>
            <a:r>
              <a:rPr lang="en-US" sz="2400">
                <a:solidFill>
                  <a:schemeClr val="bg2"/>
                </a:solidFill>
              </a:rPr>
              <a:t>and</a:t>
            </a:r>
            <a:r>
              <a:rPr lang="en-US" sz="2400">
                <a:solidFill>
                  <a:schemeClr val="bg1"/>
                </a:solidFill>
              </a:rPr>
              <a:t> </a:t>
            </a:r>
            <a:r>
              <a:rPr lang="en-US" sz="2400">
                <a:solidFill>
                  <a:schemeClr val="tx1"/>
                </a:solidFill>
              </a:rPr>
              <a:t>audio descriptions</a:t>
            </a:r>
            <a:r>
              <a:rPr lang="en-US" sz="2400">
                <a:solidFill>
                  <a:schemeClr val="bg2"/>
                </a:solidFill>
              </a:rPr>
              <a:t>.</a:t>
            </a:r>
          </a:p>
          <a:p>
            <a:pPr marL="342900" indent="-342900">
              <a:buFont typeface="Arial" panose="020B0604020202020204" pitchFamily="34" charset="0"/>
              <a:buChar char="•"/>
            </a:pPr>
            <a:r>
              <a:rPr lang="en-US" sz="2400" b="1">
                <a:solidFill>
                  <a:schemeClr val="bg2"/>
                </a:solidFill>
              </a:rPr>
              <a:t>Hearing Impairments </a:t>
            </a:r>
            <a:r>
              <a:rPr lang="en-US" sz="2400">
                <a:solidFill>
                  <a:schemeClr val="bg2"/>
                </a:solidFill>
              </a:rPr>
              <a:t>– Need </a:t>
            </a:r>
            <a:r>
              <a:rPr lang="en-US" sz="2400">
                <a:solidFill>
                  <a:schemeClr val="tx1"/>
                </a:solidFill>
              </a:rPr>
              <a:t>captioning</a:t>
            </a:r>
            <a:r>
              <a:rPr lang="en-US" sz="2400">
                <a:solidFill>
                  <a:schemeClr val="bg1"/>
                </a:solidFill>
              </a:rPr>
              <a:t> </a:t>
            </a:r>
            <a:r>
              <a:rPr lang="en-US" sz="2400">
                <a:solidFill>
                  <a:schemeClr val="bg2"/>
                </a:solidFill>
              </a:rPr>
              <a:t>and</a:t>
            </a:r>
            <a:r>
              <a:rPr lang="en-US" sz="2400">
                <a:solidFill>
                  <a:schemeClr val="bg1"/>
                </a:solidFill>
              </a:rPr>
              <a:t> </a:t>
            </a:r>
            <a:r>
              <a:rPr lang="en-US" sz="2400">
                <a:solidFill>
                  <a:schemeClr val="tx1"/>
                </a:solidFill>
              </a:rPr>
              <a:t>subtitles</a:t>
            </a:r>
            <a:r>
              <a:rPr lang="en-US" sz="2400">
                <a:solidFill>
                  <a:schemeClr val="bg1"/>
                </a:solidFill>
              </a:rPr>
              <a:t> </a:t>
            </a:r>
            <a:r>
              <a:rPr lang="en-US" sz="2400">
                <a:solidFill>
                  <a:schemeClr val="bg2"/>
                </a:solidFill>
              </a:rPr>
              <a:t>for sound</a:t>
            </a:r>
          </a:p>
          <a:p>
            <a:pPr marL="342900" indent="-342900">
              <a:buFont typeface="Arial" panose="020B0604020202020204" pitchFamily="34" charset="0"/>
              <a:buChar char="•"/>
            </a:pPr>
            <a:r>
              <a:rPr lang="en-US" sz="2400" b="1">
                <a:solidFill>
                  <a:schemeClr val="bg2"/>
                </a:solidFill>
              </a:rPr>
              <a:t>Physical Disabilities </a:t>
            </a:r>
            <a:r>
              <a:rPr lang="en-US" sz="2400">
                <a:solidFill>
                  <a:schemeClr val="bg2"/>
                </a:solidFill>
              </a:rPr>
              <a:t>– Such as navigating via the keyboard without using a mouse</a:t>
            </a:r>
          </a:p>
          <a:p>
            <a:pPr marL="342900" indent="-342900">
              <a:buFont typeface="Arial" panose="020B0604020202020204" pitchFamily="34" charset="0"/>
              <a:buChar char="•"/>
            </a:pPr>
            <a:r>
              <a:rPr lang="en-US" sz="2400" b="1">
                <a:solidFill>
                  <a:schemeClr val="bg2"/>
                </a:solidFill>
              </a:rPr>
              <a:t>Cognitive Disabilities </a:t>
            </a:r>
            <a:r>
              <a:rPr lang="en-US" sz="2400">
                <a:solidFill>
                  <a:schemeClr val="bg2"/>
                </a:solidFill>
              </a:rPr>
              <a:t>– Plain language that is easy to read and understand</a:t>
            </a:r>
          </a:p>
          <a:p>
            <a:pPr marL="342900" indent="-342900">
              <a:buFont typeface="Arial" panose="020B0604020202020204" pitchFamily="34" charset="0"/>
              <a:buChar char="•"/>
            </a:pPr>
            <a:r>
              <a:rPr lang="en-US" sz="2400" b="1">
                <a:solidFill>
                  <a:schemeClr val="bg2"/>
                </a:solidFill>
              </a:rPr>
              <a:t>Machine Impairments </a:t>
            </a:r>
            <a:r>
              <a:rPr lang="en-US" sz="2400">
                <a:solidFill>
                  <a:schemeClr val="bg2"/>
                </a:solidFill>
              </a:rPr>
              <a:t>– Search Engine Optimization (SEO), Artificial Intelligence (AI) Ingesting</a:t>
            </a:r>
          </a:p>
        </p:txBody>
      </p:sp>
    </p:spTree>
    <p:extLst>
      <p:ext uri="{BB962C8B-B14F-4D97-AF65-F5344CB8AC3E}">
        <p14:creationId xmlns:p14="http://schemas.microsoft.com/office/powerpoint/2010/main" val="864657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3" name="Picture 2">
            <a:extLst>
              <a:ext uri="{FF2B5EF4-FFF2-40B4-BE49-F238E27FC236}">
                <a16:creationId xmlns:a16="http://schemas.microsoft.com/office/drawing/2014/main" id="{3F54D3B6-9C32-5749-849F-F48A4CCF2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7195"/>
            <a:ext cx="9249598" cy="6168311"/>
          </a:xfrm>
          <a:prstGeom prst="rect">
            <a:avLst/>
          </a:prstGeom>
        </p:spPr>
      </p:pic>
      <p:sp>
        <p:nvSpPr>
          <p:cNvPr id="161" name="Google Shape;161;p23"/>
          <p:cNvSpPr/>
          <p:nvPr/>
        </p:nvSpPr>
        <p:spPr>
          <a:xfrm>
            <a:off x="283000" y="297900"/>
            <a:ext cx="8601694" cy="4547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txBox="1">
            <a:spLocks noGrp="1"/>
          </p:cNvSpPr>
          <p:nvPr>
            <p:ph type="body" idx="4294967295"/>
          </p:nvPr>
        </p:nvSpPr>
        <p:spPr>
          <a:xfrm>
            <a:off x="346364" y="448985"/>
            <a:ext cx="8514636" cy="431595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400">
                <a:solidFill>
                  <a:schemeClr val="lt1"/>
                </a:solidFill>
              </a:rPr>
              <a:t>Any other Questions? Concerns? Thoughts?</a:t>
            </a:r>
          </a:p>
          <a:p>
            <a:pPr marL="0" lvl="0" indent="0" algn="l" rtl="0">
              <a:lnSpc>
                <a:spcPct val="100000"/>
              </a:lnSpc>
              <a:spcBef>
                <a:spcPts val="0"/>
              </a:spcBef>
              <a:spcAft>
                <a:spcPts val="0"/>
              </a:spcAft>
              <a:buNone/>
            </a:pPr>
            <a:endParaRPr lang="en-US">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3" name="Picture 2">
            <a:extLst>
              <a:ext uri="{FF2B5EF4-FFF2-40B4-BE49-F238E27FC236}">
                <a16:creationId xmlns:a16="http://schemas.microsoft.com/office/drawing/2014/main" id="{3FEEF742-C476-3043-A567-BFD613F4E2FE}"/>
              </a:ext>
            </a:extLst>
          </p:cNvPr>
          <p:cNvPicPr>
            <a:picLocks noChangeAspect="1"/>
          </p:cNvPicPr>
          <p:nvPr/>
        </p:nvPicPr>
        <p:blipFill rotWithShape="1">
          <a:blip r:embed="rId3" cstate="screen">
            <a:alphaModFix amt="22000"/>
            <a:extLst>
              <a:ext uri="{28A0092B-C50C-407E-A947-70E740481C1C}">
                <a14:useLocalDpi xmlns:a14="http://schemas.microsoft.com/office/drawing/2010/main"/>
              </a:ext>
            </a:extLst>
          </a:blip>
          <a:srcRect/>
          <a:stretch/>
        </p:blipFill>
        <p:spPr>
          <a:xfrm>
            <a:off x="-12582" y="-232011"/>
            <a:ext cx="9169163" cy="5489812"/>
          </a:xfrm>
          <a:prstGeom prst="rect">
            <a:avLst/>
          </a:prstGeom>
        </p:spPr>
      </p:pic>
      <p:sp>
        <p:nvSpPr>
          <p:cNvPr id="256" name="Google Shape;256;p32"/>
          <p:cNvSpPr txBox="1">
            <a:spLocks noGrp="1"/>
          </p:cNvSpPr>
          <p:nvPr>
            <p:ph type="title"/>
          </p:nvPr>
        </p:nvSpPr>
        <p:spPr>
          <a:xfrm>
            <a:off x="317734" y="84231"/>
            <a:ext cx="8622300" cy="383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Survey/Feedback </a:t>
            </a:r>
            <a:br>
              <a:rPr lang="en-US"/>
            </a:br>
            <a:r>
              <a:rPr lang="en-US" sz="3600"/>
              <a:t>Please Tell us what you thought of this presentation.</a:t>
            </a:r>
            <a:endParaRPr/>
          </a:p>
        </p:txBody>
      </p:sp>
      <p:pic>
        <p:nvPicPr>
          <p:cNvPr id="2" name="Picture 1">
            <a:extLst>
              <a:ext uri="{FF2B5EF4-FFF2-40B4-BE49-F238E27FC236}">
                <a16:creationId xmlns:a16="http://schemas.microsoft.com/office/drawing/2014/main" id="{92938B27-4BDE-84FC-23C1-5947002FFAB6}"/>
              </a:ext>
            </a:extLst>
          </p:cNvPr>
          <p:cNvPicPr>
            <a:picLocks noChangeAspect="1"/>
          </p:cNvPicPr>
          <p:nvPr/>
        </p:nvPicPr>
        <p:blipFill>
          <a:blip r:embed="rId4"/>
          <a:stretch>
            <a:fillRect/>
          </a:stretch>
        </p:blipFill>
        <p:spPr>
          <a:xfrm>
            <a:off x="3006436" y="2001981"/>
            <a:ext cx="2940627" cy="294062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261750" y="458225"/>
            <a:ext cx="8620500" cy="101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Work Cited</a:t>
            </a:r>
            <a:endParaRPr/>
          </a:p>
        </p:txBody>
      </p:sp>
      <p:sp>
        <p:nvSpPr>
          <p:cNvPr id="248" name="Google Shape;248;p31"/>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br>
              <a:rPr lang="en-US" sz="1600" b="0" i="0" u="none" strike="noStrike" baseline="0">
                <a:solidFill>
                  <a:schemeClr val="bg1"/>
                </a:solidFill>
                <a:latin typeface="Verdana" panose="020B0604030504040204" pitchFamily="34" charset="0"/>
              </a:rPr>
            </a:br>
            <a:endParaRPr lang="en-US" sz="1600" b="0" i="0" u="none" strike="noStrike" baseline="0">
              <a:solidFill>
                <a:schemeClr val="bg1"/>
              </a:solidFill>
              <a:latin typeface="Verdana" panose="020B0604030504040204" pitchFamily="34" charset="0"/>
            </a:endParaRPr>
          </a:p>
        </p:txBody>
      </p:sp>
      <p:sp>
        <p:nvSpPr>
          <p:cNvPr id="249" name="Google Shape;249;p31"/>
          <p:cNvSpPr txBox="1">
            <a:spLocks noGrp="1"/>
          </p:cNvSpPr>
          <p:nvPr>
            <p:ph type="title"/>
          </p:nvPr>
        </p:nvSpPr>
        <p:spPr>
          <a:xfrm>
            <a:off x="574964" y="2061900"/>
            <a:ext cx="8271163" cy="2005800"/>
          </a:xfrm>
          <a:prstGeom prst="rect">
            <a:avLst/>
          </a:prstGeom>
        </p:spPr>
        <p:txBody>
          <a:bodyPr spcFirstLastPara="1" wrap="square" lIns="91425" tIns="91425" rIns="91425" bIns="91425" anchor="t" anchorCtr="0">
            <a:noAutofit/>
          </a:bodyPr>
          <a:lstStyle/>
          <a:p>
            <a:br>
              <a:rPr lang="en-US" sz="1600" b="0" i="0" u="none" strike="noStrike" baseline="0">
                <a:solidFill>
                  <a:schemeClr val="bg1"/>
                </a:solidFill>
                <a:latin typeface="Verdana" panose="020B0604030504040204" pitchFamily="34" charset="0"/>
              </a:rPr>
            </a:br>
            <a:br>
              <a:rPr lang="en-US" sz="1600" b="0" i="0" u="none" strike="noStrike" baseline="0">
                <a:solidFill>
                  <a:schemeClr val="bg1"/>
                </a:solidFill>
                <a:latin typeface="Verdana" panose="020B0604030504040204" pitchFamily="34" charset="0"/>
              </a:rPr>
            </a:br>
            <a:br>
              <a:rPr lang="en-US" sz="1400" b="0"/>
            </a:br>
            <a:endParaRPr lang="en-US" sz="1400" b="0"/>
          </a:p>
        </p:txBody>
      </p:sp>
      <p:sp>
        <p:nvSpPr>
          <p:cNvPr id="3" name="TextBox 2">
            <a:extLst>
              <a:ext uri="{FF2B5EF4-FFF2-40B4-BE49-F238E27FC236}">
                <a16:creationId xmlns:a16="http://schemas.microsoft.com/office/drawing/2014/main" id="{67065A8A-DB69-2952-8452-946680582767}"/>
              </a:ext>
            </a:extLst>
          </p:cNvPr>
          <p:cNvSpPr txBox="1"/>
          <p:nvPr/>
        </p:nvSpPr>
        <p:spPr>
          <a:xfrm>
            <a:off x="429491" y="1477925"/>
            <a:ext cx="8139545" cy="3108543"/>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Accessibility Best Practices | Western Kentucky University</a:t>
            </a:r>
            <a:endParaRPr lang="en-US">
              <a:solidFill>
                <a:schemeClr val="bg1"/>
              </a:solidFill>
            </a:endParaRPr>
          </a:p>
          <a:p>
            <a:endParaRPr lang="en-US">
              <a:solidFill>
                <a:schemeClr val="bg1"/>
              </a:solidFill>
            </a:endParaRPr>
          </a:p>
          <a:p>
            <a:r>
              <a:rPr lang="en-US">
                <a:solidFill>
                  <a:schemeClr val="bg1"/>
                </a:solidFill>
              </a:rPr>
              <a:t>Hill, C. August 8, 2024. “9 guidelines to make social media posts more accessible.”</a:t>
            </a:r>
          </a:p>
          <a:p>
            <a:r>
              <a:rPr lang="en-US">
                <a:solidFill>
                  <a:schemeClr val="bg1"/>
                </a:solidFill>
                <a:hlinkClick r:id="rId4">
                  <a:extLst>
                    <a:ext uri="{A12FA001-AC4F-418D-AE19-62706E023703}">
                      <ahyp:hlinkClr xmlns:ahyp="http://schemas.microsoft.com/office/drawing/2018/hyperlinkcolor" val="tx"/>
                    </a:ext>
                  </a:extLst>
                </a:hlinkClick>
              </a:rPr>
              <a:t>https://sproutsocial.com/insights/social-media-accessibility/</a:t>
            </a:r>
          </a:p>
          <a:p>
            <a:endParaRPr lang="en-US">
              <a:solidFill>
                <a:schemeClr val="bg1"/>
              </a:solidFill>
              <a:hlinkClick r:id="rId4">
                <a:extLst>
                  <a:ext uri="{A12FA001-AC4F-418D-AE19-62706E023703}">
                    <ahyp:hlinkClr xmlns:ahyp="http://schemas.microsoft.com/office/drawing/2018/hyperlinkcolor" val="tx"/>
                  </a:ext>
                </a:extLst>
              </a:hlinkClick>
            </a:endParaRPr>
          </a:p>
          <a:p>
            <a:r>
              <a:rPr lang="en-US">
                <a:solidFill>
                  <a:schemeClr val="bg1"/>
                </a:solidFill>
              </a:rPr>
              <a:t>Harvard University. “Technique: Writing link text.” </a:t>
            </a:r>
            <a:r>
              <a:rPr lang="en-US">
                <a:solidFill>
                  <a:schemeClr val="bg1"/>
                </a:solidFill>
                <a:hlinkClick r:id="rId4">
                  <a:extLst>
                    <a:ext uri="{A12FA001-AC4F-418D-AE19-62706E023703}">
                      <ahyp:hlinkClr xmlns:ahyp="http://schemas.microsoft.com/office/drawing/2018/hyperlinkcolor" val="tx"/>
                    </a:ext>
                  </a:extLst>
                </a:hlinkClick>
              </a:rPr>
              <a:t>https://accessibility.huit.harvard.edu/technique-writing-link-text</a:t>
            </a:r>
            <a:endParaRPr lang="en-US">
              <a:solidFill>
                <a:schemeClr val="bg1"/>
              </a:solidFill>
            </a:endParaRPr>
          </a:p>
          <a:p>
            <a:endParaRPr lang="en-US">
              <a:solidFill>
                <a:schemeClr val="bg1"/>
              </a:solidFill>
            </a:endParaRPr>
          </a:p>
          <a:p>
            <a:r>
              <a:rPr lang="en-US">
                <a:solidFill>
                  <a:schemeClr val="bg1"/>
                </a:solidFill>
              </a:rPr>
              <a:t>Williamson, P. and Marsha </a:t>
            </a:r>
            <a:r>
              <a:rPr lang="en-US" err="1">
                <a:solidFill>
                  <a:schemeClr val="bg1"/>
                </a:solidFill>
              </a:rPr>
              <a:t>Schwanke</a:t>
            </a:r>
            <a:r>
              <a:rPr lang="en-US">
                <a:solidFill>
                  <a:schemeClr val="bg1"/>
                </a:solidFill>
              </a:rPr>
              <a:t>. “Check! Basic Digital Access in Action.” PowerPoint.</a:t>
            </a:r>
          </a:p>
          <a:p>
            <a:endParaRPr lang="en-US">
              <a:solidFill>
                <a:schemeClr val="bg1"/>
              </a:solidFill>
            </a:endParaRPr>
          </a:p>
          <a:p>
            <a:r>
              <a:rPr lang="en-US" err="1">
                <a:solidFill>
                  <a:schemeClr val="bg1"/>
                </a:solidFill>
              </a:rPr>
              <a:t>Brunk</a:t>
            </a:r>
            <a:r>
              <a:rPr lang="en-US">
                <a:solidFill>
                  <a:schemeClr val="bg1"/>
                </a:solidFill>
              </a:rPr>
              <a:t>, A. and Don Torrez. “Accessible Communications Strategy.” PowerPoint.</a:t>
            </a:r>
          </a:p>
          <a:p>
            <a:endParaRPr lang="en-US">
              <a:solidFill>
                <a:schemeClr val="bg1"/>
              </a:solidFill>
            </a:endParaRPr>
          </a:p>
          <a:p>
            <a:r>
              <a:rPr lang="en-US">
                <a:solidFill>
                  <a:schemeClr val="bg1"/>
                </a:solidFill>
              </a:rPr>
              <a:t>Khan, K. “7 Ways to Make Content Digitally Accessible.” PowerPoint.</a:t>
            </a:r>
          </a:p>
          <a:p>
            <a:endParaRPr lang="en-US">
              <a:solidFill>
                <a:schemeClr val="bg1"/>
              </a:solidFill>
            </a:endParaRPr>
          </a:p>
        </p:txBody>
      </p:sp>
    </p:spTree>
    <p:extLst>
      <p:ext uri="{BB962C8B-B14F-4D97-AF65-F5344CB8AC3E}">
        <p14:creationId xmlns:p14="http://schemas.microsoft.com/office/powerpoint/2010/main" val="403100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477206" y="278607"/>
            <a:ext cx="8189587" cy="14573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tx1"/>
                </a:solidFill>
              </a:rPr>
              <a:t>Web Content Accessibility Guidelines (WCAG) 2.1 Level AA</a:t>
            </a:r>
            <a:br>
              <a:rPr lang="en-US" sz="2100" b="0"/>
            </a:br>
            <a:endParaRPr lang="en-US" sz="2100"/>
          </a:p>
        </p:txBody>
      </p:sp>
      <p:sp>
        <p:nvSpPr>
          <p:cNvPr id="3" name="TextBox 2">
            <a:extLst>
              <a:ext uri="{FF2B5EF4-FFF2-40B4-BE49-F238E27FC236}">
                <a16:creationId xmlns:a16="http://schemas.microsoft.com/office/drawing/2014/main" id="{92F45416-A97D-B228-29E5-742796658932}"/>
              </a:ext>
            </a:extLst>
          </p:cNvPr>
          <p:cNvSpPr txBox="1"/>
          <p:nvPr/>
        </p:nvSpPr>
        <p:spPr>
          <a:xfrm>
            <a:off x="535781" y="1157288"/>
            <a:ext cx="7872413" cy="954107"/>
          </a:xfrm>
          <a:prstGeom prst="rect">
            <a:avLst/>
          </a:prstGeom>
          <a:noFill/>
        </p:spPr>
        <p:txBody>
          <a:bodyPr wrap="square" rtlCol="0">
            <a:spAutoFit/>
          </a:bodyPr>
          <a:lstStyle/>
          <a:p>
            <a:endParaRPr lang="en-US">
              <a:solidFill>
                <a:schemeClr val="bg1"/>
              </a:solidFill>
            </a:endParaRPr>
          </a:p>
          <a:p>
            <a:r>
              <a:rPr lang="en-US">
                <a:solidFill>
                  <a:schemeClr val="bg2"/>
                </a:solidFill>
              </a:rPr>
              <a:t>Four “</a:t>
            </a:r>
            <a:r>
              <a:rPr lang="en-US" b="1">
                <a:solidFill>
                  <a:schemeClr val="bg2"/>
                </a:solidFill>
              </a:rPr>
              <a:t>P O U R</a:t>
            </a:r>
            <a:r>
              <a:rPr lang="en-US">
                <a:solidFill>
                  <a:schemeClr val="bg2"/>
                </a:solidFill>
              </a:rPr>
              <a:t>” Principles </a:t>
            </a:r>
          </a:p>
          <a:p>
            <a:endParaRPr lang="en-US">
              <a:solidFill>
                <a:schemeClr val="bg1"/>
              </a:solidFill>
            </a:endParaRPr>
          </a:p>
          <a:p>
            <a:endParaRPr lang="en-US">
              <a:solidFill>
                <a:schemeClr val="bg1"/>
              </a:solidFill>
            </a:endParaRPr>
          </a:p>
        </p:txBody>
      </p:sp>
      <p:sp>
        <p:nvSpPr>
          <p:cNvPr id="4" name="Rectangle: Rounded Corners 3">
            <a:extLst>
              <a:ext uri="{FF2B5EF4-FFF2-40B4-BE49-F238E27FC236}">
                <a16:creationId xmlns:a16="http://schemas.microsoft.com/office/drawing/2014/main" id="{A47CD261-E12A-3039-1879-FA12BD2FF5A6}"/>
              </a:ext>
            </a:extLst>
          </p:cNvPr>
          <p:cNvSpPr/>
          <p:nvPr/>
        </p:nvSpPr>
        <p:spPr>
          <a:xfrm>
            <a:off x="735806" y="1830938"/>
            <a:ext cx="1400175" cy="5429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a:solidFill>
                  <a:schemeClr val="bg2"/>
                </a:solidFill>
              </a:rPr>
              <a:t>erceivable</a:t>
            </a:r>
          </a:p>
        </p:txBody>
      </p:sp>
      <p:sp>
        <p:nvSpPr>
          <p:cNvPr id="5" name="Rectangle: Rounded Corners 4">
            <a:extLst>
              <a:ext uri="{FF2B5EF4-FFF2-40B4-BE49-F238E27FC236}">
                <a16:creationId xmlns:a16="http://schemas.microsoft.com/office/drawing/2014/main" id="{55F6522F-F2DD-E803-F52A-E5DF6E1B1C2A}"/>
              </a:ext>
            </a:extLst>
          </p:cNvPr>
          <p:cNvSpPr/>
          <p:nvPr/>
        </p:nvSpPr>
        <p:spPr>
          <a:xfrm>
            <a:off x="2700156" y="1839156"/>
            <a:ext cx="1400175" cy="5429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a:t>
            </a:r>
            <a:r>
              <a:rPr lang="en-US">
                <a:solidFill>
                  <a:schemeClr val="bg2"/>
                </a:solidFill>
              </a:rPr>
              <a:t>perable</a:t>
            </a:r>
          </a:p>
        </p:txBody>
      </p:sp>
      <p:sp>
        <p:nvSpPr>
          <p:cNvPr id="6" name="Rectangle: Rounded Corners 5">
            <a:extLst>
              <a:ext uri="{FF2B5EF4-FFF2-40B4-BE49-F238E27FC236}">
                <a16:creationId xmlns:a16="http://schemas.microsoft.com/office/drawing/2014/main" id="{2F1F1DED-F472-3815-2A3E-0421540D0A37}"/>
              </a:ext>
            </a:extLst>
          </p:cNvPr>
          <p:cNvSpPr/>
          <p:nvPr/>
        </p:nvSpPr>
        <p:spPr>
          <a:xfrm>
            <a:off x="4664506" y="1839156"/>
            <a:ext cx="1452562" cy="5429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U</a:t>
            </a:r>
            <a:r>
              <a:rPr lang="en-US" sz="1300">
                <a:solidFill>
                  <a:schemeClr val="bg2"/>
                </a:solidFill>
              </a:rPr>
              <a:t>nderstandable</a:t>
            </a:r>
          </a:p>
        </p:txBody>
      </p:sp>
      <p:sp>
        <p:nvSpPr>
          <p:cNvPr id="7" name="Rectangle: Rounded Corners 6">
            <a:extLst>
              <a:ext uri="{FF2B5EF4-FFF2-40B4-BE49-F238E27FC236}">
                <a16:creationId xmlns:a16="http://schemas.microsoft.com/office/drawing/2014/main" id="{50AC74E6-5D0D-6023-D6CE-942E9952E40E}"/>
              </a:ext>
            </a:extLst>
          </p:cNvPr>
          <p:cNvSpPr/>
          <p:nvPr/>
        </p:nvSpPr>
        <p:spPr>
          <a:xfrm>
            <a:off x="6681243" y="1839156"/>
            <a:ext cx="1400175" cy="5429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a:t>
            </a:r>
            <a:r>
              <a:rPr lang="en-US">
                <a:solidFill>
                  <a:schemeClr val="bg2"/>
                </a:solidFill>
              </a:rPr>
              <a:t>obust</a:t>
            </a:r>
          </a:p>
        </p:txBody>
      </p:sp>
      <p:sp>
        <p:nvSpPr>
          <p:cNvPr id="8" name="TextBox 7">
            <a:extLst>
              <a:ext uri="{FF2B5EF4-FFF2-40B4-BE49-F238E27FC236}">
                <a16:creationId xmlns:a16="http://schemas.microsoft.com/office/drawing/2014/main" id="{87383BA5-5C07-9879-8BA4-07E0A3092274}"/>
              </a:ext>
            </a:extLst>
          </p:cNvPr>
          <p:cNvSpPr txBox="1"/>
          <p:nvPr/>
        </p:nvSpPr>
        <p:spPr>
          <a:xfrm>
            <a:off x="650081" y="2869434"/>
            <a:ext cx="7872413" cy="1384995"/>
          </a:xfrm>
          <a:prstGeom prst="rect">
            <a:avLst/>
          </a:prstGeom>
          <a:noFill/>
        </p:spPr>
        <p:txBody>
          <a:bodyPr wrap="square" rtlCol="0">
            <a:spAutoFit/>
          </a:bodyPr>
          <a:lstStyle/>
          <a:p>
            <a:pPr marL="285750" indent="-285750">
              <a:buFont typeface="Arial" panose="020B0604020202020204" pitchFamily="34" charset="0"/>
              <a:buChar char="•"/>
            </a:pPr>
            <a:r>
              <a:rPr lang="en-US" b="1">
                <a:solidFill>
                  <a:schemeClr val="bg2"/>
                </a:solidFill>
              </a:rPr>
              <a:t>Perceivable</a:t>
            </a:r>
            <a:r>
              <a:rPr lang="en-US">
                <a:solidFill>
                  <a:schemeClr val="bg2"/>
                </a:solidFill>
              </a:rPr>
              <a:t> through senses regarding captioning for audio, color contrast, etc.</a:t>
            </a:r>
          </a:p>
          <a:p>
            <a:pPr marL="285750" indent="-285750">
              <a:buFont typeface="Arial" panose="020B0604020202020204" pitchFamily="34" charset="0"/>
              <a:buChar char="•"/>
            </a:pPr>
            <a:r>
              <a:rPr lang="en-US" b="1">
                <a:solidFill>
                  <a:schemeClr val="bg2"/>
                </a:solidFill>
              </a:rPr>
              <a:t>Operable</a:t>
            </a:r>
            <a:r>
              <a:rPr lang="en-US">
                <a:solidFill>
                  <a:schemeClr val="bg2"/>
                </a:solidFill>
              </a:rPr>
              <a:t> with assistive technology using only the keyboard, no flashing or transitioning.</a:t>
            </a:r>
          </a:p>
          <a:p>
            <a:pPr marL="285750" indent="-285750">
              <a:buFont typeface="Arial" panose="020B0604020202020204" pitchFamily="34" charset="0"/>
              <a:buChar char="•"/>
            </a:pPr>
            <a:r>
              <a:rPr lang="en-US" b="1">
                <a:solidFill>
                  <a:schemeClr val="bg2"/>
                </a:solidFill>
              </a:rPr>
              <a:t>Understandable</a:t>
            </a:r>
            <a:r>
              <a:rPr lang="en-US">
                <a:solidFill>
                  <a:schemeClr val="bg2"/>
                </a:solidFill>
              </a:rPr>
              <a:t> in terms of content and predictable on how to operate the site.</a:t>
            </a:r>
          </a:p>
          <a:p>
            <a:pPr marL="285750" indent="-285750">
              <a:buFont typeface="Arial" panose="020B0604020202020204" pitchFamily="34" charset="0"/>
              <a:buChar char="•"/>
            </a:pPr>
            <a:r>
              <a:rPr lang="en-US" b="1">
                <a:solidFill>
                  <a:schemeClr val="bg2"/>
                </a:solidFill>
              </a:rPr>
              <a:t>Robust,</a:t>
            </a:r>
            <a:r>
              <a:rPr lang="en-US">
                <a:solidFill>
                  <a:schemeClr val="bg2"/>
                </a:solidFill>
              </a:rPr>
              <a:t> accessible using a variety of technologies and as technology improves.</a:t>
            </a:r>
          </a:p>
          <a:p>
            <a:pPr marL="285750" indent="-285750">
              <a:buFont typeface="Arial" panose="020B0604020202020204" pitchFamily="34" charset="0"/>
              <a:buChar char="•"/>
            </a:pPr>
            <a:r>
              <a:rPr lang="en-US">
                <a:solidFill>
                  <a:schemeClr val="bg2"/>
                </a:solidFill>
              </a:rPr>
              <a:t>The W3C Web Accessibility Initiative (WAI) develops standards and support materials to help you understand and implement accessibility; </a:t>
            </a:r>
            <a:r>
              <a:rPr lang="en-US">
                <a:solidFill>
                  <a:schemeClr val="bg2"/>
                </a:solidFill>
                <a:hlinkClick r:id="rId3">
                  <a:extLst>
                    <a:ext uri="{A12FA001-AC4F-418D-AE19-62706E023703}">
                      <ahyp:hlinkClr xmlns:ahyp="http://schemas.microsoft.com/office/drawing/2018/hyperlinkcolor" val="tx"/>
                    </a:ext>
                  </a:extLst>
                </a:hlinkClick>
              </a:rPr>
              <a:t>https://www.w3.org/wai</a:t>
            </a:r>
            <a:r>
              <a:rPr lang="en-US">
                <a:solidFill>
                  <a:schemeClr val="bg2"/>
                </a:solidFill>
              </a:rPr>
              <a:t> </a:t>
            </a:r>
          </a:p>
        </p:txBody>
      </p:sp>
    </p:spTree>
    <p:extLst>
      <p:ext uri="{BB962C8B-B14F-4D97-AF65-F5344CB8AC3E}">
        <p14:creationId xmlns:p14="http://schemas.microsoft.com/office/powerpoint/2010/main" val="329759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21"/>
          <p:cNvSpPr txBox="1">
            <a:spLocks noGrp="1"/>
          </p:cNvSpPr>
          <p:nvPr>
            <p:ph type="subTitle" idx="1"/>
          </p:nvPr>
        </p:nvSpPr>
        <p:spPr>
          <a:xfrm>
            <a:off x="265500" y="752877"/>
            <a:ext cx="4224615" cy="3637745"/>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3000" b="1" dirty="0">
                <a:solidFill>
                  <a:schemeClr val="dk1"/>
                </a:solidFill>
              </a:rPr>
              <a:t>Reasons to Care</a:t>
            </a:r>
            <a:endParaRPr kumimoji="0" lang="en-US" sz="1200" b="0" i="0" u="none" strike="noStrike" kern="1200" cap="none" spc="0" normalizeH="0" baseline="0" noProof="0" dirty="0">
              <a:ln>
                <a:noFill/>
              </a:ln>
              <a:solidFill>
                <a:schemeClr val="dk1"/>
              </a:solidFill>
              <a:effectLst/>
              <a:uLnTx/>
              <a:uFillTx/>
              <a:latin typeface="Lato" panose="020F0502020204030203" pitchFamily="34" charset="0"/>
              <a:ea typeface="Lato" panose="020F0502020204030203" pitchFamily="34" charset="0"/>
              <a:cs typeface="Lato" panose="020F0502020204030203" pitchFamily="34" charset="0"/>
            </a:endParaRPr>
          </a:p>
          <a:p>
            <a:pPr marL="228600" indent="-228600" algn="l">
              <a:lnSpc>
                <a:spcPct val="90000"/>
              </a:lnSpc>
              <a:spcBef>
                <a:spcPts val="1000"/>
              </a:spcBef>
              <a:buClrTx/>
              <a:buSzTx/>
              <a:buFont typeface="Arial" panose="020B0604020202020204" pitchFamily="34" charset="0"/>
              <a:buChar char="•"/>
              <a:defRPr/>
            </a:pPr>
            <a:r>
              <a:rPr lang="en-US" sz="1200" dirty="0">
                <a:solidFill>
                  <a:schemeClr val="bg2"/>
                </a:solidFill>
              </a:rPr>
              <a:t>It’s the </a:t>
            </a:r>
            <a:r>
              <a:rPr lang="en-US" sz="1200" b="1" dirty="0">
                <a:solidFill>
                  <a:schemeClr val="bg2"/>
                </a:solidFill>
              </a:rPr>
              <a:t>LAW</a:t>
            </a:r>
            <a:r>
              <a:rPr lang="en-US" sz="1200" dirty="0">
                <a:solidFill>
                  <a:schemeClr val="bg2"/>
                </a:solidFill>
              </a:rPr>
              <a:t>!</a:t>
            </a:r>
          </a:p>
          <a:p>
            <a:pPr marL="228600" indent="-228600" algn="l">
              <a:lnSpc>
                <a:spcPct val="90000"/>
              </a:lnSpc>
              <a:spcBef>
                <a:spcPts val="1000"/>
              </a:spcBef>
              <a:buClrTx/>
              <a:buSzTx/>
              <a:buFont typeface="Arial" panose="020B0604020202020204" pitchFamily="34" charset="0"/>
              <a:buChar char="•"/>
              <a:defRPr/>
            </a:pPr>
            <a:r>
              <a:rPr lang="en-US" sz="1200" dirty="0">
                <a:solidFill>
                  <a:schemeClr val="bg2"/>
                </a:solidFill>
              </a:rPr>
              <a:t>It’s a </a:t>
            </a:r>
            <a:r>
              <a:rPr lang="en-US" sz="1200" b="1" dirty="0">
                <a:solidFill>
                  <a:schemeClr val="bg2"/>
                </a:solidFill>
              </a:rPr>
              <a:t>Civil Right</a:t>
            </a:r>
            <a:r>
              <a:rPr lang="en-US" sz="1200" dirty="0">
                <a:solidFill>
                  <a:schemeClr val="bg2"/>
                </a:solidFill>
              </a:rPr>
              <a:t>!</a:t>
            </a:r>
          </a:p>
          <a:p>
            <a:pPr marL="228600" indent="-228600" algn="l">
              <a:lnSpc>
                <a:spcPct val="90000"/>
              </a:lnSpc>
              <a:spcBef>
                <a:spcPts val="1000"/>
              </a:spcBef>
              <a:buClrTx/>
              <a:buSzTx/>
              <a:buFont typeface="Arial" panose="020B0604020202020204" pitchFamily="34" charset="0"/>
              <a:buChar char="•"/>
              <a:defRPr/>
            </a:pPr>
            <a:r>
              <a:rPr lang="en-US" sz="1200" u="sng" kern="1200" dirty="0">
                <a:solidFill>
                  <a:schemeClr val="bg2"/>
                </a:solidFill>
              </a:rPr>
              <a:t>Title II</a:t>
            </a:r>
            <a:r>
              <a:rPr lang="en-US" sz="1200" kern="1200" dirty="0">
                <a:solidFill>
                  <a:schemeClr val="bg2"/>
                </a:solidFill>
              </a:rPr>
              <a:t> of </a:t>
            </a:r>
            <a:r>
              <a:rPr lang="en-US" sz="1200" dirty="0">
                <a:solidFill>
                  <a:schemeClr val="bg2"/>
                </a:solidFill>
              </a:rPr>
              <a:t>The Americans with Disabilities Act (ADA)</a:t>
            </a:r>
            <a:r>
              <a:rPr lang="en-US" sz="1200" kern="1200" dirty="0">
                <a:solidFill>
                  <a:schemeClr val="bg2"/>
                </a:solidFill>
              </a:rPr>
              <a:t>: Requires Digital Accessibility to State and Local Government Organizations (Section 508). </a:t>
            </a:r>
          </a:p>
          <a:p>
            <a:pPr marL="228600" indent="-228600" algn="l">
              <a:lnSpc>
                <a:spcPct val="90000"/>
              </a:lnSpc>
              <a:spcBef>
                <a:spcPts val="1000"/>
              </a:spcBef>
              <a:buClrTx/>
              <a:buSzTx/>
              <a:buFont typeface="Arial" panose="020B0604020202020204" pitchFamily="34" charset="0"/>
              <a:buChar char="•"/>
              <a:defRPr/>
            </a:pPr>
            <a:r>
              <a:rPr lang="en-US" sz="1200" u="sng" kern="1200" dirty="0">
                <a:solidFill>
                  <a:schemeClr val="bg2"/>
                </a:solidFill>
              </a:rPr>
              <a:t>Section 508 of the Rehabilitation Act</a:t>
            </a:r>
            <a:r>
              <a:rPr lang="en-US" sz="1200" kern="1200" dirty="0">
                <a:solidFill>
                  <a:schemeClr val="bg2"/>
                </a:solidFill>
              </a:rPr>
              <a:t> (29 U.S.C. 794d), as amended in 1998, is a federal law that </a:t>
            </a:r>
            <a:r>
              <a:rPr lang="en-US" sz="1200" u="sng" kern="1200" dirty="0">
                <a:solidFill>
                  <a:schemeClr val="bg2"/>
                </a:solidFill>
              </a:rPr>
              <a:t>requires</a:t>
            </a:r>
            <a:r>
              <a:rPr lang="en-US" sz="1200" kern="1200" dirty="0">
                <a:solidFill>
                  <a:schemeClr val="bg2"/>
                </a:solidFill>
              </a:rPr>
              <a:t> agencies to provide individuals with disabilities equal access to electronic information and data comparable to those who do not have disabilities.</a:t>
            </a:r>
          </a:p>
          <a:p>
            <a:pPr marL="228600" indent="-228600" algn="l">
              <a:lnSpc>
                <a:spcPct val="90000"/>
              </a:lnSpc>
              <a:spcBef>
                <a:spcPts val="1000"/>
              </a:spcBef>
              <a:buClrTx/>
              <a:buSzTx/>
              <a:buFont typeface="Arial" panose="020B0604020202020204" pitchFamily="34" charset="0"/>
              <a:buChar char="•"/>
              <a:defRPr/>
            </a:pPr>
            <a:r>
              <a:rPr lang="en-US" sz="1200" kern="1200" dirty="0">
                <a:solidFill>
                  <a:schemeClr val="bg2"/>
                </a:solidFill>
              </a:rPr>
              <a:t>U.S. Department of Justice (DOJ)</a:t>
            </a:r>
          </a:p>
          <a:p>
            <a:pPr marL="685800" lvl="1" indent="-228600" algn="l">
              <a:lnSpc>
                <a:spcPct val="90000"/>
              </a:lnSpc>
              <a:spcBef>
                <a:spcPts val="1000"/>
              </a:spcBef>
              <a:buClrTx/>
              <a:buSzTx/>
              <a:buFont typeface="Arial" panose="020B0604020202020204" pitchFamily="34" charset="0"/>
              <a:buChar char="•"/>
              <a:defRPr/>
            </a:pPr>
            <a:r>
              <a:rPr lang="en-US" sz="1200" kern="1200" dirty="0">
                <a:solidFill>
                  <a:schemeClr val="bg2"/>
                </a:solidFill>
                <a:hlinkClick r:id="rId3">
                  <a:extLst>
                    <a:ext uri="{A12FA001-AC4F-418D-AE19-62706E023703}">
                      <ahyp:hlinkClr xmlns:ahyp="http://schemas.microsoft.com/office/drawing/2018/hyperlinkcolor" val="tx"/>
                    </a:ext>
                  </a:extLst>
                </a:hlinkClick>
              </a:rPr>
              <a:t>Guidance for Web Accessibility and ADA</a:t>
            </a:r>
            <a:endParaRPr lang="en-US" sz="1200" kern="1200" dirty="0">
              <a:solidFill>
                <a:schemeClr val="bg2"/>
              </a:solidFill>
            </a:endParaRPr>
          </a:p>
          <a:p>
            <a:pPr marL="685800" lvl="1" indent="-228600" algn="l">
              <a:lnSpc>
                <a:spcPct val="90000"/>
              </a:lnSpc>
              <a:spcBef>
                <a:spcPts val="1000"/>
              </a:spcBef>
              <a:buClrTx/>
              <a:buSzTx/>
              <a:buFont typeface="Arial" panose="020B0604020202020204" pitchFamily="34" charset="0"/>
              <a:buChar char="•"/>
              <a:defRPr/>
            </a:pPr>
            <a:r>
              <a:rPr lang="en-US" sz="1200" kern="1200" dirty="0">
                <a:solidFill>
                  <a:schemeClr val="bg2"/>
                </a:solidFill>
                <a:hlinkClick r:id="rId4">
                  <a:extLst>
                    <a:ext uri="{A12FA001-AC4F-418D-AE19-62706E023703}">
                      <ahyp:hlinkClr xmlns:ahyp="http://schemas.microsoft.com/office/drawing/2018/hyperlinkcolor" val="tx"/>
                    </a:ext>
                  </a:extLst>
                </a:hlinkClick>
              </a:rPr>
              <a:t>Rule on Accessibility of Web Content and Mobile Apps Provided by State and Local Governments</a:t>
            </a:r>
            <a:endParaRPr lang="en-US" sz="1200" kern="1200" dirty="0">
              <a:solidFill>
                <a:schemeClr val="bg2"/>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2"/>
                </a:solidFill>
                <a:effectLst/>
                <a:uLnTx/>
                <a:uFillTx/>
              </a:rPr>
              <a:t>Disability impacts </a:t>
            </a:r>
            <a:r>
              <a:rPr kumimoji="0" lang="en-US" sz="1200" b="0" i="0" u="sng" strike="noStrike" kern="1200" cap="none" spc="0" normalizeH="0" baseline="0" noProof="0" dirty="0">
                <a:ln>
                  <a:noFill/>
                </a:ln>
                <a:solidFill>
                  <a:schemeClr val="bg2"/>
                </a:solidFill>
                <a:effectLst/>
                <a:uLnTx/>
                <a:uFillTx/>
              </a:rPr>
              <a:t>ALL</a:t>
            </a:r>
            <a:r>
              <a:rPr kumimoji="0" lang="en-US" sz="1200" b="0" i="0" u="none" strike="noStrike" kern="1200" cap="none" spc="0" normalizeH="0" baseline="0" noProof="0" dirty="0">
                <a:ln>
                  <a:noFill/>
                </a:ln>
                <a:solidFill>
                  <a:schemeClr val="bg2"/>
                </a:solidFill>
                <a:effectLst/>
                <a:uLnTx/>
                <a:uFillTx/>
              </a:rPr>
              <a:t> of us – (ex. Aging, Injury, etc.)</a:t>
            </a:r>
            <a:endParaRPr lang="en-US" sz="1200" b="0" i="0" u="none" strike="noStrike" kern="1200" cap="none" spc="0" normalizeH="0" baseline="0" noProof="0" dirty="0">
              <a:ln>
                <a:noFill/>
              </a:ln>
              <a:solidFill>
                <a:schemeClr val="bg2"/>
              </a:solidFill>
              <a:effectLst/>
              <a:uLnTx/>
              <a:uFillTx/>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200" kern="1200" dirty="0">
                <a:solidFill>
                  <a:schemeClr val="bg2"/>
                </a:solidFill>
              </a:rPr>
              <a:t>Saves money and time – Lawsuits are costly, and content still has to be made accessible!</a:t>
            </a:r>
          </a:p>
          <a:p>
            <a:pPr marL="228600" indent="-228600" algn="l">
              <a:lnSpc>
                <a:spcPct val="90000"/>
              </a:lnSpc>
              <a:spcBef>
                <a:spcPts val="1000"/>
              </a:spcBef>
              <a:buClrTx/>
              <a:buSzTx/>
              <a:buFont typeface="Arial" panose="020B0604020202020204" pitchFamily="34" charset="0"/>
              <a:buChar char="•"/>
              <a:defRPr/>
            </a:pPr>
            <a:r>
              <a:rPr kumimoji="0" lang="en-US" sz="1200" b="0" i="0" u="none" strike="noStrike" kern="1200" cap="none" spc="0" normalizeH="0" baseline="0" noProof="0" dirty="0">
                <a:ln>
                  <a:noFill/>
                </a:ln>
                <a:solidFill>
                  <a:schemeClr val="bg2"/>
                </a:solidFill>
                <a:effectLst/>
                <a:uLnTx/>
                <a:uFillTx/>
              </a:rPr>
              <a:t>Search Engine Optimization (SEO</a:t>
            </a:r>
            <a:r>
              <a:rPr lang="en-US" sz="1200" kern="1200" dirty="0">
                <a:solidFill>
                  <a:schemeClr val="bg2"/>
                </a:solidFill>
              </a:rPr>
              <a:t>), Artificial Intelligence (AI)</a:t>
            </a:r>
            <a:endParaRPr lang="en-US" sz="1200" b="0" i="0" u="none" strike="noStrike" kern="1200" cap="none" spc="0" normalizeH="0" baseline="0" noProof="0" dirty="0">
              <a:ln>
                <a:noFill/>
              </a:ln>
              <a:solidFill>
                <a:schemeClr val="bg2"/>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9551AC5A-DB35-4E4D-BEFF-53FF4C04A1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53886" y="-95534"/>
            <a:ext cx="4490113" cy="5511994"/>
          </a:xfrm>
          <a:prstGeom prst="rect">
            <a:avLst/>
          </a:prstGeom>
        </p:spPr>
      </p:pic>
    </p:spTree>
    <p:extLst>
      <p:ext uri="{BB962C8B-B14F-4D97-AF65-F5344CB8AC3E}">
        <p14:creationId xmlns:p14="http://schemas.microsoft.com/office/powerpoint/2010/main" val="4208782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8" name="Google Shape;178;p25"/>
          <p:cNvSpPr txBox="1">
            <a:spLocks noGrp="1"/>
          </p:cNvSpPr>
          <p:nvPr>
            <p:ph type="title"/>
          </p:nvPr>
        </p:nvSpPr>
        <p:spPr>
          <a:xfrm>
            <a:off x="394855" y="177471"/>
            <a:ext cx="8189587"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2100"/>
          </a:p>
        </p:txBody>
      </p:sp>
      <p:grpSp>
        <p:nvGrpSpPr>
          <p:cNvPr id="2" name="Group 4">
            <a:extLst>
              <a:ext uri="{FF2B5EF4-FFF2-40B4-BE49-F238E27FC236}">
                <a16:creationId xmlns:a16="http://schemas.microsoft.com/office/drawing/2014/main" id="{21EBB8AA-CB4B-1620-FB76-41B6B72AFC65}"/>
              </a:ext>
            </a:extLst>
          </p:cNvPr>
          <p:cNvGrpSpPr>
            <a:grpSpLocks noChangeAspect="1"/>
          </p:cNvGrpSpPr>
          <p:nvPr/>
        </p:nvGrpSpPr>
        <p:grpSpPr bwMode="auto">
          <a:xfrm>
            <a:off x="765969" y="115125"/>
            <a:ext cx="7612062" cy="4735513"/>
            <a:chOff x="463" y="-49"/>
            <a:chExt cx="4795" cy="2983"/>
          </a:xfrm>
        </p:grpSpPr>
        <p:sp>
          <p:nvSpPr>
            <p:cNvPr id="4" name="AutoShape 3">
              <a:extLst>
                <a:ext uri="{FF2B5EF4-FFF2-40B4-BE49-F238E27FC236}">
                  <a16:creationId xmlns:a16="http://schemas.microsoft.com/office/drawing/2014/main" id="{B0DB5904-D038-F313-5DE3-EBBDF57506A6}"/>
                </a:ext>
              </a:extLst>
            </p:cNvPr>
            <p:cNvSpPr>
              <a:spLocks noChangeAspect="1" noChangeArrowheads="1" noTextEdit="1"/>
            </p:cNvSpPr>
            <p:nvPr/>
          </p:nvSpPr>
          <p:spPr bwMode="auto">
            <a:xfrm>
              <a:off x="463" y="-49"/>
              <a:ext cx="4795" cy="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a:extLst>
                <a:ext uri="{FF2B5EF4-FFF2-40B4-BE49-F238E27FC236}">
                  <a16:creationId xmlns:a16="http://schemas.microsoft.com/office/drawing/2014/main" id="{EAACAA3E-496A-ADE9-FF5A-8B5AAF0CA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 y="-49"/>
              <a:ext cx="4805"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6343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265500" y="2571750"/>
            <a:ext cx="4306500" cy="131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4, 605</a:t>
            </a:r>
            <a:r>
              <a:rPr lang="en-US" sz="2400"/>
              <a:t> </a:t>
            </a:r>
            <a:r>
              <a:rPr lang="en-US" sz="2400" b="0">
                <a:solidFill>
                  <a:schemeClr val="dk2"/>
                </a:solidFill>
              </a:rPr>
              <a:t> digital accessibility lawsuits filed in 2023. </a:t>
            </a:r>
            <a:br>
              <a:rPr lang="en-US" sz="2400" b="0">
                <a:solidFill>
                  <a:schemeClr val="dk2"/>
                </a:solidFill>
              </a:rPr>
            </a:br>
            <a:br>
              <a:rPr lang="en-US" sz="2400" b="0">
                <a:solidFill>
                  <a:schemeClr val="dk2"/>
                </a:solidFill>
              </a:rPr>
            </a:br>
            <a:br>
              <a:rPr lang="en-US" sz="2400" b="0">
                <a:solidFill>
                  <a:schemeClr val="dk2"/>
                </a:solidFill>
              </a:rPr>
            </a:br>
            <a:br>
              <a:rPr lang="en-US" sz="2400" b="0">
                <a:solidFill>
                  <a:schemeClr val="dk2"/>
                </a:solidFill>
              </a:rPr>
            </a:br>
            <a:endParaRPr lang="en-US" sz="2400" b="0">
              <a:solidFill>
                <a:schemeClr val="tx1"/>
              </a:solidFill>
            </a:endParaRPr>
          </a:p>
        </p:txBody>
      </p:sp>
      <p:pic>
        <p:nvPicPr>
          <p:cNvPr id="8" name="Picture 7">
            <a:extLst>
              <a:ext uri="{FF2B5EF4-FFF2-40B4-BE49-F238E27FC236}">
                <a16:creationId xmlns:a16="http://schemas.microsoft.com/office/drawing/2014/main" id="{2C809BC0-91C8-F59E-A73A-117DECFA92C8}"/>
              </a:ext>
              <a:ext uri="{C183D7F6-B498-43B3-948B-1728B52AA6E4}">
                <adec:decorative xmlns:adec="http://schemas.microsoft.com/office/drawing/2017/decorative" val="1"/>
              </a:ext>
            </a:extLst>
          </p:cNvPr>
          <p:cNvPicPr>
            <a:picLocks noChangeAspect="1"/>
          </p:cNvPicPr>
          <p:nvPr/>
        </p:nvPicPr>
        <p:blipFill rotWithShape="1">
          <a:blip r:embed="rId3"/>
          <a:srcRect l="7812" t="19611" r="5979" b="16897"/>
          <a:stretch/>
        </p:blipFill>
        <p:spPr>
          <a:xfrm>
            <a:off x="4502442" y="938893"/>
            <a:ext cx="4434115" cy="3265714"/>
          </a:xfrm>
          <a:prstGeom prst="rect">
            <a:avLst/>
          </a:prstGeom>
        </p:spPr>
      </p:pic>
    </p:spTree>
  </p:cSld>
  <p:clrMapOvr>
    <a:masterClrMapping/>
  </p:clrMapOvr>
</p:sld>
</file>

<file path=ppt/theme/theme1.xml><?xml version="1.0" encoding="utf-8"?>
<a:theme xmlns:a="http://schemas.openxmlformats.org/drawingml/2006/main" name="Swiss">
  <a:themeElements>
    <a:clrScheme name="WKU Colors">
      <a:dk1>
        <a:srgbClr val="D01F3D"/>
      </a:dk1>
      <a:lt1>
        <a:srgbClr val="FFFFFF"/>
      </a:lt1>
      <a:dk2>
        <a:srgbClr val="000000"/>
      </a:dk2>
      <a:lt2>
        <a:srgbClr val="606366"/>
      </a:lt2>
      <a:accent1>
        <a:srgbClr val="606366"/>
      </a:accent1>
      <a:accent2>
        <a:srgbClr val="606366"/>
      </a:accent2>
      <a:accent3>
        <a:srgbClr val="606366"/>
      </a:accent3>
      <a:accent4>
        <a:srgbClr val="606366"/>
      </a:accent4>
      <a:accent5>
        <a:srgbClr val="FF2600"/>
      </a:accent5>
      <a:accent6>
        <a:srgbClr val="FF2600"/>
      </a:accent6>
      <a:hlink>
        <a:srgbClr val="606366"/>
      </a:hlink>
      <a:folHlink>
        <a:srgbClr val="6063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TotalTime>
  <Words>10180</Words>
  <Application>Microsoft Office PowerPoint</Application>
  <PresentationFormat>On-screen Show (16:9)</PresentationFormat>
  <Paragraphs>572</Paragraphs>
  <Slides>52</Slides>
  <Notes>52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52</vt:i4>
      </vt:variant>
    </vt:vector>
  </HeadingPairs>
  <TitlesOfParts>
    <vt:vector size="67" baseType="lpstr">
      <vt:lpstr>Proxima Nova</vt:lpstr>
      <vt:lpstr>Lato</vt:lpstr>
      <vt:lpstr>Aptos</vt:lpstr>
      <vt:lpstr>Roboto</vt:lpstr>
      <vt:lpstr>Open Sans</vt:lpstr>
      <vt:lpstr>Arial</vt:lpstr>
      <vt:lpstr>Merriweather</vt:lpstr>
      <vt:lpstr>Verdana</vt:lpstr>
      <vt:lpstr>Raleway</vt:lpstr>
      <vt:lpstr>avenirnext</vt:lpstr>
      <vt:lpstr>Public Sans Web</vt:lpstr>
      <vt:lpstr>-apple-system</vt:lpstr>
      <vt:lpstr>var(--fontFamilyBase)</vt:lpstr>
      <vt:lpstr>Segoe UI</vt:lpstr>
      <vt:lpstr>Swiss</vt:lpstr>
      <vt:lpstr>Digitally Accessible Communication Strategies</vt:lpstr>
      <vt:lpstr>Record of Attendance.  </vt:lpstr>
      <vt:lpstr>What is Electronic Communication? </vt:lpstr>
      <vt:lpstr>What is Electronic Accessibility? </vt:lpstr>
      <vt:lpstr>Barriers to Accessibility:</vt:lpstr>
      <vt:lpstr>Web Content Accessibility Guidelines (WCAG) 2.1 Level AA </vt:lpstr>
      <vt:lpstr>PowerPoint Presentation</vt:lpstr>
      <vt:lpstr>PowerPoint Presentation</vt:lpstr>
      <vt:lpstr>4, 605  digital accessibility lawsuits filed in 2023.     </vt:lpstr>
      <vt:lpstr>Basic Digital Access in Action: Checkpoints  • Writing • Structure • Color • Media • Links    </vt:lpstr>
      <vt:lpstr>PowerPoint Presentation</vt:lpstr>
      <vt:lpstr>PowerPoint Presentation</vt:lpstr>
      <vt:lpstr>Structure: Headings </vt:lpstr>
      <vt:lpstr>Color</vt:lpstr>
      <vt:lpstr>Color Contrast</vt:lpstr>
      <vt:lpstr>Media: Accessible Images </vt:lpstr>
      <vt:lpstr>Alt Text: Recap </vt:lpstr>
      <vt:lpstr>Example of Alt Text</vt:lpstr>
      <vt:lpstr>Alt Text: Pro Tip!</vt:lpstr>
      <vt:lpstr>Don’t Forget: Visual Content Warning</vt:lpstr>
      <vt:lpstr>Closed Captions and Subtitles</vt:lpstr>
      <vt:lpstr>What about Transcripts?</vt:lpstr>
      <vt:lpstr>Hyperlinks (Links) </vt:lpstr>
      <vt:lpstr>Links: Example 1</vt:lpstr>
      <vt:lpstr>PowerPoint Presentation</vt:lpstr>
      <vt:lpstr>Accessible Websites  </vt:lpstr>
      <vt:lpstr>Accessible Websites  </vt:lpstr>
      <vt:lpstr>Accessible Emails  </vt:lpstr>
      <vt:lpstr>Digital Access: Emails!</vt:lpstr>
      <vt:lpstr>Event Emails</vt:lpstr>
      <vt:lpstr>Accessible Documents   Turn on the accessibility checker for Word, PowerPoint, Excel, and Outlook! Microsoft support makes it easy with step-by-step instructions!   Adobe also makes it easy to check PDF accessibility, too! </vt:lpstr>
      <vt:lpstr>Basic Digital Access in Action: Social Media    </vt:lpstr>
      <vt:lpstr>Make Your Text Accessible </vt:lpstr>
      <vt:lpstr>PowerPoint Presentation</vt:lpstr>
      <vt:lpstr>Your Turn</vt:lpstr>
      <vt:lpstr>Email Check</vt:lpstr>
      <vt:lpstr>Email Check</vt:lpstr>
      <vt:lpstr>Image Check</vt:lpstr>
      <vt:lpstr>Color Check</vt:lpstr>
      <vt:lpstr>Color Check</vt:lpstr>
      <vt:lpstr>Color Review</vt:lpstr>
      <vt:lpstr>Color Review: Bar Graph with Fill Textures</vt:lpstr>
      <vt:lpstr>Alt Text Review</vt:lpstr>
      <vt:lpstr>Social Media Review</vt:lpstr>
      <vt:lpstr>Emoji Check</vt:lpstr>
      <vt:lpstr>Video Review</vt:lpstr>
      <vt:lpstr>Digital Access: Points to Remember!</vt:lpstr>
      <vt:lpstr>Accessibility Statement Western Kentucky University is committed to ensuring its electronic communication including websites, mobile applications, social media posts, etc. are accessible to all individuals, including those with disabilities. We are continually improving accessibility by following recommended guidelines outlined in Section 508 of the Rehabilitation Act Amendments of 1998. We strive to adhere to the guidelines and standards established by the World Wide Web Consortium's Web Content Accessibility Guidelines (WCAG) 2.1 at level AA conformance. These guidelines define how to make web content more accessible to people with disabilities, and conformance to them improves the web's usability for all people. Information Technology Services (ITS) provides training courses and assistance to all employees on accessibility best practices. When creating WKU websites, final accessibility checks are required before publishing.   If you are experiencing difficulty accessing any element of this website or other means of electronic communication, please contact ITS at (270) 745-5000 and report the access issue to the ADA Coordinator, Chantel Wilson, at chantel.wilson@wku.edu or (270) 745-5121. Please describe the nature of the problem and where the difficulty was encountered.  For main campus obstruction free walkways and accessible building entrances, here is a map. If you encounter a physical barrier or other physical obstruction on campus, please report the access issue, such as a push button for a door or an elevator not working, to the Department of Facilities Management at (270) 745-3253 and report the access issue to the ADA Coordinator, Chantel Wilson, at chantel.wilson@wku.edu or (270) 745-5121. For assistance after hours with physical access, contact the WKU Police Department at (270) 745-2548.</vt:lpstr>
      <vt:lpstr>Resources</vt:lpstr>
      <vt:lpstr>PowerPoint Presentation</vt:lpstr>
      <vt:lpstr>Survey/Feedback  Please Tell us what you thought of this presentation.</vt:lpstr>
      <vt:lpstr>Work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Presentations That Stick</dc:title>
  <dc:creator>Wilson, Chantel</dc:creator>
  <cp:lastModifiedBy>Wilson, Chantel</cp:lastModifiedBy>
  <cp:revision>6</cp:revision>
  <dcterms:modified xsi:type="dcterms:W3CDTF">2025-01-17T18:51:39Z</dcterms:modified>
</cp:coreProperties>
</file>