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sb30031\Downloads\Tab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Full</a:t>
            </a:r>
            <a:r>
              <a:rPr lang="en-US" baseline="0"/>
              <a:t> and Part-Time Employment U.S.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1998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'Propotions Total'!$A$5:$A$87</c:f>
              <c:strCache>
                <c:ptCount val="20"/>
                <c:pt idx="0">
                  <c:v>        Agriculture, forestry, fishing, and hunting</c:v>
                </c:pt>
                <c:pt idx="1">
                  <c:v>        Mining</c:v>
                </c:pt>
                <c:pt idx="2">
                  <c:v>        Utilities</c:v>
                </c:pt>
                <c:pt idx="3">
                  <c:v>        Construction</c:v>
                </c:pt>
                <c:pt idx="4">
                  <c:v>        Manufacturing</c:v>
                </c:pt>
                <c:pt idx="5">
                  <c:v>        Wholesale trade</c:v>
                </c:pt>
                <c:pt idx="6">
                  <c:v>        Retail trade</c:v>
                </c:pt>
                <c:pt idx="7">
                  <c:v>        Transportation and warehousing</c:v>
                </c:pt>
                <c:pt idx="8">
                  <c:v>        Information</c:v>
                </c:pt>
                <c:pt idx="9">
                  <c:v>        Finance and insurance</c:v>
                </c:pt>
                <c:pt idx="10">
                  <c:v>        Real estate and rental and leasing</c:v>
                </c:pt>
                <c:pt idx="11">
                  <c:v>        Professional, scientific, and technical services</c:v>
                </c:pt>
                <c:pt idx="12">
                  <c:v>        Management of companies and enterprises6</c:v>
                </c:pt>
                <c:pt idx="13">
                  <c:v>        Administrative and waste management services</c:v>
                </c:pt>
                <c:pt idx="14">
                  <c:v>        Educational services</c:v>
                </c:pt>
                <c:pt idx="15">
                  <c:v>        Health care and social assistance</c:v>
                </c:pt>
                <c:pt idx="16">
                  <c:v>        Arts, entertainment, and recreation</c:v>
                </c:pt>
                <c:pt idx="17">
                  <c:v>        Accommodation and food services</c:v>
                </c:pt>
                <c:pt idx="18">
                  <c:v>        Other services, except government</c:v>
                </c:pt>
                <c:pt idx="19">
                  <c:v>    Government</c:v>
                </c:pt>
              </c:strCache>
            </c:strRef>
          </c:cat>
          <c:val>
            <c:numRef>
              <c:f>'Propotions Total'!$B$5:$B$87</c:f>
              <c:numCache>
                <c:formatCode>General</c:formatCode>
                <c:ptCount val="20"/>
                <c:pt idx="0">
                  <c:v>1.0071220631940591E-2</c:v>
                </c:pt>
                <c:pt idx="1">
                  <c:v>4.3325251020423679E-3</c:v>
                </c:pt>
                <c:pt idx="2">
                  <c:v>4.6213601088451921E-3</c:v>
                </c:pt>
                <c:pt idx="3">
                  <c:v>4.741454664305314E-2</c:v>
                </c:pt>
                <c:pt idx="4">
                  <c:v>0.13382181920448757</c:v>
                </c:pt>
                <c:pt idx="5">
                  <c:v>4.2329530339077097E-2</c:v>
                </c:pt>
                <c:pt idx="6">
                  <c:v>0.11263045081063824</c:v>
                </c:pt>
                <c:pt idx="7">
                  <c:v>3.246353458039114E-2</c:v>
                </c:pt>
                <c:pt idx="8">
                  <c:v>2.4626984790556614E-2</c:v>
                </c:pt>
                <c:pt idx="9">
                  <c:v>4.2641168109574877E-2</c:v>
                </c:pt>
                <c:pt idx="10">
                  <c:v>1.5331058124244658E-2</c:v>
                </c:pt>
                <c:pt idx="11">
                  <c:v>4.7186519006103537E-2</c:v>
                </c:pt>
                <c:pt idx="12">
                  <c:v>1.2913965172578916E-2</c:v>
                </c:pt>
                <c:pt idx="13">
                  <c:v>5.5676748021860248E-2</c:v>
                </c:pt>
                <c:pt idx="14">
                  <c:v>1.7558128045119067E-2</c:v>
                </c:pt>
                <c:pt idx="15">
                  <c:v>9.4882299734727851E-2</c:v>
                </c:pt>
                <c:pt idx="16">
                  <c:v>1.2503515426069639E-2</c:v>
                </c:pt>
                <c:pt idx="17">
                  <c:v>7.2984045666334763E-2</c:v>
                </c:pt>
                <c:pt idx="18">
                  <c:v>4.990764880703541E-2</c:v>
                </c:pt>
                <c:pt idx="19">
                  <c:v>0.16966776373296444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A-4B7D-B777-4A6D296376F8}"/>
            </c:ext>
          </c:extLst>
        </c:ser>
        <c:ser>
          <c:idx val="1"/>
          <c:order val="1"/>
          <c:tx>
            <c:v>2021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'Propotions Total'!$A$5:$A$87</c:f>
              <c:strCache>
                <c:ptCount val="20"/>
                <c:pt idx="0">
                  <c:v>        Agriculture, forestry, fishing, and hunting</c:v>
                </c:pt>
                <c:pt idx="1">
                  <c:v>        Mining</c:v>
                </c:pt>
                <c:pt idx="2">
                  <c:v>        Utilities</c:v>
                </c:pt>
                <c:pt idx="3">
                  <c:v>        Construction</c:v>
                </c:pt>
                <c:pt idx="4">
                  <c:v>        Manufacturing</c:v>
                </c:pt>
                <c:pt idx="5">
                  <c:v>        Wholesale trade</c:v>
                </c:pt>
                <c:pt idx="6">
                  <c:v>        Retail trade</c:v>
                </c:pt>
                <c:pt idx="7">
                  <c:v>        Transportation and warehousing</c:v>
                </c:pt>
                <c:pt idx="8">
                  <c:v>        Information</c:v>
                </c:pt>
                <c:pt idx="9">
                  <c:v>        Finance and insurance</c:v>
                </c:pt>
                <c:pt idx="10">
                  <c:v>        Real estate and rental and leasing</c:v>
                </c:pt>
                <c:pt idx="11">
                  <c:v>        Professional, scientific, and technical services</c:v>
                </c:pt>
                <c:pt idx="12">
                  <c:v>        Management of companies and enterprises6</c:v>
                </c:pt>
                <c:pt idx="13">
                  <c:v>        Administrative and waste management services</c:v>
                </c:pt>
                <c:pt idx="14">
                  <c:v>        Educational services</c:v>
                </c:pt>
                <c:pt idx="15">
                  <c:v>        Health care and social assistance</c:v>
                </c:pt>
                <c:pt idx="16">
                  <c:v>        Arts, entertainment, and recreation</c:v>
                </c:pt>
                <c:pt idx="17">
                  <c:v>        Accommodation and food services</c:v>
                </c:pt>
                <c:pt idx="18">
                  <c:v>        Other services, except government</c:v>
                </c:pt>
                <c:pt idx="19">
                  <c:v>    Government</c:v>
                </c:pt>
              </c:strCache>
            </c:strRef>
          </c:cat>
          <c:val>
            <c:numRef>
              <c:f>'Propotions Total'!$Y$5:$Y$87</c:f>
              <c:numCache>
                <c:formatCode>General</c:formatCode>
                <c:ptCount val="20"/>
                <c:pt idx="0">
                  <c:v>9.134934324001592E-3</c:v>
                </c:pt>
                <c:pt idx="1">
                  <c:v>3.396576887355712E-3</c:v>
                </c:pt>
                <c:pt idx="2">
                  <c:v>3.6154968820485602E-3</c:v>
                </c:pt>
                <c:pt idx="3">
                  <c:v>5.0404670293220113E-2</c:v>
                </c:pt>
                <c:pt idx="4">
                  <c:v>8.1803104683561098E-2</c:v>
                </c:pt>
                <c:pt idx="5">
                  <c:v>3.7985936048825795E-2</c:v>
                </c:pt>
                <c:pt idx="6">
                  <c:v>0.10270001326787846</c:v>
                </c:pt>
                <c:pt idx="7">
                  <c:v>4.1004378399893855E-2</c:v>
                </c:pt>
                <c:pt idx="8">
                  <c:v>1.8886824996683031E-2</c:v>
                </c:pt>
                <c:pt idx="9">
                  <c:v>4.3518641369245055E-2</c:v>
                </c:pt>
                <c:pt idx="10">
                  <c:v>1.5198354783070188E-2</c:v>
                </c:pt>
                <c:pt idx="11">
                  <c:v>6.6213347485737026E-2</c:v>
                </c:pt>
                <c:pt idx="12">
                  <c:v>1.5569855380124719E-2</c:v>
                </c:pt>
                <c:pt idx="13">
                  <c:v>6.0567865198354782E-2</c:v>
                </c:pt>
                <c:pt idx="14">
                  <c:v>2.5116093936579542E-2</c:v>
                </c:pt>
                <c:pt idx="15">
                  <c:v>0.1336009022157357</c:v>
                </c:pt>
                <c:pt idx="16">
                  <c:v>1.3307682101631949E-2</c:v>
                </c:pt>
                <c:pt idx="17">
                  <c:v>8.117288045641502E-2</c:v>
                </c:pt>
                <c:pt idx="18">
                  <c:v>4.4440758922648267E-2</c:v>
                </c:pt>
                <c:pt idx="19">
                  <c:v>0.16160275971872098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A-4B7D-B777-4A6D296376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6919520"/>
        <c:axId val="615906576"/>
      </c:barChart>
      <c:catAx>
        <c:axId val="45691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5906576"/>
        <c:crosses val="autoZero"/>
        <c:auto val="1"/>
        <c:lblAlgn val="ctr"/>
        <c:lblOffset val="100"/>
        <c:noMultiLvlLbl val="0"/>
      </c:catAx>
      <c:valAx>
        <c:axId val="61590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919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8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0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9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7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96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7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4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2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D0246-4B34-A44C-B1E6-32E385EF56EF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50123-63EF-8A4F-B944-9F68CF61E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6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jfif"/><Relationship Id="rId5" Type="http://schemas.openxmlformats.org/officeDocument/2006/relationships/image" Target="../media/image15.jfif"/><Relationship Id="rId4" Type="http://schemas.openxmlformats.org/officeDocument/2006/relationships/image" Target="../media/image14.jf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jf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fif"/><Relationship Id="rId4" Type="http://schemas.openxmlformats.org/officeDocument/2006/relationships/image" Target="../media/image11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60FBEB0-1F50-554F-863E-48B14F3BC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DAF748-D6FD-4C59-8F1A-FF1A6951E1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Employment Trends and Career Opportunities in the Digital Space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DB2B1-4E21-44EF-9A09-18CF133FF6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J. Sebastian </a:t>
            </a:r>
            <a:r>
              <a:rPr lang="en-US" b="1" dirty="0" err="1">
                <a:solidFill>
                  <a:schemeClr val="bg1"/>
                </a:solidFill>
              </a:rPr>
              <a:t>Leguizamon</a:t>
            </a:r>
            <a:r>
              <a:rPr lang="en-US" b="1" dirty="0">
                <a:solidFill>
                  <a:schemeClr val="bg1"/>
                </a:solidFill>
              </a:rPr>
              <a:t> and Dana Cosby</a:t>
            </a:r>
          </a:p>
          <a:p>
            <a:r>
              <a:rPr lang="en-US" b="1" dirty="0">
                <a:solidFill>
                  <a:schemeClr val="bg1"/>
                </a:solidFill>
              </a:rPr>
              <a:t>Western Kentucky University</a:t>
            </a:r>
          </a:p>
          <a:p>
            <a:r>
              <a:rPr lang="en-US" b="1" dirty="0">
                <a:solidFill>
                  <a:schemeClr val="bg1"/>
                </a:solidFill>
              </a:rPr>
              <a:t>March 17,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56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102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Skills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CC442D-2206-4FF5-83C3-4AAA5566A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5077" y="1139128"/>
            <a:ext cx="3632204" cy="20340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CEEB17-A280-4EFA-B784-E8C50100D2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901737"/>
            <a:ext cx="4069080" cy="26397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181B83-DAF3-440E-A0D1-6B9FF9F922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3279" y="472425"/>
            <a:ext cx="3702454" cy="24638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8AED31A-29E8-4271-886B-4A4C9C527E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5281" y="2148841"/>
            <a:ext cx="4592320" cy="459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19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848094F-E482-4881-BED8-1C9A67AE37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238800"/>
              </p:ext>
            </p:extLst>
          </p:nvPr>
        </p:nvGraphicFramePr>
        <p:xfrm>
          <a:off x="3003550" y="1882775"/>
          <a:ext cx="6184900" cy="309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B9BA45DA-267A-46D9-A62A-19523977EC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519" y="965200"/>
            <a:ext cx="9897513" cy="496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052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96F69A-C58D-4FBC-907E-6A25178BC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200" y="843280"/>
            <a:ext cx="10063094" cy="502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63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But…. Let’s be careful….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1A53A-1D21-4025-BEB0-DE8BC5248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Hypothetically: 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Total employment, 1998: 100 people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Manufacturing, 1998: 20 people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Share of Manufacturing, 1998: 20%. </a:t>
            </a:r>
          </a:p>
          <a:p>
            <a:pPr lvl="1"/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Total Employment, 2021: 120 people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Manufacturing, 2021: 21 people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Share of Manufacturing, 2021: 17.5% </a:t>
            </a:r>
          </a:p>
          <a:p>
            <a:pPr lvl="1"/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But Manufacturing grows by 1 individual: 1/20 is 5%. </a:t>
            </a:r>
          </a:p>
          <a:p>
            <a:pPr lvl="1"/>
            <a:endParaRPr lang="en-US" b="1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54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Winners and Losers: 1998 vs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1A53A-1D21-4025-BEB0-DE8BC5248D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Losers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sz="3200" b="1" dirty="0">
                <a:solidFill>
                  <a:schemeClr val="bg1"/>
                </a:solidFill>
              </a:rPr>
              <a:t>Mining</a:t>
            </a:r>
          </a:p>
          <a:p>
            <a:pPr lvl="1"/>
            <a:r>
              <a:rPr lang="en-US" sz="3200" b="1" dirty="0">
                <a:solidFill>
                  <a:schemeClr val="bg1"/>
                </a:solidFill>
              </a:rPr>
              <a:t>Utilities </a:t>
            </a:r>
          </a:p>
          <a:p>
            <a:pPr lvl="1"/>
            <a:r>
              <a:rPr lang="en-US" sz="3200" b="1" dirty="0">
                <a:solidFill>
                  <a:schemeClr val="bg1"/>
                </a:solidFill>
              </a:rPr>
              <a:t>Manufacturing</a:t>
            </a:r>
          </a:p>
          <a:p>
            <a:pPr lvl="1"/>
            <a:r>
              <a:rPr lang="en-US" sz="3200" b="1" dirty="0">
                <a:solidFill>
                  <a:schemeClr val="bg1"/>
                </a:solidFill>
              </a:rPr>
              <a:t>Information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3109B1-5E83-4F5C-9E11-1AFF39F43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5120" y="1825625"/>
            <a:ext cx="5948680" cy="435133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Biggest Winners</a:t>
            </a:r>
          </a:p>
          <a:p>
            <a:pPr lvl="1"/>
            <a:endParaRPr lang="en-US" b="1" dirty="0">
              <a:solidFill>
                <a:schemeClr val="bg1"/>
              </a:solidFill>
            </a:endParaRP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Professional, scientific, and technical services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Health Care and Social Assistance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Educational Services</a:t>
            </a:r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Transportation and Warehousing</a:t>
            </a:r>
          </a:p>
          <a:p>
            <a:pPr marL="457200" lvl="1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lvl="1"/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1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102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Winners: Subcategories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A7C7D6-B62C-4D1C-86E5-BA50E4D091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015" y="1106150"/>
            <a:ext cx="9797970" cy="538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18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102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Salary Growth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A73A64-D213-4446-BB55-E3D0C2C3B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881" y="1106151"/>
            <a:ext cx="9509760" cy="512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0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102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Digital Space Trends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8FC8C8-BAB0-46A7-8035-C2573F32C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57253">
            <a:off x="439790" y="1727863"/>
            <a:ext cx="4020450" cy="27620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F6A0DB9-7C3C-4E5A-BD5D-5E5F88BB16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772" y="3296007"/>
            <a:ext cx="4737474" cy="329333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FE936FE-4C71-409B-A48B-EF694AE9D0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81120">
            <a:off x="7995230" y="1507046"/>
            <a:ext cx="3577922" cy="357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5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B3D699C-B56D-ED49-9D42-EECA7C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BC4E4F-FEB1-4D18-BC4C-81A8583DA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1025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Digital Space Opportunities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CC4C-CC01-4A4E-B97E-4AFF24DB2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" y="4261051"/>
            <a:ext cx="4006850" cy="24041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D62E9A-8F0C-481E-80FA-9F6B549BCC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0106" y="1394894"/>
            <a:ext cx="4351788" cy="289591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9E803C-A6BD-4DFC-86ED-8132EE0920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877" y="2842852"/>
            <a:ext cx="4480243" cy="303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49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528</TotalTime>
  <Words>135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Employment Trends and Career Opportunities in the Digital Space</vt:lpstr>
      <vt:lpstr>PowerPoint Presentation</vt:lpstr>
      <vt:lpstr>PowerPoint Presentation</vt:lpstr>
      <vt:lpstr>But…. Let’s be careful….</vt:lpstr>
      <vt:lpstr>Winners and Losers: 1998 vs 2021</vt:lpstr>
      <vt:lpstr>Winners: Subcategories</vt:lpstr>
      <vt:lpstr>Salary Growth</vt:lpstr>
      <vt:lpstr>Digital Space Trends</vt:lpstr>
      <vt:lpstr>Digital Space Opportunities</vt:lpstr>
      <vt:lpstr>Skills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French</dc:creator>
  <cp:lastModifiedBy>Leguizamon, J. Sebastian</cp:lastModifiedBy>
  <cp:revision>16</cp:revision>
  <dcterms:created xsi:type="dcterms:W3CDTF">2020-08-03T16:48:11Z</dcterms:created>
  <dcterms:modified xsi:type="dcterms:W3CDTF">2023-03-09T17:05:09Z</dcterms:modified>
</cp:coreProperties>
</file>