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304" r:id="rId7"/>
    <p:sldId id="269" r:id="rId8"/>
    <p:sldId id="267" r:id="rId9"/>
    <p:sldId id="305" r:id="rId10"/>
    <p:sldId id="307" r:id="rId11"/>
    <p:sldId id="313" r:id="rId12"/>
    <p:sldId id="266" r:id="rId13"/>
    <p:sldId id="312" r:id="rId14"/>
    <p:sldId id="308" r:id="rId15"/>
    <p:sldId id="310" r:id="rId16"/>
    <p:sldId id="264" r:id="rId17"/>
    <p:sldId id="306" r:id="rId18"/>
    <p:sldId id="311" r:id="rId19"/>
    <p:sldId id="270" r:id="rId20"/>
    <p:sldId id="314" r:id="rId21"/>
    <p:sldId id="315" r:id="rId22"/>
    <p:sldId id="316" r:id="rId23"/>
    <p:sldId id="278" r:id="rId24"/>
    <p:sldId id="317" r:id="rId25"/>
    <p:sldId id="318" r:id="rId26"/>
    <p:sldId id="320" r:id="rId27"/>
    <p:sldId id="280" r:id="rId28"/>
    <p:sldId id="322" r:id="rId29"/>
    <p:sldId id="288" r:id="rId30"/>
    <p:sldId id="290" r:id="rId31"/>
    <p:sldId id="321" r:id="rId32"/>
    <p:sldId id="319" r:id="rId33"/>
    <p:sldId id="296" r:id="rId34"/>
    <p:sldId id="323" r:id="rId35"/>
    <p:sldId id="292" r:id="rId36"/>
    <p:sldId id="301" r:id="rId37"/>
    <p:sldId id="302" r:id="rId38"/>
    <p:sldId id="30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7T17:03:06.2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92,'7'-1,"-1"0,1-1,0 1,-1-1,1-1,-1 1,1-1,9-6,32-12,-13 12,1 3,0 1,1 1,52 3,-32 0,-1-2,64-11,-100 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7:02:13.7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0 401 24575,'7'1'0,"0"-1"0,1 1 0,-1 1 0,0-1 0,0 1 0,-1 0 0,1 1 0,0 0 0,-1 0 0,0 0 0,1 1 0,-1 0 0,0 0 0,6 6 0,7 8 0,-1 0 0,25 34 0,-17-21 0,-22-26 0,0-1 0,0 0 0,0-1 0,0 1 0,1-1 0,0 0 0,0 0 0,-1 0 0,2 0 0,-1-1 0,0 0 0,0 0 0,7 1 0,3-1 0,1 0 0,-1-1 0,21 0 0,-20-2 0,-1 1 0,1 1 0,29 6 0,-2 1 0,0-2 0,0-3 0,1-1 0,65-5 0,-8 1 0,-47 3 0,-25 0 0,0-1 0,49-6 0,-69 4 0,0 0 0,0 0 0,0-1 0,0 0 0,-1 0 0,1-1 0,-1 0 0,0-1 0,0 0 0,0 0 0,-1-1 0,11-10 0,-9 6 0,0-1 0,-1 1 0,0-2 0,-1 1 0,-1-1 0,0 0 0,0-1 0,-1 0 0,0 0 0,-2 0 0,4-13 0,-3 2 0,-1-1 0,-1 1 0,0-1 0,-2 1 0,-4-31 0,2 47 0,1 0 0,-2 1 0,1-1 0,-1 1 0,0-1 0,0 1 0,-1 0 0,0 0 0,-1 1 0,1-1 0,-1 1 0,0 0 0,-1 0 0,0 1 0,1 0 0,-2 0 0,1 0 0,-1 0 0,1 1 0,-1 0 0,-12-4 0,-14-7 0,-1 3 0,-1 0 0,-48-8 0,67 16 0,-7 0 0,1 1 0,-1 2 0,-35 0 0,34 2 0,0-2 0,0 0 0,-25-5 0,-11-3 0,-1 3 0,0 2 0,-85 7 0,31-1 0,111-2 0,0 0 0,0 0 0,0 0 0,-1 1 0,1-1 0,0 1 0,0 0 0,0 0 0,0 1 0,1-1 0,-1 1 0,0 0 0,1 0 0,-1 0 0,1 0 0,-1 1 0,1-1 0,0 1 0,0 0 0,0 0 0,-2 4 0,-1 3 0,0 1 0,1 0 0,0 0 0,1 0 0,-5 21 0,6-21 0,-3 4 0,0 0 0,-1 0 0,-11 18 0,11-22 0,0 1 0,1 0 0,1 0 0,0 0 0,0 0 0,-2 15 0,7-25-28,0 1-1,0-1 1,0 1 0,1 0-1,-1-1 1,1 1 0,-1-1-1,1 0 1,0 1-1,0-1 1,0 0 0,1 1-1,-1-1 1,0 0-1,1 0 1,-1 0 0,1 0-1,0 0 1,0 0-1,-1-1 1,6 4 0,-2 0-713,7 7-6085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7:02:23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1588 190 24575,'-13'-12'0,"-1"0"0,0 1 0,-1 1 0,0 0 0,-23-11 0,-85-33 0,100 45 0,1 2 0,0 1 0,-1 1 0,0 1 0,0 2 0,0 0 0,0 1 0,-43 4 0,24-1 0,-43-5 0,16-8 0,48 6 0,0 2 0,-31-2 0,-67 3 0,-220 6 0,323-3 0,0 1 0,0 0 0,0 1 0,0 1 0,0 1 0,1 0 0,-1 1 0,1 0 0,1 2 0,-1 0 0,1 0 0,1 1 0,0 1 0,0 0 0,1 1 0,0 0 0,1 1 0,0 0 0,1 1 0,0 0 0,1 1 0,0 0 0,1 0 0,1 1 0,1-1 0,0 2 0,0-1 0,2 1 0,0 0 0,1 0 0,0 0 0,0 30 0,2-36 0,1 0 0,0 0 0,0 0 0,1 0 0,1 0 0,-1 0 0,1-1 0,1 1 0,0-1 0,1 1 0,-1-1 0,2 0 0,-1-1 0,1 1 0,0-1 0,1 0 0,7 8 0,-5-4 0,0-1 0,1 0 0,1-1 0,0 0 0,0 0 0,1-1 0,0 0 0,1-1 0,0-1 0,0 0 0,0 0 0,19 7 0,7-2 0,16 6 0,1-3 0,101 16 0,-91-21 0,-41-5 0,0-2 0,25 1 0,98 8 0,10 0 0,-130-11 0,51 9 0,18 1 0,-46-9 0,-20 0 0,0-1 0,0-1 0,0-2 0,56-10 0,-64 4 0,-1 0 0,0-2 0,0 0 0,34-24 0,-49 29 0,0-1 0,0 0 0,0 0 0,-1 0 0,0 0 0,0-1 0,-1 0 0,0 0 0,0 0 0,0 0 0,-1-1 0,0 0 0,-1 1 0,0-1 0,3-16 0,-1-8 0,-1 0 0,-1-51 0,-2 64-114,-1 0 1,-1 0-1,0 0 0,-2 0 0,0 1 1,-1-1-1,0 1 0,-2 0 0,0 0 1,-1 1-1,-13-21 0,10 23-6712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38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0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7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3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44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2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6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2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43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41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6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C0E96-34DA-C64C-90EE-D635AD4196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2E145FF-CA2E-4C4B-B3AE-FD9F47D9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fred.stlouisfed.org/graph/?g=UPQ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pd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d.stlouisfed.org/graph/?g=UQ3W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30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fred.stlouisfed.org/graph/?g=UOF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pd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d.stlouisfed.org/graph/?g=UPZ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5.pd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d.stlouisfed.org/graph/?g=UPR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6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fred.stlouisfed.org/graph/?g=UPSh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s://fred.stlouisfed.org/graph/?g=UWwv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d.stlouisfed.org/graph/?g=UPQw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4.pd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d.stlouisfed.org/graph/?g=UkR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8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hyperlink" Target="https://fred.stlouisfed.org/graph/?g=UWA7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hyperlink" Target="https://fred.stlouisfed.org/graph/?g=UQ53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s://fred.stlouisfed.org/graph/?g=UQ5O" TargetMode="Externa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d.stlouisfed.org/graph/?g=UQbY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11.pd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df"/><Relationship Id="rId7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hyperlink" Target="https://fred.stlouisfed.org/graph/?g=UQfJ" TargetMode="Externa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2.pdf"/><Relationship Id="rId7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fred.stlouisfed.org/graph/?g=UQeZ" TargetMode="Externa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20.pdf"/><Relationship Id="rId7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fred.stlouisfed.org/graph/?g=UWIE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7" Type="http://schemas.openxmlformats.org/officeDocument/2006/relationships/hyperlink" Target="https://fred.stlouisfed.org/graph/?g=UtM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fred.stlouisfed.org/graph/?g=UOE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0.pd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hyperlink" Target="https://fred.stlouisfed.org/graph/?g=UOFj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fred.stlouisfed.org/graph/?g=UqRj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fred.stlouisfed.org/graph/?g=Sb8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pd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52400"/>
            <a:ext cx="9144000" cy="2519066"/>
          </a:xfrm>
          <a:prstGeom prst="rect">
            <a:avLst/>
          </a:prstGeom>
          <a:gradFill>
            <a:gsLst>
              <a:gs pos="16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solidFill>
              <a:srgbClr val="B201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160" y="1447800"/>
            <a:ext cx="4596760" cy="918866"/>
          </a:xfrm>
        </p:spPr>
        <p:txBody>
          <a:bodyPr wrap="none" anchor="t" anchorCtr="0">
            <a:noAutofit/>
          </a:bodyPr>
          <a:lstStyle/>
          <a:p>
            <a:pPr lvl="0" algn="l"/>
            <a:r>
              <a:rPr lang="en-US" sz="2000" b="1" dirty="0">
                <a:latin typeface="Gill Sans MT"/>
                <a:cs typeface="Gill Sans MT"/>
              </a:rPr>
              <a:t>Dr. J. Sebastian Leguizamon,</a:t>
            </a:r>
            <a:br>
              <a:rPr lang="en-US" sz="2000" b="1" dirty="0">
                <a:latin typeface="Gill Sans MT"/>
                <a:cs typeface="Gill Sans MT"/>
              </a:rPr>
            </a:br>
            <a:r>
              <a:rPr lang="en-US" sz="2000" b="1" dirty="0">
                <a:latin typeface="Gill Sans MT"/>
                <a:cs typeface="Gill Sans MT"/>
              </a:rPr>
              <a:t>Associate Professor of Economics</a:t>
            </a:r>
            <a:br>
              <a:rPr lang="en-US" sz="2000" b="1" dirty="0">
                <a:latin typeface="Gill Sans MT"/>
                <a:cs typeface="Gill Sans MT"/>
              </a:rPr>
            </a:br>
            <a:r>
              <a:rPr lang="en-US" sz="2000" b="1" dirty="0">
                <a:latin typeface="Gill Sans MT"/>
                <a:cs typeface="Gill Sans MT"/>
              </a:rPr>
              <a:t>Director, Center for Applied Economics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41400" y="2667000"/>
            <a:ext cx="7416800" cy="310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j-ea"/>
                <a:cs typeface="Gill Sans MT"/>
              </a:rPr>
              <a:t>Economic trends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j-ea"/>
                <a:cs typeface="Gill Sans MT"/>
              </a:rPr>
              <a:t>and the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j-ea"/>
                <a:cs typeface="Gill Sans MT"/>
              </a:rPr>
              <a:t>Housing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j-ea"/>
                <a:cs typeface="Gill Sans MT"/>
              </a:rPr>
              <a:t>Market</a:t>
            </a:r>
            <a:endParaRPr kumimoji="0" lang="en-US" sz="43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52400"/>
            <a:ext cx="914400" cy="701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rgbClr val="B201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KU-Cup-Long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838200"/>
            <a:ext cx="1937657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5E709F-F0C2-4679-BA9F-6A2E8BE50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670" y="3886201"/>
            <a:ext cx="4157221" cy="27703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F716AE-C654-DD41-C248-1A96998A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76" y="451484"/>
            <a:ext cx="7239000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Savings </a:t>
            </a:r>
          </a:p>
        </p:txBody>
      </p:sp>
      <p:pic>
        <p:nvPicPr>
          <p:cNvPr id="4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C429D66A-85FA-8600-3E22-D38A83768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905" y="1041786"/>
            <a:ext cx="8044860" cy="5571065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WKU-Cup-Tall-RB.ai">
            <a:extLst>
              <a:ext uri="{FF2B5EF4-FFF2-40B4-BE49-F238E27FC236}">
                <a16:creationId xmlns:a16="http://schemas.microsoft.com/office/drawing/2014/main" id="{A5A9C4E2-8D15-980E-1391-A9BD08A4E48A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5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F716AE-C654-DD41-C248-1A96998A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76" y="451484"/>
            <a:ext cx="7239000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Disposable Income (Growth) </a:t>
            </a:r>
          </a:p>
        </p:txBody>
      </p:sp>
      <p:pic>
        <p:nvPicPr>
          <p:cNvPr id="5" name="Picture 4" descr="WKU-Cup-Tall-RB.ai">
            <a:extLst>
              <a:ext uri="{FF2B5EF4-FFF2-40B4-BE49-F238E27FC236}">
                <a16:creationId xmlns:a16="http://schemas.microsoft.com/office/drawing/2014/main" id="{A5A9C4E2-8D15-980E-1391-A9BD08A4E48A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5BA7D-0104-DF64-565C-3A9EFC662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FRED Graph Chart" descr="FRED Graph">
            <a:hlinkClick r:id="rId6" tooltip="View this chart in your browser. "/>
            <a:extLst>
              <a:ext uri="{FF2B5EF4-FFF2-40B4-BE49-F238E27FC236}">
                <a16:creationId xmlns:a16="http://schemas.microsoft.com/office/drawing/2014/main" id="{CA70CE6C-7412-25E0-297A-BBD6FFF79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83" y="1160539"/>
            <a:ext cx="7778517" cy="52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02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B4AED7A4-207E-B40D-3CFB-583310767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15" y="1491951"/>
            <a:ext cx="7677585" cy="510928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05F88C-3E96-F9EF-6BAC-F88EC73A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15" y="609600"/>
            <a:ext cx="7677585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Openings: Construction</a:t>
            </a:r>
          </a:p>
        </p:txBody>
      </p:sp>
    </p:spTree>
    <p:extLst>
      <p:ext uri="{BB962C8B-B14F-4D97-AF65-F5344CB8AC3E}">
        <p14:creationId xmlns:p14="http://schemas.microsoft.com/office/powerpoint/2010/main" val="156916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05F88C-3E96-F9EF-6BAC-F88EC73A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15" y="609600"/>
            <a:ext cx="7677585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Consumer Expectation</a:t>
            </a:r>
          </a:p>
        </p:txBody>
      </p:sp>
      <p:pic>
        <p:nvPicPr>
          <p:cNvPr id="2" name="FRED Graph Chart" descr="FRED Graph">
            <a:hlinkClick r:id="rId6" tooltip="View this chart in your browser. "/>
            <a:extLst>
              <a:ext uri="{FF2B5EF4-FFF2-40B4-BE49-F238E27FC236}">
                <a16:creationId xmlns:a16="http://schemas.microsoft.com/office/drawing/2014/main" id="{C1E6EBCC-412C-509B-F94C-8A375A000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885" y="1143292"/>
            <a:ext cx="7600950" cy="51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72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296125" y="5868099"/>
            <a:ext cx="767240" cy="657633"/>
          </a:xfrm>
          <a:prstGeom prst="rect">
            <a:avLst/>
          </a:prstGeom>
        </p:spPr>
      </p:pic>
      <p:pic>
        <p:nvPicPr>
          <p:cNvPr id="2" name="FRED Graph Chart" descr="Chart, histogram&#10;&#10;Description automatically generated">
            <a:hlinkClick r:id="rId6" tooltip="View this chart in your browser. "/>
            <a:extLst>
              <a:ext uri="{FF2B5EF4-FFF2-40B4-BE49-F238E27FC236}">
                <a16:creationId xmlns:a16="http://schemas.microsoft.com/office/drawing/2014/main" id="{A9EDB3E0-72BD-A999-5D8D-4D77A242F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73" y="1258015"/>
            <a:ext cx="7810752" cy="52677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40586F-30F5-F2B7-DFE3-903D67E9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73" y="609600"/>
            <a:ext cx="7591827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Inflation and Interest Rates</a:t>
            </a:r>
          </a:p>
        </p:txBody>
      </p:sp>
    </p:spTree>
    <p:extLst>
      <p:ext uri="{BB962C8B-B14F-4D97-AF65-F5344CB8AC3E}">
        <p14:creationId xmlns:p14="http://schemas.microsoft.com/office/powerpoint/2010/main" val="174597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Housing Market Trends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of Borrowing and New Inventory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A6F1A58D-4ADC-68A2-3179-28F53E63C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2730" y="1685496"/>
            <a:ext cx="7414470" cy="4793005"/>
          </a:xfrm>
          <a:prstGeom prst="rect">
            <a:avLst/>
          </a:prstGeom>
        </p:spPr>
      </p:pic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1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239000" cy="707472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Cost of Owning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pic>
        <p:nvPicPr>
          <p:cNvPr id="12" name="FRED Graph Chart" descr="FRED Graph">
            <a:hlinkClick r:id="rId5" tooltip="View this chart in your browser. "/>
            <a:extLst>
              <a:ext uri="{FF2B5EF4-FFF2-40B4-BE49-F238E27FC236}">
                <a16:creationId xmlns:a16="http://schemas.microsoft.com/office/drawing/2014/main" id="{24B443FB-D4A2-931C-4EED-FCA6E5995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518859"/>
            <a:ext cx="7239000" cy="48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KU-Cup-Tall-RB.ai">
            <a:extLst>
              <a:ext uri="{FF2B5EF4-FFF2-40B4-BE49-F238E27FC236}">
                <a16:creationId xmlns:a16="http://schemas.microsoft.com/office/drawing/2014/main" id="{B552FF28-C493-8DF6-A290-DB6F73CA3CCF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D5D1D2-C887-BD7D-EAAA-5E68E009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239000" cy="7074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of Renting</a:t>
            </a:r>
          </a:p>
        </p:txBody>
      </p:sp>
      <p:pic>
        <p:nvPicPr>
          <p:cNvPr id="6" name="FRED Graph Chart" descr="FRED Graph">
            <a:hlinkClick r:id="rId6" tooltip="View this chart in your browser. "/>
            <a:extLst>
              <a:ext uri="{FF2B5EF4-FFF2-40B4-BE49-F238E27FC236}">
                <a16:creationId xmlns:a16="http://schemas.microsoft.com/office/drawing/2014/main" id="{38C4FE4B-08B0-38A2-C0F6-B490C2F07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38451" y="1233181"/>
            <a:ext cx="7465982" cy="50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1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KU-Cup-Tall-RB.ai">
            <a:extLst>
              <a:ext uri="{FF2B5EF4-FFF2-40B4-BE49-F238E27FC236}">
                <a16:creationId xmlns:a16="http://schemas.microsoft.com/office/drawing/2014/main" id="{B552FF28-C493-8DF6-A290-DB6F73CA3CCF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D5D1D2-C887-BD7D-EAAA-5E68E009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239000" cy="7074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6C0F2-4E09-EB77-468E-3ACEA7C05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RED Graph Chart" descr="FRED Graph">
            <a:hlinkClick r:id="rId6" tooltip="View this chart in your browser. "/>
            <a:extLst>
              <a:ext uri="{FF2B5EF4-FFF2-40B4-BE49-F238E27FC236}">
                <a16:creationId xmlns:a16="http://schemas.microsoft.com/office/drawing/2014/main" id="{BAE7F5FB-4ACA-3C3C-9E28-0A0EEE9D6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404384"/>
            <a:ext cx="7239000" cy="48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06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17446"/>
            <a:ext cx="7543800" cy="763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Economy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69B25-B855-E394-8988-D4CB6FFB9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FRED Graph Chart" descr="FRED Graph">
            <a:hlinkClick r:id="rId5" tooltip="View this chart in your browser. "/>
            <a:extLst>
              <a:ext uri="{FF2B5EF4-FFF2-40B4-BE49-F238E27FC236}">
                <a16:creationId xmlns:a16="http://schemas.microsoft.com/office/drawing/2014/main" id="{24ED6799-1501-D9FE-5E90-2894CD3C0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60" y="940631"/>
            <a:ext cx="7905750" cy="533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7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</p:spPr>
        <p:txBody>
          <a:bodyPr anchor="ctr"/>
          <a:lstStyle/>
          <a:p>
            <a:pPr algn="l"/>
            <a:r>
              <a:rPr lang="en-US" b="1" dirty="0">
                <a:latin typeface="Gill Sans MT"/>
                <a:cs typeface="Gill Sans MT"/>
              </a:rPr>
              <a:t>Overview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638300"/>
            <a:ext cx="6934200" cy="4991100"/>
          </a:xfrm>
        </p:spPr>
        <p:txBody>
          <a:bodyPr/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>
              <a:latin typeface="Perpetua"/>
              <a:cs typeface="Perpetua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The U.S. Economy and Housing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>
              <a:latin typeface="Perpetua"/>
              <a:cs typeface="Perpetua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The regional Economy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>
              <a:latin typeface="Perpetua"/>
              <a:cs typeface="Perpetua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The local Economy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>
              <a:latin typeface="Perpetua"/>
              <a:cs typeface="Perpetua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The Housing Market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Kentucky and similar States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Bowling Green and similar MSAs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>
                <a:alphaModFix/>
              </a:blip>
              <a:stretch>
                <a:fillRect/>
              </a:stretch>
            </p:blipFill>
          </mc:Choice>
          <mc:Fallback>
            <p:blipFill>
              <a:blip r:embed="rId3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17446"/>
            <a:ext cx="7543800" cy="763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RPCPI (Selected States)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69B25-B855-E394-8988-D4CB6FFB9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FRED Graph Chart" descr="FRED Graph">
            <a:hlinkClick r:id="rId5" tooltip="View this chart in your browser. "/>
            <a:extLst>
              <a:ext uri="{FF2B5EF4-FFF2-40B4-BE49-F238E27FC236}">
                <a16:creationId xmlns:a16="http://schemas.microsoft.com/office/drawing/2014/main" id="{6B540B21-4613-D00A-8C0C-86878AEAA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60" y="910856"/>
            <a:ext cx="7829550" cy="52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24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17446"/>
            <a:ext cx="7543800" cy="763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Growth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69B25-B855-E394-8988-D4CB6FFB9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FRED Graph Chart" descr="FRED Graph">
            <a:hlinkClick r:id="rId5" tooltip="View this chart in your browser. "/>
            <a:extLst>
              <a:ext uri="{FF2B5EF4-FFF2-40B4-BE49-F238E27FC236}">
                <a16:creationId xmlns:a16="http://schemas.microsoft.com/office/drawing/2014/main" id="{3363C45B-F1DB-F314-C42D-10ABBF55A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1119730"/>
            <a:ext cx="7661071" cy="51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97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3949" y="117446"/>
            <a:ext cx="8038051" cy="763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Growth: Construction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69B25-B855-E394-8988-D4CB6FFB9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FRED Graph Chart" descr="FRED Graph">
            <a:hlinkClick r:id="rId6" tooltip="View this chart in your browser. "/>
            <a:extLst>
              <a:ext uri="{FF2B5EF4-FFF2-40B4-BE49-F238E27FC236}">
                <a16:creationId xmlns:a16="http://schemas.microsoft.com/office/drawing/2014/main" id="{13B4D658-A51D-8C44-C2DF-A6676916F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95" y="940631"/>
            <a:ext cx="7905750" cy="533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80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4224" y="176170"/>
            <a:ext cx="8247776" cy="7629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Economy Trends:  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46205-83DE-2FB9-156D-EA632BCC8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FRED Graph Chart" descr="FRED Graph">
            <a:hlinkClick r:id="rId5" tooltip="View this chart in your browser. "/>
            <a:extLst>
              <a:ext uri="{FF2B5EF4-FFF2-40B4-BE49-F238E27FC236}">
                <a16:creationId xmlns:a16="http://schemas.microsoft.com/office/drawing/2014/main" id="{CFAC91A3-A628-ED25-6E78-D4127C809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60" y="939150"/>
            <a:ext cx="7862928" cy="53029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9814737-17CF-4E91-DDC6-5D1D553238F3}"/>
                  </a:ext>
                </a:extLst>
              </p14:cNvPr>
              <p14:cNvContentPartPr/>
              <p14:nvPr/>
            </p14:nvContentPartPr>
            <p14:xfrm>
              <a:off x="7725831" y="5822227"/>
              <a:ext cx="217800" cy="33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9814737-17CF-4E91-DDC6-5D1D55323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72191" y="5714587"/>
                <a:ext cx="325440" cy="24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604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4224" y="176170"/>
            <a:ext cx="8247776" cy="7629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Growth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46205-83DE-2FB9-156D-EA632BCC8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RED Graph Chart" descr="FRED Graph">
            <a:hlinkClick r:id="rId5" tooltip="View this chart in your browser. "/>
            <a:extLst>
              <a:ext uri="{FF2B5EF4-FFF2-40B4-BE49-F238E27FC236}">
                <a16:creationId xmlns:a16="http://schemas.microsoft.com/office/drawing/2014/main" id="{A5747F7E-0FC1-00F9-2897-B589D535F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60" y="939150"/>
            <a:ext cx="7907672" cy="5333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7B8E8F9-ABC6-2E33-ECE3-85E64D92F751}"/>
                  </a:ext>
                </a:extLst>
              </p14:cNvPr>
              <p14:cNvContentPartPr/>
              <p14:nvPr/>
            </p14:nvContentPartPr>
            <p14:xfrm>
              <a:off x="7105191" y="5702707"/>
              <a:ext cx="446400" cy="230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7B8E8F9-ABC6-2E33-ECE3-85E64D92F7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6191" y="5693707"/>
                <a:ext cx="464040" cy="2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8760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4224" y="176170"/>
            <a:ext cx="8247776" cy="7629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Growth 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46205-83DE-2FB9-156D-EA632BCC8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FRED Graph Chart" descr="FRED Graph">
            <a:hlinkClick r:id="rId5" tooltip="View this chart in your browser. "/>
            <a:extLst>
              <a:ext uri="{FF2B5EF4-FFF2-40B4-BE49-F238E27FC236}">
                <a16:creationId xmlns:a16="http://schemas.microsoft.com/office/drawing/2014/main" id="{CD3AEB32-74B7-F889-1FFA-66F37658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83" y="939150"/>
            <a:ext cx="7880610" cy="53148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945B23C-D1E5-4111-A529-D8030AC6FD60}"/>
                  </a:ext>
                </a:extLst>
              </p14:cNvPr>
              <p14:cNvContentPartPr/>
              <p14:nvPr/>
            </p14:nvContentPartPr>
            <p14:xfrm>
              <a:off x="5157951" y="5636107"/>
              <a:ext cx="597240" cy="297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945B23C-D1E5-4111-A529-D8030AC6FD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49311" y="5627107"/>
                <a:ext cx="614880" cy="31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0740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CF47-005A-B4BF-5C80-AF7F8FD759B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 Market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and Local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46EF29B8-CEA4-DBB9-41EF-B458ACFA1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818" y="2016125"/>
            <a:ext cx="6132689" cy="3449638"/>
          </a:xfrm>
        </p:spPr>
      </p:pic>
    </p:spTree>
    <p:extLst>
      <p:ext uri="{BB962C8B-B14F-4D97-AF65-F5344CB8AC3E}">
        <p14:creationId xmlns:p14="http://schemas.microsoft.com/office/powerpoint/2010/main" val="368702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6837" y="256767"/>
            <a:ext cx="8105163" cy="7918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 Still Affordable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C40C0F-5A3D-C1FB-677A-143E661DA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54" y="1156936"/>
            <a:ext cx="7472191" cy="44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31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6837" y="256767"/>
            <a:ext cx="8105163" cy="7918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 Growing Slower…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DC544-16D7-07DF-D02F-FA6B37583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51" y="1291904"/>
            <a:ext cx="8446567" cy="46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45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Values: Metro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9CC32-E684-11EB-45E6-815B896E7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2FA42-6841-4761-4BC5-F75B1D45E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61" y="1391653"/>
            <a:ext cx="7633231" cy="46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29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56767"/>
            <a:ext cx="7543800" cy="1381533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Predictions are Hard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CBER for 2022: “Slow Recovery”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638300"/>
            <a:ext cx="6934200" cy="4991100"/>
          </a:xfrm>
        </p:spPr>
        <p:txBody>
          <a:bodyPr/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>
              <a:latin typeface="Perpetua"/>
              <a:cs typeface="Perpetua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U.S.: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3.7% Growth in GDP (lower than 2021)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Unemployment up to 3.7%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Inflation: 2.7%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Slow increase of interest rates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>
              <a:latin typeface="Perpetua"/>
              <a:cs typeface="Perpetua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KY: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3.5% Growth in GSP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Unemployment: 3.9%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Employment Growth: 3.0%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Perpetua"/>
                <a:cs typeface="Perpetua"/>
              </a:rPr>
              <a:t>Manufacturing Employment: 2.9%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endParaRPr lang="en-US" dirty="0">
              <a:latin typeface="Perpetua"/>
              <a:cs typeface="Perpetua"/>
            </a:endParaRP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>
                <a:alphaModFix/>
              </a:blip>
              <a:stretch>
                <a:fillRect/>
              </a:stretch>
            </p:blipFill>
          </mc:Choice>
          <mc:Fallback>
            <p:blipFill>
              <a:blip r:embed="rId3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14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Growth Terms: Metro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7E74C-8B49-4738-2C4E-B3FA38184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3AC2E-6A26-DC54-A008-CA1E8DD90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07" y="1563392"/>
            <a:ext cx="7727426" cy="45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20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6837" y="256767"/>
            <a:ext cx="8105163" cy="7918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Listings (Local)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232726-745F-FB06-0C40-E61982851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38" y="1182848"/>
            <a:ext cx="7690360" cy="49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6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6837" y="256767"/>
            <a:ext cx="8105163" cy="7918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Listings (LOCAL)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FF687B-F3AD-A1C7-732E-D52079776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77" y="1258349"/>
            <a:ext cx="819038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9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Discounts? 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121BB-1EEA-0664-29BB-1522B9372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18FFD-D2D9-399A-D5F4-921E251AE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57" y="1499448"/>
            <a:ext cx="7873343" cy="444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16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6837" y="256767"/>
            <a:ext cx="8105163" cy="7918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Price Reductions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63294-C364-02B5-89DC-CF7EBF277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94" y="1142996"/>
            <a:ext cx="7691306" cy="454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1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</p:spPr>
        <p:txBody>
          <a:bodyPr anchor="ctr"/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BG: Longer To Sell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BD89C-B8D7-1192-DE6A-D0528C44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849DC-9F18-0AE2-8F47-43834FEC0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60" y="1638300"/>
            <a:ext cx="7825877" cy="46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1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83890"/>
            <a:ext cx="7543800" cy="897622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Value Growth: Forecast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B28CE-619A-9039-E0B3-A3D5C281B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10BEF-09FC-8D02-8D42-9EE3F201F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44" y="867569"/>
            <a:ext cx="8213226" cy="47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23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92948"/>
            <a:ext cx="7543800" cy="813732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L-R Forecast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>
                <a:alphaModFix/>
              </a:blip>
              <a:stretch>
                <a:fillRect/>
              </a:stretch>
            </p:blipFill>
          </mc:Choice>
          <mc:Fallback>
            <p:blipFill>
              <a:blip r:embed="rId4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99590-7F02-CDE1-69FD-8ADF69D3D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DB33E-FD7A-6960-0A28-1FE0BAB00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60" y="1029629"/>
            <a:ext cx="7972757" cy="52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41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B7E87-C1B7-411E-8531-D1E23E175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Inflation, Interest Rates, and the Economy affecting the KY and BG disproportionately</a:t>
            </a:r>
          </a:p>
          <a:p>
            <a:r>
              <a:rPr lang="en-US" dirty="0"/>
              <a:t>BG and KY – greater effect on the housing market</a:t>
            </a:r>
          </a:p>
          <a:p>
            <a:r>
              <a:rPr lang="en-US" dirty="0"/>
              <a:t>Trends suggest slowdown in growth</a:t>
            </a:r>
          </a:p>
          <a:p>
            <a:pPr lvl="1"/>
            <a:r>
              <a:rPr lang="en-US" dirty="0"/>
              <a:t>Prices may even start declining over the next year  </a:t>
            </a:r>
          </a:p>
          <a:p>
            <a:pPr lvl="1"/>
            <a:r>
              <a:rPr lang="en-US" dirty="0"/>
              <a:t>Not very optimistic about selling quickly</a:t>
            </a:r>
          </a:p>
          <a:p>
            <a:pPr lvl="1"/>
            <a:r>
              <a:rPr lang="en-US" dirty="0"/>
              <a:t>Number of mortgages will probably be affected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>
                <a:alphaModFix/>
              </a:blip>
              <a:stretch>
                <a:fillRect/>
              </a:stretch>
            </p:blipFill>
          </mc:Choice>
          <mc:Fallback>
            <p:blipFill>
              <a:blip r:embed="rId3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14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</p:spPr>
        <p:txBody>
          <a:bodyPr anchor="ctr"/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Actual [Available] Data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BEA)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BBB5331-757E-4970-9B77-ECDBD04C7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737602"/>
              </p:ext>
            </p:extLst>
          </p:nvPr>
        </p:nvGraphicFramePr>
        <p:xfrm>
          <a:off x="838200" y="1638299"/>
          <a:ext cx="7239000" cy="450506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2598889">
                  <a:extLst>
                    <a:ext uri="{9D8B030D-6E8A-4147-A177-3AD203B41FA5}">
                      <a16:colId xmlns:a16="http://schemas.microsoft.com/office/drawing/2014/main" val="1955504921"/>
                    </a:ext>
                  </a:extLst>
                </a:gridCol>
                <a:gridCol w="1486016">
                  <a:extLst>
                    <a:ext uri="{9D8B030D-6E8A-4147-A177-3AD203B41FA5}">
                      <a16:colId xmlns:a16="http://schemas.microsoft.com/office/drawing/2014/main" val="2080307280"/>
                    </a:ext>
                  </a:extLst>
                </a:gridCol>
                <a:gridCol w="1653316">
                  <a:extLst>
                    <a:ext uri="{9D8B030D-6E8A-4147-A177-3AD203B41FA5}">
                      <a16:colId xmlns:a16="http://schemas.microsoft.com/office/drawing/2014/main" val="4092601326"/>
                    </a:ext>
                  </a:extLst>
                </a:gridCol>
                <a:gridCol w="1500779">
                  <a:extLst>
                    <a:ext uri="{9D8B030D-6E8A-4147-A177-3AD203B41FA5}">
                      <a16:colId xmlns:a16="http://schemas.microsoft.com/office/drawing/2014/main" val="3209008068"/>
                    </a:ext>
                  </a:extLst>
                </a:gridCol>
              </a:tblGrid>
              <a:tr h="528856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79064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 GDP (US)</a:t>
                      </a: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 GDP (KY)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845298"/>
                  </a:ext>
                </a:extLst>
              </a:tr>
              <a:tr h="73894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558991"/>
                  </a:ext>
                </a:extLst>
              </a:tr>
              <a:tr h="134749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Federal Funds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82777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Inflation (Annualized)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059837"/>
                  </a:ext>
                </a:extLst>
              </a:tr>
            </a:tbl>
          </a:graphicData>
        </a:graphic>
      </p:graphicFrame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>
                <a:alphaModFix/>
              </a:blip>
              <a:stretch>
                <a:fillRect/>
              </a:stretch>
            </p:blipFill>
          </mc:Choice>
          <mc:Fallback>
            <p:blipFill>
              <a:blip r:embed="rId3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4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1028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Trends- Economic Indicators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RGDP</a:t>
            </a:r>
          </a:p>
        </p:txBody>
      </p:sp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>
                <a:alphaModFix/>
              </a:blip>
              <a:stretch>
                <a:fillRect/>
              </a:stretch>
            </p:blipFill>
          </mc:Choice>
          <mc:Fallback>
            <p:blipFill>
              <a:blip r:embed="rId6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pic>
        <p:nvPicPr>
          <p:cNvPr id="2" name="FRED Graph Chart" descr="FRED Graph">
            <a:hlinkClick r:id="rId7" tooltip="View this chart in your browser. "/>
            <a:extLst>
              <a:ext uri="{FF2B5EF4-FFF2-40B4-BE49-F238E27FC236}">
                <a16:creationId xmlns:a16="http://schemas.microsoft.com/office/drawing/2014/main" id="{B15C2BD2-A40A-724F-EAAF-72952C66B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170" y="1552375"/>
            <a:ext cx="7643630" cy="50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0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70C54C34-65FA-045D-4831-04DC0B11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49" y="1327850"/>
            <a:ext cx="7484902" cy="5047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13404-BFAE-64E4-9814-25AB5E8DD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239000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</a:t>
            </a:r>
          </a:p>
        </p:txBody>
      </p:sp>
      <p:pic>
        <p:nvPicPr>
          <p:cNvPr id="3" name="Picture 2" descr="WKU-Cup-Tall-RB.ai">
            <a:extLst>
              <a:ext uri="{FF2B5EF4-FFF2-40B4-BE49-F238E27FC236}">
                <a16:creationId xmlns:a16="http://schemas.microsoft.com/office/drawing/2014/main" id="{296B7E59-8AFF-F096-128B-A328BEFCE022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6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>
                <a:alphaModFix/>
              </a:blip>
              <a:stretch>
                <a:fillRect/>
              </a:stretch>
            </p:blipFill>
          </mc:Choice>
          <mc:Fallback>
            <p:blipFill>
              <a:blip r:embed="rId3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pic>
        <p:nvPicPr>
          <p:cNvPr id="3" name="FRED Graph Chart" descr="FRED Graph">
            <a:hlinkClick r:id="rId4" tooltip="View this chart in your browser. "/>
            <a:extLst>
              <a:ext uri="{FF2B5EF4-FFF2-40B4-BE49-F238E27FC236}">
                <a16:creationId xmlns:a16="http://schemas.microsoft.com/office/drawing/2014/main" id="{C93BF2E6-A5F5-F67A-8602-31F876593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66" y="1468318"/>
            <a:ext cx="7301242" cy="4924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3A09E-B66C-2BE1-C9BC-C7FE9BA1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239000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Unemployment Rate</a:t>
            </a:r>
          </a:p>
        </p:txBody>
      </p:sp>
    </p:spTree>
    <p:extLst>
      <p:ext uri="{BB962C8B-B14F-4D97-AF65-F5344CB8AC3E}">
        <p14:creationId xmlns:p14="http://schemas.microsoft.com/office/powerpoint/2010/main" val="638871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E2B914DD-A46C-34A9-233E-CC608E59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3" y="1143292"/>
            <a:ext cx="7664912" cy="5307951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WKU-Cup-Tall-RB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770EE9-5A01-5B04-8AD6-6ADD7D23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239000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Openings</a:t>
            </a:r>
          </a:p>
        </p:txBody>
      </p:sp>
    </p:spTree>
    <p:extLst>
      <p:ext uri="{BB962C8B-B14F-4D97-AF65-F5344CB8AC3E}">
        <p14:creationId xmlns:p14="http://schemas.microsoft.com/office/powerpoint/2010/main" val="123360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ABF5681F-D073-1898-11E0-B07A9A2F3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8"/>
          <a:stretch/>
        </p:blipFill>
        <p:spPr>
          <a:xfrm>
            <a:off x="451598" y="1351226"/>
            <a:ext cx="7625602" cy="5101917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WKU-Cup-Tall-RB.ai">
            <a:extLst>
              <a:ext uri="{FF2B5EF4-FFF2-40B4-BE49-F238E27FC236}">
                <a16:creationId xmlns:a16="http://schemas.microsoft.com/office/drawing/2014/main" id="{46F10401-37EF-824E-6237-4224B559C91B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>
                <a:alphaModFix/>
              </a:blip>
              <a:stretch>
                <a:fillRect/>
              </a:stretch>
            </p:blipFill>
          </mc:Choice>
          <mc:Fallback>
            <p:blipFill>
              <a:blip r:embed="rId5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8077200" y="5943600"/>
            <a:ext cx="767240" cy="6576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CB36F4-83ED-FE67-A2AC-3B7EBB3A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239000" cy="5336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Weekly Earnings (Real)</a:t>
            </a:r>
          </a:p>
        </p:txBody>
      </p:sp>
    </p:spTree>
    <p:extLst>
      <p:ext uri="{BB962C8B-B14F-4D97-AF65-F5344CB8AC3E}">
        <p14:creationId xmlns:p14="http://schemas.microsoft.com/office/powerpoint/2010/main" val="215132466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2150</TotalTime>
  <Words>335</Words>
  <Application>Microsoft Office PowerPoint</Application>
  <PresentationFormat>On-screen Show (4:3)</PresentationFormat>
  <Paragraphs>88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Gill Sans MT</vt:lpstr>
      <vt:lpstr>Perpetua</vt:lpstr>
      <vt:lpstr>Times New Roman</vt:lpstr>
      <vt:lpstr>Gallery</vt:lpstr>
      <vt:lpstr>Dr. J. Sebastian Leguizamon, Associate Professor of Economics Director, Center for Applied Economics</vt:lpstr>
      <vt:lpstr>Overview</vt:lpstr>
      <vt:lpstr>Predictions are Hard CBER for 2022: “Slow Recovery”</vt:lpstr>
      <vt:lpstr>Actual [Available] Data (Source: BEA)</vt:lpstr>
      <vt:lpstr>Trends- Economic Indicators RGDP</vt:lpstr>
      <vt:lpstr>Employment</vt:lpstr>
      <vt:lpstr>Unemployment Rate</vt:lpstr>
      <vt:lpstr>Job Openings</vt:lpstr>
      <vt:lpstr>Weekly Earnings (Real)</vt:lpstr>
      <vt:lpstr>Savings </vt:lpstr>
      <vt:lpstr>Disposable Income (Growth) </vt:lpstr>
      <vt:lpstr>Job Openings: Construction</vt:lpstr>
      <vt:lpstr>Consumer Expectation</vt:lpstr>
      <vt:lpstr>Inflation and Interest Rates</vt:lpstr>
      <vt:lpstr>US Housing Market Trends Cost of Borrowing and New Inventory</vt:lpstr>
      <vt:lpstr>Cost of Owning</vt:lpstr>
      <vt:lpstr>Cost of Renting</vt:lpstr>
      <vt:lpstr>Inventory</vt:lpstr>
      <vt:lpstr>State Economy</vt:lpstr>
      <vt:lpstr>RPCPI (Selected States)</vt:lpstr>
      <vt:lpstr>Employment Growth</vt:lpstr>
      <vt:lpstr>Employment Growth: Construction</vt:lpstr>
      <vt:lpstr>Local Economy Trends:  </vt:lpstr>
      <vt:lpstr>Population Growth</vt:lpstr>
      <vt:lpstr>Employment Growth </vt:lpstr>
      <vt:lpstr>Housing Market  State and Local</vt:lpstr>
      <vt:lpstr>KY Still Affordable</vt:lpstr>
      <vt:lpstr>KY Growing Slower…</vt:lpstr>
      <vt:lpstr>Home Values: Metro</vt:lpstr>
      <vt:lpstr>In Growth Terms: Metro</vt:lpstr>
      <vt:lpstr>New Listings (Local)</vt:lpstr>
      <vt:lpstr>All Listings (LOCAL)</vt:lpstr>
      <vt:lpstr>Discounts? </vt:lpstr>
      <vt:lpstr>Current Price Reductions</vt:lpstr>
      <vt:lpstr>BG: Longer To Sell</vt:lpstr>
      <vt:lpstr>Home Value Growth: Forecast</vt:lpstr>
      <vt:lpstr>L-R Forecast</vt:lpstr>
      <vt:lpstr>Conclusion</vt:lpstr>
    </vt:vector>
  </TitlesOfParts>
  <Company>WKU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J. Sebastian Leguizamon Center for Applied Economics</dc:title>
  <dc:creator>Leguizamon, J. Sebastian</dc:creator>
  <cp:lastModifiedBy>Leguizamon, J. Sebastian</cp:lastModifiedBy>
  <cp:revision>42</cp:revision>
  <dcterms:created xsi:type="dcterms:W3CDTF">2020-01-12T17:59:25Z</dcterms:created>
  <dcterms:modified xsi:type="dcterms:W3CDTF">2022-10-18T20:10:27Z</dcterms:modified>
</cp:coreProperties>
</file>