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2"/>
  </p:notesMasterIdLst>
  <p:sldIdLst>
    <p:sldId id="256" r:id="rId2"/>
    <p:sldId id="259" r:id="rId3"/>
    <p:sldId id="282" r:id="rId4"/>
    <p:sldId id="276" r:id="rId5"/>
    <p:sldId id="286" r:id="rId6"/>
    <p:sldId id="287" r:id="rId7"/>
    <p:sldId id="288" r:id="rId8"/>
    <p:sldId id="257" r:id="rId9"/>
    <p:sldId id="278" r:id="rId10"/>
    <p:sldId id="266" r:id="rId11"/>
    <p:sldId id="284" r:id="rId12"/>
    <p:sldId id="261" r:id="rId13"/>
    <p:sldId id="264" r:id="rId14"/>
    <p:sldId id="260" r:id="rId15"/>
    <p:sldId id="289" r:id="rId16"/>
    <p:sldId id="291" r:id="rId17"/>
    <p:sldId id="290" r:id="rId18"/>
    <p:sldId id="292" r:id="rId19"/>
    <p:sldId id="293" r:id="rId20"/>
    <p:sldId id="268" r:id="rId21"/>
  </p:sldIdLst>
  <p:sldSz cx="9144000" cy="5143500" type="screen16x9"/>
  <p:notesSz cx="6858000" cy="9144000"/>
  <p:embeddedFontLst>
    <p:embeddedFont>
      <p:font typeface="Lato" panose="020F0502020204030203" pitchFamily="34" charset="0"/>
      <p:regular r:id="rId23"/>
      <p:bold r:id="rId24"/>
      <p:italic r:id="rId25"/>
      <p:boldItalic r:id="rId26"/>
    </p:embeddedFont>
    <p:embeddedFont>
      <p:font typeface="Raleway" pitchFamily="2" charset="0"/>
      <p:regular r:id="rId27"/>
      <p:bold r:id="rId28"/>
      <p:italic r:id="rId29"/>
      <p:boldItalic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4D52EFD-9338-439B-9EA3-14D2CB630C49}">
  <a:tblStyle styleId="{D4D52EFD-9338-439B-9EA3-14D2CB630C49}"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53" autoAdjust="0"/>
    <p:restoredTop sz="94479"/>
  </p:normalViewPr>
  <p:slideViewPr>
    <p:cSldViewPr snapToGrid="0">
      <p:cViewPr varScale="1">
        <p:scale>
          <a:sx n="137" d="100"/>
          <a:sy n="137" d="100"/>
        </p:scale>
        <p:origin x="132" y="13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cb9a0b074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cb9a0b074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d251bb473_0_6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d251bb473_0_6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a:extLst>
            <a:ext uri="{FF2B5EF4-FFF2-40B4-BE49-F238E27FC236}">
              <a16:creationId xmlns:a16="http://schemas.microsoft.com/office/drawing/2014/main" id="{6FC9948A-1414-9701-DCA4-AD813069A2EA}"/>
            </a:ext>
          </a:extLst>
        </p:cNvPr>
        <p:cNvGrpSpPr/>
        <p:nvPr/>
      </p:nvGrpSpPr>
      <p:grpSpPr>
        <a:xfrm>
          <a:off x="0" y="0"/>
          <a:ext cx="0" cy="0"/>
          <a:chOff x="0" y="0"/>
          <a:chExt cx="0" cy="0"/>
        </a:xfrm>
      </p:grpSpPr>
      <p:sp>
        <p:nvSpPr>
          <p:cNvPr id="90" name="Google Shape;90;gd251bb473_0_600:notes">
            <a:extLst>
              <a:ext uri="{FF2B5EF4-FFF2-40B4-BE49-F238E27FC236}">
                <a16:creationId xmlns:a16="http://schemas.microsoft.com/office/drawing/2014/main" id="{EC103BD8-B78D-279A-D9CE-7241CB75A7D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d251bb473_0_600:notes">
            <a:extLst>
              <a:ext uri="{FF2B5EF4-FFF2-40B4-BE49-F238E27FC236}">
                <a16:creationId xmlns:a16="http://schemas.microsoft.com/office/drawing/2014/main" id="{8B146C16-62B7-3FBA-F437-B1E0CEF0BDC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061944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d5b15f0a3_5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d5b15f0a3_5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a:extLst>
            <a:ext uri="{FF2B5EF4-FFF2-40B4-BE49-F238E27FC236}">
              <a16:creationId xmlns:a16="http://schemas.microsoft.com/office/drawing/2014/main" id="{96BE281B-9DAA-94DF-7F17-702DAD07AFDD}"/>
            </a:ext>
          </a:extLst>
        </p:cNvPr>
        <p:cNvGrpSpPr/>
        <p:nvPr/>
      </p:nvGrpSpPr>
      <p:grpSpPr>
        <a:xfrm>
          <a:off x="0" y="0"/>
          <a:ext cx="0" cy="0"/>
          <a:chOff x="0" y="0"/>
          <a:chExt cx="0" cy="0"/>
        </a:xfrm>
      </p:grpSpPr>
      <p:sp>
        <p:nvSpPr>
          <p:cNvPr id="90" name="Google Shape;90;gd251bb473_0_600:notes">
            <a:extLst>
              <a:ext uri="{FF2B5EF4-FFF2-40B4-BE49-F238E27FC236}">
                <a16:creationId xmlns:a16="http://schemas.microsoft.com/office/drawing/2014/main" id="{136D4A89-ABE2-5D9B-F674-8EA78FD4009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d251bb473_0_600:notes">
            <a:extLst>
              <a:ext uri="{FF2B5EF4-FFF2-40B4-BE49-F238E27FC236}">
                <a16:creationId xmlns:a16="http://schemas.microsoft.com/office/drawing/2014/main" id="{AE9FBF01-BAAD-FA16-711F-86C6892F934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704386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723630543_5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723630543_5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a:extLst>
            <a:ext uri="{FF2B5EF4-FFF2-40B4-BE49-F238E27FC236}">
              <a16:creationId xmlns:a16="http://schemas.microsoft.com/office/drawing/2014/main" id="{8F2E2C0A-E2CA-0436-E7D2-EB700865F014}"/>
            </a:ext>
          </a:extLst>
        </p:cNvPr>
        <p:cNvGrpSpPr/>
        <p:nvPr/>
      </p:nvGrpSpPr>
      <p:grpSpPr>
        <a:xfrm>
          <a:off x="0" y="0"/>
          <a:ext cx="0" cy="0"/>
          <a:chOff x="0" y="0"/>
          <a:chExt cx="0" cy="0"/>
        </a:xfrm>
      </p:grpSpPr>
      <p:sp>
        <p:nvSpPr>
          <p:cNvPr id="90" name="Google Shape;90;gd251bb473_0_600:notes">
            <a:extLst>
              <a:ext uri="{FF2B5EF4-FFF2-40B4-BE49-F238E27FC236}">
                <a16:creationId xmlns:a16="http://schemas.microsoft.com/office/drawing/2014/main" id="{D1D6D3C7-6098-2608-79D1-71A5F13B6B2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d251bb473_0_600:notes">
            <a:extLst>
              <a:ext uri="{FF2B5EF4-FFF2-40B4-BE49-F238E27FC236}">
                <a16:creationId xmlns:a16="http://schemas.microsoft.com/office/drawing/2014/main" id="{55E3701F-EAF2-871E-3858-985BD3F4172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724027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e965474a9_3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e965474a9_3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cb9a0b074_1_1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cb9a0b074_1_1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d251bb473_0_6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d251bb473_0_6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FD734553-5E65-7E00-C16F-442AC1C8C636}"/>
            </a:ext>
          </a:extLst>
        </p:cNvPr>
        <p:cNvGrpSpPr/>
        <p:nvPr/>
      </p:nvGrpSpPr>
      <p:grpSpPr>
        <a:xfrm>
          <a:off x="0" y="0"/>
          <a:ext cx="0" cy="0"/>
          <a:chOff x="0" y="0"/>
          <a:chExt cx="0" cy="0"/>
        </a:xfrm>
      </p:grpSpPr>
      <p:sp>
        <p:nvSpPr>
          <p:cNvPr id="99" name="Google Shape;99;gd251bb473_0_681:notes">
            <a:extLst>
              <a:ext uri="{FF2B5EF4-FFF2-40B4-BE49-F238E27FC236}">
                <a16:creationId xmlns:a16="http://schemas.microsoft.com/office/drawing/2014/main" id="{35977F0A-09A7-DCEB-409B-C59F015599F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d251bb473_0_681:notes">
            <a:extLst>
              <a:ext uri="{FF2B5EF4-FFF2-40B4-BE49-F238E27FC236}">
                <a16:creationId xmlns:a16="http://schemas.microsoft.com/office/drawing/2014/main" id="{C286064F-D9D7-57F6-66AE-6DA52BE51C0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303859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7E662AED-2A72-D480-B4F8-8B7EF85DA120}"/>
            </a:ext>
          </a:extLst>
        </p:cNvPr>
        <p:cNvGrpSpPr/>
        <p:nvPr/>
      </p:nvGrpSpPr>
      <p:grpSpPr>
        <a:xfrm>
          <a:off x="0" y="0"/>
          <a:ext cx="0" cy="0"/>
          <a:chOff x="0" y="0"/>
          <a:chExt cx="0" cy="0"/>
        </a:xfrm>
      </p:grpSpPr>
      <p:sp>
        <p:nvSpPr>
          <p:cNvPr id="99" name="Google Shape;99;gd251bb473_0_681:notes">
            <a:extLst>
              <a:ext uri="{FF2B5EF4-FFF2-40B4-BE49-F238E27FC236}">
                <a16:creationId xmlns:a16="http://schemas.microsoft.com/office/drawing/2014/main" id="{A355489A-0A20-357C-972E-11A1AAF289E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d251bb473_0_681:notes">
            <a:extLst>
              <a:ext uri="{FF2B5EF4-FFF2-40B4-BE49-F238E27FC236}">
                <a16:creationId xmlns:a16="http://schemas.microsoft.com/office/drawing/2014/main" id="{D1CC7428-C0A1-9C15-382D-022F9A0DAF8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204038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FF695478-188D-577C-7F0E-5F5D32223AB2}"/>
            </a:ext>
          </a:extLst>
        </p:cNvPr>
        <p:cNvGrpSpPr/>
        <p:nvPr/>
      </p:nvGrpSpPr>
      <p:grpSpPr>
        <a:xfrm>
          <a:off x="0" y="0"/>
          <a:ext cx="0" cy="0"/>
          <a:chOff x="0" y="0"/>
          <a:chExt cx="0" cy="0"/>
        </a:xfrm>
      </p:grpSpPr>
      <p:sp>
        <p:nvSpPr>
          <p:cNvPr id="99" name="Google Shape;99;gd251bb473_0_681:notes">
            <a:extLst>
              <a:ext uri="{FF2B5EF4-FFF2-40B4-BE49-F238E27FC236}">
                <a16:creationId xmlns:a16="http://schemas.microsoft.com/office/drawing/2014/main" id="{026B4E14-AE97-65D4-EF58-8447E56790B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d251bb473_0_681:notes">
            <a:extLst>
              <a:ext uri="{FF2B5EF4-FFF2-40B4-BE49-F238E27FC236}">
                <a16:creationId xmlns:a16="http://schemas.microsoft.com/office/drawing/2014/main" id="{5040CD7C-730C-80C4-EBC9-285577DB09A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207804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6AD37C90-54D1-8EF9-D676-7D7B08EFA661}"/>
            </a:ext>
          </a:extLst>
        </p:cNvPr>
        <p:cNvGrpSpPr/>
        <p:nvPr/>
      </p:nvGrpSpPr>
      <p:grpSpPr>
        <a:xfrm>
          <a:off x="0" y="0"/>
          <a:ext cx="0" cy="0"/>
          <a:chOff x="0" y="0"/>
          <a:chExt cx="0" cy="0"/>
        </a:xfrm>
      </p:grpSpPr>
      <p:sp>
        <p:nvSpPr>
          <p:cNvPr id="99" name="Google Shape;99;gd251bb473_0_681:notes">
            <a:extLst>
              <a:ext uri="{FF2B5EF4-FFF2-40B4-BE49-F238E27FC236}">
                <a16:creationId xmlns:a16="http://schemas.microsoft.com/office/drawing/2014/main" id="{3C34AC71-1A75-E8C9-E9A8-5BF1E234482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d251bb473_0_681:notes">
            <a:extLst>
              <a:ext uri="{FF2B5EF4-FFF2-40B4-BE49-F238E27FC236}">
                <a16:creationId xmlns:a16="http://schemas.microsoft.com/office/drawing/2014/main" id="{BFD7C909-0084-CE89-0A8F-888C5F009B6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865087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43425B60-A421-39AA-8174-5BE01AF32EA7}"/>
            </a:ext>
          </a:extLst>
        </p:cNvPr>
        <p:cNvGrpSpPr/>
        <p:nvPr/>
      </p:nvGrpSpPr>
      <p:grpSpPr>
        <a:xfrm>
          <a:off x="0" y="0"/>
          <a:ext cx="0" cy="0"/>
          <a:chOff x="0" y="0"/>
          <a:chExt cx="0" cy="0"/>
        </a:xfrm>
      </p:grpSpPr>
      <p:sp>
        <p:nvSpPr>
          <p:cNvPr id="99" name="Google Shape;99;gd251bb473_0_681:notes">
            <a:extLst>
              <a:ext uri="{FF2B5EF4-FFF2-40B4-BE49-F238E27FC236}">
                <a16:creationId xmlns:a16="http://schemas.microsoft.com/office/drawing/2014/main" id="{1DDCA565-ABFB-560F-3DA2-39C16997C2D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d251bb473_0_681:notes">
            <a:extLst>
              <a:ext uri="{FF2B5EF4-FFF2-40B4-BE49-F238E27FC236}">
                <a16:creationId xmlns:a16="http://schemas.microsoft.com/office/drawing/2014/main" id="{291CBE09-2609-6C60-72A6-241D59A4C8D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158615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e965474a9_3_3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 name="Google Shape;175;ge965474a9_3_3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cxnSp>
        <p:nvCxnSpPr>
          <p:cNvPr id="10" name="Google Shape;10;p2"/>
          <p:cNvCxnSpPr/>
          <p:nvPr/>
        </p:nvCxnSpPr>
        <p:spPr>
          <a:xfrm>
            <a:off x="2477724" y="415650"/>
            <a:ext cx="6244200" cy="0"/>
          </a:xfrm>
          <a:prstGeom prst="straightConnector1">
            <a:avLst/>
          </a:prstGeom>
          <a:noFill/>
          <a:ln w="38100" cap="flat" cmpd="sng">
            <a:solidFill>
              <a:schemeClr val="lt1"/>
            </a:solidFill>
            <a:prstDash val="solid"/>
            <a:round/>
            <a:headEnd type="none" w="sm" len="sm"/>
            <a:tailEnd type="none" w="sm" len="sm"/>
          </a:ln>
        </p:spPr>
      </p:cxnSp>
      <p:cxnSp>
        <p:nvCxnSpPr>
          <p:cNvPr id="11" name="Google Shape;11;p2"/>
          <p:cNvCxnSpPr/>
          <p:nvPr/>
        </p:nvCxnSpPr>
        <p:spPr>
          <a:xfrm>
            <a:off x="2477724" y="4740000"/>
            <a:ext cx="6244200" cy="0"/>
          </a:xfrm>
          <a:prstGeom prst="straightConnector1">
            <a:avLst/>
          </a:prstGeom>
          <a:noFill/>
          <a:ln w="19050" cap="flat" cmpd="sng">
            <a:solidFill>
              <a:schemeClr val="lt1"/>
            </a:solidFill>
            <a:prstDash val="solid"/>
            <a:round/>
            <a:headEnd type="none" w="sm" len="sm"/>
            <a:tailEnd type="none" w="sm" len="sm"/>
          </a:ln>
        </p:spPr>
      </p:cxnSp>
      <p:cxnSp>
        <p:nvCxnSpPr>
          <p:cNvPr id="12" name="Google Shape;12;p2"/>
          <p:cNvCxnSpPr/>
          <p:nvPr/>
        </p:nvCxnSpPr>
        <p:spPr>
          <a:xfrm>
            <a:off x="425198" y="415650"/>
            <a:ext cx="183300" cy="0"/>
          </a:xfrm>
          <a:prstGeom prst="straightConnector1">
            <a:avLst/>
          </a:prstGeom>
          <a:noFill/>
          <a:ln w="19050" cap="flat" cmpd="sng">
            <a:solidFill>
              <a:schemeClr val="lt1"/>
            </a:solidFill>
            <a:prstDash val="solid"/>
            <a:round/>
            <a:headEnd type="none" w="sm" len="sm"/>
            <a:tailEnd type="none" w="sm" len="sm"/>
          </a:ln>
        </p:spPr>
      </p:cxnSp>
      <p:sp>
        <p:nvSpPr>
          <p:cNvPr id="13" name="Google Shape;13;p2"/>
          <p:cNvSpPr txBox="1">
            <a:spLocks noGrp="1"/>
          </p:cNvSpPr>
          <p:nvPr>
            <p:ph type="ctrTitle"/>
          </p:nvPr>
        </p:nvSpPr>
        <p:spPr>
          <a:xfrm>
            <a:off x="2371725" y="630225"/>
            <a:ext cx="6331500" cy="15420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a:endParaRPr/>
          </a:p>
        </p:txBody>
      </p:sp>
      <p:sp>
        <p:nvSpPr>
          <p:cNvPr id="14" name="Google Shape;14;p2"/>
          <p:cNvSpPr txBox="1">
            <a:spLocks noGrp="1"/>
          </p:cNvSpPr>
          <p:nvPr>
            <p:ph type="subTitle" idx="1"/>
          </p:nvPr>
        </p:nvSpPr>
        <p:spPr>
          <a:xfrm>
            <a:off x="2390267" y="3238450"/>
            <a:ext cx="6331500" cy="12417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Clr>
                <a:schemeClr val="lt1"/>
              </a:buClr>
              <a:buSzPts val="1800"/>
              <a:buNone/>
              <a:defRPr>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endParaRPr/>
          </a:p>
        </p:txBody>
      </p:sp>
      <p:sp>
        <p:nvSpPr>
          <p:cNvPr id="15" name="Google Shape;15;p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pic>
        <p:nvPicPr>
          <p:cNvPr id="3" name="Picture 2">
            <a:extLst>
              <a:ext uri="{FF2B5EF4-FFF2-40B4-BE49-F238E27FC236}">
                <a16:creationId xmlns:a16="http://schemas.microsoft.com/office/drawing/2014/main" id="{686D6BE3-065C-3B4C-B2F4-CA939B1F4E1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6"/>
        <p:cNvGrpSpPr/>
        <p:nvPr/>
      </p:nvGrpSpPr>
      <p:grpSpPr>
        <a:xfrm>
          <a:off x="0" y="0"/>
          <a:ext cx="0" cy="0"/>
          <a:chOff x="0" y="0"/>
          <a:chExt cx="0" cy="0"/>
        </a:xfrm>
      </p:grpSpPr>
      <p:cxnSp>
        <p:nvCxnSpPr>
          <p:cNvPr id="17" name="Google Shape;17;p3"/>
          <p:cNvCxnSpPr/>
          <p:nvPr/>
        </p:nvCxnSpPr>
        <p:spPr>
          <a:xfrm>
            <a:off x="425200" y="415650"/>
            <a:ext cx="8296800" cy="0"/>
          </a:xfrm>
          <a:prstGeom prst="straightConnector1">
            <a:avLst/>
          </a:prstGeom>
          <a:noFill/>
          <a:ln w="38100" cap="flat" cmpd="sng">
            <a:solidFill>
              <a:schemeClr val="lt1"/>
            </a:solidFill>
            <a:prstDash val="solid"/>
            <a:round/>
            <a:headEnd type="none" w="sm" len="sm"/>
            <a:tailEnd type="none" w="sm" len="sm"/>
          </a:ln>
        </p:spPr>
      </p:cxnSp>
      <p:cxnSp>
        <p:nvCxnSpPr>
          <p:cNvPr id="18" name="Google Shape;18;p3"/>
          <p:cNvCxnSpPr/>
          <p:nvPr/>
        </p:nvCxnSpPr>
        <p:spPr>
          <a:xfrm>
            <a:off x="425200" y="4740000"/>
            <a:ext cx="8296800" cy="0"/>
          </a:xfrm>
          <a:prstGeom prst="straightConnector1">
            <a:avLst/>
          </a:prstGeom>
          <a:noFill/>
          <a:ln w="19050" cap="flat" cmpd="sng">
            <a:solidFill>
              <a:schemeClr val="lt1"/>
            </a:solidFill>
            <a:prstDash val="solid"/>
            <a:round/>
            <a:headEnd type="none" w="sm" len="sm"/>
            <a:tailEnd type="none" w="sm" len="sm"/>
          </a:ln>
        </p:spPr>
      </p:cxnSp>
      <p:sp>
        <p:nvSpPr>
          <p:cNvPr id="19" name="Google Shape;19;p3"/>
          <p:cNvSpPr txBox="1">
            <a:spLocks noGrp="1"/>
          </p:cNvSpPr>
          <p:nvPr>
            <p:ph type="title"/>
          </p:nvPr>
        </p:nvSpPr>
        <p:spPr>
          <a:xfrm>
            <a:off x="406425" y="1806825"/>
            <a:ext cx="8296800" cy="15420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4800"/>
              <a:buNone/>
              <a:defRPr sz="4800">
                <a:solidFill>
                  <a:schemeClr val="lt1"/>
                </a:solidFill>
              </a:defRPr>
            </a:lvl1pPr>
            <a:lvl2pPr lvl="1" algn="ctr" rtl="0">
              <a:spcBef>
                <a:spcPts val="0"/>
              </a:spcBef>
              <a:spcAft>
                <a:spcPts val="0"/>
              </a:spcAft>
              <a:buClr>
                <a:schemeClr val="lt1"/>
              </a:buClr>
              <a:buSzPts val="4800"/>
              <a:buNone/>
              <a:defRPr sz="4800">
                <a:solidFill>
                  <a:schemeClr val="lt1"/>
                </a:solidFill>
              </a:defRPr>
            </a:lvl2pPr>
            <a:lvl3pPr lvl="2" algn="ctr" rtl="0">
              <a:spcBef>
                <a:spcPts val="0"/>
              </a:spcBef>
              <a:spcAft>
                <a:spcPts val="0"/>
              </a:spcAft>
              <a:buClr>
                <a:schemeClr val="lt1"/>
              </a:buClr>
              <a:buSzPts val="4800"/>
              <a:buNone/>
              <a:defRPr sz="4800">
                <a:solidFill>
                  <a:schemeClr val="lt1"/>
                </a:solidFill>
              </a:defRPr>
            </a:lvl3pPr>
            <a:lvl4pPr lvl="3" algn="ctr" rtl="0">
              <a:spcBef>
                <a:spcPts val="0"/>
              </a:spcBef>
              <a:spcAft>
                <a:spcPts val="0"/>
              </a:spcAft>
              <a:buClr>
                <a:schemeClr val="lt1"/>
              </a:buClr>
              <a:buSzPts val="4800"/>
              <a:buNone/>
              <a:defRPr sz="4800">
                <a:solidFill>
                  <a:schemeClr val="lt1"/>
                </a:solidFill>
              </a:defRPr>
            </a:lvl4pPr>
            <a:lvl5pPr lvl="4" algn="ctr" rtl="0">
              <a:spcBef>
                <a:spcPts val="0"/>
              </a:spcBef>
              <a:spcAft>
                <a:spcPts val="0"/>
              </a:spcAft>
              <a:buClr>
                <a:schemeClr val="lt1"/>
              </a:buClr>
              <a:buSzPts val="4800"/>
              <a:buNone/>
              <a:defRPr sz="4800">
                <a:solidFill>
                  <a:schemeClr val="lt1"/>
                </a:solidFill>
              </a:defRPr>
            </a:lvl5pPr>
            <a:lvl6pPr lvl="5" algn="ctr" rtl="0">
              <a:spcBef>
                <a:spcPts val="0"/>
              </a:spcBef>
              <a:spcAft>
                <a:spcPts val="0"/>
              </a:spcAft>
              <a:buClr>
                <a:schemeClr val="lt1"/>
              </a:buClr>
              <a:buSzPts val="4800"/>
              <a:buNone/>
              <a:defRPr sz="4800">
                <a:solidFill>
                  <a:schemeClr val="lt1"/>
                </a:solidFill>
              </a:defRPr>
            </a:lvl6pPr>
            <a:lvl7pPr lvl="6" algn="ctr" rtl="0">
              <a:spcBef>
                <a:spcPts val="0"/>
              </a:spcBef>
              <a:spcAft>
                <a:spcPts val="0"/>
              </a:spcAft>
              <a:buClr>
                <a:schemeClr val="lt1"/>
              </a:buClr>
              <a:buSzPts val="4800"/>
              <a:buNone/>
              <a:defRPr sz="4800">
                <a:solidFill>
                  <a:schemeClr val="lt1"/>
                </a:solidFill>
              </a:defRPr>
            </a:lvl7pPr>
            <a:lvl8pPr lvl="7" algn="ctr" rtl="0">
              <a:spcBef>
                <a:spcPts val="0"/>
              </a:spcBef>
              <a:spcAft>
                <a:spcPts val="0"/>
              </a:spcAft>
              <a:buClr>
                <a:schemeClr val="lt1"/>
              </a:buClr>
              <a:buSzPts val="4800"/>
              <a:buNone/>
              <a:defRPr sz="4800">
                <a:solidFill>
                  <a:schemeClr val="lt1"/>
                </a:solidFill>
              </a:defRPr>
            </a:lvl8pPr>
            <a:lvl9pPr lvl="8" algn="ctr" rtl="0">
              <a:spcBef>
                <a:spcPts val="0"/>
              </a:spcBef>
              <a:spcAft>
                <a:spcPts val="0"/>
              </a:spcAft>
              <a:buClr>
                <a:schemeClr val="lt1"/>
              </a:buClr>
              <a:buSzPts val="4800"/>
              <a:buNone/>
              <a:defRPr sz="4800">
                <a:solidFill>
                  <a:schemeClr val="lt1"/>
                </a:solidFill>
              </a:defRPr>
            </a:lvl9pPr>
          </a:lstStyle>
          <a:p>
            <a:endParaRPr/>
          </a:p>
        </p:txBody>
      </p:sp>
      <p:sp>
        <p:nvSpPr>
          <p:cNvPr id="20" name="Google Shape;20;p3"/>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pic>
        <p:nvPicPr>
          <p:cNvPr id="3" name="Picture 2">
            <a:extLst>
              <a:ext uri="{FF2B5EF4-FFF2-40B4-BE49-F238E27FC236}">
                <a16:creationId xmlns:a16="http://schemas.microsoft.com/office/drawing/2014/main" id="{0390CDCD-7A30-3046-B858-C66451B9D0D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1"/>
        <p:cNvGrpSpPr/>
        <p:nvPr/>
      </p:nvGrpSpPr>
      <p:grpSpPr>
        <a:xfrm>
          <a:off x="0" y="0"/>
          <a:ext cx="0" cy="0"/>
          <a:chOff x="0" y="0"/>
          <a:chExt cx="0" cy="0"/>
        </a:xfrm>
      </p:grpSpPr>
      <p:cxnSp>
        <p:nvCxnSpPr>
          <p:cNvPr id="22" name="Google Shape;22;p4"/>
          <p:cNvCxnSpPr/>
          <p:nvPr/>
        </p:nvCxnSpPr>
        <p:spPr>
          <a:xfrm>
            <a:off x="2477724" y="415650"/>
            <a:ext cx="6244200" cy="0"/>
          </a:xfrm>
          <a:prstGeom prst="straightConnector1">
            <a:avLst/>
          </a:prstGeom>
          <a:noFill/>
          <a:ln w="38100" cap="flat" cmpd="sng">
            <a:solidFill>
              <a:schemeClr val="dk2"/>
            </a:solidFill>
            <a:prstDash val="solid"/>
            <a:round/>
            <a:headEnd type="none" w="sm" len="sm"/>
            <a:tailEnd type="none" w="sm" len="sm"/>
          </a:ln>
        </p:spPr>
      </p:cxnSp>
      <p:cxnSp>
        <p:nvCxnSpPr>
          <p:cNvPr id="23" name="Google Shape;23;p4"/>
          <p:cNvCxnSpPr/>
          <p:nvPr/>
        </p:nvCxnSpPr>
        <p:spPr>
          <a:xfrm>
            <a:off x="2477724" y="4740000"/>
            <a:ext cx="6244200" cy="0"/>
          </a:xfrm>
          <a:prstGeom prst="straightConnector1">
            <a:avLst/>
          </a:prstGeom>
          <a:noFill/>
          <a:ln w="19050" cap="flat" cmpd="sng">
            <a:solidFill>
              <a:schemeClr val="dk2"/>
            </a:solidFill>
            <a:prstDash val="solid"/>
            <a:round/>
            <a:headEnd type="none" w="sm" len="sm"/>
            <a:tailEnd type="none" w="sm" len="sm"/>
          </a:ln>
        </p:spPr>
      </p:cxnSp>
      <p:sp>
        <p:nvSpPr>
          <p:cNvPr id="25" name="Google Shape;25;p4"/>
          <p:cNvSpPr txBox="1">
            <a:spLocks noGrp="1"/>
          </p:cNvSpPr>
          <p:nvPr>
            <p:ph type="title"/>
          </p:nvPr>
        </p:nvSpPr>
        <p:spPr>
          <a:xfrm>
            <a:off x="2400250" y="575950"/>
            <a:ext cx="6321600" cy="6354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6" name="Google Shape;26;p4"/>
          <p:cNvSpPr txBox="1">
            <a:spLocks noGrp="1"/>
          </p:cNvSpPr>
          <p:nvPr>
            <p:ph type="body" idx="1"/>
          </p:nvPr>
        </p:nvSpPr>
        <p:spPr>
          <a:xfrm>
            <a:off x="2410112" y="1595776"/>
            <a:ext cx="6321600" cy="3002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27" name="Google Shape;27;p4"/>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8"/>
        <p:cNvGrpSpPr/>
        <p:nvPr/>
      </p:nvGrpSpPr>
      <p:grpSpPr>
        <a:xfrm>
          <a:off x="0" y="0"/>
          <a:ext cx="0" cy="0"/>
          <a:chOff x="0" y="0"/>
          <a:chExt cx="0" cy="0"/>
        </a:xfrm>
      </p:grpSpPr>
      <p:cxnSp>
        <p:nvCxnSpPr>
          <p:cNvPr id="29" name="Google Shape;29;p5"/>
          <p:cNvCxnSpPr/>
          <p:nvPr/>
        </p:nvCxnSpPr>
        <p:spPr>
          <a:xfrm>
            <a:off x="2477724" y="415650"/>
            <a:ext cx="6244200" cy="0"/>
          </a:xfrm>
          <a:prstGeom prst="straightConnector1">
            <a:avLst/>
          </a:prstGeom>
          <a:noFill/>
          <a:ln w="38100" cap="flat" cmpd="sng">
            <a:solidFill>
              <a:schemeClr val="dk2"/>
            </a:solidFill>
            <a:prstDash val="solid"/>
            <a:round/>
            <a:headEnd type="none" w="sm" len="sm"/>
            <a:tailEnd type="none" w="sm" len="sm"/>
          </a:ln>
        </p:spPr>
      </p:cxnSp>
      <p:cxnSp>
        <p:nvCxnSpPr>
          <p:cNvPr id="30" name="Google Shape;30;p5"/>
          <p:cNvCxnSpPr/>
          <p:nvPr/>
        </p:nvCxnSpPr>
        <p:spPr>
          <a:xfrm>
            <a:off x="2477724" y="4740000"/>
            <a:ext cx="6244200" cy="0"/>
          </a:xfrm>
          <a:prstGeom prst="straightConnector1">
            <a:avLst/>
          </a:prstGeom>
          <a:noFill/>
          <a:ln w="19050" cap="flat" cmpd="sng">
            <a:solidFill>
              <a:schemeClr val="dk2"/>
            </a:solidFill>
            <a:prstDash val="solid"/>
            <a:round/>
            <a:headEnd type="none" w="sm" len="sm"/>
            <a:tailEnd type="none" w="sm" len="sm"/>
          </a:ln>
        </p:spPr>
      </p:cxnSp>
      <p:sp>
        <p:nvSpPr>
          <p:cNvPr id="32" name="Google Shape;32;p5"/>
          <p:cNvSpPr txBox="1">
            <a:spLocks noGrp="1"/>
          </p:cNvSpPr>
          <p:nvPr>
            <p:ph type="title"/>
          </p:nvPr>
        </p:nvSpPr>
        <p:spPr>
          <a:xfrm>
            <a:off x="2400250" y="575950"/>
            <a:ext cx="6321600" cy="6354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3" name="Google Shape;33;p5"/>
          <p:cNvSpPr txBox="1">
            <a:spLocks noGrp="1"/>
          </p:cNvSpPr>
          <p:nvPr>
            <p:ph type="body" idx="1"/>
          </p:nvPr>
        </p:nvSpPr>
        <p:spPr>
          <a:xfrm>
            <a:off x="2400303" y="1602675"/>
            <a:ext cx="3071400" cy="3002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34" name="Google Shape;34;p5"/>
          <p:cNvSpPr txBox="1">
            <a:spLocks noGrp="1"/>
          </p:cNvSpPr>
          <p:nvPr>
            <p:ph type="body" idx="2"/>
          </p:nvPr>
        </p:nvSpPr>
        <p:spPr>
          <a:xfrm>
            <a:off x="5650572" y="1602675"/>
            <a:ext cx="3071400" cy="3002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35" name="Google Shape;35;p5"/>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rgbClr val="353535"/>
        </a:solidFill>
        <a:effectLst/>
      </p:bgPr>
    </p:bg>
    <p:spTree>
      <p:nvGrpSpPr>
        <p:cNvPr id="1" name="Shape 44"/>
        <p:cNvGrpSpPr/>
        <p:nvPr/>
      </p:nvGrpSpPr>
      <p:grpSpPr>
        <a:xfrm>
          <a:off x="0" y="0"/>
          <a:ext cx="0" cy="0"/>
          <a:chOff x="0" y="0"/>
          <a:chExt cx="0" cy="0"/>
        </a:xfrm>
      </p:grpSpPr>
      <p:cxnSp>
        <p:nvCxnSpPr>
          <p:cNvPr id="45" name="Google Shape;45;p8"/>
          <p:cNvCxnSpPr/>
          <p:nvPr/>
        </p:nvCxnSpPr>
        <p:spPr>
          <a:xfrm>
            <a:off x="425198" y="415650"/>
            <a:ext cx="183300" cy="0"/>
          </a:xfrm>
          <a:prstGeom prst="straightConnector1">
            <a:avLst/>
          </a:prstGeom>
          <a:noFill/>
          <a:ln w="19050" cap="flat" cmpd="sng">
            <a:solidFill>
              <a:schemeClr val="lt1"/>
            </a:solidFill>
            <a:prstDash val="solid"/>
            <a:round/>
            <a:headEnd type="none" w="sm" len="sm"/>
            <a:tailEnd type="none" w="sm" len="sm"/>
          </a:ln>
        </p:spPr>
      </p:cxnSp>
      <p:sp>
        <p:nvSpPr>
          <p:cNvPr id="46" name="Google Shape;46;p8"/>
          <p:cNvSpPr txBox="1">
            <a:spLocks noGrp="1"/>
          </p:cNvSpPr>
          <p:nvPr>
            <p:ph type="title"/>
          </p:nvPr>
        </p:nvSpPr>
        <p:spPr>
          <a:xfrm>
            <a:off x="283103" y="712141"/>
            <a:ext cx="6244200" cy="38355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a:endParaRPr/>
          </a:p>
        </p:txBody>
      </p:sp>
      <p:sp>
        <p:nvSpPr>
          <p:cNvPr id="47" name="Google Shape;47;p8"/>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8"/>
        <p:cNvGrpSpPr/>
        <p:nvPr/>
      </p:nvGrpSpPr>
      <p:grpSpPr>
        <a:xfrm>
          <a:off x="0" y="0"/>
          <a:ext cx="0" cy="0"/>
          <a:chOff x="0" y="0"/>
          <a:chExt cx="0" cy="0"/>
        </a:xfrm>
      </p:grpSpPr>
      <p:pic>
        <p:nvPicPr>
          <p:cNvPr id="3" name="Picture 2">
            <a:extLst>
              <a:ext uri="{FF2B5EF4-FFF2-40B4-BE49-F238E27FC236}">
                <a16:creationId xmlns:a16="http://schemas.microsoft.com/office/drawing/2014/main" id="{EE66B847-CDCA-3F43-A3F8-9336452BA96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51111"/>
          <a:stretch/>
        </p:blipFill>
        <p:spPr>
          <a:xfrm>
            <a:off x="4673600" y="0"/>
            <a:ext cx="4470400" cy="5143500"/>
          </a:xfrm>
          <a:prstGeom prst="rect">
            <a:avLst/>
          </a:prstGeom>
        </p:spPr>
      </p:pic>
      <p:cxnSp>
        <p:nvCxnSpPr>
          <p:cNvPr id="50" name="Google Shape;50;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51" name="Google Shape;51;p9"/>
          <p:cNvSpPr txBox="1">
            <a:spLocks noGrp="1"/>
          </p:cNvSpPr>
          <p:nvPr>
            <p:ph type="title"/>
          </p:nvPr>
        </p:nvSpPr>
        <p:spPr>
          <a:xfrm>
            <a:off x="265500" y="1397350"/>
            <a:ext cx="4045200" cy="13182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dk1"/>
              </a:buClr>
              <a:buSzPts val="3600"/>
              <a:buNone/>
              <a:defRPr sz="3600">
                <a:solidFill>
                  <a:schemeClr val="dk1"/>
                </a:solidFill>
              </a:defRPr>
            </a:lvl1pPr>
            <a:lvl2pPr lvl="1" algn="ctr" rtl="0">
              <a:spcBef>
                <a:spcPts val="0"/>
              </a:spcBef>
              <a:spcAft>
                <a:spcPts val="0"/>
              </a:spcAft>
              <a:buClr>
                <a:schemeClr val="dk1"/>
              </a:buClr>
              <a:buSzPts val="3600"/>
              <a:buNone/>
              <a:defRPr sz="3600">
                <a:solidFill>
                  <a:schemeClr val="dk1"/>
                </a:solidFill>
              </a:defRPr>
            </a:lvl2pPr>
            <a:lvl3pPr lvl="2" algn="ctr" rtl="0">
              <a:spcBef>
                <a:spcPts val="0"/>
              </a:spcBef>
              <a:spcAft>
                <a:spcPts val="0"/>
              </a:spcAft>
              <a:buClr>
                <a:schemeClr val="dk1"/>
              </a:buClr>
              <a:buSzPts val="3600"/>
              <a:buNone/>
              <a:defRPr sz="3600">
                <a:solidFill>
                  <a:schemeClr val="dk1"/>
                </a:solidFill>
              </a:defRPr>
            </a:lvl3pPr>
            <a:lvl4pPr lvl="3" algn="ctr" rtl="0">
              <a:spcBef>
                <a:spcPts val="0"/>
              </a:spcBef>
              <a:spcAft>
                <a:spcPts val="0"/>
              </a:spcAft>
              <a:buClr>
                <a:schemeClr val="dk1"/>
              </a:buClr>
              <a:buSzPts val="3600"/>
              <a:buNone/>
              <a:defRPr sz="3600">
                <a:solidFill>
                  <a:schemeClr val="dk1"/>
                </a:solidFill>
              </a:defRPr>
            </a:lvl4pPr>
            <a:lvl5pPr lvl="4" algn="ctr" rtl="0">
              <a:spcBef>
                <a:spcPts val="0"/>
              </a:spcBef>
              <a:spcAft>
                <a:spcPts val="0"/>
              </a:spcAft>
              <a:buClr>
                <a:schemeClr val="dk1"/>
              </a:buClr>
              <a:buSzPts val="3600"/>
              <a:buNone/>
              <a:defRPr sz="3600">
                <a:solidFill>
                  <a:schemeClr val="dk1"/>
                </a:solidFill>
              </a:defRPr>
            </a:lvl5pPr>
            <a:lvl6pPr lvl="5" algn="ctr" rtl="0">
              <a:spcBef>
                <a:spcPts val="0"/>
              </a:spcBef>
              <a:spcAft>
                <a:spcPts val="0"/>
              </a:spcAft>
              <a:buClr>
                <a:schemeClr val="dk1"/>
              </a:buClr>
              <a:buSzPts val="3600"/>
              <a:buNone/>
              <a:defRPr sz="3600">
                <a:solidFill>
                  <a:schemeClr val="dk1"/>
                </a:solidFill>
              </a:defRPr>
            </a:lvl6pPr>
            <a:lvl7pPr lvl="6" algn="ctr" rtl="0">
              <a:spcBef>
                <a:spcPts val="0"/>
              </a:spcBef>
              <a:spcAft>
                <a:spcPts val="0"/>
              </a:spcAft>
              <a:buClr>
                <a:schemeClr val="dk1"/>
              </a:buClr>
              <a:buSzPts val="3600"/>
              <a:buNone/>
              <a:defRPr sz="3600">
                <a:solidFill>
                  <a:schemeClr val="dk1"/>
                </a:solidFill>
              </a:defRPr>
            </a:lvl7pPr>
            <a:lvl8pPr lvl="7" algn="ctr" rtl="0">
              <a:spcBef>
                <a:spcPts val="0"/>
              </a:spcBef>
              <a:spcAft>
                <a:spcPts val="0"/>
              </a:spcAft>
              <a:buClr>
                <a:schemeClr val="dk1"/>
              </a:buClr>
              <a:buSzPts val="3600"/>
              <a:buNone/>
              <a:defRPr sz="3600">
                <a:solidFill>
                  <a:schemeClr val="dk1"/>
                </a:solidFill>
              </a:defRPr>
            </a:lvl8pPr>
            <a:lvl9pPr lvl="8" algn="ctr" rtl="0">
              <a:spcBef>
                <a:spcPts val="0"/>
              </a:spcBef>
              <a:spcAft>
                <a:spcPts val="0"/>
              </a:spcAft>
              <a:buClr>
                <a:schemeClr val="dk1"/>
              </a:buClr>
              <a:buSzPts val="3600"/>
              <a:buNone/>
              <a:defRPr sz="3600">
                <a:solidFill>
                  <a:schemeClr val="dk1"/>
                </a:solidFill>
              </a:defRPr>
            </a:lvl9pPr>
          </a:lstStyle>
          <a:p>
            <a:endParaRPr dirty="0"/>
          </a:p>
        </p:txBody>
      </p:sp>
      <p:sp>
        <p:nvSpPr>
          <p:cNvPr id="52" name="Google Shape;52;p9"/>
          <p:cNvSpPr txBox="1">
            <a:spLocks noGrp="1"/>
          </p:cNvSpPr>
          <p:nvPr>
            <p:ph type="subTitle" idx="1"/>
          </p:nvPr>
        </p:nvSpPr>
        <p:spPr>
          <a:xfrm>
            <a:off x="265500" y="2735371"/>
            <a:ext cx="4045200" cy="1345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53" name="Google Shape;53;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rtl="0">
              <a:spcBef>
                <a:spcPts val="0"/>
              </a:spcBef>
              <a:spcAft>
                <a:spcPts val="0"/>
              </a:spcAft>
              <a:buClr>
                <a:schemeClr val="lt1"/>
              </a:buClr>
              <a:buSzPts val="1800"/>
              <a:buChar char="●"/>
              <a:defRPr>
                <a:solidFill>
                  <a:schemeClr val="lt1"/>
                </a:solidFill>
              </a:defRPr>
            </a:lvl1pPr>
            <a:lvl2pPr marL="914400" lvl="1" indent="-317500" rtl="0">
              <a:spcBef>
                <a:spcPts val="1600"/>
              </a:spcBef>
              <a:spcAft>
                <a:spcPts val="0"/>
              </a:spcAft>
              <a:buClr>
                <a:schemeClr val="lt1"/>
              </a:buClr>
              <a:buSzPts val="1400"/>
              <a:buChar char="○"/>
              <a:defRPr>
                <a:solidFill>
                  <a:schemeClr val="lt1"/>
                </a:solidFill>
              </a:defRPr>
            </a:lvl2pPr>
            <a:lvl3pPr marL="1371600" lvl="2" indent="-317500" rtl="0">
              <a:spcBef>
                <a:spcPts val="1600"/>
              </a:spcBef>
              <a:spcAft>
                <a:spcPts val="0"/>
              </a:spcAft>
              <a:buClr>
                <a:schemeClr val="lt1"/>
              </a:buClr>
              <a:buSzPts val="1400"/>
              <a:buChar char="■"/>
              <a:defRPr>
                <a:solidFill>
                  <a:schemeClr val="lt1"/>
                </a:solidFill>
              </a:defRPr>
            </a:lvl3pPr>
            <a:lvl4pPr marL="1828800" lvl="3" indent="-317500" rtl="0">
              <a:spcBef>
                <a:spcPts val="1600"/>
              </a:spcBef>
              <a:spcAft>
                <a:spcPts val="0"/>
              </a:spcAft>
              <a:buClr>
                <a:schemeClr val="lt1"/>
              </a:buClr>
              <a:buSzPts val="1400"/>
              <a:buChar char="●"/>
              <a:defRPr>
                <a:solidFill>
                  <a:schemeClr val="lt1"/>
                </a:solidFill>
              </a:defRPr>
            </a:lvl4pPr>
            <a:lvl5pPr marL="2286000" lvl="4" indent="-317500" rtl="0">
              <a:spcBef>
                <a:spcPts val="1600"/>
              </a:spcBef>
              <a:spcAft>
                <a:spcPts val="0"/>
              </a:spcAft>
              <a:buClr>
                <a:schemeClr val="lt1"/>
              </a:buClr>
              <a:buSzPts val="1400"/>
              <a:buChar char="○"/>
              <a:defRPr>
                <a:solidFill>
                  <a:schemeClr val="lt1"/>
                </a:solidFill>
              </a:defRPr>
            </a:lvl5pPr>
            <a:lvl6pPr marL="2743200" lvl="5" indent="-317500" rtl="0">
              <a:spcBef>
                <a:spcPts val="1600"/>
              </a:spcBef>
              <a:spcAft>
                <a:spcPts val="0"/>
              </a:spcAft>
              <a:buClr>
                <a:schemeClr val="lt1"/>
              </a:buClr>
              <a:buSzPts val="1400"/>
              <a:buChar char="■"/>
              <a:defRPr>
                <a:solidFill>
                  <a:schemeClr val="lt1"/>
                </a:solidFill>
              </a:defRPr>
            </a:lvl6pPr>
            <a:lvl7pPr marL="3200400" lvl="6" indent="-317500" rtl="0">
              <a:spcBef>
                <a:spcPts val="1600"/>
              </a:spcBef>
              <a:spcAft>
                <a:spcPts val="0"/>
              </a:spcAft>
              <a:buClr>
                <a:schemeClr val="lt1"/>
              </a:buClr>
              <a:buSzPts val="1400"/>
              <a:buChar char="●"/>
              <a:defRPr>
                <a:solidFill>
                  <a:schemeClr val="lt1"/>
                </a:solidFill>
              </a:defRPr>
            </a:lvl7pPr>
            <a:lvl8pPr marL="3657600" lvl="7" indent="-317500" rtl="0">
              <a:spcBef>
                <a:spcPts val="1600"/>
              </a:spcBef>
              <a:spcAft>
                <a:spcPts val="0"/>
              </a:spcAft>
              <a:buClr>
                <a:schemeClr val="lt1"/>
              </a:buClr>
              <a:buSzPts val="1400"/>
              <a:buChar char="○"/>
              <a:defRPr>
                <a:solidFill>
                  <a:schemeClr val="lt1"/>
                </a:solidFill>
              </a:defRPr>
            </a:lvl8pPr>
            <a:lvl9pPr marL="4114800" lvl="8" indent="-317500" rtl="0">
              <a:spcBef>
                <a:spcPts val="1600"/>
              </a:spcBef>
              <a:spcAft>
                <a:spcPts val="1600"/>
              </a:spcAft>
              <a:buClr>
                <a:schemeClr val="lt1"/>
              </a:buClr>
              <a:buSzPts val="1400"/>
              <a:buChar char="■"/>
              <a:defRPr>
                <a:solidFill>
                  <a:schemeClr val="lt1"/>
                </a:solidFill>
              </a:defRPr>
            </a:lvl9pPr>
          </a:lstStyle>
          <a:p>
            <a:endParaRPr/>
          </a:p>
        </p:txBody>
      </p:sp>
      <p:sp>
        <p:nvSpPr>
          <p:cNvPr id="54" name="Google Shape;54;p9"/>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5"/>
        <p:cNvGrpSpPr/>
        <p:nvPr/>
      </p:nvGrpSpPr>
      <p:grpSpPr>
        <a:xfrm>
          <a:off x="0" y="0"/>
          <a:ext cx="0" cy="0"/>
          <a:chOff x="0" y="0"/>
          <a:chExt cx="0" cy="0"/>
        </a:xfrm>
      </p:grpSpPr>
      <p:cxnSp>
        <p:nvCxnSpPr>
          <p:cNvPr id="56" name="Google Shape;56;p10"/>
          <p:cNvCxnSpPr/>
          <p:nvPr/>
        </p:nvCxnSpPr>
        <p:spPr>
          <a:xfrm>
            <a:off x="425200" y="4740000"/>
            <a:ext cx="8296800" cy="0"/>
          </a:xfrm>
          <a:prstGeom prst="straightConnector1">
            <a:avLst/>
          </a:prstGeom>
          <a:noFill/>
          <a:ln w="19050" cap="flat" cmpd="sng">
            <a:solidFill>
              <a:schemeClr val="dk2"/>
            </a:solidFill>
            <a:prstDash val="solid"/>
            <a:round/>
            <a:headEnd type="none" w="sm" len="sm"/>
            <a:tailEnd type="none" w="sm" len="sm"/>
          </a:ln>
        </p:spPr>
      </p:cxnSp>
      <p:cxnSp>
        <p:nvCxnSpPr>
          <p:cNvPr id="57" name="Google Shape;57;p10"/>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58" name="Google Shape;58;p10"/>
          <p:cNvSpPr txBox="1">
            <a:spLocks noGrp="1"/>
          </p:cNvSpPr>
          <p:nvPr>
            <p:ph type="body" idx="1"/>
          </p:nvPr>
        </p:nvSpPr>
        <p:spPr>
          <a:xfrm>
            <a:off x="328017" y="4226025"/>
            <a:ext cx="8388600" cy="3936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0"/>
              </a:spcBef>
              <a:spcAft>
                <a:spcPts val="0"/>
              </a:spcAft>
              <a:buSzPts val="1800"/>
              <a:buNone/>
              <a:defRPr/>
            </a:lvl1pPr>
          </a:lstStyle>
          <a:p>
            <a:endParaRPr/>
          </a:p>
        </p:txBody>
      </p:sp>
      <p:sp>
        <p:nvSpPr>
          <p:cNvPr id="59" name="Google Shape;59;p10"/>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60"/>
        <p:cNvGrpSpPr/>
        <p:nvPr/>
      </p:nvGrpSpPr>
      <p:grpSpPr>
        <a:xfrm>
          <a:off x="0" y="0"/>
          <a:ext cx="0" cy="0"/>
          <a:chOff x="0" y="0"/>
          <a:chExt cx="0" cy="0"/>
        </a:xfrm>
      </p:grpSpPr>
      <p:cxnSp>
        <p:nvCxnSpPr>
          <p:cNvPr id="61" name="Google Shape;61;p11"/>
          <p:cNvCxnSpPr/>
          <p:nvPr/>
        </p:nvCxnSpPr>
        <p:spPr>
          <a:xfrm>
            <a:off x="425200" y="4740000"/>
            <a:ext cx="8296800" cy="0"/>
          </a:xfrm>
          <a:prstGeom prst="straightConnector1">
            <a:avLst/>
          </a:prstGeom>
          <a:noFill/>
          <a:ln w="19050" cap="flat" cmpd="sng">
            <a:solidFill>
              <a:schemeClr val="dk2"/>
            </a:solidFill>
            <a:prstDash val="solid"/>
            <a:round/>
            <a:headEnd type="none" w="sm" len="sm"/>
            <a:tailEnd type="none" w="sm" len="sm"/>
          </a:ln>
        </p:spPr>
      </p:cxnSp>
      <p:cxnSp>
        <p:nvCxnSpPr>
          <p:cNvPr id="62" name="Google Shape;62;p11"/>
          <p:cNvCxnSpPr/>
          <p:nvPr/>
        </p:nvCxnSpPr>
        <p:spPr>
          <a:xfrm>
            <a:off x="425200" y="415650"/>
            <a:ext cx="8296800" cy="0"/>
          </a:xfrm>
          <a:prstGeom prst="straightConnector1">
            <a:avLst/>
          </a:prstGeom>
          <a:noFill/>
          <a:ln w="38100" cap="flat" cmpd="sng">
            <a:solidFill>
              <a:schemeClr val="dk2"/>
            </a:solidFill>
            <a:prstDash val="solid"/>
            <a:round/>
            <a:headEnd type="none" w="sm" len="sm"/>
            <a:tailEnd type="none" w="sm" len="sm"/>
          </a:ln>
        </p:spPr>
      </p:cxnSp>
      <p:sp>
        <p:nvSpPr>
          <p:cNvPr id="63" name="Google Shape;63;p11"/>
          <p:cNvSpPr txBox="1">
            <a:spLocks noGrp="1"/>
          </p:cNvSpPr>
          <p:nvPr>
            <p:ph type="title" hasCustomPrompt="1"/>
          </p:nvPr>
        </p:nvSpPr>
        <p:spPr>
          <a:xfrm>
            <a:off x="853950" y="1304850"/>
            <a:ext cx="7436100" cy="1538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9600"/>
              <a:buFont typeface="Lato"/>
              <a:buNone/>
              <a:defRPr sz="9600">
                <a:solidFill>
                  <a:srgbClr val="FF0000"/>
                </a:solidFill>
                <a:latin typeface="Lato"/>
                <a:ea typeface="Lato"/>
                <a:cs typeface="Lato"/>
                <a:sym typeface="Lato"/>
              </a:defRPr>
            </a:lvl1pPr>
            <a:lvl2pPr lvl="1" algn="ctr" rtl="0">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rtl="0">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rtl="0">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rtl="0">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rtl="0">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rtl="0">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rtl="0">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rtl="0">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rPr dirty="0"/>
              <a:t>xx%</a:t>
            </a:r>
          </a:p>
        </p:txBody>
      </p:sp>
      <p:sp>
        <p:nvSpPr>
          <p:cNvPr id="64" name="Google Shape;64;p11"/>
          <p:cNvSpPr txBox="1">
            <a:spLocks noGrp="1"/>
          </p:cNvSpPr>
          <p:nvPr>
            <p:ph type="body" idx="1"/>
          </p:nvPr>
        </p:nvSpPr>
        <p:spPr>
          <a:xfrm>
            <a:off x="853950" y="2919450"/>
            <a:ext cx="7436100" cy="1071600"/>
          </a:xfrm>
          <a:prstGeom prst="rect">
            <a:avLst/>
          </a:prstGeom>
        </p:spPr>
        <p:txBody>
          <a:bodyPr spcFirstLastPara="1" wrap="square" lIns="91425" tIns="91425" rIns="91425" bIns="91425" anchor="t" anchorCtr="0">
            <a:noAutofit/>
          </a:bodyPr>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65" name="Google Shape;65;p11"/>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6"/>
        <p:cNvGrpSpPr/>
        <p:nvPr/>
      </p:nvGrpSpPr>
      <p:grpSpPr>
        <a:xfrm>
          <a:off x="0" y="0"/>
          <a:ext cx="0" cy="0"/>
          <a:chOff x="0" y="0"/>
          <a:chExt cx="0" cy="0"/>
        </a:xfrm>
      </p:grpSpPr>
      <p:sp>
        <p:nvSpPr>
          <p:cNvPr id="67" name="Google Shape;67;p1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wiss-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400250" y="575950"/>
            <a:ext cx="6321600" cy="6354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1pPr>
            <a:lvl2pPr lvl="1"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2pPr>
            <a:lvl3pPr lvl="2"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3pPr>
            <a:lvl4pPr lvl="3"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4pPr>
            <a:lvl5pPr lvl="4"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5pPr>
            <a:lvl6pPr lvl="5"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6pPr>
            <a:lvl7pPr lvl="6"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7pPr>
            <a:lvl8pPr lvl="7"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8pPr>
            <a:lvl9pPr lvl="8"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2410112" y="1595776"/>
            <a:ext cx="6321600" cy="30024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marL="914400" lvl="1"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marL="1371600" lvl="2"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marL="1828800" lvl="3"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marL="2286000" lvl="4"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marL="2743200" lvl="5"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marL="3200400" lvl="6"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marL="3657600" lvl="7"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marL="4114800" lvl="8" indent="-317500" rtl="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2"/>
                </a:solidFill>
                <a:latin typeface="Lato"/>
                <a:ea typeface="Lato"/>
                <a:cs typeface="Lato"/>
                <a:sym typeface="Lato"/>
              </a:defRPr>
            </a:lvl1pPr>
            <a:lvl2pPr lvl="1" algn="r" rtl="0">
              <a:buNone/>
              <a:defRPr sz="1000">
                <a:solidFill>
                  <a:schemeClr val="dk2"/>
                </a:solidFill>
                <a:latin typeface="Lato"/>
                <a:ea typeface="Lato"/>
                <a:cs typeface="Lato"/>
                <a:sym typeface="Lato"/>
              </a:defRPr>
            </a:lvl2pPr>
            <a:lvl3pPr lvl="2" algn="r" rtl="0">
              <a:buNone/>
              <a:defRPr sz="1000">
                <a:solidFill>
                  <a:schemeClr val="dk2"/>
                </a:solidFill>
                <a:latin typeface="Lato"/>
                <a:ea typeface="Lato"/>
                <a:cs typeface="Lato"/>
                <a:sym typeface="Lato"/>
              </a:defRPr>
            </a:lvl3pPr>
            <a:lvl4pPr lvl="3" algn="r" rtl="0">
              <a:buNone/>
              <a:defRPr sz="1000">
                <a:solidFill>
                  <a:schemeClr val="dk2"/>
                </a:solidFill>
                <a:latin typeface="Lato"/>
                <a:ea typeface="Lato"/>
                <a:cs typeface="Lato"/>
                <a:sym typeface="Lato"/>
              </a:defRPr>
            </a:lvl4pPr>
            <a:lvl5pPr lvl="4" algn="r" rtl="0">
              <a:buNone/>
              <a:defRPr sz="1000">
                <a:solidFill>
                  <a:schemeClr val="dk2"/>
                </a:solidFill>
                <a:latin typeface="Lato"/>
                <a:ea typeface="Lato"/>
                <a:cs typeface="Lato"/>
                <a:sym typeface="Lato"/>
              </a:defRPr>
            </a:lvl5pPr>
            <a:lvl6pPr lvl="5" algn="r" rtl="0">
              <a:buNone/>
              <a:defRPr sz="1000">
                <a:solidFill>
                  <a:schemeClr val="dk2"/>
                </a:solidFill>
                <a:latin typeface="Lato"/>
                <a:ea typeface="Lato"/>
                <a:cs typeface="Lato"/>
                <a:sym typeface="Lato"/>
              </a:defRPr>
            </a:lvl6pPr>
            <a:lvl7pPr lvl="6" algn="r" rtl="0">
              <a:buNone/>
              <a:defRPr sz="1000">
                <a:solidFill>
                  <a:schemeClr val="dk2"/>
                </a:solidFill>
                <a:latin typeface="Lato"/>
                <a:ea typeface="Lato"/>
                <a:cs typeface="Lato"/>
                <a:sym typeface="Lato"/>
              </a:defRPr>
            </a:lvl7pPr>
            <a:lvl8pPr lvl="7" algn="r" rtl="0">
              <a:buNone/>
              <a:defRPr sz="1000">
                <a:solidFill>
                  <a:schemeClr val="dk2"/>
                </a:solidFill>
                <a:latin typeface="Lato"/>
                <a:ea typeface="Lato"/>
                <a:cs typeface="Lato"/>
                <a:sym typeface="Lato"/>
              </a:defRPr>
            </a:lvl8pPr>
            <a:lvl9pPr lvl="8" algn="r" rtl="0">
              <a:buNone/>
              <a:defRPr sz="1000">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4" r:id="rId5"/>
    <p:sldLayoutId id="2147483655" r:id="rId6"/>
    <p:sldLayoutId id="2147483656" r:id="rId7"/>
    <p:sldLayoutId id="2147483657" r:id="rId8"/>
    <p:sldLayoutId id="2147483658"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hyperlink" Target="https://www.irbnet.org/release/home.html" TargetMode="External"/><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3"/>
          <p:cNvSpPr txBox="1">
            <a:spLocks noGrp="1"/>
          </p:cNvSpPr>
          <p:nvPr>
            <p:ph type="ctrTitle"/>
          </p:nvPr>
        </p:nvSpPr>
        <p:spPr>
          <a:xfrm>
            <a:off x="317635" y="444921"/>
            <a:ext cx="6366163" cy="1383879"/>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dirty="0">
                <a:latin typeface="+mj-lt"/>
              </a:rPr>
              <a:t>What’s Research Security Got To Do With It? </a:t>
            </a:r>
            <a:br>
              <a:rPr lang="en" sz="3600" dirty="0">
                <a:latin typeface="+mj-lt"/>
              </a:rPr>
            </a:br>
            <a:endParaRPr sz="2800" dirty="0">
              <a:solidFill>
                <a:schemeClr val="bg2"/>
              </a:solidFill>
              <a:latin typeface="+mj-lt"/>
            </a:endParaRPr>
          </a:p>
        </p:txBody>
      </p:sp>
      <p:sp>
        <p:nvSpPr>
          <p:cNvPr id="73" name="Google Shape;73;p13"/>
          <p:cNvSpPr txBox="1">
            <a:spLocks noGrp="1"/>
          </p:cNvSpPr>
          <p:nvPr>
            <p:ph type="subTitle" idx="1"/>
          </p:nvPr>
        </p:nvSpPr>
        <p:spPr>
          <a:xfrm>
            <a:off x="5727835" y="3782461"/>
            <a:ext cx="3132147" cy="1241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400" dirty="0">
                <a:solidFill>
                  <a:schemeClr val="bg2"/>
                </a:solidFill>
                <a:latin typeface="+mn-lt"/>
              </a:rPr>
              <a:t>Presented by The Office of Research Integrity </a:t>
            </a:r>
          </a:p>
        </p:txBody>
      </p:sp>
      <p:sp>
        <p:nvSpPr>
          <p:cNvPr id="2" name="Google Shape;73;p13">
            <a:extLst>
              <a:ext uri="{FF2B5EF4-FFF2-40B4-BE49-F238E27FC236}">
                <a16:creationId xmlns:a16="http://schemas.microsoft.com/office/drawing/2014/main" id="{876041A5-C94E-2723-3953-B4B259395935}"/>
              </a:ext>
            </a:extLst>
          </p:cNvPr>
          <p:cNvSpPr txBox="1">
            <a:spLocks/>
          </p:cNvSpPr>
          <p:nvPr/>
        </p:nvSpPr>
        <p:spPr>
          <a:xfrm>
            <a:off x="317635" y="1590334"/>
            <a:ext cx="7122256" cy="64244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lt1"/>
              </a:buClr>
              <a:buSzPts val="1800"/>
              <a:buFont typeface="Lato"/>
              <a:buNone/>
              <a:defRPr sz="1800" b="0" i="0" u="none" strike="noStrike" cap="none">
                <a:solidFill>
                  <a:schemeClr val="lt1"/>
                </a:solidFill>
                <a:latin typeface="Lato"/>
                <a:ea typeface="Lato"/>
                <a:cs typeface="Lato"/>
                <a:sym typeface="Lato"/>
              </a:defRPr>
            </a:lvl1pPr>
            <a:lvl2pPr marL="914400" marR="0" lvl="1" indent="-317500" algn="l" rtl="0">
              <a:lnSpc>
                <a:spcPct val="100000"/>
              </a:lnSpc>
              <a:spcBef>
                <a:spcPts val="0"/>
              </a:spcBef>
              <a:spcAft>
                <a:spcPts val="0"/>
              </a:spcAft>
              <a:buClr>
                <a:schemeClr val="lt1"/>
              </a:buClr>
              <a:buSzPts val="1800"/>
              <a:buFont typeface="Lato"/>
              <a:buNone/>
              <a:defRPr sz="1800" b="0" i="0" u="none" strike="noStrike" cap="none">
                <a:solidFill>
                  <a:schemeClr val="lt1"/>
                </a:solidFill>
                <a:latin typeface="Lato"/>
                <a:ea typeface="Lato"/>
                <a:cs typeface="Lato"/>
                <a:sym typeface="Lato"/>
              </a:defRPr>
            </a:lvl2pPr>
            <a:lvl3pPr marL="1371600" marR="0" lvl="2" indent="-317500" algn="l" rtl="0">
              <a:lnSpc>
                <a:spcPct val="100000"/>
              </a:lnSpc>
              <a:spcBef>
                <a:spcPts val="0"/>
              </a:spcBef>
              <a:spcAft>
                <a:spcPts val="0"/>
              </a:spcAft>
              <a:buClr>
                <a:schemeClr val="lt1"/>
              </a:buClr>
              <a:buSzPts val="1800"/>
              <a:buFont typeface="Lato"/>
              <a:buNone/>
              <a:defRPr sz="1800" b="0" i="0" u="none" strike="noStrike" cap="none">
                <a:solidFill>
                  <a:schemeClr val="lt1"/>
                </a:solidFill>
                <a:latin typeface="Lato"/>
                <a:ea typeface="Lato"/>
                <a:cs typeface="Lato"/>
                <a:sym typeface="Lato"/>
              </a:defRPr>
            </a:lvl3pPr>
            <a:lvl4pPr marL="1828800" marR="0" lvl="3" indent="-317500" algn="l" rtl="0">
              <a:lnSpc>
                <a:spcPct val="100000"/>
              </a:lnSpc>
              <a:spcBef>
                <a:spcPts val="0"/>
              </a:spcBef>
              <a:spcAft>
                <a:spcPts val="0"/>
              </a:spcAft>
              <a:buClr>
                <a:schemeClr val="lt1"/>
              </a:buClr>
              <a:buSzPts val="1800"/>
              <a:buFont typeface="Lato"/>
              <a:buNone/>
              <a:defRPr sz="1800" b="0" i="0" u="none" strike="noStrike" cap="none">
                <a:solidFill>
                  <a:schemeClr val="lt1"/>
                </a:solidFill>
                <a:latin typeface="Lato"/>
                <a:ea typeface="Lato"/>
                <a:cs typeface="Lato"/>
                <a:sym typeface="Lato"/>
              </a:defRPr>
            </a:lvl4pPr>
            <a:lvl5pPr marL="2286000" marR="0" lvl="4" indent="-317500" algn="l" rtl="0">
              <a:lnSpc>
                <a:spcPct val="100000"/>
              </a:lnSpc>
              <a:spcBef>
                <a:spcPts val="0"/>
              </a:spcBef>
              <a:spcAft>
                <a:spcPts val="0"/>
              </a:spcAft>
              <a:buClr>
                <a:schemeClr val="lt1"/>
              </a:buClr>
              <a:buSzPts val="1800"/>
              <a:buFont typeface="Lato"/>
              <a:buNone/>
              <a:defRPr sz="1800" b="0" i="0" u="none" strike="noStrike" cap="none">
                <a:solidFill>
                  <a:schemeClr val="lt1"/>
                </a:solidFill>
                <a:latin typeface="Lato"/>
                <a:ea typeface="Lato"/>
                <a:cs typeface="Lato"/>
                <a:sym typeface="Lato"/>
              </a:defRPr>
            </a:lvl5pPr>
            <a:lvl6pPr marL="2743200" marR="0" lvl="5" indent="-317500" algn="l" rtl="0">
              <a:lnSpc>
                <a:spcPct val="100000"/>
              </a:lnSpc>
              <a:spcBef>
                <a:spcPts val="0"/>
              </a:spcBef>
              <a:spcAft>
                <a:spcPts val="0"/>
              </a:spcAft>
              <a:buClr>
                <a:schemeClr val="lt1"/>
              </a:buClr>
              <a:buSzPts val="1800"/>
              <a:buFont typeface="Lato"/>
              <a:buNone/>
              <a:defRPr sz="1800" b="0" i="0" u="none" strike="noStrike" cap="none">
                <a:solidFill>
                  <a:schemeClr val="lt1"/>
                </a:solidFill>
                <a:latin typeface="Lato"/>
                <a:ea typeface="Lato"/>
                <a:cs typeface="Lato"/>
                <a:sym typeface="Lato"/>
              </a:defRPr>
            </a:lvl6pPr>
            <a:lvl7pPr marL="3200400" marR="0" lvl="6" indent="-317500" algn="l" rtl="0">
              <a:lnSpc>
                <a:spcPct val="100000"/>
              </a:lnSpc>
              <a:spcBef>
                <a:spcPts val="0"/>
              </a:spcBef>
              <a:spcAft>
                <a:spcPts val="0"/>
              </a:spcAft>
              <a:buClr>
                <a:schemeClr val="lt1"/>
              </a:buClr>
              <a:buSzPts val="1800"/>
              <a:buFont typeface="Lato"/>
              <a:buNone/>
              <a:defRPr sz="1800" b="0" i="0" u="none" strike="noStrike" cap="none">
                <a:solidFill>
                  <a:schemeClr val="lt1"/>
                </a:solidFill>
                <a:latin typeface="Lato"/>
                <a:ea typeface="Lato"/>
                <a:cs typeface="Lato"/>
                <a:sym typeface="Lato"/>
              </a:defRPr>
            </a:lvl7pPr>
            <a:lvl8pPr marL="3657600" marR="0" lvl="7" indent="-317500" algn="l" rtl="0">
              <a:lnSpc>
                <a:spcPct val="100000"/>
              </a:lnSpc>
              <a:spcBef>
                <a:spcPts val="0"/>
              </a:spcBef>
              <a:spcAft>
                <a:spcPts val="0"/>
              </a:spcAft>
              <a:buClr>
                <a:schemeClr val="lt1"/>
              </a:buClr>
              <a:buSzPts val="1800"/>
              <a:buFont typeface="Lato"/>
              <a:buNone/>
              <a:defRPr sz="1800" b="0" i="0" u="none" strike="noStrike" cap="none">
                <a:solidFill>
                  <a:schemeClr val="lt1"/>
                </a:solidFill>
                <a:latin typeface="Lato"/>
                <a:ea typeface="Lato"/>
                <a:cs typeface="Lato"/>
                <a:sym typeface="Lato"/>
              </a:defRPr>
            </a:lvl8pPr>
            <a:lvl9pPr marL="4114800" marR="0" lvl="8" indent="-317500" algn="l" rtl="0">
              <a:lnSpc>
                <a:spcPct val="100000"/>
              </a:lnSpc>
              <a:spcBef>
                <a:spcPts val="0"/>
              </a:spcBef>
              <a:spcAft>
                <a:spcPts val="0"/>
              </a:spcAft>
              <a:buClr>
                <a:schemeClr val="lt1"/>
              </a:buClr>
              <a:buSzPts val="1800"/>
              <a:buFont typeface="Lato"/>
              <a:buNone/>
              <a:defRPr sz="1800" b="0" i="0" u="none" strike="noStrike" cap="none">
                <a:solidFill>
                  <a:schemeClr val="lt1"/>
                </a:solidFill>
                <a:latin typeface="Lato"/>
                <a:ea typeface="Lato"/>
                <a:cs typeface="Lato"/>
                <a:sym typeface="Lato"/>
              </a:defRPr>
            </a:lvl9pPr>
          </a:lstStyle>
          <a:p>
            <a:pPr marL="0" indent="0"/>
            <a:r>
              <a:rPr lang="en-US" sz="2000" i="1" dirty="0">
                <a:latin typeface="+mn-lt"/>
              </a:rPr>
              <a:t>A Conflict of Interest &amp; Research Security Training</a:t>
            </a:r>
            <a:endParaRPr lang="en-US" sz="2000" b="1" i="1" dirty="0">
              <a:solidFill>
                <a:schemeClr val="bg1"/>
              </a:solidFill>
              <a:latin typeface="+mn-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6"/>
          <p:cNvSpPr txBox="1">
            <a:spLocks noGrp="1"/>
          </p:cNvSpPr>
          <p:nvPr>
            <p:ph type="title"/>
          </p:nvPr>
        </p:nvSpPr>
        <p:spPr>
          <a:xfrm>
            <a:off x="664800" y="103909"/>
            <a:ext cx="7821109" cy="713509"/>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200" dirty="0">
                <a:latin typeface="+mj-lt"/>
              </a:rPr>
              <a:t>Why Disclosures Matter</a:t>
            </a:r>
            <a:endParaRPr sz="3200" dirty="0">
              <a:solidFill>
                <a:schemeClr val="tx1"/>
              </a:solidFill>
              <a:latin typeface="+mj-lt"/>
            </a:endParaRPr>
          </a:p>
        </p:txBody>
      </p:sp>
      <p:sp>
        <p:nvSpPr>
          <p:cNvPr id="2" name="TextBox 1">
            <a:extLst>
              <a:ext uri="{FF2B5EF4-FFF2-40B4-BE49-F238E27FC236}">
                <a16:creationId xmlns:a16="http://schemas.microsoft.com/office/drawing/2014/main" id="{7B5439AE-34A4-78FA-0AC0-01913C075DCA}"/>
              </a:ext>
            </a:extLst>
          </p:cNvPr>
          <p:cNvSpPr txBox="1"/>
          <p:nvPr/>
        </p:nvSpPr>
        <p:spPr>
          <a:xfrm>
            <a:off x="509480" y="762927"/>
            <a:ext cx="7876309" cy="954107"/>
          </a:xfrm>
          <a:prstGeom prst="rect">
            <a:avLst/>
          </a:prstGeom>
          <a:noFill/>
        </p:spPr>
        <p:txBody>
          <a:bodyPr wrap="square" rtlCol="0">
            <a:spAutoFit/>
          </a:bodyPr>
          <a:lstStyle/>
          <a:p>
            <a:pPr algn="ctr"/>
            <a:r>
              <a:rPr lang="en-US" dirty="0">
                <a:solidFill>
                  <a:schemeClr val="bg1"/>
                </a:solidFill>
              </a:rPr>
              <a:t>Disclosures are not about preventing outside activities, income, or collaboration. It is about ensuring transparency so potential conflicts can be identified and managed.</a:t>
            </a:r>
          </a:p>
          <a:p>
            <a:pPr algn="ctr"/>
            <a:r>
              <a:rPr lang="en-US" dirty="0">
                <a:solidFill>
                  <a:schemeClr val="bg1"/>
                </a:solidFill>
              </a:rPr>
              <a:t>Below are some reasons why we require disclosures:</a:t>
            </a:r>
          </a:p>
          <a:p>
            <a:endParaRPr lang="en-US" dirty="0">
              <a:solidFill>
                <a:schemeClr val="tx1"/>
              </a:solidFill>
            </a:endParaRPr>
          </a:p>
        </p:txBody>
      </p:sp>
      <p:sp>
        <p:nvSpPr>
          <p:cNvPr id="4" name="Oval 3">
            <a:extLst>
              <a:ext uri="{FF2B5EF4-FFF2-40B4-BE49-F238E27FC236}">
                <a16:creationId xmlns:a16="http://schemas.microsoft.com/office/drawing/2014/main" id="{92B2EDB1-2A10-7B48-E979-432DAEBA8A8B}"/>
              </a:ext>
            </a:extLst>
          </p:cNvPr>
          <p:cNvSpPr/>
          <p:nvPr/>
        </p:nvSpPr>
        <p:spPr>
          <a:xfrm>
            <a:off x="1013602" y="1717964"/>
            <a:ext cx="2147454" cy="1614055"/>
          </a:xfrm>
          <a:custGeom>
            <a:avLst/>
            <a:gdLst>
              <a:gd name="csX0" fmla="*/ 0 w 2147454"/>
              <a:gd name="csY0" fmla="*/ 807028 h 1614055"/>
              <a:gd name="csX1" fmla="*/ 1073727 w 2147454"/>
              <a:gd name="csY1" fmla="*/ 0 h 1614055"/>
              <a:gd name="csX2" fmla="*/ 2147454 w 2147454"/>
              <a:gd name="csY2" fmla="*/ 807028 h 1614055"/>
              <a:gd name="csX3" fmla="*/ 1073727 w 2147454"/>
              <a:gd name="csY3" fmla="*/ 1614056 h 1614055"/>
              <a:gd name="csX4" fmla="*/ 0 w 2147454"/>
              <a:gd name="csY4" fmla="*/ 807028 h 1614055"/>
            </a:gdLst>
            <a:ahLst/>
            <a:cxnLst>
              <a:cxn ang="0">
                <a:pos x="csX0" y="csY0"/>
              </a:cxn>
              <a:cxn ang="0">
                <a:pos x="csX1" y="csY1"/>
              </a:cxn>
              <a:cxn ang="0">
                <a:pos x="csX2" y="csY2"/>
              </a:cxn>
              <a:cxn ang="0">
                <a:pos x="csX3" y="csY3"/>
              </a:cxn>
              <a:cxn ang="0">
                <a:pos x="csX4" y="csY4"/>
              </a:cxn>
            </a:cxnLst>
            <a:rect l="l" t="t" r="r" b="b"/>
            <a:pathLst>
              <a:path w="2147454" h="1614055" fill="none" extrusionOk="0">
                <a:moveTo>
                  <a:pt x="0" y="807028"/>
                </a:moveTo>
                <a:cubicBezTo>
                  <a:pt x="89341" y="312357"/>
                  <a:pt x="527338" y="-3929"/>
                  <a:pt x="1073727" y="0"/>
                </a:cubicBezTo>
                <a:cubicBezTo>
                  <a:pt x="1654117" y="7991"/>
                  <a:pt x="2223782" y="372696"/>
                  <a:pt x="2147454" y="807028"/>
                </a:cubicBezTo>
                <a:cubicBezTo>
                  <a:pt x="2213743" y="1180437"/>
                  <a:pt x="1569657" y="1582442"/>
                  <a:pt x="1073727" y="1614056"/>
                </a:cubicBezTo>
                <a:cubicBezTo>
                  <a:pt x="443635" y="1637663"/>
                  <a:pt x="35235" y="1320609"/>
                  <a:pt x="0" y="807028"/>
                </a:cubicBezTo>
                <a:close/>
              </a:path>
              <a:path w="2147454" h="1614055" stroke="0" extrusionOk="0">
                <a:moveTo>
                  <a:pt x="0" y="807028"/>
                </a:moveTo>
                <a:cubicBezTo>
                  <a:pt x="17629" y="345274"/>
                  <a:pt x="510461" y="75453"/>
                  <a:pt x="1073727" y="0"/>
                </a:cubicBezTo>
                <a:cubicBezTo>
                  <a:pt x="1614215" y="-29045"/>
                  <a:pt x="2128763" y="367575"/>
                  <a:pt x="2147454" y="807028"/>
                </a:cubicBezTo>
                <a:cubicBezTo>
                  <a:pt x="2195242" y="1270402"/>
                  <a:pt x="1624604" y="1667429"/>
                  <a:pt x="1073727" y="1614056"/>
                </a:cubicBezTo>
                <a:cubicBezTo>
                  <a:pt x="534670" y="1656536"/>
                  <a:pt x="-33828" y="1272303"/>
                  <a:pt x="0" y="807028"/>
                </a:cubicBezTo>
                <a:close/>
              </a:path>
            </a:pathLst>
          </a:custGeom>
          <a:gradFill flip="none" rotWithShape="1">
            <a:gsLst>
              <a:gs pos="0">
                <a:schemeClr val="dk1">
                  <a:lumMod val="67000"/>
                </a:schemeClr>
              </a:gs>
              <a:gs pos="48000">
                <a:schemeClr val="dk1">
                  <a:lumMod val="97000"/>
                  <a:lumOff val="3000"/>
                </a:schemeClr>
              </a:gs>
              <a:gs pos="100000">
                <a:schemeClr val="dk1">
                  <a:lumMod val="60000"/>
                  <a:lumOff val="40000"/>
                </a:schemeClr>
              </a:gs>
            </a:gsLst>
            <a:lin ang="16200000" scaled="1"/>
            <a:tileRect/>
          </a:gradFill>
          <a:ln w="28575">
            <a:solidFill>
              <a:schemeClr val="tx1"/>
            </a:solidFill>
            <a:extLst>
              <a:ext uri="{C807C97D-BFC1-408E-A445-0C87EB9F89A2}">
                <ask:lineSketchStyleProps xmlns:ask="http://schemas.microsoft.com/office/drawing/2018/sketchyshapes" sd="1808761005">
                  <a:prstGeom prst="ellipse">
                    <a:avLst/>
                  </a:prstGeom>
                  <ask:type>
                    <ask:lineSketchCurved/>
                  </ask:type>
                </ask:lineSketchStyleProps>
              </a:ext>
            </a:extLst>
          </a:ln>
          <a:effectLst>
            <a:outerShdw blurRad="50800" dist="38100" dir="18900000" algn="bl"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dirty="0"/>
              <a:t>Protects integrity and credibility of research</a:t>
            </a:r>
          </a:p>
        </p:txBody>
      </p:sp>
      <p:sp>
        <p:nvSpPr>
          <p:cNvPr id="5" name="Oval 4">
            <a:extLst>
              <a:ext uri="{FF2B5EF4-FFF2-40B4-BE49-F238E27FC236}">
                <a16:creationId xmlns:a16="http://schemas.microsoft.com/office/drawing/2014/main" id="{B835BCC8-C492-4F63-3E6E-E50EE9135D6F}"/>
              </a:ext>
            </a:extLst>
          </p:cNvPr>
          <p:cNvSpPr/>
          <p:nvPr/>
        </p:nvSpPr>
        <p:spPr>
          <a:xfrm>
            <a:off x="6795655" y="3425535"/>
            <a:ext cx="2147454" cy="1614055"/>
          </a:xfrm>
          <a:custGeom>
            <a:avLst/>
            <a:gdLst>
              <a:gd name="csX0" fmla="*/ 0 w 2147454"/>
              <a:gd name="csY0" fmla="*/ 807028 h 1614055"/>
              <a:gd name="csX1" fmla="*/ 1073727 w 2147454"/>
              <a:gd name="csY1" fmla="*/ 0 h 1614055"/>
              <a:gd name="csX2" fmla="*/ 2147454 w 2147454"/>
              <a:gd name="csY2" fmla="*/ 807028 h 1614055"/>
              <a:gd name="csX3" fmla="*/ 1073727 w 2147454"/>
              <a:gd name="csY3" fmla="*/ 1614056 h 1614055"/>
              <a:gd name="csX4" fmla="*/ 0 w 2147454"/>
              <a:gd name="csY4" fmla="*/ 807028 h 1614055"/>
            </a:gdLst>
            <a:ahLst/>
            <a:cxnLst>
              <a:cxn ang="0">
                <a:pos x="csX0" y="csY0"/>
              </a:cxn>
              <a:cxn ang="0">
                <a:pos x="csX1" y="csY1"/>
              </a:cxn>
              <a:cxn ang="0">
                <a:pos x="csX2" y="csY2"/>
              </a:cxn>
              <a:cxn ang="0">
                <a:pos x="csX3" y="csY3"/>
              </a:cxn>
              <a:cxn ang="0">
                <a:pos x="csX4" y="csY4"/>
              </a:cxn>
            </a:cxnLst>
            <a:rect l="l" t="t" r="r" b="b"/>
            <a:pathLst>
              <a:path w="2147454" h="1614055" fill="none" extrusionOk="0">
                <a:moveTo>
                  <a:pt x="0" y="807028"/>
                </a:moveTo>
                <a:cubicBezTo>
                  <a:pt x="33733" y="456612"/>
                  <a:pt x="519782" y="-17686"/>
                  <a:pt x="1073727" y="0"/>
                </a:cubicBezTo>
                <a:cubicBezTo>
                  <a:pt x="1711416" y="-10354"/>
                  <a:pt x="2066979" y="350317"/>
                  <a:pt x="2147454" y="807028"/>
                </a:cubicBezTo>
                <a:cubicBezTo>
                  <a:pt x="2175591" y="1250746"/>
                  <a:pt x="1591728" y="1562916"/>
                  <a:pt x="1073727" y="1614056"/>
                </a:cubicBezTo>
                <a:cubicBezTo>
                  <a:pt x="477959" y="1660383"/>
                  <a:pt x="14509" y="1243088"/>
                  <a:pt x="0" y="807028"/>
                </a:cubicBezTo>
                <a:close/>
              </a:path>
              <a:path w="2147454" h="1614055" stroke="0" extrusionOk="0">
                <a:moveTo>
                  <a:pt x="0" y="807028"/>
                </a:moveTo>
                <a:cubicBezTo>
                  <a:pt x="-8812" y="375042"/>
                  <a:pt x="502752" y="63242"/>
                  <a:pt x="1073727" y="0"/>
                </a:cubicBezTo>
                <a:cubicBezTo>
                  <a:pt x="1665745" y="10637"/>
                  <a:pt x="2228331" y="352237"/>
                  <a:pt x="2147454" y="807028"/>
                </a:cubicBezTo>
                <a:cubicBezTo>
                  <a:pt x="2124169" y="1239961"/>
                  <a:pt x="1684287" y="1626912"/>
                  <a:pt x="1073727" y="1614056"/>
                </a:cubicBezTo>
                <a:cubicBezTo>
                  <a:pt x="444362" y="1542482"/>
                  <a:pt x="-14954" y="1315179"/>
                  <a:pt x="0" y="807028"/>
                </a:cubicBezTo>
                <a:close/>
              </a:path>
            </a:pathLst>
          </a:custGeom>
          <a:gradFill flip="none" rotWithShape="1">
            <a:gsLst>
              <a:gs pos="0">
                <a:schemeClr val="dk1">
                  <a:lumMod val="67000"/>
                </a:schemeClr>
              </a:gs>
              <a:gs pos="48000">
                <a:schemeClr val="dk1">
                  <a:lumMod val="97000"/>
                  <a:lumOff val="3000"/>
                </a:schemeClr>
              </a:gs>
              <a:gs pos="100000">
                <a:schemeClr val="dk1">
                  <a:lumMod val="60000"/>
                  <a:lumOff val="40000"/>
                </a:schemeClr>
              </a:gs>
            </a:gsLst>
            <a:lin ang="16200000" scaled="1"/>
            <a:tileRect/>
          </a:gradFill>
          <a:ln w="28575">
            <a:solidFill>
              <a:schemeClr val="tx1"/>
            </a:solidFill>
            <a:extLst>
              <a:ext uri="{C807C97D-BFC1-408E-A445-0C87EB9F89A2}">
                <ask:lineSketchStyleProps xmlns:ask="http://schemas.microsoft.com/office/drawing/2018/sketchyshapes" sd="3292867113">
                  <a:prstGeom prst="ellipse">
                    <a:avLst/>
                  </a:prstGeom>
                  <ask:type>
                    <ask:lineSketchCurved/>
                  </ask:type>
                </ask:lineSketchStyleProps>
              </a:ext>
            </a:extLst>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t>Protects researchers and the institution from noncompliance</a:t>
            </a:r>
          </a:p>
        </p:txBody>
      </p:sp>
      <p:sp>
        <p:nvSpPr>
          <p:cNvPr id="6" name="Oval 5">
            <a:extLst>
              <a:ext uri="{FF2B5EF4-FFF2-40B4-BE49-F238E27FC236}">
                <a16:creationId xmlns:a16="http://schemas.microsoft.com/office/drawing/2014/main" id="{79519D00-E3FA-0282-5BB3-BF1AE3EDBBD4}"/>
              </a:ext>
            </a:extLst>
          </p:cNvPr>
          <p:cNvSpPr/>
          <p:nvPr/>
        </p:nvSpPr>
        <p:spPr>
          <a:xfrm>
            <a:off x="200891" y="3425536"/>
            <a:ext cx="2147454" cy="1614055"/>
          </a:xfrm>
          <a:custGeom>
            <a:avLst/>
            <a:gdLst>
              <a:gd name="csX0" fmla="*/ 0 w 2147454"/>
              <a:gd name="csY0" fmla="*/ 807028 h 1614055"/>
              <a:gd name="csX1" fmla="*/ 1073727 w 2147454"/>
              <a:gd name="csY1" fmla="*/ 0 h 1614055"/>
              <a:gd name="csX2" fmla="*/ 2147454 w 2147454"/>
              <a:gd name="csY2" fmla="*/ 807028 h 1614055"/>
              <a:gd name="csX3" fmla="*/ 1073727 w 2147454"/>
              <a:gd name="csY3" fmla="*/ 1614056 h 1614055"/>
              <a:gd name="csX4" fmla="*/ 0 w 2147454"/>
              <a:gd name="csY4" fmla="*/ 807028 h 1614055"/>
            </a:gdLst>
            <a:ahLst/>
            <a:cxnLst>
              <a:cxn ang="0">
                <a:pos x="csX0" y="csY0"/>
              </a:cxn>
              <a:cxn ang="0">
                <a:pos x="csX1" y="csY1"/>
              </a:cxn>
              <a:cxn ang="0">
                <a:pos x="csX2" y="csY2"/>
              </a:cxn>
              <a:cxn ang="0">
                <a:pos x="csX3" y="csY3"/>
              </a:cxn>
              <a:cxn ang="0">
                <a:pos x="csX4" y="csY4"/>
              </a:cxn>
            </a:cxnLst>
            <a:rect l="l" t="t" r="r" b="b"/>
            <a:pathLst>
              <a:path w="2147454" h="1614055" fill="none" extrusionOk="0">
                <a:moveTo>
                  <a:pt x="0" y="807028"/>
                </a:moveTo>
                <a:cubicBezTo>
                  <a:pt x="68574" y="392277"/>
                  <a:pt x="459585" y="-31538"/>
                  <a:pt x="1073727" y="0"/>
                </a:cubicBezTo>
                <a:cubicBezTo>
                  <a:pt x="1682026" y="43977"/>
                  <a:pt x="2070706" y="330900"/>
                  <a:pt x="2147454" y="807028"/>
                </a:cubicBezTo>
                <a:cubicBezTo>
                  <a:pt x="2198267" y="1228417"/>
                  <a:pt x="1704377" y="1668733"/>
                  <a:pt x="1073727" y="1614056"/>
                </a:cubicBezTo>
                <a:cubicBezTo>
                  <a:pt x="495986" y="1556176"/>
                  <a:pt x="1342" y="1241635"/>
                  <a:pt x="0" y="807028"/>
                </a:cubicBezTo>
                <a:close/>
              </a:path>
              <a:path w="2147454" h="1614055" stroke="0" extrusionOk="0">
                <a:moveTo>
                  <a:pt x="0" y="807028"/>
                </a:moveTo>
                <a:cubicBezTo>
                  <a:pt x="78491" y="308551"/>
                  <a:pt x="459631" y="2261"/>
                  <a:pt x="1073727" y="0"/>
                </a:cubicBezTo>
                <a:cubicBezTo>
                  <a:pt x="1674074" y="-13230"/>
                  <a:pt x="2127639" y="411882"/>
                  <a:pt x="2147454" y="807028"/>
                </a:cubicBezTo>
                <a:cubicBezTo>
                  <a:pt x="2090229" y="1306669"/>
                  <a:pt x="1594919" y="1633939"/>
                  <a:pt x="1073727" y="1614056"/>
                </a:cubicBezTo>
                <a:cubicBezTo>
                  <a:pt x="486968" y="1542079"/>
                  <a:pt x="-34876" y="1283539"/>
                  <a:pt x="0" y="807028"/>
                </a:cubicBezTo>
                <a:close/>
              </a:path>
            </a:pathLst>
          </a:custGeom>
          <a:gradFill flip="none" rotWithShape="1">
            <a:gsLst>
              <a:gs pos="0">
                <a:schemeClr val="dk1">
                  <a:lumMod val="67000"/>
                </a:schemeClr>
              </a:gs>
              <a:gs pos="48000">
                <a:schemeClr val="dk1">
                  <a:lumMod val="97000"/>
                  <a:lumOff val="3000"/>
                </a:schemeClr>
              </a:gs>
              <a:gs pos="100000">
                <a:schemeClr val="dk1">
                  <a:lumMod val="60000"/>
                  <a:lumOff val="40000"/>
                </a:schemeClr>
              </a:gs>
            </a:gsLst>
            <a:lin ang="16200000" scaled="1"/>
            <a:tileRect/>
          </a:gradFill>
          <a:ln w="28575">
            <a:solidFill>
              <a:schemeClr val="tx1"/>
            </a:solidFill>
            <a:extLst>
              <a:ext uri="{C807C97D-BFC1-408E-A445-0C87EB9F89A2}">
                <ask:lineSketchStyleProps xmlns:ask="http://schemas.microsoft.com/office/drawing/2018/sketchyshapes" sd="1935646484">
                  <a:prstGeom prst="ellipse">
                    <a:avLst/>
                  </a:prstGeom>
                  <ask:type>
                    <ask:lineSketchCurved/>
                  </ask:type>
                </ask:lineSketchStyleProps>
              </a:ext>
            </a:extLst>
          </a:ln>
          <a:effectLst>
            <a:outerShdw blurRad="50800" dist="38100" dir="5400000" algn="t"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dirty="0"/>
              <a:t>Allows conflicts to be reviewed and managed before a problem could occur</a:t>
            </a:r>
          </a:p>
        </p:txBody>
      </p:sp>
      <p:sp>
        <p:nvSpPr>
          <p:cNvPr id="7" name="Oval 6">
            <a:extLst>
              <a:ext uri="{FF2B5EF4-FFF2-40B4-BE49-F238E27FC236}">
                <a16:creationId xmlns:a16="http://schemas.microsoft.com/office/drawing/2014/main" id="{ABCB8593-4DDB-5DCD-C9FE-05B20638EBC1}"/>
              </a:ext>
            </a:extLst>
          </p:cNvPr>
          <p:cNvSpPr/>
          <p:nvPr/>
        </p:nvSpPr>
        <p:spPr>
          <a:xfrm>
            <a:off x="3498273" y="2289464"/>
            <a:ext cx="2147454" cy="1614055"/>
          </a:xfrm>
          <a:custGeom>
            <a:avLst/>
            <a:gdLst>
              <a:gd name="csX0" fmla="*/ 0 w 2147454"/>
              <a:gd name="csY0" fmla="*/ 807028 h 1614055"/>
              <a:gd name="csX1" fmla="*/ 1073727 w 2147454"/>
              <a:gd name="csY1" fmla="*/ 0 h 1614055"/>
              <a:gd name="csX2" fmla="*/ 2147454 w 2147454"/>
              <a:gd name="csY2" fmla="*/ 807028 h 1614055"/>
              <a:gd name="csX3" fmla="*/ 1073727 w 2147454"/>
              <a:gd name="csY3" fmla="*/ 1614056 h 1614055"/>
              <a:gd name="csX4" fmla="*/ 0 w 2147454"/>
              <a:gd name="csY4" fmla="*/ 807028 h 1614055"/>
            </a:gdLst>
            <a:ahLst/>
            <a:cxnLst>
              <a:cxn ang="0">
                <a:pos x="csX0" y="csY0"/>
              </a:cxn>
              <a:cxn ang="0">
                <a:pos x="csX1" y="csY1"/>
              </a:cxn>
              <a:cxn ang="0">
                <a:pos x="csX2" y="csY2"/>
              </a:cxn>
              <a:cxn ang="0">
                <a:pos x="csX3" y="csY3"/>
              </a:cxn>
              <a:cxn ang="0">
                <a:pos x="csX4" y="csY4"/>
              </a:cxn>
            </a:cxnLst>
            <a:rect l="l" t="t" r="r" b="b"/>
            <a:pathLst>
              <a:path w="2147454" h="1614055" fill="none" extrusionOk="0">
                <a:moveTo>
                  <a:pt x="0" y="807028"/>
                </a:moveTo>
                <a:cubicBezTo>
                  <a:pt x="-43383" y="435309"/>
                  <a:pt x="462762" y="40030"/>
                  <a:pt x="1073727" y="0"/>
                </a:cubicBezTo>
                <a:cubicBezTo>
                  <a:pt x="1686383" y="24147"/>
                  <a:pt x="2177165" y="385006"/>
                  <a:pt x="2147454" y="807028"/>
                </a:cubicBezTo>
                <a:cubicBezTo>
                  <a:pt x="2164058" y="1206885"/>
                  <a:pt x="1656495" y="1714101"/>
                  <a:pt x="1073727" y="1614056"/>
                </a:cubicBezTo>
                <a:cubicBezTo>
                  <a:pt x="410288" y="1612330"/>
                  <a:pt x="-30087" y="1235090"/>
                  <a:pt x="0" y="807028"/>
                </a:cubicBezTo>
                <a:close/>
              </a:path>
              <a:path w="2147454" h="1614055" stroke="0" extrusionOk="0">
                <a:moveTo>
                  <a:pt x="0" y="807028"/>
                </a:moveTo>
                <a:cubicBezTo>
                  <a:pt x="7894" y="363844"/>
                  <a:pt x="544432" y="82580"/>
                  <a:pt x="1073727" y="0"/>
                </a:cubicBezTo>
                <a:cubicBezTo>
                  <a:pt x="1642427" y="22960"/>
                  <a:pt x="2169003" y="350388"/>
                  <a:pt x="2147454" y="807028"/>
                </a:cubicBezTo>
                <a:cubicBezTo>
                  <a:pt x="2142109" y="1243266"/>
                  <a:pt x="1615204" y="1663403"/>
                  <a:pt x="1073727" y="1614056"/>
                </a:cubicBezTo>
                <a:cubicBezTo>
                  <a:pt x="475990" y="1531681"/>
                  <a:pt x="15658" y="1262793"/>
                  <a:pt x="0" y="807028"/>
                </a:cubicBezTo>
                <a:close/>
              </a:path>
            </a:pathLst>
          </a:custGeom>
          <a:gradFill flip="none" rotWithShape="1">
            <a:gsLst>
              <a:gs pos="0">
                <a:schemeClr val="dk1">
                  <a:lumMod val="67000"/>
                </a:schemeClr>
              </a:gs>
              <a:gs pos="48000">
                <a:schemeClr val="dk1">
                  <a:lumMod val="97000"/>
                  <a:lumOff val="3000"/>
                </a:schemeClr>
              </a:gs>
              <a:gs pos="100000">
                <a:schemeClr val="dk1">
                  <a:lumMod val="60000"/>
                  <a:lumOff val="40000"/>
                </a:schemeClr>
              </a:gs>
            </a:gsLst>
            <a:lin ang="16200000" scaled="1"/>
            <a:tileRect/>
          </a:gradFill>
          <a:ln w="28575">
            <a:solidFill>
              <a:schemeClr val="tx1"/>
            </a:solidFill>
            <a:extLst>
              <a:ext uri="{C807C97D-BFC1-408E-A445-0C87EB9F89A2}">
                <ask:lineSketchStyleProps xmlns:ask="http://schemas.microsoft.com/office/drawing/2018/sketchyshapes" sd="625625018">
                  <a:prstGeom prst="ellipse">
                    <a:avLst/>
                  </a:prstGeom>
                  <ask:type>
                    <ask:lineSketchCurved/>
                  </ask:type>
                </ask:lineSketchStyleProps>
              </a:ext>
            </a:extLst>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t>Maintains public trust</a:t>
            </a:r>
          </a:p>
        </p:txBody>
      </p:sp>
      <p:sp>
        <p:nvSpPr>
          <p:cNvPr id="8" name="Oval 7">
            <a:extLst>
              <a:ext uri="{FF2B5EF4-FFF2-40B4-BE49-F238E27FC236}">
                <a16:creationId xmlns:a16="http://schemas.microsoft.com/office/drawing/2014/main" id="{F26E1D32-2EE5-8200-845C-B45970FE00AF}"/>
              </a:ext>
            </a:extLst>
          </p:cNvPr>
          <p:cNvSpPr/>
          <p:nvPr/>
        </p:nvSpPr>
        <p:spPr>
          <a:xfrm>
            <a:off x="5812631" y="1605280"/>
            <a:ext cx="2147454" cy="1614055"/>
          </a:xfrm>
          <a:custGeom>
            <a:avLst/>
            <a:gdLst>
              <a:gd name="csX0" fmla="*/ 0 w 2147454"/>
              <a:gd name="csY0" fmla="*/ 807028 h 1614055"/>
              <a:gd name="csX1" fmla="*/ 1073727 w 2147454"/>
              <a:gd name="csY1" fmla="*/ 0 h 1614055"/>
              <a:gd name="csX2" fmla="*/ 2147454 w 2147454"/>
              <a:gd name="csY2" fmla="*/ 807028 h 1614055"/>
              <a:gd name="csX3" fmla="*/ 1073727 w 2147454"/>
              <a:gd name="csY3" fmla="*/ 1614056 h 1614055"/>
              <a:gd name="csX4" fmla="*/ 0 w 2147454"/>
              <a:gd name="csY4" fmla="*/ 807028 h 1614055"/>
            </a:gdLst>
            <a:ahLst/>
            <a:cxnLst>
              <a:cxn ang="0">
                <a:pos x="csX0" y="csY0"/>
              </a:cxn>
              <a:cxn ang="0">
                <a:pos x="csX1" y="csY1"/>
              </a:cxn>
              <a:cxn ang="0">
                <a:pos x="csX2" y="csY2"/>
              </a:cxn>
              <a:cxn ang="0">
                <a:pos x="csX3" y="csY3"/>
              </a:cxn>
              <a:cxn ang="0">
                <a:pos x="csX4" y="csY4"/>
              </a:cxn>
            </a:cxnLst>
            <a:rect l="l" t="t" r="r" b="b"/>
            <a:pathLst>
              <a:path w="2147454" h="1614055" fill="none" extrusionOk="0">
                <a:moveTo>
                  <a:pt x="0" y="807028"/>
                </a:moveTo>
                <a:cubicBezTo>
                  <a:pt x="-39862" y="399621"/>
                  <a:pt x="460093" y="3271"/>
                  <a:pt x="1073727" y="0"/>
                </a:cubicBezTo>
                <a:cubicBezTo>
                  <a:pt x="1721308" y="31584"/>
                  <a:pt x="2065947" y="364848"/>
                  <a:pt x="2147454" y="807028"/>
                </a:cubicBezTo>
                <a:cubicBezTo>
                  <a:pt x="2098007" y="1212656"/>
                  <a:pt x="1770202" y="1587908"/>
                  <a:pt x="1073727" y="1614056"/>
                </a:cubicBezTo>
                <a:cubicBezTo>
                  <a:pt x="465644" y="1565131"/>
                  <a:pt x="-18616" y="1271502"/>
                  <a:pt x="0" y="807028"/>
                </a:cubicBezTo>
                <a:close/>
              </a:path>
              <a:path w="2147454" h="1614055" stroke="0" extrusionOk="0">
                <a:moveTo>
                  <a:pt x="0" y="807028"/>
                </a:moveTo>
                <a:cubicBezTo>
                  <a:pt x="-33953" y="398808"/>
                  <a:pt x="528711" y="-83680"/>
                  <a:pt x="1073727" y="0"/>
                </a:cubicBezTo>
                <a:cubicBezTo>
                  <a:pt x="1668742" y="-5301"/>
                  <a:pt x="2156521" y="362932"/>
                  <a:pt x="2147454" y="807028"/>
                </a:cubicBezTo>
                <a:cubicBezTo>
                  <a:pt x="2220025" y="1281069"/>
                  <a:pt x="1611951" y="1606638"/>
                  <a:pt x="1073727" y="1614056"/>
                </a:cubicBezTo>
                <a:cubicBezTo>
                  <a:pt x="488000" y="1569738"/>
                  <a:pt x="-16365" y="1302389"/>
                  <a:pt x="0" y="807028"/>
                </a:cubicBezTo>
                <a:close/>
              </a:path>
            </a:pathLst>
          </a:custGeom>
          <a:gradFill flip="none" rotWithShape="1">
            <a:gsLst>
              <a:gs pos="0">
                <a:schemeClr val="dk1">
                  <a:lumMod val="67000"/>
                </a:schemeClr>
              </a:gs>
              <a:gs pos="48000">
                <a:schemeClr val="dk1">
                  <a:lumMod val="97000"/>
                  <a:lumOff val="3000"/>
                </a:schemeClr>
              </a:gs>
              <a:gs pos="100000">
                <a:schemeClr val="dk1">
                  <a:lumMod val="60000"/>
                  <a:lumOff val="40000"/>
                </a:schemeClr>
              </a:gs>
            </a:gsLst>
            <a:lin ang="16200000" scaled="1"/>
            <a:tileRect/>
          </a:gradFill>
          <a:ln w="19050">
            <a:solidFill>
              <a:schemeClr val="tx1"/>
            </a:solidFill>
            <a:extLst>
              <a:ext uri="{C807C97D-BFC1-408E-A445-0C87EB9F89A2}">
                <ask:lineSketchStyleProps xmlns:ask="http://schemas.microsoft.com/office/drawing/2018/sketchyshapes" sd="3066130187">
                  <a:prstGeom prst="ellipse">
                    <a:avLst/>
                  </a:prstGeom>
                  <ask:type>
                    <ask:lineSketchCurved/>
                  </ask:type>
                </ask:lineSketchStyleProps>
              </a:ext>
            </a:extLst>
          </a:ln>
          <a:effectLst>
            <a:outerShdw blurRad="50800" dist="38100" dir="8100000" algn="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dirty="0"/>
              <a:t>Ensures compliance with sponsor, federal, and institutional requirements</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down)">
                                      <p:cBhvr>
                                        <p:cTn id="25" dur="580">
                                          <p:stCondLst>
                                            <p:cond delay="0"/>
                                          </p:stCondLst>
                                        </p:cTn>
                                        <p:tgtEl>
                                          <p:spTgt spid="7"/>
                                        </p:tgtEl>
                                      </p:cBhvr>
                                    </p:animEffect>
                                    <p:anim calcmode="lin" valueType="num">
                                      <p:cBhvr>
                                        <p:cTn id="26"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31" dur="26">
                                          <p:stCondLst>
                                            <p:cond delay="650"/>
                                          </p:stCondLst>
                                        </p:cTn>
                                        <p:tgtEl>
                                          <p:spTgt spid="7"/>
                                        </p:tgtEl>
                                      </p:cBhvr>
                                      <p:to x="100000" y="60000"/>
                                    </p:animScale>
                                    <p:animScale>
                                      <p:cBhvr>
                                        <p:cTn id="32" dur="166" decel="50000">
                                          <p:stCondLst>
                                            <p:cond delay="676"/>
                                          </p:stCondLst>
                                        </p:cTn>
                                        <p:tgtEl>
                                          <p:spTgt spid="7"/>
                                        </p:tgtEl>
                                      </p:cBhvr>
                                      <p:to x="100000" y="100000"/>
                                    </p:animScale>
                                    <p:animScale>
                                      <p:cBhvr>
                                        <p:cTn id="33" dur="26">
                                          <p:stCondLst>
                                            <p:cond delay="1312"/>
                                          </p:stCondLst>
                                        </p:cTn>
                                        <p:tgtEl>
                                          <p:spTgt spid="7"/>
                                        </p:tgtEl>
                                      </p:cBhvr>
                                      <p:to x="100000" y="80000"/>
                                    </p:animScale>
                                    <p:animScale>
                                      <p:cBhvr>
                                        <p:cTn id="34" dur="166" decel="50000">
                                          <p:stCondLst>
                                            <p:cond delay="1338"/>
                                          </p:stCondLst>
                                        </p:cTn>
                                        <p:tgtEl>
                                          <p:spTgt spid="7"/>
                                        </p:tgtEl>
                                      </p:cBhvr>
                                      <p:to x="100000" y="100000"/>
                                    </p:animScale>
                                    <p:animScale>
                                      <p:cBhvr>
                                        <p:cTn id="35" dur="26">
                                          <p:stCondLst>
                                            <p:cond delay="1642"/>
                                          </p:stCondLst>
                                        </p:cTn>
                                        <p:tgtEl>
                                          <p:spTgt spid="7"/>
                                        </p:tgtEl>
                                      </p:cBhvr>
                                      <p:to x="100000" y="90000"/>
                                    </p:animScale>
                                    <p:animScale>
                                      <p:cBhvr>
                                        <p:cTn id="36" dur="166" decel="50000">
                                          <p:stCondLst>
                                            <p:cond delay="1668"/>
                                          </p:stCondLst>
                                        </p:cTn>
                                        <p:tgtEl>
                                          <p:spTgt spid="7"/>
                                        </p:tgtEl>
                                      </p:cBhvr>
                                      <p:to x="100000" y="100000"/>
                                    </p:animScale>
                                    <p:animScale>
                                      <p:cBhvr>
                                        <p:cTn id="37" dur="26">
                                          <p:stCondLst>
                                            <p:cond delay="1808"/>
                                          </p:stCondLst>
                                        </p:cTn>
                                        <p:tgtEl>
                                          <p:spTgt spid="7"/>
                                        </p:tgtEl>
                                      </p:cBhvr>
                                      <p:to x="100000" y="95000"/>
                                    </p:animScale>
                                    <p:animScale>
                                      <p:cBhvr>
                                        <p:cTn id="38" dur="166" decel="50000">
                                          <p:stCondLst>
                                            <p:cond delay="1834"/>
                                          </p:stCondLst>
                                        </p:cTn>
                                        <p:tgtEl>
                                          <p:spTgt spid="7"/>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wipe(down)">
                                      <p:cBhvr>
                                        <p:cTn id="43" dur="580">
                                          <p:stCondLst>
                                            <p:cond delay="0"/>
                                          </p:stCondLst>
                                        </p:cTn>
                                        <p:tgtEl>
                                          <p:spTgt spid="8"/>
                                        </p:tgtEl>
                                      </p:cBhvr>
                                    </p:animEffect>
                                    <p:anim calcmode="lin" valueType="num">
                                      <p:cBhvr>
                                        <p:cTn id="44"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49" dur="26">
                                          <p:stCondLst>
                                            <p:cond delay="650"/>
                                          </p:stCondLst>
                                        </p:cTn>
                                        <p:tgtEl>
                                          <p:spTgt spid="8"/>
                                        </p:tgtEl>
                                      </p:cBhvr>
                                      <p:to x="100000" y="60000"/>
                                    </p:animScale>
                                    <p:animScale>
                                      <p:cBhvr>
                                        <p:cTn id="50" dur="166" decel="50000">
                                          <p:stCondLst>
                                            <p:cond delay="676"/>
                                          </p:stCondLst>
                                        </p:cTn>
                                        <p:tgtEl>
                                          <p:spTgt spid="8"/>
                                        </p:tgtEl>
                                      </p:cBhvr>
                                      <p:to x="100000" y="100000"/>
                                    </p:animScale>
                                    <p:animScale>
                                      <p:cBhvr>
                                        <p:cTn id="51" dur="26">
                                          <p:stCondLst>
                                            <p:cond delay="1312"/>
                                          </p:stCondLst>
                                        </p:cTn>
                                        <p:tgtEl>
                                          <p:spTgt spid="8"/>
                                        </p:tgtEl>
                                      </p:cBhvr>
                                      <p:to x="100000" y="80000"/>
                                    </p:animScale>
                                    <p:animScale>
                                      <p:cBhvr>
                                        <p:cTn id="52" dur="166" decel="50000">
                                          <p:stCondLst>
                                            <p:cond delay="1338"/>
                                          </p:stCondLst>
                                        </p:cTn>
                                        <p:tgtEl>
                                          <p:spTgt spid="8"/>
                                        </p:tgtEl>
                                      </p:cBhvr>
                                      <p:to x="100000" y="100000"/>
                                    </p:animScale>
                                    <p:animScale>
                                      <p:cBhvr>
                                        <p:cTn id="53" dur="26">
                                          <p:stCondLst>
                                            <p:cond delay="1642"/>
                                          </p:stCondLst>
                                        </p:cTn>
                                        <p:tgtEl>
                                          <p:spTgt spid="8"/>
                                        </p:tgtEl>
                                      </p:cBhvr>
                                      <p:to x="100000" y="90000"/>
                                    </p:animScale>
                                    <p:animScale>
                                      <p:cBhvr>
                                        <p:cTn id="54" dur="166" decel="50000">
                                          <p:stCondLst>
                                            <p:cond delay="1668"/>
                                          </p:stCondLst>
                                        </p:cTn>
                                        <p:tgtEl>
                                          <p:spTgt spid="8"/>
                                        </p:tgtEl>
                                      </p:cBhvr>
                                      <p:to x="100000" y="100000"/>
                                    </p:animScale>
                                    <p:animScale>
                                      <p:cBhvr>
                                        <p:cTn id="55" dur="26">
                                          <p:stCondLst>
                                            <p:cond delay="1808"/>
                                          </p:stCondLst>
                                        </p:cTn>
                                        <p:tgtEl>
                                          <p:spTgt spid="8"/>
                                        </p:tgtEl>
                                      </p:cBhvr>
                                      <p:to x="100000" y="95000"/>
                                    </p:animScale>
                                    <p:animScale>
                                      <p:cBhvr>
                                        <p:cTn id="56" dur="166" decel="50000">
                                          <p:stCondLst>
                                            <p:cond delay="1834"/>
                                          </p:stCondLst>
                                        </p:cTn>
                                        <p:tgtEl>
                                          <p:spTgt spid="8"/>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6"/>
                                        </p:tgtEl>
                                        <p:attrNameLst>
                                          <p:attrName>style.visibility</p:attrName>
                                        </p:attrNameLst>
                                      </p:cBhvr>
                                      <p:to>
                                        <p:strVal val="visible"/>
                                      </p:to>
                                    </p:set>
                                    <p:animEffect transition="in" filter="wipe(down)">
                                      <p:cBhvr>
                                        <p:cTn id="61" dur="580">
                                          <p:stCondLst>
                                            <p:cond delay="0"/>
                                          </p:stCondLst>
                                        </p:cTn>
                                        <p:tgtEl>
                                          <p:spTgt spid="6"/>
                                        </p:tgtEl>
                                      </p:cBhvr>
                                    </p:animEffect>
                                    <p:anim calcmode="lin" valueType="num">
                                      <p:cBhvr>
                                        <p:cTn id="62"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67" dur="26">
                                          <p:stCondLst>
                                            <p:cond delay="650"/>
                                          </p:stCondLst>
                                        </p:cTn>
                                        <p:tgtEl>
                                          <p:spTgt spid="6"/>
                                        </p:tgtEl>
                                      </p:cBhvr>
                                      <p:to x="100000" y="60000"/>
                                    </p:animScale>
                                    <p:animScale>
                                      <p:cBhvr>
                                        <p:cTn id="68" dur="166" decel="50000">
                                          <p:stCondLst>
                                            <p:cond delay="676"/>
                                          </p:stCondLst>
                                        </p:cTn>
                                        <p:tgtEl>
                                          <p:spTgt spid="6"/>
                                        </p:tgtEl>
                                      </p:cBhvr>
                                      <p:to x="100000" y="100000"/>
                                    </p:animScale>
                                    <p:animScale>
                                      <p:cBhvr>
                                        <p:cTn id="69" dur="26">
                                          <p:stCondLst>
                                            <p:cond delay="1312"/>
                                          </p:stCondLst>
                                        </p:cTn>
                                        <p:tgtEl>
                                          <p:spTgt spid="6"/>
                                        </p:tgtEl>
                                      </p:cBhvr>
                                      <p:to x="100000" y="80000"/>
                                    </p:animScale>
                                    <p:animScale>
                                      <p:cBhvr>
                                        <p:cTn id="70" dur="166" decel="50000">
                                          <p:stCondLst>
                                            <p:cond delay="1338"/>
                                          </p:stCondLst>
                                        </p:cTn>
                                        <p:tgtEl>
                                          <p:spTgt spid="6"/>
                                        </p:tgtEl>
                                      </p:cBhvr>
                                      <p:to x="100000" y="100000"/>
                                    </p:animScale>
                                    <p:animScale>
                                      <p:cBhvr>
                                        <p:cTn id="71" dur="26">
                                          <p:stCondLst>
                                            <p:cond delay="1642"/>
                                          </p:stCondLst>
                                        </p:cTn>
                                        <p:tgtEl>
                                          <p:spTgt spid="6"/>
                                        </p:tgtEl>
                                      </p:cBhvr>
                                      <p:to x="100000" y="90000"/>
                                    </p:animScale>
                                    <p:animScale>
                                      <p:cBhvr>
                                        <p:cTn id="72" dur="166" decel="50000">
                                          <p:stCondLst>
                                            <p:cond delay="1668"/>
                                          </p:stCondLst>
                                        </p:cTn>
                                        <p:tgtEl>
                                          <p:spTgt spid="6"/>
                                        </p:tgtEl>
                                      </p:cBhvr>
                                      <p:to x="100000" y="100000"/>
                                    </p:animScale>
                                    <p:animScale>
                                      <p:cBhvr>
                                        <p:cTn id="73" dur="26">
                                          <p:stCondLst>
                                            <p:cond delay="1808"/>
                                          </p:stCondLst>
                                        </p:cTn>
                                        <p:tgtEl>
                                          <p:spTgt spid="6"/>
                                        </p:tgtEl>
                                      </p:cBhvr>
                                      <p:to x="100000" y="95000"/>
                                    </p:animScale>
                                    <p:animScale>
                                      <p:cBhvr>
                                        <p:cTn id="74" dur="166" decel="50000">
                                          <p:stCondLst>
                                            <p:cond delay="1834"/>
                                          </p:stCondLst>
                                        </p:cTn>
                                        <p:tgtEl>
                                          <p:spTgt spid="6"/>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grpId="0" nodeType="clickEffect">
                                  <p:stCondLst>
                                    <p:cond delay="0"/>
                                  </p:stCondLst>
                                  <p:childTnLst>
                                    <p:set>
                                      <p:cBhvr>
                                        <p:cTn id="78" dur="1" fill="hold">
                                          <p:stCondLst>
                                            <p:cond delay="0"/>
                                          </p:stCondLst>
                                        </p:cTn>
                                        <p:tgtEl>
                                          <p:spTgt spid="5"/>
                                        </p:tgtEl>
                                        <p:attrNameLst>
                                          <p:attrName>style.visibility</p:attrName>
                                        </p:attrNameLst>
                                      </p:cBhvr>
                                      <p:to>
                                        <p:strVal val="visible"/>
                                      </p:to>
                                    </p:set>
                                    <p:animEffect transition="in" filter="wipe(down)">
                                      <p:cBhvr>
                                        <p:cTn id="79" dur="580">
                                          <p:stCondLst>
                                            <p:cond delay="0"/>
                                          </p:stCondLst>
                                        </p:cTn>
                                        <p:tgtEl>
                                          <p:spTgt spid="5"/>
                                        </p:tgtEl>
                                      </p:cBhvr>
                                    </p:animEffect>
                                    <p:anim calcmode="lin" valueType="num">
                                      <p:cBhvr>
                                        <p:cTn id="80"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85" dur="26">
                                          <p:stCondLst>
                                            <p:cond delay="650"/>
                                          </p:stCondLst>
                                        </p:cTn>
                                        <p:tgtEl>
                                          <p:spTgt spid="5"/>
                                        </p:tgtEl>
                                      </p:cBhvr>
                                      <p:to x="100000" y="60000"/>
                                    </p:animScale>
                                    <p:animScale>
                                      <p:cBhvr>
                                        <p:cTn id="86" dur="166" decel="50000">
                                          <p:stCondLst>
                                            <p:cond delay="676"/>
                                          </p:stCondLst>
                                        </p:cTn>
                                        <p:tgtEl>
                                          <p:spTgt spid="5"/>
                                        </p:tgtEl>
                                      </p:cBhvr>
                                      <p:to x="100000" y="100000"/>
                                    </p:animScale>
                                    <p:animScale>
                                      <p:cBhvr>
                                        <p:cTn id="87" dur="26">
                                          <p:stCondLst>
                                            <p:cond delay="1312"/>
                                          </p:stCondLst>
                                        </p:cTn>
                                        <p:tgtEl>
                                          <p:spTgt spid="5"/>
                                        </p:tgtEl>
                                      </p:cBhvr>
                                      <p:to x="100000" y="80000"/>
                                    </p:animScale>
                                    <p:animScale>
                                      <p:cBhvr>
                                        <p:cTn id="88" dur="166" decel="50000">
                                          <p:stCondLst>
                                            <p:cond delay="1338"/>
                                          </p:stCondLst>
                                        </p:cTn>
                                        <p:tgtEl>
                                          <p:spTgt spid="5"/>
                                        </p:tgtEl>
                                      </p:cBhvr>
                                      <p:to x="100000" y="100000"/>
                                    </p:animScale>
                                    <p:animScale>
                                      <p:cBhvr>
                                        <p:cTn id="89" dur="26">
                                          <p:stCondLst>
                                            <p:cond delay="1642"/>
                                          </p:stCondLst>
                                        </p:cTn>
                                        <p:tgtEl>
                                          <p:spTgt spid="5"/>
                                        </p:tgtEl>
                                      </p:cBhvr>
                                      <p:to x="100000" y="90000"/>
                                    </p:animScale>
                                    <p:animScale>
                                      <p:cBhvr>
                                        <p:cTn id="90" dur="166" decel="50000">
                                          <p:stCondLst>
                                            <p:cond delay="1668"/>
                                          </p:stCondLst>
                                        </p:cTn>
                                        <p:tgtEl>
                                          <p:spTgt spid="5"/>
                                        </p:tgtEl>
                                      </p:cBhvr>
                                      <p:to x="100000" y="100000"/>
                                    </p:animScale>
                                    <p:animScale>
                                      <p:cBhvr>
                                        <p:cTn id="91" dur="26">
                                          <p:stCondLst>
                                            <p:cond delay="1808"/>
                                          </p:stCondLst>
                                        </p:cTn>
                                        <p:tgtEl>
                                          <p:spTgt spid="5"/>
                                        </p:tgtEl>
                                      </p:cBhvr>
                                      <p:to x="100000" y="95000"/>
                                    </p:animScale>
                                    <p:animScale>
                                      <p:cBhvr>
                                        <p:cTn id="92"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2">
          <a:extLst>
            <a:ext uri="{FF2B5EF4-FFF2-40B4-BE49-F238E27FC236}">
              <a16:creationId xmlns:a16="http://schemas.microsoft.com/office/drawing/2014/main" id="{1E4D0E54-5C57-5F88-5E8A-6A343D9E1B2C}"/>
            </a:ext>
          </a:extLst>
        </p:cNvPr>
        <p:cNvGrpSpPr/>
        <p:nvPr/>
      </p:nvGrpSpPr>
      <p:grpSpPr>
        <a:xfrm>
          <a:off x="0" y="0"/>
          <a:ext cx="0" cy="0"/>
          <a:chOff x="0" y="0"/>
          <a:chExt cx="0" cy="0"/>
        </a:xfrm>
      </p:grpSpPr>
      <p:sp>
        <p:nvSpPr>
          <p:cNvPr id="93" name="Google Shape;93;p16">
            <a:extLst>
              <a:ext uri="{FF2B5EF4-FFF2-40B4-BE49-F238E27FC236}">
                <a16:creationId xmlns:a16="http://schemas.microsoft.com/office/drawing/2014/main" id="{AB5A8AE5-EB9E-149F-2C05-B0C91719391F}"/>
              </a:ext>
            </a:extLst>
          </p:cNvPr>
          <p:cNvSpPr txBox="1">
            <a:spLocks noGrp="1"/>
          </p:cNvSpPr>
          <p:nvPr>
            <p:ph type="title"/>
          </p:nvPr>
        </p:nvSpPr>
        <p:spPr>
          <a:xfrm>
            <a:off x="664800" y="103909"/>
            <a:ext cx="7121455" cy="713509"/>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200" dirty="0">
                <a:latin typeface="+mj-lt"/>
              </a:rPr>
              <a:t>What is a Conflict of Interest?</a:t>
            </a:r>
            <a:endParaRPr sz="3200" dirty="0">
              <a:solidFill>
                <a:schemeClr val="tx1"/>
              </a:solidFill>
              <a:latin typeface="+mj-lt"/>
            </a:endParaRPr>
          </a:p>
        </p:txBody>
      </p:sp>
      <p:sp>
        <p:nvSpPr>
          <p:cNvPr id="3" name="TextBox 2">
            <a:extLst>
              <a:ext uri="{FF2B5EF4-FFF2-40B4-BE49-F238E27FC236}">
                <a16:creationId xmlns:a16="http://schemas.microsoft.com/office/drawing/2014/main" id="{F6F9C003-041A-6836-6D06-92DF4780C83B}"/>
              </a:ext>
            </a:extLst>
          </p:cNvPr>
          <p:cNvSpPr txBox="1"/>
          <p:nvPr/>
        </p:nvSpPr>
        <p:spPr>
          <a:xfrm>
            <a:off x="987138" y="1013015"/>
            <a:ext cx="2601189" cy="3652358"/>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dirty="0">
                <a:solidFill>
                  <a:schemeClr val="bg2"/>
                </a:solidFill>
              </a:rPr>
              <a:t>Conflict of Interest entail personal or financial considerations that could cause bias or create risks for research integrity or security. There are many areas of this that could be perceived as a conflict but not be an actual conflict, both need to be disclosed. </a:t>
            </a:r>
          </a:p>
          <a:p>
            <a:endParaRPr lang="en-US" dirty="0">
              <a:solidFill>
                <a:schemeClr val="bg2"/>
              </a:solidFill>
            </a:endParaRPr>
          </a:p>
          <a:p>
            <a:r>
              <a:rPr lang="en-US" dirty="0">
                <a:solidFill>
                  <a:schemeClr val="bg2"/>
                </a:solidFill>
              </a:rPr>
              <a:t>Disclosures ensure that we have documentation of potential risks and a way to manage them if there are significant conflicts. </a:t>
            </a:r>
          </a:p>
        </p:txBody>
      </p:sp>
      <p:sp>
        <p:nvSpPr>
          <p:cNvPr id="6" name="Rectangle 5">
            <a:extLst>
              <a:ext uri="{FF2B5EF4-FFF2-40B4-BE49-F238E27FC236}">
                <a16:creationId xmlns:a16="http://schemas.microsoft.com/office/drawing/2014/main" id="{05126092-DD36-E26D-8158-B45A2226DCFE}"/>
              </a:ext>
            </a:extLst>
          </p:cNvPr>
          <p:cNvSpPr/>
          <p:nvPr/>
        </p:nvSpPr>
        <p:spPr>
          <a:xfrm>
            <a:off x="4674378" y="1013015"/>
            <a:ext cx="2877883" cy="2286578"/>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spcAft>
                <a:spcPts val="600"/>
              </a:spcAft>
            </a:pPr>
            <a:r>
              <a:rPr lang="en-US" b="1" dirty="0">
                <a:solidFill>
                  <a:schemeClr val="bg2"/>
                </a:solidFill>
              </a:rPr>
              <a:t>Types of Conflicts of Interest:</a:t>
            </a:r>
          </a:p>
          <a:p>
            <a:pPr marL="285750" indent="-285750">
              <a:spcAft>
                <a:spcPts val="600"/>
              </a:spcAft>
              <a:buFont typeface="Wingdings" panose="05000000000000000000" pitchFamily="2" charset="2"/>
              <a:buChar char="Ø"/>
            </a:pPr>
            <a:r>
              <a:rPr lang="en-US" b="1" dirty="0">
                <a:solidFill>
                  <a:schemeClr val="bg2"/>
                </a:solidFill>
              </a:rPr>
              <a:t>Financial Conflicts</a:t>
            </a:r>
          </a:p>
          <a:p>
            <a:pPr marL="285750" indent="-285750">
              <a:spcAft>
                <a:spcPts val="600"/>
              </a:spcAft>
              <a:buFont typeface="Wingdings" panose="05000000000000000000" pitchFamily="2" charset="2"/>
              <a:buChar char="Ø"/>
            </a:pPr>
            <a:r>
              <a:rPr lang="en-US" b="1" dirty="0">
                <a:solidFill>
                  <a:schemeClr val="bg2"/>
                </a:solidFill>
              </a:rPr>
              <a:t>Personal Conflicts</a:t>
            </a:r>
          </a:p>
          <a:p>
            <a:pPr marL="285750" indent="-285750">
              <a:spcAft>
                <a:spcPts val="600"/>
              </a:spcAft>
              <a:buFont typeface="Wingdings" panose="05000000000000000000" pitchFamily="2" charset="2"/>
              <a:buChar char="Ø"/>
            </a:pPr>
            <a:r>
              <a:rPr lang="en-US" b="1" dirty="0">
                <a:solidFill>
                  <a:schemeClr val="bg2"/>
                </a:solidFill>
              </a:rPr>
              <a:t>Conflicts of Commitment</a:t>
            </a:r>
          </a:p>
          <a:p>
            <a:pPr marL="285750" indent="-285750">
              <a:spcAft>
                <a:spcPts val="600"/>
              </a:spcAft>
              <a:buFont typeface="Wingdings" panose="05000000000000000000" pitchFamily="2" charset="2"/>
              <a:buChar char="Ø"/>
            </a:pPr>
            <a:r>
              <a:rPr lang="en-US" b="1" dirty="0">
                <a:solidFill>
                  <a:schemeClr val="bg2"/>
                </a:solidFill>
              </a:rPr>
              <a:t>Foreign Affiliations</a:t>
            </a:r>
          </a:p>
          <a:p>
            <a:pPr algn="ctr"/>
            <a:endParaRPr lang="en-US" dirty="0"/>
          </a:p>
        </p:txBody>
      </p:sp>
      <p:sp>
        <p:nvSpPr>
          <p:cNvPr id="4" name="Rectangle: Folded Corner 3">
            <a:extLst>
              <a:ext uri="{FF2B5EF4-FFF2-40B4-BE49-F238E27FC236}">
                <a16:creationId xmlns:a16="http://schemas.microsoft.com/office/drawing/2014/main" id="{B6BC78C0-2291-535E-0731-A98D560C6A2D}"/>
              </a:ext>
            </a:extLst>
          </p:cNvPr>
          <p:cNvSpPr/>
          <p:nvPr/>
        </p:nvSpPr>
        <p:spPr>
          <a:xfrm>
            <a:off x="6833755" y="2438400"/>
            <a:ext cx="1904999" cy="2419928"/>
          </a:xfrm>
          <a:prstGeom prst="foldedCorner">
            <a:avLst>
              <a:gd name="adj" fmla="val 31879"/>
            </a:avLst>
          </a:prstGeom>
          <a:gradFill flip="none" rotWithShape="1">
            <a:gsLst>
              <a:gs pos="0">
                <a:schemeClr val="dk1">
                  <a:lumMod val="67000"/>
                </a:schemeClr>
              </a:gs>
              <a:gs pos="48000">
                <a:schemeClr val="dk1">
                  <a:lumMod val="97000"/>
                  <a:lumOff val="3000"/>
                </a:schemeClr>
              </a:gs>
              <a:gs pos="100000">
                <a:schemeClr val="dk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t>Disclosures are here to protect you and your research! Not to interfere with your relationships, finances, or your ability to complete research. </a:t>
            </a:r>
          </a:p>
        </p:txBody>
      </p:sp>
    </p:spTree>
    <p:extLst>
      <p:ext uri="{BB962C8B-B14F-4D97-AF65-F5344CB8AC3E}">
        <p14:creationId xmlns:p14="http://schemas.microsoft.com/office/powerpoint/2010/main" val="324453082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52"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Scale>
                                      <p:cBhvr>
                                        <p:cTn id="20"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4"/>
                                        </p:tgtEl>
                                        <p:attrNameLst>
                                          <p:attrName>ppt_x</p:attrName>
                                          <p:attrName>ppt_y</p:attrName>
                                        </p:attrNameLst>
                                      </p:cBhvr>
                                    </p:animMotion>
                                    <p:animEffect transition="in" filter="fade">
                                      <p:cBhvr>
                                        <p:cTn id="2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ECD041A-E47B-6348-83E5-0779AE2CDE3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4" name="Google Shape;121;p19">
            <a:extLst>
              <a:ext uri="{FF2B5EF4-FFF2-40B4-BE49-F238E27FC236}">
                <a16:creationId xmlns:a16="http://schemas.microsoft.com/office/drawing/2014/main" id="{4432F681-331A-FF43-B997-AA0D6B90711D}"/>
              </a:ext>
            </a:extLst>
          </p:cNvPr>
          <p:cNvPicPr preferRelativeResize="0"/>
          <p:nvPr/>
        </p:nvPicPr>
        <p:blipFill>
          <a:blip r:embed="rId3">
            <a:alphaModFix/>
          </a:blip>
          <a:stretch>
            <a:fillRect/>
          </a:stretch>
        </p:blipFill>
        <p:spPr>
          <a:xfrm>
            <a:off x="1" y="162731"/>
            <a:ext cx="8004899" cy="4818038"/>
          </a:xfrm>
          <a:prstGeom prst="rect">
            <a:avLst/>
          </a:prstGeom>
          <a:noFill/>
          <a:ln>
            <a:noFill/>
          </a:ln>
        </p:spPr>
      </p:pic>
      <p:sp>
        <p:nvSpPr>
          <p:cNvPr id="5" name="Google Shape;123;p19">
            <a:extLst>
              <a:ext uri="{FF2B5EF4-FFF2-40B4-BE49-F238E27FC236}">
                <a16:creationId xmlns:a16="http://schemas.microsoft.com/office/drawing/2014/main" id="{085240EE-5836-2A40-9688-23871CCCD4FC}"/>
              </a:ext>
            </a:extLst>
          </p:cNvPr>
          <p:cNvSpPr txBox="1"/>
          <p:nvPr/>
        </p:nvSpPr>
        <p:spPr>
          <a:xfrm>
            <a:off x="494863" y="551514"/>
            <a:ext cx="3786191" cy="7626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en" sz="3000" b="1" dirty="0">
                <a:solidFill>
                  <a:schemeClr val="lt2"/>
                </a:solidFill>
                <a:latin typeface="+mj-lt"/>
                <a:ea typeface="Raleway"/>
                <a:cs typeface="Raleway"/>
                <a:sym typeface="Raleway"/>
              </a:rPr>
              <a:t>Financial Conflicts</a:t>
            </a:r>
            <a:endParaRPr sz="3000" b="1" dirty="0">
              <a:solidFill>
                <a:schemeClr val="lt2"/>
              </a:solidFill>
              <a:latin typeface="+mj-lt"/>
              <a:ea typeface="Raleway"/>
              <a:cs typeface="Raleway"/>
              <a:sym typeface="Raleway"/>
            </a:endParaRPr>
          </a:p>
        </p:txBody>
      </p:sp>
      <p:sp>
        <p:nvSpPr>
          <p:cNvPr id="6" name="Google Shape;124;p19">
            <a:extLst>
              <a:ext uri="{FF2B5EF4-FFF2-40B4-BE49-F238E27FC236}">
                <a16:creationId xmlns:a16="http://schemas.microsoft.com/office/drawing/2014/main" id="{9B3A9971-8843-1641-83EB-AD146ECC7259}"/>
              </a:ext>
            </a:extLst>
          </p:cNvPr>
          <p:cNvSpPr txBox="1">
            <a:spLocks/>
          </p:cNvSpPr>
          <p:nvPr/>
        </p:nvSpPr>
        <p:spPr>
          <a:xfrm>
            <a:off x="494862" y="1264086"/>
            <a:ext cx="7007374" cy="33279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Lato"/>
              <a:buChar char="●"/>
              <a:defRPr sz="1800" b="0" i="0" u="none" strike="noStrike" cap="none">
                <a:solidFill>
                  <a:schemeClr val="dk2"/>
                </a:solidFill>
                <a:latin typeface="Lato"/>
                <a:ea typeface="Lato"/>
                <a:cs typeface="Lato"/>
                <a:sym typeface="Lato"/>
              </a:defRPr>
            </a:lvl1pPr>
            <a:lvl2pPr marL="914400" marR="0" lvl="1"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2pPr>
            <a:lvl3pPr marL="1371600" marR="0" lvl="2"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3pPr>
            <a:lvl4pPr marL="1828800" marR="0" lvl="3"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4pPr>
            <a:lvl5pPr marL="2286000" marR="0" lvl="4"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5pPr>
            <a:lvl6pPr marL="2743200" marR="0" lvl="5"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6pPr>
            <a:lvl7pPr marL="3200400" marR="0" lvl="6"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7pPr>
            <a:lvl8pPr marL="3657600" marR="0" lvl="7"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8pPr>
            <a:lvl9pPr marL="4114800" marR="0" lvl="8" indent="-317500" algn="l" rtl="0">
              <a:lnSpc>
                <a:spcPct val="115000"/>
              </a:lnSpc>
              <a:spcBef>
                <a:spcPts val="1600"/>
              </a:spcBef>
              <a:spcAft>
                <a:spcPts val="1600"/>
              </a:spcAft>
              <a:buClr>
                <a:schemeClr val="dk2"/>
              </a:buClr>
              <a:buSzPts val="1400"/>
              <a:buFont typeface="Lato"/>
              <a:buChar char="■"/>
              <a:defRPr sz="1400" b="0" i="0" u="none" strike="noStrike" cap="none">
                <a:solidFill>
                  <a:schemeClr val="dk2"/>
                </a:solidFill>
                <a:latin typeface="Lato"/>
                <a:ea typeface="Lato"/>
                <a:cs typeface="Lato"/>
                <a:sym typeface="Lato"/>
              </a:defRPr>
            </a:lvl9pPr>
          </a:lstStyle>
          <a:p>
            <a:pPr marL="0" indent="0">
              <a:buSzPts val="1100"/>
              <a:buFont typeface="Arial"/>
              <a:buNone/>
            </a:pPr>
            <a:r>
              <a:rPr lang="en-US" sz="1200" dirty="0">
                <a:latin typeface="+mn-lt"/>
                <a:ea typeface="Raleway"/>
                <a:cs typeface="Raleway"/>
                <a:sym typeface="Raleway"/>
              </a:rPr>
              <a:t>Financial Conflicts can arise when a covered individual could gain or lose financial from research conducted. This is direct or indirect but often comes up with business ventures that could relate to the research being conducted.</a:t>
            </a:r>
          </a:p>
          <a:p>
            <a:pPr marL="0" indent="0">
              <a:buSzPts val="1100"/>
              <a:buFont typeface="Arial"/>
              <a:buNone/>
            </a:pPr>
            <a:endParaRPr lang="en-US" sz="1200" dirty="0">
              <a:latin typeface="+mn-lt"/>
              <a:ea typeface="Raleway"/>
              <a:cs typeface="Raleway"/>
              <a:sym typeface="Raleway"/>
            </a:endParaRPr>
          </a:p>
          <a:p>
            <a:pPr marL="0" indent="0">
              <a:buSzPts val="1100"/>
              <a:buFont typeface="Arial"/>
              <a:buNone/>
            </a:pPr>
            <a:r>
              <a:rPr lang="en-US" sz="1200" b="1" dirty="0">
                <a:latin typeface="+mn-lt"/>
                <a:ea typeface="Raleway"/>
                <a:cs typeface="Raleway"/>
                <a:sym typeface="Raleway"/>
              </a:rPr>
              <a:t>Examples:</a:t>
            </a:r>
          </a:p>
          <a:p>
            <a:pPr indent="-317500">
              <a:spcBef>
                <a:spcPts val="1600"/>
              </a:spcBef>
              <a:buClr>
                <a:schemeClr val="dk1"/>
              </a:buClr>
              <a:buSzPts val="1400"/>
              <a:buFont typeface="Raleway"/>
              <a:buChar char="➔"/>
            </a:pPr>
            <a:r>
              <a:rPr lang="en-US" sz="1400" b="1" dirty="0">
                <a:solidFill>
                  <a:schemeClr val="dk1"/>
                </a:solidFill>
                <a:latin typeface="+mn-lt"/>
                <a:ea typeface="Raleway"/>
                <a:cs typeface="Raleway"/>
                <a:sym typeface="Raleway"/>
              </a:rPr>
              <a:t>Advisory board roles</a:t>
            </a:r>
          </a:p>
          <a:p>
            <a:pPr indent="-317500">
              <a:spcBef>
                <a:spcPts val="1600"/>
              </a:spcBef>
              <a:buClr>
                <a:schemeClr val="dk1"/>
              </a:buClr>
              <a:buSzPts val="1400"/>
              <a:buFont typeface="Raleway"/>
              <a:buChar char="➔"/>
            </a:pPr>
            <a:r>
              <a:rPr lang="en-US" sz="1400" b="1" dirty="0">
                <a:solidFill>
                  <a:schemeClr val="dk1"/>
                </a:solidFill>
                <a:latin typeface="+mn-lt"/>
                <a:ea typeface="Raleway"/>
                <a:cs typeface="Raleway"/>
                <a:sym typeface="Raleway"/>
              </a:rPr>
              <a:t>Ownership or equity in a company</a:t>
            </a:r>
          </a:p>
          <a:p>
            <a:pPr indent="-317500">
              <a:spcBef>
                <a:spcPts val="1600"/>
              </a:spcBef>
              <a:buClr>
                <a:schemeClr val="dk1"/>
              </a:buClr>
              <a:buSzPts val="1400"/>
              <a:buFont typeface="Raleway"/>
              <a:buChar char="➔"/>
            </a:pPr>
            <a:r>
              <a:rPr lang="en-US" sz="1400" b="1" dirty="0">
                <a:solidFill>
                  <a:schemeClr val="dk1"/>
                </a:solidFill>
                <a:latin typeface="+mn-lt"/>
                <a:ea typeface="Raleway"/>
                <a:cs typeface="Raleway"/>
                <a:sym typeface="Raleway"/>
              </a:rPr>
              <a:t>Paid consulting</a:t>
            </a:r>
          </a:p>
          <a:p>
            <a:pPr indent="-317500">
              <a:spcBef>
                <a:spcPts val="1600"/>
              </a:spcBef>
              <a:buClr>
                <a:schemeClr val="dk1"/>
              </a:buClr>
              <a:buSzPts val="1400"/>
              <a:buFont typeface="Raleway"/>
              <a:buChar char="➔"/>
            </a:pPr>
            <a:r>
              <a:rPr lang="en-US" sz="1400" b="1" dirty="0">
                <a:solidFill>
                  <a:schemeClr val="dk1"/>
                </a:solidFill>
                <a:latin typeface="+mn-lt"/>
                <a:ea typeface="Raleway"/>
                <a:cs typeface="Raleway"/>
                <a:sym typeface="Raleway"/>
              </a:rPr>
              <a:t>Stake in products/ services that relate to your research</a:t>
            </a:r>
            <a:br>
              <a:rPr lang="en-US" sz="1400" dirty="0">
                <a:latin typeface="+mn-lt"/>
                <a:ea typeface="Raleway"/>
                <a:cs typeface="Raleway"/>
                <a:sym typeface="Raleway"/>
              </a:rPr>
            </a:br>
            <a:endParaRPr lang="en-US" sz="1200" dirty="0">
              <a:latin typeface="+mn-lt"/>
              <a:ea typeface="Raleway"/>
              <a:cs typeface="Raleway"/>
              <a:sym typeface="Raleway"/>
            </a:endParaRPr>
          </a:p>
        </p:txBody>
      </p:sp>
    </p:spTree>
    <p:extLst>
      <p:ext uri="{BB962C8B-B14F-4D97-AF65-F5344CB8AC3E}">
        <p14:creationId xmlns:p14="http://schemas.microsoft.com/office/powerpoint/2010/main" val="317767381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 calcmode="lin" valueType="num">
                                      <p:cBhvr additive="base">
                                        <p:cTn id="7" dur="500" fill="hold"/>
                                        <p:tgtEl>
                                          <p:spTgt spid="6">
                                            <p:txEl>
                                              <p:pRg st="3" end="3"/>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6">
                                            <p:txEl>
                                              <p:pRg st="4" end="4"/>
                                            </p:txEl>
                                          </p:spTgt>
                                        </p:tgtEl>
                                        <p:attrNameLst>
                                          <p:attrName>style.visibility</p:attrName>
                                        </p:attrNameLst>
                                      </p:cBhvr>
                                      <p:to>
                                        <p:strVal val="visible"/>
                                      </p:to>
                                    </p:set>
                                    <p:anim calcmode="lin" valueType="num">
                                      <p:cBhvr additive="base">
                                        <p:cTn id="13" dur="500" fill="hold"/>
                                        <p:tgtEl>
                                          <p:spTgt spid="6">
                                            <p:txEl>
                                              <p:pRg st="4" end="4"/>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anim calcmode="lin" valueType="num">
                                      <p:cBhvr additive="base">
                                        <p:cTn id="19" dur="500" fill="hold"/>
                                        <p:tgtEl>
                                          <p:spTgt spid="6">
                                            <p:txEl>
                                              <p:pRg st="5" end="5"/>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6">
                                            <p:txEl>
                                              <p:pRg st="6" end="6"/>
                                            </p:txEl>
                                          </p:spTgt>
                                        </p:tgtEl>
                                        <p:attrNameLst>
                                          <p:attrName>style.visibility</p:attrName>
                                        </p:attrNameLst>
                                      </p:cBhvr>
                                      <p:to>
                                        <p:strVal val="visible"/>
                                      </p:to>
                                    </p:set>
                                    <p:anim calcmode="lin" valueType="num">
                                      <p:cBhvr additive="base">
                                        <p:cTn id="25" dur="500" fill="hold"/>
                                        <p:tgtEl>
                                          <p:spTgt spid="6">
                                            <p:txEl>
                                              <p:pRg st="6" end="6"/>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6">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16CE75-8203-6556-3DFE-EAB4CCDAB6F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ED05D58-0635-0F97-8E91-AC833F75020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4" name="Google Shape;121;p19">
            <a:extLst>
              <a:ext uri="{FF2B5EF4-FFF2-40B4-BE49-F238E27FC236}">
                <a16:creationId xmlns:a16="http://schemas.microsoft.com/office/drawing/2014/main" id="{8CC82FA0-FE19-6630-55D8-3CF42437A802}"/>
              </a:ext>
            </a:extLst>
          </p:cNvPr>
          <p:cNvPicPr preferRelativeResize="0"/>
          <p:nvPr/>
        </p:nvPicPr>
        <p:blipFill>
          <a:blip r:embed="rId3">
            <a:alphaModFix/>
          </a:blip>
          <a:stretch>
            <a:fillRect/>
          </a:stretch>
        </p:blipFill>
        <p:spPr>
          <a:xfrm>
            <a:off x="1" y="162731"/>
            <a:ext cx="8004899" cy="4818038"/>
          </a:xfrm>
          <a:prstGeom prst="rect">
            <a:avLst/>
          </a:prstGeom>
          <a:noFill/>
          <a:ln>
            <a:noFill/>
          </a:ln>
        </p:spPr>
      </p:pic>
      <p:sp>
        <p:nvSpPr>
          <p:cNvPr id="5" name="Google Shape;123;p19">
            <a:extLst>
              <a:ext uri="{FF2B5EF4-FFF2-40B4-BE49-F238E27FC236}">
                <a16:creationId xmlns:a16="http://schemas.microsoft.com/office/drawing/2014/main" id="{9896BE9D-BB08-3CC0-E65B-5916D7372006}"/>
              </a:ext>
            </a:extLst>
          </p:cNvPr>
          <p:cNvSpPr txBox="1"/>
          <p:nvPr/>
        </p:nvSpPr>
        <p:spPr>
          <a:xfrm>
            <a:off x="494863" y="551514"/>
            <a:ext cx="3786191" cy="7626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en" sz="3000" b="1" dirty="0">
                <a:solidFill>
                  <a:schemeClr val="lt2"/>
                </a:solidFill>
                <a:latin typeface="+mj-lt"/>
                <a:ea typeface="Raleway"/>
                <a:cs typeface="Raleway"/>
                <a:sym typeface="Raleway"/>
              </a:rPr>
              <a:t>Personal Conflicts</a:t>
            </a:r>
            <a:endParaRPr sz="3000" b="1" dirty="0">
              <a:solidFill>
                <a:schemeClr val="lt2"/>
              </a:solidFill>
              <a:latin typeface="+mj-lt"/>
              <a:ea typeface="Raleway"/>
              <a:cs typeface="Raleway"/>
              <a:sym typeface="Raleway"/>
            </a:endParaRPr>
          </a:p>
        </p:txBody>
      </p:sp>
      <p:sp>
        <p:nvSpPr>
          <p:cNvPr id="6" name="Google Shape;124;p19">
            <a:extLst>
              <a:ext uri="{FF2B5EF4-FFF2-40B4-BE49-F238E27FC236}">
                <a16:creationId xmlns:a16="http://schemas.microsoft.com/office/drawing/2014/main" id="{736B0498-FD5B-7FE2-ADCF-641C73397AA9}"/>
              </a:ext>
            </a:extLst>
          </p:cNvPr>
          <p:cNvSpPr txBox="1">
            <a:spLocks/>
          </p:cNvSpPr>
          <p:nvPr/>
        </p:nvSpPr>
        <p:spPr>
          <a:xfrm>
            <a:off x="494862" y="1264086"/>
            <a:ext cx="7007374" cy="33279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Lato"/>
              <a:buChar char="●"/>
              <a:defRPr sz="1800" b="0" i="0" u="none" strike="noStrike" cap="none">
                <a:solidFill>
                  <a:schemeClr val="dk2"/>
                </a:solidFill>
                <a:latin typeface="Lato"/>
                <a:ea typeface="Lato"/>
                <a:cs typeface="Lato"/>
                <a:sym typeface="Lato"/>
              </a:defRPr>
            </a:lvl1pPr>
            <a:lvl2pPr marL="914400" marR="0" lvl="1"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2pPr>
            <a:lvl3pPr marL="1371600" marR="0" lvl="2"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3pPr>
            <a:lvl4pPr marL="1828800" marR="0" lvl="3"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4pPr>
            <a:lvl5pPr marL="2286000" marR="0" lvl="4"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5pPr>
            <a:lvl6pPr marL="2743200" marR="0" lvl="5"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6pPr>
            <a:lvl7pPr marL="3200400" marR="0" lvl="6"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7pPr>
            <a:lvl8pPr marL="3657600" marR="0" lvl="7"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8pPr>
            <a:lvl9pPr marL="4114800" marR="0" lvl="8" indent="-317500" algn="l" rtl="0">
              <a:lnSpc>
                <a:spcPct val="115000"/>
              </a:lnSpc>
              <a:spcBef>
                <a:spcPts val="1600"/>
              </a:spcBef>
              <a:spcAft>
                <a:spcPts val="1600"/>
              </a:spcAft>
              <a:buClr>
                <a:schemeClr val="dk2"/>
              </a:buClr>
              <a:buSzPts val="1400"/>
              <a:buFont typeface="Lato"/>
              <a:buChar char="■"/>
              <a:defRPr sz="1400" b="0" i="0" u="none" strike="noStrike" cap="none">
                <a:solidFill>
                  <a:schemeClr val="dk2"/>
                </a:solidFill>
                <a:latin typeface="Lato"/>
                <a:ea typeface="Lato"/>
                <a:cs typeface="Lato"/>
                <a:sym typeface="Lato"/>
              </a:defRPr>
            </a:lvl9pPr>
          </a:lstStyle>
          <a:p>
            <a:pPr marL="0" indent="0">
              <a:buSzPts val="1100"/>
              <a:buFont typeface="Arial"/>
              <a:buNone/>
            </a:pPr>
            <a:r>
              <a:rPr lang="en-US" sz="1200" dirty="0">
                <a:latin typeface="+mn-lt"/>
                <a:ea typeface="Raleway"/>
                <a:cs typeface="Raleway"/>
                <a:sym typeface="Raleway"/>
              </a:rPr>
              <a:t>These conflicts arise when a covered individual has a personal relationship which could impact research integrity. This is typically seen when a personal relationship could impact your bias in research. </a:t>
            </a:r>
          </a:p>
          <a:p>
            <a:pPr marL="0" indent="0">
              <a:buSzPts val="1100"/>
              <a:buFont typeface="Arial"/>
              <a:buNone/>
            </a:pPr>
            <a:endParaRPr lang="en-US" sz="1200" dirty="0">
              <a:latin typeface="+mn-lt"/>
              <a:ea typeface="Raleway"/>
              <a:cs typeface="Raleway"/>
              <a:sym typeface="Raleway"/>
            </a:endParaRPr>
          </a:p>
          <a:p>
            <a:pPr marL="0" indent="0">
              <a:buSzPts val="1100"/>
              <a:buFont typeface="Arial"/>
              <a:buNone/>
            </a:pPr>
            <a:r>
              <a:rPr lang="en-US" sz="1200" b="1" dirty="0">
                <a:latin typeface="+mn-lt"/>
                <a:ea typeface="Raleway"/>
                <a:cs typeface="Raleway"/>
                <a:sym typeface="Raleway"/>
              </a:rPr>
              <a:t>Examples:</a:t>
            </a:r>
          </a:p>
          <a:p>
            <a:pPr indent="-317500">
              <a:spcBef>
                <a:spcPts val="1600"/>
              </a:spcBef>
              <a:buClr>
                <a:schemeClr val="dk1"/>
              </a:buClr>
              <a:buSzPts val="1400"/>
              <a:buFont typeface="Raleway"/>
              <a:buChar char="➔"/>
            </a:pPr>
            <a:r>
              <a:rPr lang="en-US" sz="1400" b="1" dirty="0">
                <a:solidFill>
                  <a:schemeClr val="dk1"/>
                </a:solidFill>
                <a:latin typeface="+mn-lt"/>
                <a:ea typeface="Raleway"/>
                <a:cs typeface="Raleway"/>
                <a:sym typeface="Raleway"/>
              </a:rPr>
              <a:t>Business that are owned by family or close friends</a:t>
            </a:r>
          </a:p>
          <a:p>
            <a:pPr indent="-317500">
              <a:spcBef>
                <a:spcPts val="1600"/>
              </a:spcBef>
              <a:buClr>
                <a:schemeClr val="dk1"/>
              </a:buClr>
              <a:buSzPts val="1400"/>
              <a:buFont typeface="Raleway"/>
              <a:buChar char="➔"/>
            </a:pPr>
            <a:r>
              <a:rPr lang="en-US" sz="1400" b="1" dirty="0">
                <a:solidFill>
                  <a:schemeClr val="dk1"/>
                </a:solidFill>
                <a:latin typeface="+mn-lt"/>
                <a:ea typeface="Raleway"/>
                <a:cs typeface="Raleway"/>
                <a:sym typeface="Raleway"/>
              </a:rPr>
              <a:t>Personal gain from outcome of research involving friends or family members</a:t>
            </a:r>
          </a:p>
          <a:p>
            <a:pPr indent="-317500">
              <a:spcBef>
                <a:spcPts val="1600"/>
              </a:spcBef>
              <a:buClr>
                <a:schemeClr val="dk1"/>
              </a:buClr>
              <a:buSzPts val="1400"/>
              <a:buFont typeface="Raleway"/>
              <a:buChar char="➔"/>
            </a:pPr>
            <a:r>
              <a:rPr lang="en-US" sz="1400" b="1" dirty="0">
                <a:solidFill>
                  <a:schemeClr val="dk1"/>
                </a:solidFill>
                <a:latin typeface="+mn-lt"/>
                <a:ea typeface="Raleway"/>
                <a:cs typeface="Raleway"/>
                <a:sym typeface="Raleway"/>
              </a:rPr>
              <a:t>Personal relationships that impact impartial bias on research</a:t>
            </a:r>
            <a:br>
              <a:rPr lang="en-US" sz="1400" dirty="0">
                <a:latin typeface="Raleway"/>
                <a:ea typeface="Raleway"/>
                <a:cs typeface="Raleway"/>
                <a:sym typeface="Raleway"/>
              </a:rPr>
            </a:br>
            <a:endParaRPr lang="en-US" sz="1200" dirty="0">
              <a:latin typeface="Raleway"/>
              <a:ea typeface="Raleway"/>
              <a:cs typeface="Raleway"/>
              <a:sym typeface="Raleway"/>
            </a:endParaRPr>
          </a:p>
        </p:txBody>
      </p:sp>
    </p:spTree>
    <p:extLst>
      <p:ext uri="{BB962C8B-B14F-4D97-AF65-F5344CB8AC3E}">
        <p14:creationId xmlns:p14="http://schemas.microsoft.com/office/powerpoint/2010/main" val="411938855"/>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 calcmode="lin" valueType="num">
                                      <p:cBhvr additive="base">
                                        <p:cTn id="7" dur="500" fill="hold"/>
                                        <p:tgtEl>
                                          <p:spTgt spid="6">
                                            <p:txEl>
                                              <p:pRg st="3" end="3"/>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6">
                                            <p:txEl>
                                              <p:pRg st="4" end="4"/>
                                            </p:txEl>
                                          </p:spTgt>
                                        </p:tgtEl>
                                        <p:attrNameLst>
                                          <p:attrName>style.visibility</p:attrName>
                                        </p:attrNameLst>
                                      </p:cBhvr>
                                      <p:to>
                                        <p:strVal val="visible"/>
                                      </p:to>
                                    </p:set>
                                    <p:anim calcmode="lin" valueType="num">
                                      <p:cBhvr additive="base">
                                        <p:cTn id="13" dur="500" fill="hold"/>
                                        <p:tgtEl>
                                          <p:spTgt spid="6">
                                            <p:txEl>
                                              <p:pRg st="4" end="4"/>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anim calcmode="lin" valueType="num">
                                      <p:cBhvr additive="base">
                                        <p:cTn id="19" dur="500" fill="hold"/>
                                        <p:tgtEl>
                                          <p:spTgt spid="6">
                                            <p:txEl>
                                              <p:pRg st="5" end="5"/>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114ADF-6C64-2BBE-E849-B6BBE0832D4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2988106-A393-40BF-9FD9-41C36546C19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4" name="Google Shape;121;p19">
            <a:extLst>
              <a:ext uri="{FF2B5EF4-FFF2-40B4-BE49-F238E27FC236}">
                <a16:creationId xmlns:a16="http://schemas.microsoft.com/office/drawing/2014/main" id="{9F1C3907-ADDB-2844-3B2F-CF717319931F}"/>
              </a:ext>
            </a:extLst>
          </p:cNvPr>
          <p:cNvPicPr preferRelativeResize="0"/>
          <p:nvPr/>
        </p:nvPicPr>
        <p:blipFill>
          <a:blip r:embed="rId3">
            <a:alphaModFix/>
          </a:blip>
          <a:stretch>
            <a:fillRect/>
          </a:stretch>
        </p:blipFill>
        <p:spPr>
          <a:xfrm>
            <a:off x="1" y="162731"/>
            <a:ext cx="8004899" cy="4818038"/>
          </a:xfrm>
          <a:prstGeom prst="rect">
            <a:avLst/>
          </a:prstGeom>
          <a:noFill/>
          <a:ln>
            <a:noFill/>
          </a:ln>
        </p:spPr>
      </p:pic>
      <p:sp>
        <p:nvSpPr>
          <p:cNvPr id="5" name="Google Shape;123;p19">
            <a:extLst>
              <a:ext uri="{FF2B5EF4-FFF2-40B4-BE49-F238E27FC236}">
                <a16:creationId xmlns:a16="http://schemas.microsoft.com/office/drawing/2014/main" id="{B47E8278-C18A-40B3-740C-164955A8700E}"/>
              </a:ext>
            </a:extLst>
          </p:cNvPr>
          <p:cNvSpPr txBox="1"/>
          <p:nvPr/>
        </p:nvSpPr>
        <p:spPr>
          <a:xfrm>
            <a:off x="498762" y="501485"/>
            <a:ext cx="5206282" cy="7626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en" sz="3000" b="1" dirty="0">
                <a:solidFill>
                  <a:schemeClr val="lt2"/>
                </a:solidFill>
                <a:latin typeface="+mj-lt"/>
                <a:ea typeface="Raleway"/>
                <a:cs typeface="Raleway"/>
                <a:sym typeface="Raleway"/>
              </a:rPr>
              <a:t>Conflicts of Commitment</a:t>
            </a:r>
            <a:endParaRPr sz="3000" b="1" dirty="0">
              <a:solidFill>
                <a:schemeClr val="lt2"/>
              </a:solidFill>
              <a:latin typeface="+mj-lt"/>
              <a:ea typeface="Raleway"/>
              <a:cs typeface="Raleway"/>
              <a:sym typeface="Raleway"/>
            </a:endParaRPr>
          </a:p>
        </p:txBody>
      </p:sp>
      <p:sp>
        <p:nvSpPr>
          <p:cNvPr id="6" name="Google Shape;124;p19">
            <a:extLst>
              <a:ext uri="{FF2B5EF4-FFF2-40B4-BE49-F238E27FC236}">
                <a16:creationId xmlns:a16="http://schemas.microsoft.com/office/drawing/2014/main" id="{C9293D03-3D62-4E53-FD0B-E20D855796E7}"/>
              </a:ext>
            </a:extLst>
          </p:cNvPr>
          <p:cNvSpPr txBox="1">
            <a:spLocks/>
          </p:cNvSpPr>
          <p:nvPr/>
        </p:nvSpPr>
        <p:spPr>
          <a:xfrm>
            <a:off x="498763" y="1264085"/>
            <a:ext cx="7007374" cy="344645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Lato"/>
              <a:buChar char="●"/>
              <a:defRPr sz="1800" b="0" i="0" u="none" strike="noStrike" cap="none">
                <a:solidFill>
                  <a:schemeClr val="dk2"/>
                </a:solidFill>
                <a:latin typeface="Lato"/>
                <a:ea typeface="Lato"/>
                <a:cs typeface="Lato"/>
                <a:sym typeface="Lato"/>
              </a:defRPr>
            </a:lvl1pPr>
            <a:lvl2pPr marL="914400" marR="0" lvl="1"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2pPr>
            <a:lvl3pPr marL="1371600" marR="0" lvl="2"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3pPr>
            <a:lvl4pPr marL="1828800" marR="0" lvl="3"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4pPr>
            <a:lvl5pPr marL="2286000" marR="0" lvl="4"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5pPr>
            <a:lvl6pPr marL="2743200" marR="0" lvl="5"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6pPr>
            <a:lvl7pPr marL="3200400" marR="0" lvl="6"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7pPr>
            <a:lvl8pPr marL="3657600" marR="0" lvl="7"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8pPr>
            <a:lvl9pPr marL="4114800" marR="0" lvl="8" indent="-317500" algn="l" rtl="0">
              <a:lnSpc>
                <a:spcPct val="115000"/>
              </a:lnSpc>
              <a:spcBef>
                <a:spcPts val="1600"/>
              </a:spcBef>
              <a:spcAft>
                <a:spcPts val="1600"/>
              </a:spcAft>
              <a:buClr>
                <a:schemeClr val="dk2"/>
              </a:buClr>
              <a:buSzPts val="1400"/>
              <a:buFont typeface="Lato"/>
              <a:buChar char="■"/>
              <a:defRPr sz="1400" b="0" i="0" u="none" strike="noStrike" cap="none">
                <a:solidFill>
                  <a:schemeClr val="dk2"/>
                </a:solidFill>
                <a:latin typeface="Lato"/>
                <a:ea typeface="Lato"/>
                <a:cs typeface="Lato"/>
                <a:sym typeface="Lato"/>
              </a:defRPr>
            </a:lvl9pPr>
          </a:lstStyle>
          <a:p>
            <a:pPr marL="0" indent="0">
              <a:buSzPts val="1100"/>
              <a:buFont typeface="Arial"/>
              <a:buNone/>
            </a:pPr>
            <a:r>
              <a:rPr lang="en-US" sz="1200" dirty="0">
                <a:latin typeface="+mn-lt"/>
                <a:ea typeface="Raleway"/>
                <a:cs typeface="Raleway"/>
                <a:sym typeface="Raleway"/>
              </a:rPr>
              <a:t>These are situations in which activities interfere with a covered individuals professional obligations. In a research capacity this involves activities that could be required but the determination of effort is inconsistent.</a:t>
            </a:r>
          </a:p>
          <a:p>
            <a:pPr marL="0" indent="0">
              <a:buSzPts val="1100"/>
              <a:buFont typeface="Arial"/>
              <a:buNone/>
            </a:pPr>
            <a:endParaRPr lang="en-US" sz="1200" dirty="0">
              <a:latin typeface="+mn-lt"/>
              <a:ea typeface="Raleway"/>
              <a:cs typeface="Raleway"/>
              <a:sym typeface="Raleway"/>
            </a:endParaRPr>
          </a:p>
          <a:p>
            <a:pPr marL="0" indent="0">
              <a:buSzPts val="1100"/>
              <a:buFont typeface="Arial"/>
              <a:buNone/>
            </a:pPr>
            <a:r>
              <a:rPr lang="en-US" sz="1200" b="1" dirty="0">
                <a:latin typeface="+mn-lt"/>
                <a:ea typeface="Raleway"/>
                <a:cs typeface="Raleway"/>
                <a:sym typeface="Raleway"/>
              </a:rPr>
              <a:t>Examples:</a:t>
            </a:r>
          </a:p>
          <a:p>
            <a:pPr indent="-317500">
              <a:spcBef>
                <a:spcPts val="1600"/>
              </a:spcBef>
              <a:buClr>
                <a:schemeClr val="dk1"/>
              </a:buClr>
              <a:buSzPts val="1400"/>
              <a:buFont typeface="Raleway"/>
              <a:buChar char="➔"/>
            </a:pPr>
            <a:r>
              <a:rPr lang="en-US" sz="1400" b="1" dirty="0">
                <a:solidFill>
                  <a:schemeClr val="dk1"/>
                </a:solidFill>
                <a:latin typeface="+mn-lt"/>
                <a:ea typeface="Raleway"/>
                <a:cs typeface="Raleway"/>
                <a:sym typeface="Raleway"/>
              </a:rPr>
              <a:t>Working on one or more funded project (not a conflict but could become one)</a:t>
            </a:r>
          </a:p>
          <a:p>
            <a:pPr indent="-317500">
              <a:spcBef>
                <a:spcPts val="1600"/>
              </a:spcBef>
              <a:buClr>
                <a:schemeClr val="dk1"/>
              </a:buClr>
              <a:buSzPts val="1400"/>
              <a:buFont typeface="Raleway"/>
              <a:buChar char="➔"/>
            </a:pPr>
            <a:r>
              <a:rPr lang="en-US" sz="1400" b="1" dirty="0">
                <a:solidFill>
                  <a:schemeClr val="dk1"/>
                </a:solidFill>
                <a:latin typeface="+mn-lt"/>
                <a:ea typeface="Raleway"/>
                <a:cs typeface="Raleway"/>
                <a:sym typeface="Raleway"/>
              </a:rPr>
              <a:t>Sitting on advisory boards (paid or unpaid)</a:t>
            </a:r>
          </a:p>
          <a:p>
            <a:pPr indent="-317500">
              <a:spcBef>
                <a:spcPts val="1600"/>
              </a:spcBef>
              <a:buClr>
                <a:schemeClr val="dk1"/>
              </a:buClr>
              <a:buSzPts val="1400"/>
              <a:buFont typeface="Raleway"/>
              <a:buChar char="➔"/>
            </a:pPr>
            <a:r>
              <a:rPr lang="en-US" sz="1400" b="1" dirty="0">
                <a:solidFill>
                  <a:schemeClr val="dk1"/>
                </a:solidFill>
                <a:latin typeface="+mn-lt"/>
                <a:ea typeface="Raleway"/>
                <a:cs typeface="Raleway"/>
                <a:sym typeface="Raleway"/>
              </a:rPr>
              <a:t>Ensuring appropriate levels of effort on projects</a:t>
            </a:r>
          </a:p>
        </p:txBody>
      </p:sp>
    </p:spTree>
    <p:extLst>
      <p:ext uri="{BB962C8B-B14F-4D97-AF65-F5344CB8AC3E}">
        <p14:creationId xmlns:p14="http://schemas.microsoft.com/office/powerpoint/2010/main" val="136407605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 calcmode="lin" valueType="num">
                                      <p:cBhvr additive="base">
                                        <p:cTn id="7" dur="500" fill="hold"/>
                                        <p:tgtEl>
                                          <p:spTgt spid="6">
                                            <p:txEl>
                                              <p:pRg st="3" end="3"/>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6">
                                            <p:txEl>
                                              <p:pRg st="4" end="4"/>
                                            </p:txEl>
                                          </p:spTgt>
                                        </p:tgtEl>
                                        <p:attrNameLst>
                                          <p:attrName>style.visibility</p:attrName>
                                        </p:attrNameLst>
                                      </p:cBhvr>
                                      <p:to>
                                        <p:strVal val="visible"/>
                                      </p:to>
                                    </p:set>
                                    <p:anim calcmode="lin" valueType="num">
                                      <p:cBhvr additive="base">
                                        <p:cTn id="13" dur="500" fill="hold"/>
                                        <p:tgtEl>
                                          <p:spTgt spid="6">
                                            <p:txEl>
                                              <p:pRg st="4" end="4"/>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anim calcmode="lin" valueType="num">
                                      <p:cBhvr additive="base">
                                        <p:cTn id="19" dur="500" fill="hold"/>
                                        <p:tgtEl>
                                          <p:spTgt spid="6">
                                            <p:txEl>
                                              <p:pRg st="5" end="5"/>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2FD7D-FA86-4522-2933-442161271BA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61D6CD0-C376-7F92-F2AE-E5968EA7CAC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4" name="Google Shape;121;p19">
            <a:extLst>
              <a:ext uri="{FF2B5EF4-FFF2-40B4-BE49-F238E27FC236}">
                <a16:creationId xmlns:a16="http://schemas.microsoft.com/office/drawing/2014/main" id="{C42F8FCC-B5A5-4678-40CF-6A686871C9B1}"/>
              </a:ext>
            </a:extLst>
          </p:cNvPr>
          <p:cNvPicPr preferRelativeResize="0"/>
          <p:nvPr/>
        </p:nvPicPr>
        <p:blipFill>
          <a:blip r:embed="rId3">
            <a:alphaModFix/>
          </a:blip>
          <a:stretch>
            <a:fillRect/>
          </a:stretch>
        </p:blipFill>
        <p:spPr>
          <a:xfrm>
            <a:off x="1" y="162731"/>
            <a:ext cx="8004899" cy="4818038"/>
          </a:xfrm>
          <a:prstGeom prst="rect">
            <a:avLst/>
          </a:prstGeom>
          <a:noFill/>
          <a:ln>
            <a:noFill/>
          </a:ln>
        </p:spPr>
      </p:pic>
      <p:sp>
        <p:nvSpPr>
          <p:cNvPr id="5" name="Google Shape;123;p19">
            <a:extLst>
              <a:ext uri="{FF2B5EF4-FFF2-40B4-BE49-F238E27FC236}">
                <a16:creationId xmlns:a16="http://schemas.microsoft.com/office/drawing/2014/main" id="{9A63C0D4-3DBE-5B44-EAA2-897495D3AF34}"/>
              </a:ext>
            </a:extLst>
          </p:cNvPr>
          <p:cNvSpPr txBox="1"/>
          <p:nvPr/>
        </p:nvSpPr>
        <p:spPr>
          <a:xfrm>
            <a:off x="498762" y="249020"/>
            <a:ext cx="5206282" cy="7626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en" sz="3000" b="1" dirty="0">
                <a:solidFill>
                  <a:schemeClr val="lt2"/>
                </a:solidFill>
                <a:latin typeface="+mj-lt"/>
                <a:ea typeface="Raleway"/>
                <a:cs typeface="Raleway"/>
                <a:sym typeface="Raleway"/>
              </a:rPr>
              <a:t>Foreign Affiliations</a:t>
            </a:r>
            <a:endParaRPr sz="3000" b="1" dirty="0">
              <a:solidFill>
                <a:schemeClr val="lt2"/>
              </a:solidFill>
              <a:latin typeface="+mj-lt"/>
              <a:ea typeface="Raleway"/>
              <a:cs typeface="Raleway"/>
              <a:sym typeface="Raleway"/>
            </a:endParaRPr>
          </a:p>
        </p:txBody>
      </p:sp>
      <p:sp>
        <p:nvSpPr>
          <p:cNvPr id="6" name="Google Shape;124;p19">
            <a:extLst>
              <a:ext uri="{FF2B5EF4-FFF2-40B4-BE49-F238E27FC236}">
                <a16:creationId xmlns:a16="http://schemas.microsoft.com/office/drawing/2014/main" id="{F000861B-CB31-8CB8-5375-838A313ACD23}"/>
              </a:ext>
            </a:extLst>
          </p:cNvPr>
          <p:cNvSpPr txBox="1">
            <a:spLocks/>
          </p:cNvSpPr>
          <p:nvPr/>
        </p:nvSpPr>
        <p:spPr>
          <a:xfrm>
            <a:off x="498763" y="900545"/>
            <a:ext cx="7007374" cy="380999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Lato"/>
              <a:buChar char="●"/>
              <a:defRPr sz="1800" b="0" i="0" u="none" strike="noStrike" cap="none">
                <a:solidFill>
                  <a:schemeClr val="dk2"/>
                </a:solidFill>
                <a:latin typeface="Lato"/>
                <a:ea typeface="Lato"/>
                <a:cs typeface="Lato"/>
                <a:sym typeface="Lato"/>
              </a:defRPr>
            </a:lvl1pPr>
            <a:lvl2pPr marL="914400" marR="0" lvl="1"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2pPr>
            <a:lvl3pPr marL="1371600" marR="0" lvl="2"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3pPr>
            <a:lvl4pPr marL="1828800" marR="0" lvl="3"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4pPr>
            <a:lvl5pPr marL="2286000" marR="0" lvl="4"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5pPr>
            <a:lvl6pPr marL="2743200" marR="0" lvl="5"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6pPr>
            <a:lvl7pPr marL="3200400" marR="0" lvl="6"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7pPr>
            <a:lvl8pPr marL="3657600" marR="0" lvl="7"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8pPr>
            <a:lvl9pPr marL="4114800" marR="0" lvl="8" indent="-317500" algn="l" rtl="0">
              <a:lnSpc>
                <a:spcPct val="115000"/>
              </a:lnSpc>
              <a:spcBef>
                <a:spcPts val="1600"/>
              </a:spcBef>
              <a:spcAft>
                <a:spcPts val="1600"/>
              </a:spcAft>
              <a:buClr>
                <a:schemeClr val="dk2"/>
              </a:buClr>
              <a:buSzPts val="1400"/>
              <a:buFont typeface="Lato"/>
              <a:buChar char="■"/>
              <a:defRPr sz="1400" b="0" i="0" u="none" strike="noStrike" cap="none">
                <a:solidFill>
                  <a:schemeClr val="dk2"/>
                </a:solidFill>
                <a:latin typeface="Lato"/>
                <a:ea typeface="Lato"/>
                <a:cs typeface="Lato"/>
                <a:sym typeface="Lato"/>
              </a:defRPr>
            </a:lvl9pPr>
          </a:lstStyle>
          <a:p>
            <a:pPr marL="0" indent="0">
              <a:buSzPts val="1100"/>
              <a:buFont typeface="Arial"/>
              <a:buNone/>
            </a:pPr>
            <a:r>
              <a:rPr lang="en-US" sz="1200" dirty="0">
                <a:latin typeface="+mn-lt"/>
                <a:ea typeface="Raleway"/>
                <a:cs typeface="Raleway"/>
                <a:sym typeface="Raleway"/>
              </a:rPr>
              <a:t>This includes any foreign relationships or funding matters with countries outside of the United States. To comply with federal research security mandates such as the NSPM-33 Presidential Memorandum, foreign affiliations of any kind are to be disclosed. </a:t>
            </a:r>
          </a:p>
          <a:p>
            <a:pPr marL="0" indent="0">
              <a:buSzPts val="1100"/>
              <a:buFont typeface="Arial"/>
              <a:buNone/>
            </a:pPr>
            <a:endParaRPr lang="en-US" sz="1200" dirty="0">
              <a:latin typeface="+mn-lt"/>
              <a:ea typeface="Raleway"/>
              <a:cs typeface="Raleway"/>
              <a:sym typeface="Raleway"/>
            </a:endParaRPr>
          </a:p>
          <a:p>
            <a:pPr marL="0" indent="0">
              <a:buSzPts val="1100"/>
              <a:buFont typeface="Arial"/>
              <a:buNone/>
            </a:pPr>
            <a:r>
              <a:rPr lang="en-US" sz="1200" b="1" dirty="0">
                <a:latin typeface="+mn-lt"/>
                <a:ea typeface="Raleway"/>
                <a:cs typeface="Raleway"/>
                <a:sym typeface="Raleway"/>
              </a:rPr>
              <a:t>Examples:</a:t>
            </a:r>
          </a:p>
          <a:p>
            <a:pPr indent="-317500">
              <a:spcBef>
                <a:spcPts val="1600"/>
              </a:spcBef>
              <a:buClr>
                <a:schemeClr val="dk1"/>
              </a:buClr>
              <a:buSzPts val="1400"/>
              <a:buFont typeface="Raleway"/>
              <a:buChar char="➔"/>
            </a:pPr>
            <a:r>
              <a:rPr lang="en-US" sz="1400" b="1" dirty="0">
                <a:solidFill>
                  <a:schemeClr val="dk1"/>
                </a:solidFill>
                <a:latin typeface="+mn-lt"/>
                <a:ea typeface="Raleway"/>
                <a:cs typeface="Raleway"/>
                <a:sym typeface="Raleway"/>
              </a:rPr>
              <a:t>Formal affiliation with a foreign institution</a:t>
            </a:r>
          </a:p>
          <a:p>
            <a:pPr indent="-317500">
              <a:spcBef>
                <a:spcPts val="1600"/>
              </a:spcBef>
              <a:buClr>
                <a:schemeClr val="dk1"/>
              </a:buClr>
              <a:buSzPts val="1400"/>
              <a:buFont typeface="Raleway"/>
              <a:buChar char="➔"/>
            </a:pPr>
            <a:r>
              <a:rPr lang="en-US" sz="1400" b="1" dirty="0">
                <a:solidFill>
                  <a:schemeClr val="dk1"/>
                </a:solidFill>
                <a:latin typeface="+mn-lt"/>
                <a:ea typeface="Raleway"/>
                <a:cs typeface="Raleway"/>
                <a:sym typeface="Raleway"/>
              </a:rPr>
              <a:t>Foreign research collaborations (resources, funding, appointments, and personnel)</a:t>
            </a:r>
          </a:p>
          <a:p>
            <a:pPr indent="-317500">
              <a:spcBef>
                <a:spcPts val="1600"/>
              </a:spcBef>
              <a:buClr>
                <a:schemeClr val="dk1"/>
              </a:buClr>
              <a:buSzPts val="1400"/>
              <a:buFont typeface="Raleway"/>
              <a:buChar char="➔"/>
            </a:pPr>
            <a:r>
              <a:rPr lang="en-US" sz="1400" b="1" dirty="0">
                <a:solidFill>
                  <a:schemeClr val="dk1"/>
                </a:solidFill>
                <a:latin typeface="+mn-lt"/>
                <a:ea typeface="Raleway"/>
                <a:cs typeface="Raleway"/>
                <a:sym typeface="Raleway"/>
              </a:rPr>
              <a:t>Participation in a foreign talent recruitment program</a:t>
            </a:r>
          </a:p>
          <a:p>
            <a:pPr indent="-317500">
              <a:spcBef>
                <a:spcPts val="1600"/>
              </a:spcBef>
              <a:buClr>
                <a:schemeClr val="dk1"/>
              </a:buClr>
              <a:buSzPts val="1400"/>
              <a:buFont typeface="Raleway"/>
              <a:buChar char="➔"/>
            </a:pPr>
            <a:r>
              <a:rPr lang="en-US" sz="1400" b="1" dirty="0">
                <a:solidFill>
                  <a:schemeClr val="dk1"/>
                </a:solidFill>
                <a:latin typeface="+mn-lt"/>
                <a:ea typeface="Raleway"/>
                <a:cs typeface="Raleway"/>
                <a:sym typeface="Raleway"/>
              </a:rPr>
              <a:t>Foreign-sponsored travel </a:t>
            </a:r>
          </a:p>
          <a:p>
            <a:pPr indent="-317500">
              <a:spcBef>
                <a:spcPts val="1600"/>
              </a:spcBef>
              <a:buClr>
                <a:schemeClr val="dk1"/>
              </a:buClr>
              <a:buSzPts val="1400"/>
              <a:buFont typeface="Raleway"/>
              <a:buChar char="➔"/>
            </a:pPr>
            <a:r>
              <a:rPr lang="en-US" sz="1400" b="1" dirty="0">
                <a:solidFill>
                  <a:schemeClr val="dk1"/>
                </a:solidFill>
                <a:latin typeface="+mn-lt"/>
                <a:ea typeface="Raleway"/>
                <a:cs typeface="Raleway"/>
                <a:sym typeface="Raleway"/>
              </a:rPr>
              <a:t>Foreign personal relationships that could be related to research or disclosed to foreign personnel</a:t>
            </a:r>
          </a:p>
        </p:txBody>
      </p:sp>
    </p:spTree>
    <p:extLst>
      <p:ext uri="{BB962C8B-B14F-4D97-AF65-F5344CB8AC3E}">
        <p14:creationId xmlns:p14="http://schemas.microsoft.com/office/powerpoint/2010/main" val="3103026785"/>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 calcmode="lin" valueType="num">
                                      <p:cBhvr additive="base">
                                        <p:cTn id="7" dur="500" fill="hold"/>
                                        <p:tgtEl>
                                          <p:spTgt spid="6">
                                            <p:txEl>
                                              <p:pRg st="3" end="3"/>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6">
                                            <p:txEl>
                                              <p:pRg st="4" end="4"/>
                                            </p:txEl>
                                          </p:spTgt>
                                        </p:tgtEl>
                                        <p:attrNameLst>
                                          <p:attrName>style.visibility</p:attrName>
                                        </p:attrNameLst>
                                      </p:cBhvr>
                                      <p:to>
                                        <p:strVal val="visible"/>
                                      </p:to>
                                    </p:set>
                                    <p:anim calcmode="lin" valueType="num">
                                      <p:cBhvr additive="base">
                                        <p:cTn id="13" dur="500" fill="hold"/>
                                        <p:tgtEl>
                                          <p:spTgt spid="6">
                                            <p:txEl>
                                              <p:pRg st="4" end="4"/>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anim calcmode="lin" valueType="num">
                                      <p:cBhvr additive="base">
                                        <p:cTn id="19" dur="500" fill="hold"/>
                                        <p:tgtEl>
                                          <p:spTgt spid="6">
                                            <p:txEl>
                                              <p:pRg st="5" end="5"/>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6">
                                            <p:txEl>
                                              <p:pRg st="6" end="6"/>
                                            </p:txEl>
                                          </p:spTgt>
                                        </p:tgtEl>
                                        <p:attrNameLst>
                                          <p:attrName>style.visibility</p:attrName>
                                        </p:attrNameLst>
                                      </p:cBhvr>
                                      <p:to>
                                        <p:strVal val="visible"/>
                                      </p:to>
                                    </p:set>
                                    <p:anim calcmode="lin" valueType="num">
                                      <p:cBhvr additive="base">
                                        <p:cTn id="25" dur="500" fill="hold"/>
                                        <p:tgtEl>
                                          <p:spTgt spid="6">
                                            <p:txEl>
                                              <p:pRg st="6" end="6"/>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6">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6">
                                            <p:txEl>
                                              <p:pRg st="7" end="7"/>
                                            </p:txEl>
                                          </p:spTgt>
                                        </p:tgtEl>
                                        <p:attrNameLst>
                                          <p:attrName>style.visibility</p:attrName>
                                        </p:attrNameLst>
                                      </p:cBhvr>
                                      <p:to>
                                        <p:strVal val="visible"/>
                                      </p:to>
                                    </p:set>
                                    <p:anim calcmode="lin" valueType="num">
                                      <p:cBhvr additive="base">
                                        <p:cTn id="31" dur="500" fill="hold"/>
                                        <p:tgtEl>
                                          <p:spTgt spid="6">
                                            <p:txEl>
                                              <p:pRg st="7" end="7"/>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6">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4"/>
          <p:cNvSpPr txBox="1">
            <a:spLocks noGrp="1"/>
          </p:cNvSpPr>
          <p:nvPr>
            <p:ph type="title" idx="4294967295"/>
          </p:nvPr>
        </p:nvSpPr>
        <p:spPr>
          <a:xfrm>
            <a:off x="535775" y="107239"/>
            <a:ext cx="5914262" cy="7680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3600" dirty="0">
                <a:solidFill>
                  <a:schemeClr val="dk1"/>
                </a:solidFill>
                <a:latin typeface="+mj-lt"/>
              </a:rPr>
              <a:t>Who Needs to Submit?</a:t>
            </a:r>
            <a:endParaRPr sz="2400" dirty="0">
              <a:latin typeface="+mj-lt"/>
            </a:endParaRPr>
          </a:p>
        </p:txBody>
      </p:sp>
      <p:sp>
        <p:nvSpPr>
          <p:cNvPr id="79" name="Google Shape;79;p14"/>
          <p:cNvSpPr txBox="1">
            <a:spLocks noGrp="1"/>
          </p:cNvSpPr>
          <p:nvPr>
            <p:ph type="title" idx="4294967295"/>
          </p:nvPr>
        </p:nvSpPr>
        <p:spPr>
          <a:xfrm>
            <a:off x="535775" y="712350"/>
            <a:ext cx="8193228" cy="768000"/>
          </a:xfrm>
          <a:prstGeom prst="rect">
            <a:avLst/>
          </a:prstGeom>
        </p:spPr>
        <p:txBody>
          <a:bodyPr spcFirstLastPara="1" wrap="square" lIns="91425" tIns="91425" rIns="91425" bIns="91425" anchor="t" anchorCtr="0">
            <a:noAutofit/>
          </a:bodyPr>
          <a:lstStyle/>
          <a:p>
            <a:pPr lvl="0"/>
            <a:r>
              <a:rPr lang="en" sz="1800" b="0" dirty="0">
                <a:latin typeface="+mn-lt"/>
                <a:ea typeface="Lato"/>
                <a:cs typeface="Lato"/>
                <a:sym typeface="Lato"/>
              </a:rPr>
              <a:t>Conflict of Interest Disclosures and associated training need to be completed by any covered individual on a sponsored program/project, not just research.</a:t>
            </a:r>
            <a:br>
              <a:rPr lang="en" sz="1800" b="0" dirty="0">
                <a:latin typeface="Lato"/>
                <a:ea typeface="Lato"/>
                <a:cs typeface="Lato"/>
                <a:sym typeface="Lato"/>
              </a:rPr>
            </a:br>
            <a:br>
              <a:rPr lang="en" sz="1800" b="0" dirty="0">
                <a:latin typeface="Lato"/>
                <a:ea typeface="Lato"/>
                <a:cs typeface="Lato"/>
                <a:sym typeface="Lato"/>
              </a:rPr>
            </a:br>
            <a:br>
              <a:rPr lang="en-US" b="0" dirty="0"/>
            </a:br>
            <a:endParaRPr sz="1700" dirty="0">
              <a:latin typeface="Lato"/>
              <a:ea typeface="Lato"/>
              <a:cs typeface="Lato"/>
              <a:sym typeface="Lato"/>
            </a:endParaRPr>
          </a:p>
        </p:txBody>
      </p:sp>
      <p:sp>
        <p:nvSpPr>
          <p:cNvPr id="3" name="Rectangle 2">
            <a:extLst>
              <a:ext uri="{FF2B5EF4-FFF2-40B4-BE49-F238E27FC236}">
                <a16:creationId xmlns:a16="http://schemas.microsoft.com/office/drawing/2014/main" id="{204D3888-0DC6-EE10-AA66-A0F4AA3DB35A}"/>
              </a:ext>
            </a:extLst>
          </p:cNvPr>
          <p:cNvSpPr/>
          <p:nvPr/>
        </p:nvSpPr>
        <p:spPr>
          <a:xfrm>
            <a:off x="288389" y="1480349"/>
            <a:ext cx="4220307" cy="3436307"/>
          </a:xfrm>
          <a:custGeom>
            <a:avLst/>
            <a:gdLst>
              <a:gd name="csX0" fmla="*/ 0 w 4220307"/>
              <a:gd name="csY0" fmla="*/ 0 h 3436307"/>
              <a:gd name="csX1" fmla="*/ 4220307 w 4220307"/>
              <a:gd name="csY1" fmla="*/ 0 h 3436307"/>
              <a:gd name="csX2" fmla="*/ 4220307 w 4220307"/>
              <a:gd name="csY2" fmla="*/ 3436307 h 3436307"/>
              <a:gd name="csX3" fmla="*/ 0 w 4220307"/>
              <a:gd name="csY3" fmla="*/ 3436307 h 3436307"/>
              <a:gd name="csX4" fmla="*/ 0 w 4220307"/>
              <a:gd name="csY4" fmla="*/ 0 h 3436307"/>
            </a:gdLst>
            <a:ahLst/>
            <a:cxnLst>
              <a:cxn ang="0">
                <a:pos x="csX0" y="csY0"/>
              </a:cxn>
              <a:cxn ang="0">
                <a:pos x="csX1" y="csY1"/>
              </a:cxn>
              <a:cxn ang="0">
                <a:pos x="csX2" y="csY2"/>
              </a:cxn>
              <a:cxn ang="0">
                <a:pos x="csX3" y="csY3"/>
              </a:cxn>
              <a:cxn ang="0">
                <a:pos x="csX4" y="csY4"/>
              </a:cxn>
            </a:cxnLst>
            <a:rect l="l" t="t" r="r" b="b"/>
            <a:pathLst>
              <a:path w="4220307" h="3436307" fill="none" extrusionOk="0">
                <a:moveTo>
                  <a:pt x="0" y="0"/>
                </a:moveTo>
                <a:cubicBezTo>
                  <a:pt x="1795081" y="-12428"/>
                  <a:pt x="3420794" y="59375"/>
                  <a:pt x="4220307" y="0"/>
                </a:cubicBezTo>
                <a:cubicBezTo>
                  <a:pt x="4323876" y="827240"/>
                  <a:pt x="4361134" y="2764372"/>
                  <a:pt x="4220307" y="3436307"/>
                </a:cubicBezTo>
                <a:cubicBezTo>
                  <a:pt x="2579183" y="3290412"/>
                  <a:pt x="1508207" y="3327908"/>
                  <a:pt x="0" y="3436307"/>
                </a:cubicBezTo>
                <a:cubicBezTo>
                  <a:pt x="5520" y="2199336"/>
                  <a:pt x="122086" y="628589"/>
                  <a:pt x="0" y="0"/>
                </a:cubicBezTo>
                <a:close/>
              </a:path>
              <a:path w="4220307" h="3436307" stroke="0" extrusionOk="0">
                <a:moveTo>
                  <a:pt x="0" y="0"/>
                </a:moveTo>
                <a:cubicBezTo>
                  <a:pt x="1301624" y="-115359"/>
                  <a:pt x="2440632" y="93193"/>
                  <a:pt x="4220307" y="0"/>
                </a:cubicBezTo>
                <a:cubicBezTo>
                  <a:pt x="4308105" y="1388852"/>
                  <a:pt x="4265013" y="2629745"/>
                  <a:pt x="4220307" y="3436307"/>
                </a:cubicBezTo>
                <a:cubicBezTo>
                  <a:pt x="3216098" y="3563354"/>
                  <a:pt x="1504952" y="3349784"/>
                  <a:pt x="0" y="3436307"/>
                </a:cubicBezTo>
                <a:cubicBezTo>
                  <a:pt x="159731" y="3056088"/>
                  <a:pt x="-129314" y="1064329"/>
                  <a:pt x="0" y="0"/>
                </a:cubicBezTo>
                <a:close/>
              </a:path>
            </a:pathLst>
          </a:custGeom>
          <a:gradFill flip="none" rotWithShape="1">
            <a:gsLst>
              <a:gs pos="0">
                <a:schemeClr val="dk1">
                  <a:lumMod val="67000"/>
                </a:schemeClr>
              </a:gs>
              <a:gs pos="48000">
                <a:schemeClr val="dk1">
                  <a:lumMod val="97000"/>
                  <a:lumOff val="3000"/>
                </a:schemeClr>
              </a:gs>
              <a:gs pos="100000">
                <a:schemeClr val="dk1">
                  <a:lumMod val="60000"/>
                  <a:lumOff val="40000"/>
                </a:schemeClr>
              </a:gs>
            </a:gsLst>
            <a:lin ang="16200000" scaled="1"/>
            <a:tileRect/>
          </a:gradFill>
          <a:ln w="28575">
            <a:solidFill>
              <a:schemeClr val="tx1"/>
            </a:solidFill>
            <a:extLst>
              <a:ext uri="{C807C97D-BFC1-408E-A445-0C87EB9F89A2}">
                <ask:lineSketchStyleProps xmlns:ask="http://schemas.microsoft.com/office/drawing/2018/sketchyshapes" sd="568885253">
                  <a:prstGeom prst="rect">
                    <a:avLst/>
                  </a:prstGeom>
                  <ask:type>
                    <ask:lineSketchCurved/>
                  </ask:type>
                </ask:lineSketchStyleProps>
              </a:ext>
            </a:extLst>
          </a:ln>
          <a:effectLst>
            <a:outerShdw blurRad="50800" dist="38100" dir="8100000" algn="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b="1" dirty="0">
                <a:solidFill>
                  <a:schemeClr val="bg2"/>
                </a:solidFill>
              </a:rPr>
              <a:t>Covered Individuals in Research:</a:t>
            </a:r>
          </a:p>
          <a:p>
            <a:pPr marL="285750" indent="-285750">
              <a:spcAft>
                <a:spcPts val="600"/>
              </a:spcAft>
              <a:buFont typeface="Wingdings" panose="05000000000000000000" pitchFamily="2" charset="2"/>
              <a:buChar char="Ø"/>
            </a:pPr>
            <a:r>
              <a:rPr lang="en-US" b="1" dirty="0"/>
              <a:t>Senior Personnel: </a:t>
            </a:r>
            <a:r>
              <a:rPr lang="en-US" dirty="0"/>
              <a:t>Principal Investigators and Co-Investigators</a:t>
            </a:r>
          </a:p>
          <a:p>
            <a:pPr marL="285750" indent="-285750">
              <a:spcAft>
                <a:spcPts val="600"/>
              </a:spcAft>
              <a:buFont typeface="Wingdings" panose="05000000000000000000" pitchFamily="2" charset="2"/>
              <a:buChar char="Ø"/>
            </a:pPr>
            <a:r>
              <a:rPr lang="en-US" b="1" dirty="0"/>
              <a:t>Faculty and researchers </a:t>
            </a:r>
            <a:r>
              <a:rPr lang="en-US" dirty="0"/>
              <a:t>named on federal proposals, grants, and contracts</a:t>
            </a:r>
          </a:p>
          <a:p>
            <a:pPr marL="285750" indent="-285750">
              <a:spcAft>
                <a:spcPts val="600"/>
              </a:spcAft>
              <a:buFont typeface="Wingdings" panose="05000000000000000000" pitchFamily="2" charset="2"/>
              <a:buChar char="Ø"/>
            </a:pPr>
            <a:r>
              <a:rPr lang="en-US" b="1" dirty="0"/>
              <a:t>Key personnel: </a:t>
            </a:r>
            <a:r>
              <a:rPr lang="en-US" dirty="0"/>
              <a:t>consultants or anyone who must submit a </a:t>
            </a:r>
            <a:r>
              <a:rPr lang="en-US" dirty="0" err="1"/>
              <a:t>biosketch</a:t>
            </a:r>
            <a:endParaRPr lang="en-US" dirty="0"/>
          </a:p>
          <a:p>
            <a:pPr marL="285750" indent="-285750">
              <a:spcAft>
                <a:spcPts val="600"/>
              </a:spcAft>
              <a:buFont typeface="Wingdings" panose="05000000000000000000" pitchFamily="2" charset="2"/>
              <a:buChar char="Ø"/>
            </a:pPr>
            <a:r>
              <a:rPr lang="en-US" b="1" dirty="0"/>
              <a:t>Students</a:t>
            </a:r>
            <a:r>
              <a:rPr lang="en-US" dirty="0"/>
              <a:t> or </a:t>
            </a:r>
            <a:r>
              <a:rPr lang="en-US" b="1" dirty="0"/>
              <a:t>postdoctoral</a:t>
            </a:r>
            <a:r>
              <a:rPr lang="en-US" dirty="0"/>
              <a:t> researchers named on the budget</a:t>
            </a:r>
          </a:p>
          <a:p>
            <a:pPr marL="285750" indent="-285750">
              <a:spcAft>
                <a:spcPts val="600"/>
              </a:spcAft>
              <a:buFont typeface="Wingdings" panose="05000000000000000000" pitchFamily="2" charset="2"/>
              <a:buChar char="Ø"/>
            </a:pPr>
            <a:r>
              <a:rPr lang="en-US" dirty="0"/>
              <a:t>Anyone named in a </a:t>
            </a:r>
            <a:r>
              <a:rPr lang="en-US" b="1" dirty="0"/>
              <a:t>RPPR</a:t>
            </a:r>
            <a:r>
              <a:rPr lang="en-US" dirty="0"/>
              <a:t> or </a:t>
            </a:r>
            <a:r>
              <a:rPr lang="en-US" b="1" dirty="0"/>
              <a:t>progress report</a:t>
            </a:r>
          </a:p>
          <a:p>
            <a:pPr marL="285750" indent="-285750">
              <a:spcAft>
                <a:spcPts val="600"/>
              </a:spcAft>
              <a:buFont typeface="Wingdings" panose="05000000000000000000" pitchFamily="2" charset="2"/>
              <a:buChar char="Ø"/>
            </a:pPr>
            <a:r>
              <a:rPr lang="en-US" b="1" dirty="0"/>
              <a:t>Staff supporting </a:t>
            </a:r>
            <a:r>
              <a:rPr lang="en-US" dirty="0"/>
              <a:t>federally funded activities</a:t>
            </a:r>
          </a:p>
          <a:p>
            <a:pPr marL="285750" indent="-285750">
              <a:spcAft>
                <a:spcPts val="600"/>
              </a:spcAft>
              <a:buFont typeface="Wingdings" panose="05000000000000000000" pitchFamily="2" charset="2"/>
              <a:buChar char="Ø"/>
            </a:pPr>
            <a:r>
              <a:rPr lang="en-US" dirty="0"/>
              <a:t>Any individuals listed as </a:t>
            </a:r>
            <a:r>
              <a:rPr lang="en-US" b="1" dirty="0"/>
              <a:t>investigators on a subaward</a:t>
            </a:r>
          </a:p>
        </p:txBody>
      </p:sp>
      <p:sp>
        <p:nvSpPr>
          <p:cNvPr id="5" name="Rectangle 4">
            <a:extLst>
              <a:ext uri="{FF2B5EF4-FFF2-40B4-BE49-F238E27FC236}">
                <a16:creationId xmlns:a16="http://schemas.microsoft.com/office/drawing/2014/main" id="{4679B028-7F30-4C8D-622A-EA6363BBC57C}"/>
              </a:ext>
            </a:extLst>
          </p:cNvPr>
          <p:cNvSpPr/>
          <p:nvPr/>
        </p:nvSpPr>
        <p:spPr>
          <a:xfrm>
            <a:off x="4777184" y="2208628"/>
            <a:ext cx="4220307" cy="1512274"/>
          </a:xfrm>
          <a:custGeom>
            <a:avLst/>
            <a:gdLst>
              <a:gd name="csX0" fmla="*/ 0 w 4220307"/>
              <a:gd name="csY0" fmla="*/ 0 h 1512274"/>
              <a:gd name="csX1" fmla="*/ 4220307 w 4220307"/>
              <a:gd name="csY1" fmla="*/ 0 h 1512274"/>
              <a:gd name="csX2" fmla="*/ 4220307 w 4220307"/>
              <a:gd name="csY2" fmla="*/ 1512274 h 1512274"/>
              <a:gd name="csX3" fmla="*/ 0 w 4220307"/>
              <a:gd name="csY3" fmla="*/ 1512274 h 1512274"/>
              <a:gd name="csX4" fmla="*/ 0 w 4220307"/>
              <a:gd name="csY4" fmla="*/ 0 h 1512274"/>
            </a:gdLst>
            <a:ahLst/>
            <a:cxnLst>
              <a:cxn ang="0">
                <a:pos x="csX0" y="csY0"/>
              </a:cxn>
              <a:cxn ang="0">
                <a:pos x="csX1" y="csY1"/>
              </a:cxn>
              <a:cxn ang="0">
                <a:pos x="csX2" y="csY2"/>
              </a:cxn>
              <a:cxn ang="0">
                <a:pos x="csX3" y="csY3"/>
              </a:cxn>
              <a:cxn ang="0">
                <a:pos x="csX4" y="csY4"/>
              </a:cxn>
            </a:cxnLst>
            <a:rect l="l" t="t" r="r" b="b"/>
            <a:pathLst>
              <a:path w="4220307" h="1512274" fill="none" extrusionOk="0">
                <a:moveTo>
                  <a:pt x="0" y="0"/>
                </a:moveTo>
                <a:cubicBezTo>
                  <a:pt x="1135474" y="71644"/>
                  <a:pt x="2440399" y="108338"/>
                  <a:pt x="4220307" y="0"/>
                </a:cubicBezTo>
                <a:cubicBezTo>
                  <a:pt x="4332209" y="751191"/>
                  <a:pt x="4233148" y="939241"/>
                  <a:pt x="4220307" y="1512274"/>
                </a:cubicBezTo>
                <a:cubicBezTo>
                  <a:pt x="3021590" y="1389151"/>
                  <a:pt x="2032334" y="1647163"/>
                  <a:pt x="0" y="1512274"/>
                </a:cubicBezTo>
                <a:cubicBezTo>
                  <a:pt x="21245" y="1096610"/>
                  <a:pt x="-118061" y="468197"/>
                  <a:pt x="0" y="0"/>
                </a:cubicBezTo>
                <a:close/>
              </a:path>
              <a:path w="4220307" h="1512274" stroke="0" extrusionOk="0">
                <a:moveTo>
                  <a:pt x="0" y="0"/>
                </a:moveTo>
                <a:cubicBezTo>
                  <a:pt x="1220041" y="-30707"/>
                  <a:pt x="3483567" y="91839"/>
                  <a:pt x="4220307" y="0"/>
                </a:cubicBezTo>
                <a:cubicBezTo>
                  <a:pt x="4321437" y="291022"/>
                  <a:pt x="4170297" y="1082480"/>
                  <a:pt x="4220307" y="1512274"/>
                </a:cubicBezTo>
                <a:cubicBezTo>
                  <a:pt x="3602921" y="1434162"/>
                  <a:pt x="1969368" y="1621951"/>
                  <a:pt x="0" y="1512274"/>
                </a:cubicBezTo>
                <a:cubicBezTo>
                  <a:pt x="-54367" y="778783"/>
                  <a:pt x="26048" y="304717"/>
                  <a:pt x="0" y="0"/>
                </a:cubicBezTo>
                <a:close/>
              </a:path>
            </a:pathLst>
          </a:cu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w="28575">
            <a:solidFill>
              <a:schemeClr val="accent1">
                <a:lumMod val="75000"/>
              </a:schemeClr>
            </a:solidFill>
            <a:extLst>
              <a:ext uri="{C807C97D-BFC1-408E-A445-0C87EB9F89A2}">
                <ask:lineSketchStyleProps xmlns:ask="http://schemas.microsoft.com/office/drawing/2018/sketchyshapes" sd="3134149260">
                  <a:prstGeom prst="rect">
                    <a:avLst/>
                  </a:prstGeom>
                  <ask:type>
                    <ask:lineSketchCurved/>
                  </ask:type>
                </ask:lineSketchStyleProps>
              </a:ext>
            </a:extLst>
          </a:ln>
        </p:spPr>
        <p:style>
          <a:lnRef idx="0">
            <a:scrgbClr r="0" g="0" b="0"/>
          </a:lnRef>
          <a:fillRef idx="0">
            <a:scrgbClr r="0" g="0" b="0"/>
          </a:fillRef>
          <a:effectRef idx="0">
            <a:scrgbClr r="0" g="0" b="0"/>
          </a:effectRef>
          <a:fontRef idx="minor">
            <a:schemeClr val="lt1"/>
          </a:fontRef>
        </p:style>
        <p:txBody>
          <a:bodyPr rtlCol="0" anchor="ctr"/>
          <a:lstStyle/>
          <a:p>
            <a:pPr algn="ctr"/>
            <a:r>
              <a:rPr lang="en-US" b="1" dirty="0">
                <a:solidFill>
                  <a:schemeClr val="bg2"/>
                </a:solidFill>
              </a:rPr>
              <a:t>Covered Individuals involved in Non-Research Programs:</a:t>
            </a:r>
          </a:p>
          <a:p>
            <a:pPr marL="285750" indent="-285750">
              <a:spcAft>
                <a:spcPts val="600"/>
              </a:spcAft>
              <a:buFont typeface="Wingdings" panose="05000000000000000000" pitchFamily="2" charset="2"/>
              <a:buChar char="Ø"/>
            </a:pPr>
            <a:r>
              <a:rPr lang="en-US" b="1" dirty="0"/>
              <a:t>Senior Personnel: </a:t>
            </a:r>
            <a:r>
              <a:rPr lang="en-US" dirty="0"/>
              <a:t>Principal Investigators and Co-Investigators</a:t>
            </a:r>
          </a:p>
          <a:p>
            <a:pPr marL="285750" indent="-285750">
              <a:spcAft>
                <a:spcPts val="600"/>
              </a:spcAft>
              <a:buFont typeface="Wingdings" panose="05000000000000000000" pitchFamily="2" charset="2"/>
              <a:buChar char="Ø"/>
            </a:pPr>
            <a:r>
              <a:rPr lang="en-US" b="1" dirty="0"/>
              <a:t>Faculty</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5">
                                            <p:txEl>
                                              <p:pRg st="1" end="1"/>
                                            </p:txEl>
                                          </p:spTgt>
                                        </p:tgtEl>
                                        <p:attrNameLst>
                                          <p:attrName>style.visibility</p:attrName>
                                        </p:attrNameLst>
                                      </p:cBhvr>
                                      <p:to>
                                        <p:strVal val="visible"/>
                                      </p:to>
                                    </p:set>
                                    <p:anim calcmode="lin" valueType="num">
                                      <p:cBhvr additive="base">
                                        <p:cTn id="49"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5">
                                            <p:txEl>
                                              <p:pRg st="2" end="2"/>
                                            </p:txEl>
                                          </p:spTgt>
                                        </p:tgtEl>
                                        <p:attrNameLst>
                                          <p:attrName>style.visibility</p:attrName>
                                        </p:attrNameLst>
                                      </p:cBhvr>
                                      <p:to>
                                        <p:strVal val="visible"/>
                                      </p:to>
                                    </p:set>
                                    <p:anim calcmode="lin" valueType="num">
                                      <p:cBhvr additive="base">
                                        <p:cTn id="55"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2">
          <a:extLst>
            <a:ext uri="{FF2B5EF4-FFF2-40B4-BE49-F238E27FC236}">
              <a16:creationId xmlns:a16="http://schemas.microsoft.com/office/drawing/2014/main" id="{485717AC-DF56-20DF-4560-740A81450437}"/>
            </a:ext>
          </a:extLst>
        </p:cNvPr>
        <p:cNvGrpSpPr/>
        <p:nvPr/>
      </p:nvGrpSpPr>
      <p:grpSpPr>
        <a:xfrm>
          <a:off x="0" y="0"/>
          <a:ext cx="0" cy="0"/>
          <a:chOff x="0" y="0"/>
          <a:chExt cx="0" cy="0"/>
        </a:xfrm>
      </p:grpSpPr>
      <p:sp>
        <p:nvSpPr>
          <p:cNvPr id="93" name="Google Shape;93;p16">
            <a:extLst>
              <a:ext uri="{FF2B5EF4-FFF2-40B4-BE49-F238E27FC236}">
                <a16:creationId xmlns:a16="http://schemas.microsoft.com/office/drawing/2014/main" id="{C75421E6-EABE-F66E-329A-1BFA9848B2A1}"/>
              </a:ext>
            </a:extLst>
          </p:cNvPr>
          <p:cNvSpPr txBox="1">
            <a:spLocks noGrp="1"/>
          </p:cNvSpPr>
          <p:nvPr>
            <p:ph type="title"/>
          </p:nvPr>
        </p:nvSpPr>
        <p:spPr>
          <a:xfrm>
            <a:off x="664800" y="103909"/>
            <a:ext cx="8125909" cy="713509"/>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200" dirty="0">
                <a:latin typeface="+mj-lt"/>
              </a:rPr>
              <a:t>Required Training</a:t>
            </a:r>
            <a:endParaRPr sz="3200" dirty="0">
              <a:solidFill>
                <a:schemeClr val="tx1"/>
              </a:solidFill>
              <a:latin typeface="+mj-lt"/>
            </a:endParaRPr>
          </a:p>
        </p:txBody>
      </p:sp>
      <p:sp>
        <p:nvSpPr>
          <p:cNvPr id="3" name="TextBox 2">
            <a:extLst>
              <a:ext uri="{FF2B5EF4-FFF2-40B4-BE49-F238E27FC236}">
                <a16:creationId xmlns:a16="http://schemas.microsoft.com/office/drawing/2014/main" id="{F05F71A0-DAFD-A8CE-BF3D-2A5988E39E68}"/>
              </a:ext>
            </a:extLst>
          </p:cNvPr>
          <p:cNvSpPr txBox="1"/>
          <p:nvPr/>
        </p:nvSpPr>
        <p:spPr>
          <a:xfrm>
            <a:off x="664800" y="651163"/>
            <a:ext cx="7987146" cy="954107"/>
          </a:xfrm>
          <a:prstGeom prst="rect">
            <a:avLst/>
          </a:prstGeom>
          <a:noFill/>
        </p:spPr>
        <p:txBody>
          <a:bodyPr wrap="square" rtlCol="0">
            <a:spAutoFit/>
          </a:bodyPr>
          <a:lstStyle/>
          <a:p>
            <a:r>
              <a:rPr lang="en-US" dirty="0">
                <a:solidFill>
                  <a:schemeClr val="bg1"/>
                </a:solidFill>
              </a:rPr>
              <a:t>Training is important for maintaining research integrity and are required by certain funders and regulations regarding research. We check CITI Program Training when you Conflict of Interest Disclosure is submitted as well as the funding types you have. Below are required trainings for different funders and research:</a:t>
            </a:r>
          </a:p>
        </p:txBody>
      </p:sp>
      <p:sp>
        <p:nvSpPr>
          <p:cNvPr id="2" name="Google Shape;244;p31">
            <a:extLst>
              <a:ext uri="{FF2B5EF4-FFF2-40B4-BE49-F238E27FC236}">
                <a16:creationId xmlns:a16="http://schemas.microsoft.com/office/drawing/2014/main" id="{E7BAF521-1057-8CB1-CC23-86997CBE2824}"/>
              </a:ext>
            </a:extLst>
          </p:cNvPr>
          <p:cNvSpPr/>
          <p:nvPr/>
        </p:nvSpPr>
        <p:spPr>
          <a:xfrm>
            <a:off x="371775" y="1688399"/>
            <a:ext cx="2629500" cy="3077566"/>
          </a:xfrm>
          <a:prstGeom prst="wedgeRectCallout">
            <a:avLst>
              <a:gd name="adj1" fmla="val -20833"/>
              <a:gd name="adj2" fmla="val 6250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600"/>
              </a:spcAft>
              <a:buNone/>
            </a:pPr>
            <a:r>
              <a:rPr lang="en-US" b="1" dirty="0"/>
              <a:t>Responsible Conduct of Research</a:t>
            </a:r>
          </a:p>
          <a:p>
            <a:pPr marL="285750" lvl="0" indent="-285750" algn="l" rtl="0">
              <a:spcBef>
                <a:spcPts val="0"/>
              </a:spcBef>
              <a:spcAft>
                <a:spcPts val="600"/>
              </a:spcAft>
              <a:buFont typeface="Wingdings" panose="05000000000000000000" pitchFamily="2" charset="2"/>
              <a:buChar char="ü"/>
            </a:pPr>
            <a:r>
              <a:rPr lang="en-US" dirty="0"/>
              <a:t>All WKU employees or students conducting or assisting with research are required to complete this course</a:t>
            </a:r>
          </a:p>
          <a:p>
            <a:pPr marL="285750" lvl="0" indent="-285750" algn="l" rtl="0">
              <a:spcBef>
                <a:spcPts val="0"/>
              </a:spcBef>
              <a:spcAft>
                <a:spcPts val="600"/>
              </a:spcAft>
              <a:buFont typeface="Wingdings" panose="05000000000000000000" pitchFamily="2" charset="2"/>
              <a:buChar char="ü"/>
            </a:pPr>
            <a:r>
              <a:rPr lang="en-US" dirty="0"/>
              <a:t>Good News: This course does not expire, but make sure to check that you have taken it!</a:t>
            </a:r>
          </a:p>
        </p:txBody>
      </p:sp>
      <p:sp>
        <p:nvSpPr>
          <p:cNvPr id="4" name="Google Shape;245;p31">
            <a:extLst>
              <a:ext uri="{FF2B5EF4-FFF2-40B4-BE49-F238E27FC236}">
                <a16:creationId xmlns:a16="http://schemas.microsoft.com/office/drawing/2014/main" id="{5C2B80B3-4304-2A0B-58A8-C0A44E1BEFE4}"/>
              </a:ext>
            </a:extLst>
          </p:cNvPr>
          <p:cNvSpPr/>
          <p:nvPr/>
        </p:nvSpPr>
        <p:spPr>
          <a:xfrm>
            <a:off x="3210432" y="1688399"/>
            <a:ext cx="2629500" cy="3077564"/>
          </a:xfrm>
          <a:prstGeom prst="wedgeRectCallout">
            <a:avLst>
              <a:gd name="adj1" fmla="val -20833"/>
              <a:gd name="adj2" fmla="val 62500"/>
            </a:avLst>
          </a:prstGeom>
          <a:solidFill>
            <a:schemeClr val="bg2"/>
          </a:solidFill>
          <a:ln>
            <a:noFill/>
          </a:ln>
        </p:spPr>
        <p:txBody>
          <a:bodyPr spcFirstLastPara="1" wrap="square" lIns="91425" tIns="91425" rIns="91425" bIns="91425" anchor="ctr" anchorCtr="0">
            <a:noAutofit/>
          </a:bodyPr>
          <a:lstStyle/>
          <a:p>
            <a:pPr marL="0" lvl="0" indent="0" algn="l" rtl="0">
              <a:spcBef>
                <a:spcPts val="0"/>
              </a:spcBef>
              <a:spcAft>
                <a:spcPts val="600"/>
              </a:spcAft>
              <a:buNone/>
            </a:pPr>
            <a:r>
              <a:rPr lang="en-US" b="1" dirty="0">
                <a:solidFill>
                  <a:schemeClr val="bg1"/>
                </a:solidFill>
              </a:rPr>
              <a:t>Conflict of Interest Training </a:t>
            </a:r>
          </a:p>
          <a:p>
            <a:pPr marL="285750" lvl="0" indent="-285750" algn="l" rtl="0">
              <a:spcBef>
                <a:spcPts val="0"/>
              </a:spcBef>
              <a:spcAft>
                <a:spcPts val="600"/>
              </a:spcAft>
              <a:buClr>
                <a:schemeClr val="bg1"/>
              </a:buClr>
              <a:buFont typeface="Wingdings" panose="05000000000000000000" pitchFamily="2" charset="2"/>
              <a:buChar char="ü"/>
            </a:pPr>
            <a:r>
              <a:rPr lang="en-US" dirty="0">
                <a:solidFill>
                  <a:schemeClr val="bg1"/>
                </a:solidFill>
              </a:rPr>
              <a:t>This is the title of the CITI Training  </a:t>
            </a:r>
          </a:p>
          <a:p>
            <a:pPr marL="285750" lvl="0" indent="-285750" algn="l" rtl="0">
              <a:spcBef>
                <a:spcPts val="0"/>
              </a:spcBef>
              <a:spcAft>
                <a:spcPts val="600"/>
              </a:spcAft>
              <a:buClr>
                <a:schemeClr val="bg1"/>
              </a:buClr>
              <a:buFont typeface="Wingdings" panose="05000000000000000000" pitchFamily="2" charset="2"/>
              <a:buChar char="ü"/>
            </a:pPr>
            <a:r>
              <a:rPr lang="en-US" dirty="0">
                <a:solidFill>
                  <a:schemeClr val="bg1"/>
                </a:solidFill>
              </a:rPr>
              <a:t>Those with Public Health Service Funded Research must take this</a:t>
            </a:r>
          </a:p>
          <a:p>
            <a:pPr marL="285750" lvl="0" indent="-285750" algn="l" rtl="0">
              <a:spcBef>
                <a:spcPts val="0"/>
              </a:spcBef>
              <a:spcAft>
                <a:spcPts val="600"/>
              </a:spcAft>
              <a:buClr>
                <a:schemeClr val="bg1"/>
              </a:buClr>
              <a:buFont typeface="Wingdings" panose="05000000000000000000" pitchFamily="2" charset="2"/>
              <a:buChar char="ü"/>
            </a:pPr>
            <a:r>
              <a:rPr lang="en-US" dirty="0">
                <a:solidFill>
                  <a:schemeClr val="bg1"/>
                </a:solidFill>
              </a:rPr>
              <a:t>Those with Department of Energy Funded Research must take this </a:t>
            </a:r>
            <a:r>
              <a:rPr lang="en-US" u="sng" dirty="0">
                <a:solidFill>
                  <a:schemeClr val="bg1"/>
                </a:solidFill>
              </a:rPr>
              <a:t>before </a:t>
            </a:r>
            <a:r>
              <a:rPr lang="en-US" dirty="0">
                <a:solidFill>
                  <a:schemeClr val="bg1"/>
                </a:solidFill>
              </a:rPr>
              <a:t>project submission</a:t>
            </a:r>
          </a:p>
          <a:p>
            <a:pPr marL="285750" lvl="0" indent="-285750" algn="l" rtl="0">
              <a:spcBef>
                <a:spcPts val="0"/>
              </a:spcBef>
              <a:spcAft>
                <a:spcPts val="600"/>
              </a:spcAft>
              <a:buClr>
                <a:schemeClr val="bg1"/>
              </a:buClr>
              <a:buFont typeface="Wingdings" panose="05000000000000000000" pitchFamily="2" charset="2"/>
              <a:buChar char="ü"/>
            </a:pPr>
            <a:r>
              <a:rPr lang="en-US" dirty="0">
                <a:solidFill>
                  <a:schemeClr val="bg1"/>
                </a:solidFill>
              </a:rPr>
              <a:t>This course expires every four years</a:t>
            </a:r>
            <a:endParaRPr dirty="0">
              <a:solidFill>
                <a:schemeClr val="bg1"/>
              </a:solidFill>
            </a:endParaRPr>
          </a:p>
        </p:txBody>
      </p:sp>
      <p:sp>
        <p:nvSpPr>
          <p:cNvPr id="5" name="Google Shape;246;p31">
            <a:extLst>
              <a:ext uri="{FF2B5EF4-FFF2-40B4-BE49-F238E27FC236}">
                <a16:creationId xmlns:a16="http://schemas.microsoft.com/office/drawing/2014/main" id="{E83DAD73-7927-3366-6A96-A9F7C0305641}"/>
              </a:ext>
            </a:extLst>
          </p:cNvPr>
          <p:cNvSpPr/>
          <p:nvPr/>
        </p:nvSpPr>
        <p:spPr>
          <a:xfrm>
            <a:off x="6049089" y="1688396"/>
            <a:ext cx="2629500" cy="3077566"/>
          </a:xfrm>
          <a:prstGeom prst="wedgeRectCallout">
            <a:avLst>
              <a:gd name="adj1" fmla="val -20833"/>
              <a:gd name="adj2" fmla="val 62500"/>
            </a:avLst>
          </a:prstGeom>
          <a:solidFill>
            <a:schemeClr val="dk1"/>
          </a:solidFill>
          <a:ln>
            <a:noFill/>
          </a:ln>
        </p:spPr>
        <p:txBody>
          <a:bodyPr spcFirstLastPara="1" wrap="square" lIns="91425" tIns="91425" rIns="91425" bIns="91425" anchor="ctr" anchorCtr="0">
            <a:noAutofit/>
          </a:bodyPr>
          <a:lstStyle/>
          <a:p>
            <a:pPr lvl="0">
              <a:spcAft>
                <a:spcPts val="600"/>
              </a:spcAft>
            </a:pPr>
            <a:r>
              <a:rPr lang="en-US" b="1" dirty="0">
                <a:solidFill>
                  <a:schemeClr val="bg1"/>
                </a:solidFill>
              </a:rPr>
              <a:t>Research Security Training (Combined)</a:t>
            </a:r>
          </a:p>
          <a:p>
            <a:pPr marL="285750" lvl="0" indent="-285750">
              <a:spcAft>
                <a:spcPts val="600"/>
              </a:spcAft>
              <a:buClr>
                <a:schemeClr val="bg1"/>
              </a:buClr>
              <a:buFont typeface="Wingdings" panose="05000000000000000000" pitchFamily="2" charset="2"/>
              <a:buChar char="ü"/>
            </a:pPr>
            <a:r>
              <a:rPr lang="en-US" dirty="0">
                <a:solidFill>
                  <a:schemeClr val="bg1"/>
                </a:solidFill>
              </a:rPr>
              <a:t>All Federal Funded Research or Project must take this course</a:t>
            </a:r>
          </a:p>
          <a:p>
            <a:pPr marL="285750" lvl="0" indent="-285750">
              <a:spcAft>
                <a:spcPts val="600"/>
              </a:spcAft>
              <a:buClr>
                <a:schemeClr val="bg1"/>
              </a:buClr>
              <a:buFont typeface="Wingdings" panose="05000000000000000000" pitchFamily="2" charset="2"/>
              <a:buChar char="ü"/>
            </a:pPr>
            <a:r>
              <a:rPr lang="en-US" dirty="0">
                <a:solidFill>
                  <a:schemeClr val="bg1"/>
                </a:solidFill>
              </a:rPr>
              <a:t>This course expires every year</a:t>
            </a:r>
          </a:p>
          <a:p>
            <a:pPr marL="285750" lvl="0" indent="-285750">
              <a:spcAft>
                <a:spcPts val="600"/>
              </a:spcAft>
              <a:buClr>
                <a:schemeClr val="bg1"/>
              </a:buClr>
              <a:buFont typeface="Wingdings" panose="05000000000000000000" pitchFamily="2" charset="2"/>
              <a:buChar char="ü"/>
            </a:pPr>
            <a:r>
              <a:rPr lang="en-US" dirty="0">
                <a:solidFill>
                  <a:schemeClr val="bg1"/>
                </a:solidFill>
              </a:rPr>
              <a:t>There is a new </a:t>
            </a:r>
            <a:r>
              <a:rPr lang="en-US" dirty="0" err="1">
                <a:solidFill>
                  <a:schemeClr val="bg1"/>
                </a:solidFill>
              </a:rPr>
              <a:t>Refersher</a:t>
            </a:r>
            <a:r>
              <a:rPr lang="en-US" dirty="0">
                <a:solidFill>
                  <a:schemeClr val="bg1"/>
                </a:solidFill>
              </a:rPr>
              <a:t> Course that can be taken after the initial course for yearly renewal- it is about 30 minutes long</a:t>
            </a:r>
          </a:p>
        </p:txBody>
      </p:sp>
    </p:spTree>
    <p:extLst>
      <p:ext uri="{BB962C8B-B14F-4D97-AF65-F5344CB8AC3E}">
        <p14:creationId xmlns:p14="http://schemas.microsoft.com/office/powerpoint/2010/main" val="47800224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p:tgtEl>
                                          <p:spTgt spid="4"/>
                                        </p:tgtEl>
                                        <p:attrNameLst>
                                          <p:attrName>ppt_y</p:attrName>
                                        </p:attrNameLst>
                                      </p:cBhvr>
                                      <p:tavLst>
                                        <p:tav tm="0">
                                          <p:val>
                                            <p:strVal val="#ppt_y+#ppt_h*1.125000"/>
                                          </p:val>
                                        </p:tav>
                                        <p:tav tm="100000">
                                          <p:val>
                                            <p:strVal val="#ppt_y"/>
                                          </p:val>
                                        </p:tav>
                                      </p:tavLst>
                                    </p:anim>
                                    <p:animEffect transition="in" filter="wipe(up)">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p:tgtEl>
                                          <p:spTgt spid="5"/>
                                        </p:tgtEl>
                                        <p:attrNameLst>
                                          <p:attrName>ppt_y</p:attrName>
                                        </p:attrNameLst>
                                      </p:cBhvr>
                                      <p:tavLst>
                                        <p:tav tm="0">
                                          <p:val>
                                            <p:strVal val="#ppt_y+#ppt_h*1.125000"/>
                                          </p:val>
                                        </p:tav>
                                        <p:tav tm="100000">
                                          <p:val>
                                            <p:strVal val="#ppt_y"/>
                                          </p:val>
                                        </p:tav>
                                      </p:tavLst>
                                    </p:anim>
                                    <p:animEffect transition="in" filter="wipe(up)">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9"/>
        <p:cNvGrpSpPr/>
        <p:nvPr/>
      </p:nvGrpSpPr>
      <p:grpSpPr>
        <a:xfrm>
          <a:off x="0" y="0"/>
          <a:ext cx="0" cy="0"/>
          <a:chOff x="0" y="0"/>
          <a:chExt cx="0" cy="0"/>
        </a:xfrm>
      </p:grpSpPr>
      <p:pic>
        <p:nvPicPr>
          <p:cNvPr id="3" name="Picture 2">
            <a:extLst>
              <a:ext uri="{FF2B5EF4-FFF2-40B4-BE49-F238E27FC236}">
                <a16:creationId xmlns:a16="http://schemas.microsoft.com/office/drawing/2014/main" id="{3F54D3B6-9C32-5749-849F-F48A4CCF26D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77195"/>
            <a:ext cx="9249598" cy="6168311"/>
          </a:xfrm>
          <a:prstGeom prst="rect">
            <a:avLst/>
          </a:prstGeom>
        </p:spPr>
      </p:pic>
      <p:sp>
        <p:nvSpPr>
          <p:cNvPr id="161" name="Google Shape;161;p23"/>
          <p:cNvSpPr/>
          <p:nvPr/>
        </p:nvSpPr>
        <p:spPr>
          <a:xfrm>
            <a:off x="283000" y="297900"/>
            <a:ext cx="8601694" cy="4547700"/>
          </a:xfrm>
          <a:prstGeom prst="rect">
            <a:avLst/>
          </a:prstGeom>
          <a:solidFill>
            <a:srgbClr val="000000">
              <a:alpha val="76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2" name="Google Shape;162;p23"/>
          <p:cNvSpPr txBox="1">
            <a:spLocks noGrp="1"/>
          </p:cNvSpPr>
          <p:nvPr>
            <p:ph type="body" idx="4294967295"/>
          </p:nvPr>
        </p:nvSpPr>
        <p:spPr>
          <a:xfrm>
            <a:off x="481300" y="529650"/>
            <a:ext cx="7976900" cy="4084200"/>
          </a:xfrm>
          <a:prstGeom prst="rect">
            <a:avLst/>
          </a:prstGeom>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US" sz="2800" b="1" dirty="0">
                <a:solidFill>
                  <a:schemeClr val="tx1"/>
                </a:solidFill>
              </a:rPr>
              <a:t>Research Security Training</a:t>
            </a:r>
            <a:endParaRPr sz="2800" b="1" dirty="0">
              <a:solidFill>
                <a:schemeClr val="tx1"/>
              </a:solidFill>
            </a:endParaRPr>
          </a:p>
          <a:p>
            <a:pPr marL="0" lvl="0" indent="0" algn="l" rtl="0">
              <a:lnSpc>
                <a:spcPct val="100000"/>
              </a:lnSpc>
              <a:spcBef>
                <a:spcPts val="1600"/>
              </a:spcBef>
              <a:spcAft>
                <a:spcPts val="0"/>
              </a:spcAft>
              <a:buNone/>
            </a:pPr>
            <a:r>
              <a:rPr lang="en-US" dirty="0">
                <a:solidFill>
                  <a:schemeClr val="lt1"/>
                </a:solidFill>
              </a:rPr>
              <a:t>This training was introduced last year due to the congressional mandates and executive orders of 2021 and 2022. CHIPS and Science Act of 2022 and the National Security Presidential Memorandum 33.</a:t>
            </a:r>
          </a:p>
          <a:p>
            <a:pPr marL="0" lvl="0" indent="0" algn="l" rtl="0">
              <a:lnSpc>
                <a:spcPct val="100000"/>
              </a:lnSpc>
              <a:spcBef>
                <a:spcPts val="1600"/>
              </a:spcBef>
              <a:spcAft>
                <a:spcPts val="0"/>
              </a:spcAft>
              <a:buNone/>
            </a:pPr>
            <a:r>
              <a:rPr lang="en-US" dirty="0">
                <a:solidFill>
                  <a:schemeClr val="lt1"/>
                </a:solidFill>
              </a:rPr>
              <a:t>This ensures that all federally funded research activities are conducted with the highest standards of integrity, transparency, and protection from external threats.</a:t>
            </a:r>
          </a:p>
          <a:p>
            <a:pPr marL="0" lvl="0" indent="0" algn="l" rtl="0">
              <a:lnSpc>
                <a:spcPct val="100000"/>
              </a:lnSpc>
              <a:spcBef>
                <a:spcPts val="1600"/>
              </a:spcBef>
              <a:spcAft>
                <a:spcPts val="0"/>
              </a:spcAft>
              <a:buNone/>
            </a:pPr>
            <a:r>
              <a:rPr lang="en-US" dirty="0">
                <a:solidFill>
                  <a:schemeClr val="lt1"/>
                </a:solidFill>
              </a:rPr>
              <a:t>Research Security Training must be completed every year you submit a proposal for federal funding. CITI Program now offers a Refresher Course for the yearly requirement.</a:t>
            </a:r>
            <a:endParaRPr dirty="0">
              <a:solidFill>
                <a:schemeClr val="lt1"/>
              </a:solidFill>
            </a:endParaRP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62">
                                            <p:txEl>
                                              <p:pRg st="1" end="1"/>
                                            </p:txEl>
                                          </p:spTgt>
                                        </p:tgtEl>
                                        <p:attrNameLst>
                                          <p:attrName>style.visibility</p:attrName>
                                        </p:attrNameLst>
                                      </p:cBhvr>
                                      <p:to>
                                        <p:strVal val="visible"/>
                                      </p:to>
                                    </p:set>
                                    <p:animEffect transition="in" filter="wipe(down)">
                                      <p:cBhvr>
                                        <p:cTn id="7" dur="500"/>
                                        <p:tgtEl>
                                          <p:spTgt spid="16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62">
                                            <p:txEl>
                                              <p:pRg st="2" end="2"/>
                                            </p:txEl>
                                          </p:spTgt>
                                        </p:tgtEl>
                                        <p:attrNameLst>
                                          <p:attrName>style.visibility</p:attrName>
                                        </p:attrNameLst>
                                      </p:cBhvr>
                                      <p:to>
                                        <p:strVal val="visible"/>
                                      </p:to>
                                    </p:set>
                                    <p:animEffect transition="in" filter="wipe(down)">
                                      <p:cBhvr>
                                        <p:cTn id="12" dur="500"/>
                                        <p:tgtEl>
                                          <p:spTgt spid="16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62">
                                            <p:txEl>
                                              <p:pRg st="3" end="3"/>
                                            </p:txEl>
                                          </p:spTgt>
                                        </p:tgtEl>
                                        <p:attrNameLst>
                                          <p:attrName>style.visibility</p:attrName>
                                        </p:attrNameLst>
                                      </p:cBhvr>
                                      <p:to>
                                        <p:strVal val="visible"/>
                                      </p:to>
                                    </p:set>
                                    <p:animEffect transition="in" filter="wipe(down)">
                                      <p:cBhvr>
                                        <p:cTn id="17" dur="500"/>
                                        <p:tgtEl>
                                          <p:spTgt spid="16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2">
          <a:extLst>
            <a:ext uri="{FF2B5EF4-FFF2-40B4-BE49-F238E27FC236}">
              <a16:creationId xmlns:a16="http://schemas.microsoft.com/office/drawing/2014/main" id="{3ED796B4-CA8C-DA58-E05F-C993B2202635}"/>
            </a:ext>
          </a:extLst>
        </p:cNvPr>
        <p:cNvGrpSpPr/>
        <p:nvPr/>
      </p:nvGrpSpPr>
      <p:grpSpPr>
        <a:xfrm>
          <a:off x="0" y="0"/>
          <a:ext cx="0" cy="0"/>
          <a:chOff x="0" y="0"/>
          <a:chExt cx="0" cy="0"/>
        </a:xfrm>
      </p:grpSpPr>
      <p:sp>
        <p:nvSpPr>
          <p:cNvPr id="93" name="Google Shape;93;p16">
            <a:extLst>
              <a:ext uri="{FF2B5EF4-FFF2-40B4-BE49-F238E27FC236}">
                <a16:creationId xmlns:a16="http://schemas.microsoft.com/office/drawing/2014/main" id="{FC8E13EF-0C69-A0D7-C313-48BF2100A0F1}"/>
              </a:ext>
            </a:extLst>
          </p:cNvPr>
          <p:cNvSpPr txBox="1">
            <a:spLocks noGrp="1"/>
          </p:cNvSpPr>
          <p:nvPr>
            <p:ph type="title"/>
          </p:nvPr>
        </p:nvSpPr>
        <p:spPr>
          <a:xfrm>
            <a:off x="664800" y="103909"/>
            <a:ext cx="7821109" cy="713509"/>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200" dirty="0">
                <a:latin typeface="+mj-lt"/>
              </a:rPr>
              <a:t>Why Research Security Matters</a:t>
            </a:r>
            <a:endParaRPr sz="3200" dirty="0">
              <a:solidFill>
                <a:schemeClr val="tx1"/>
              </a:solidFill>
              <a:latin typeface="+mj-lt"/>
            </a:endParaRPr>
          </a:p>
        </p:txBody>
      </p:sp>
      <p:sp>
        <p:nvSpPr>
          <p:cNvPr id="2" name="TextBox 1">
            <a:extLst>
              <a:ext uri="{FF2B5EF4-FFF2-40B4-BE49-F238E27FC236}">
                <a16:creationId xmlns:a16="http://schemas.microsoft.com/office/drawing/2014/main" id="{1D94BE6A-7808-B158-152C-96566B4B8AFA}"/>
              </a:ext>
            </a:extLst>
          </p:cNvPr>
          <p:cNvSpPr txBox="1"/>
          <p:nvPr/>
        </p:nvSpPr>
        <p:spPr>
          <a:xfrm>
            <a:off x="502446" y="764165"/>
            <a:ext cx="7876309" cy="1384995"/>
          </a:xfrm>
          <a:prstGeom prst="rect">
            <a:avLst/>
          </a:prstGeom>
          <a:noFill/>
        </p:spPr>
        <p:txBody>
          <a:bodyPr wrap="square" rtlCol="0">
            <a:spAutoFit/>
          </a:bodyPr>
          <a:lstStyle/>
          <a:p>
            <a:pPr algn="ctr"/>
            <a:r>
              <a:rPr lang="en-US" dirty="0">
                <a:solidFill>
                  <a:schemeClr val="bg1"/>
                </a:solidFill>
              </a:rPr>
              <a:t>Research Security is the policies and practices that are in place to protect United States Research and Development. This allows for collaborative research while protecting the people we serve, their data, and innovations. Research Security is not just the responsibility of one person or department, we all need to be aware of risks to research to protect ourselves, fellow researchers, the University, and United States Research as a whole.</a:t>
            </a:r>
          </a:p>
          <a:p>
            <a:endParaRPr lang="en-US" dirty="0">
              <a:solidFill>
                <a:schemeClr val="tx1"/>
              </a:solidFill>
            </a:endParaRPr>
          </a:p>
        </p:txBody>
      </p:sp>
      <p:sp>
        <p:nvSpPr>
          <p:cNvPr id="4" name="Rectangle 3">
            <a:extLst>
              <a:ext uri="{FF2B5EF4-FFF2-40B4-BE49-F238E27FC236}">
                <a16:creationId xmlns:a16="http://schemas.microsoft.com/office/drawing/2014/main" id="{CBC77074-B6D7-8BFE-D1BD-0ACDDCC1ECB3}"/>
              </a:ext>
            </a:extLst>
          </p:cNvPr>
          <p:cNvSpPr/>
          <p:nvPr/>
        </p:nvSpPr>
        <p:spPr>
          <a:xfrm>
            <a:off x="1308296" y="2149160"/>
            <a:ext cx="6527408" cy="2640329"/>
          </a:xfrm>
          <a:custGeom>
            <a:avLst/>
            <a:gdLst>
              <a:gd name="csX0" fmla="*/ 0 w 6527408"/>
              <a:gd name="csY0" fmla="*/ 0 h 2640329"/>
              <a:gd name="csX1" fmla="*/ 6527408 w 6527408"/>
              <a:gd name="csY1" fmla="*/ 0 h 2640329"/>
              <a:gd name="csX2" fmla="*/ 6527408 w 6527408"/>
              <a:gd name="csY2" fmla="*/ 2640329 h 2640329"/>
              <a:gd name="csX3" fmla="*/ 0 w 6527408"/>
              <a:gd name="csY3" fmla="*/ 2640329 h 2640329"/>
              <a:gd name="csX4" fmla="*/ 0 w 6527408"/>
              <a:gd name="csY4" fmla="*/ 0 h 2640329"/>
            </a:gdLst>
            <a:ahLst/>
            <a:cxnLst>
              <a:cxn ang="0">
                <a:pos x="csX0" y="csY0"/>
              </a:cxn>
              <a:cxn ang="0">
                <a:pos x="csX1" y="csY1"/>
              </a:cxn>
              <a:cxn ang="0">
                <a:pos x="csX2" y="csY2"/>
              </a:cxn>
              <a:cxn ang="0">
                <a:pos x="csX3" y="csY3"/>
              </a:cxn>
              <a:cxn ang="0">
                <a:pos x="csX4" y="csY4"/>
              </a:cxn>
            </a:cxnLst>
            <a:rect l="l" t="t" r="r" b="b"/>
            <a:pathLst>
              <a:path w="6527408" h="2640329" fill="none" extrusionOk="0">
                <a:moveTo>
                  <a:pt x="0" y="0"/>
                </a:moveTo>
                <a:cubicBezTo>
                  <a:pt x="1049158" y="-140479"/>
                  <a:pt x="3793374" y="-103676"/>
                  <a:pt x="6527408" y="0"/>
                </a:cubicBezTo>
                <a:cubicBezTo>
                  <a:pt x="6388243" y="1186083"/>
                  <a:pt x="6422839" y="1469149"/>
                  <a:pt x="6527408" y="2640329"/>
                </a:cubicBezTo>
                <a:cubicBezTo>
                  <a:pt x="5365629" y="2645040"/>
                  <a:pt x="2080178" y="2804157"/>
                  <a:pt x="0" y="2640329"/>
                </a:cubicBezTo>
                <a:cubicBezTo>
                  <a:pt x="-105400" y="2219201"/>
                  <a:pt x="-167686" y="695895"/>
                  <a:pt x="0" y="0"/>
                </a:cubicBezTo>
                <a:close/>
              </a:path>
              <a:path w="6527408" h="2640329" stroke="0" extrusionOk="0">
                <a:moveTo>
                  <a:pt x="0" y="0"/>
                </a:moveTo>
                <a:cubicBezTo>
                  <a:pt x="1656230" y="38245"/>
                  <a:pt x="4140210" y="-17003"/>
                  <a:pt x="6527408" y="0"/>
                </a:cubicBezTo>
                <a:cubicBezTo>
                  <a:pt x="6512439" y="1197497"/>
                  <a:pt x="6523866" y="1977378"/>
                  <a:pt x="6527408" y="2640329"/>
                </a:cubicBezTo>
                <a:cubicBezTo>
                  <a:pt x="5388920" y="2669090"/>
                  <a:pt x="3072064" y="2783169"/>
                  <a:pt x="0" y="2640329"/>
                </a:cubicBezTo>
                <a:cubicBezTo>
                  <a:pt x="-84469" y="1482575"/>
                  <a:pt x="-68590" y="756357"/>
                  <a:pt x="0" y="0"/>
                </a:cubicBezTo>
                <a:close/>
              </a:path>
            </a:pathLst>
          </a:cu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w="28575">
            <a:solidFill>
              <a:schemeClr val="tx1"/>
            </a:solidFill>
            <a:extLst>
              <a:ext uri="{C807C97D-BFC1-408E-A445-0C87EB9F89A2}">
                <ask:lineSketchStyleProps xmlns:ask="http://schemas.microsoft.com/office/drawing/2018/sketchyshapes" sd="821804594">
                  <a:prstGeom prst="rect">
                    <a:avLst/>
                  </a:prstGeom>
                  <ask:type>
                    <ask:lineSketchCurved/>
                  </ask:type>
                </ask:lineSketchStyleProps>
              </a:ext>
            </a:extLst>
          </a:ln>
          <a:effectLst>
            <a:outerShdw blurRad="50800" dist="38100" dir="8100000" algn="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b="1" dirty="0">
                <a:solidFill>
                  <a:schemeClr val="bg1">
                    <a:lumMod val="85000"/>
                  </a:schemeClr>
                </a:solidFill>
              </a:rPr>
              <a:t>Disclosures and Research Security</a:t>
            </a:r>
          </a:p>
          <a:p>
            <a:pPr marL="285750" indent="-285750">
              <a:spcAft>
                <a:spcPts val="600"/>
              </a:spcAft>
              <a:buFont typeface="Wingdings" panose="05000000000000000000" pitchFamily="2" charset="2"/>
              <a:buChar char="Ø"/>
            </a:pPr>
            <a:r>
              <a:rPr lang="en-US" dirty="0">
                <a:solidFill>
                  <a:schemeClr val="bg1">
                    <a:lumMod val="85000"/>
                  </a:schemeClr>
                </a:solidFill>
              </a:rPr>
              <a:t>Accurate disclosures help us identify potential risks related to research security and manage these risk if needed.</a:t>
            </a:r>
          </a:p>
          <a:p>
            <a:pPr marL="285750" indent="-285750">
              <a:spcAft>
                <a:spcPts val="600"/>
              </a:spcAft>
              <a:buFont typeface="Wingdings" panose="05000000000000000000" pitchFamily="2" charset="2"/>
              <a:buChar char="Ø"/>
            </a:pPr>
            <a:r>
              <a:rPr lang="en-US" dirty="0">
                <a:solidFill>
                  <a:schemeClr val="bg1">
                    <a:lumMod val="85000"/>
                  </a:schemeClr>
                </a:solidFill>
              </a:rPr>
              <a:t>Disclosures do not prevent international collaborations or outside work, but rather, help ensure that collaboration and outside activities are transparent, properly managed, and conducted in accordance with institutional, sponsor, and regulatory requirements. </a:t>
            </a:r>
          </a:p>
          <a:p>
            <a:pPr marL="285750" indent="-285750">
              <a:spcAft>
                <a:spcPts val="600"/>
              </a:spcAft>
              <a:buFont typeface="Wingdings" panose="05000000000000000000" pitchFamily="2" charset="2"/>
              <a:buChar char="Ø"/>
            </a:pPr>
            <a:r>
              <a:rPr lang="en-US" dirty="0">
                <a:solidFill>
                  <a:schemeClr val="bg1">
                    <a:lumMod val="85000"/>
                  </a:schemeClr>
                </a:solidFill>
              </a:rPr>
              <a:t>Our goal is not to inhibit research collaborations but make them safe for all involved so that research is able to continue for generations to come.</a:t>
            </a:r>
          </a:p>
        </p:txBody>
      </p:sp>
    </p:spTree>
    <p:extLst>
      <p:ext uri="{BB962C8B-B14F-4D97-AF65-F5344CB8AC3E}">
        <p14:creationId xmlns:p14="http://schemas.microsoft.com/office/powerpoint/2010/main" val="83800141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18"/>
          <p:cNvSpPr txBox="1">
            <a:spLocks noGrp="1"/>
          </p:cNvSpPr>
          <p:nvPr>
            <p:ph type="title"/>
          </p:nvPr>
        </p:nvSpPr>
        <p:spPr>
          <a:xfrm>
            <a:off x="216262" y="137265"/>
            <a:ext cx="4045200" cy="654704"/>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dirty="0">
                <a:solidFill>
                  <a:schemeClr val="dk2"/>
                </a:solidFill>
                <a:latin typeface="+mn-lt"/>
              </a:rPr>
              <a:t>When Is It Due?</a:t>
            </a:r>
            <a:endParaRPr sz="2400" dirty="0">
              <a:solidFill>
                <a:schemeClr val="dk2"/>
              </a:solidFill>
              <a:latin typeface="+mn-lt"/>
            </a:endParaRPr>
          </a:p>
        </p:txBody>
      </p:sp>
      <p:sp>
        <p:nvSpPr>
          <p:cNvPr id="2" name="TextBox 1">
            <a:extLst>
              <a:ext uri="{FF2B5EF4-FFF2-40B4-BE49-F238E27FC236}">
                <a16:creationId xmlns:a16="http://schemas.microsoft.com/office/drawing/2014/main" id="{C21CDF25-6B28-5601-7A8D-E2AC3BE81A5D}"/>
              </a:ext>
            </a:extLst>
          </p:cNvPr>
          <p:cNvSpPr txBox="1"/>
          <p:nvPr/>
        </p:nvSpPr>
        <p:spPr>
          <a:xfrm>
            <a:off x="216262" y="808892"/>
            <a:ext cx="4045199" cy="2677656"/>
          </a:xfrm>
          <a:prstGeom prst="rect">
            <a:avLst/>
          </a:prstGeom>
          <a:noFill/>
        </p:spPr>
        <p:txBody>
          <a:bodyPr wrap="square" rtlCol="0">
            <a:spAutoFit/>
          </a:bodyPr>
          <a:lstStyle/>
          <a:p>
            <a:r>
              <a:rPr lang="en-US" dirty="0"/>
              <a:t>Conflict of Interest Disclosures and associated training need to be completed each calendar year for covered individuals involved in a sponsored program at any point in the year or at the time of proposal submission.</a:t>
            </a:r>
          </a:p>
          <a:p>
            <a:endParaRPr lang="en-US" dirty="0"/>
          </a:p>
          <a:p>
            <a:r>
              <a:rPr lang="en-US" dirty="0"/>
              <a:t>Disclosures are to be submitted by 12/31 for the next calendar years coverage. Meaning that for 2027, disclosures will need to be submitted by 12/31/2026 for next years coverage or upon proposal submission within the 2027 calendar year.</a:t>
            </a:r>
          </a:p>
        </p:txBody>
      </p:sp>
      <p:sp>
        <p:nvSpPr>
          <p:cNvPr id="3" name="TextBox 2">
            <a:extLst>
              <a:ext uri="{FF2B5EF4-FFF2-40B4-BE49-F238E27FC236}">
                <a16:creationId xmlns:a16="http://schemas.microsoft.com/office/drawing/2014/main" id="{4E04CAE6-9F83-418F-60D6-672B283F88F2}"/>
              </a:ext>
            </a:extLst>
          </p:cNvPr>
          <p:cNvSpPr txBox="1"/>
          <p:nvPr/>
        </p:nvSpPr>
        <p:spPr>
          <a:xfrm>
            <a:off x="133643" y="3686102"/>
            <a:ext cx="4127818" cy="116955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b="1" dirty="0">
                <a:solidFill>
                  <a:schemeClr val="bg2"/>
                </a:solidFill>
              </a:rPr>
              <a:t>Example:</a:t>
            </a:r>
          </a:p>
          <a:p>
            <a:r>
              <a:rPr lang="en-US" dirty="0">
                <a:solidFill>
                  <a:schemeClr val="bg2"/>
                </a:solidFill>
              </a:rPr>
              <a:t>If you are due to complete your sponsored research on 1/15/2027, you will still be required to submit your disclosure for the 2027 year as you had a sponsored project at some point in the year.</a:t>
            </a:r>
          </a:p>
        </p:txBody>
      </p:sp>
      <p:sp>
        <p:nvSpPr>
          <p:cNvPr id="4" name="TextBox 3">
            <a:extLst>
              <a:ext uri="{FF2B5EF4-FFF2-40B4-BE49-F238E27FC236}">
                <a16:creationId xmlns:a16="http://schemas.microsoft.com/office/drawing/2014/main" id="{D2FA4A18-E66A-3871-7504-731B9B339F1A}"/>
              </a:ext>
            </a:extLst>
          </p:cNvPr>
          <p:cNvSpPr txBox="1"/>
          <p:nvPr/>
        </p:nvSpPr>
        <p:spPr>
          <a:xfrm>
            <a:off x="4882537" y="137265"/>
            <a:ext cx="4004045" cy="461665"/>
          </a:xfrm>
          <a:prstGeom prst="rect">
            <a:avLst/>
          </a:prstGeom>
          <a:noFill/>
        </p:spPr>
        <p:txBody>
          <a:bodyPr wrap="square" rtlCol="0">
            <a:spAutoFit/>
          </a:bodyPr>
          <a:lstStyle/>
          <a:p>
            <a:r>
              <a:rPr lang="en-US" sz="2400" b="1" dirty="0">
                <a:latin typeface="+mj-lt"/>
              </a:rPr>
              <a:t>Where Do I Submit?</a:t>
            </a:r>
          </a:p>
        </p:txBody>
      </p:sp>
      <p:sp>
        <p:nvSpPr>
          <p:cNvPr id="5" name="TextBox 4">
            <a:extLst>
              <a:ext uri="{FF2B5EF4-FFF2-40B4-BE49-F238E27FC236}">
                <a16:creationId xmlns:a16="http://schemas.microsoft.com/office/drawing/2014/main" id="{FDF0D253-C58A-0451-1B16-28A83EDFC529}"/>
              </a:ext>
            </a:extLst>
          </p:cNvPr>
          <p:cNvSpPr txBox="1"/>
          <p:nvPr/>
        </p:nvSpPr>
        <p:spPr>
          <a:xfrm>
            <a:off x="4882537" y="697363"/>
            <a:ext cx="3698755" cy="3847207"/>
          </a:xfrm>
          <a:prstGeom prst="rect">
            <a:avLst/>
          </a:prstGeom>
          <a:noFill/>
        </p:spPr>
        <p:txBody>
          <a:bodyPr wrap="square" rtlCol="0">
            <a:spAutoFit/>
          </a:bodyPr>
          <a:lstStyle/>
          <a:p>
            <a:r>
              <a:rPr lang="en-US" dirty="0"/>
              <a:t>This will need to be submitted </a:t>
            </a:r>
            <a:r>
              <a:rPr lang="en-US"/>
              <a:t>into </a:t>
            </a:r>
            <a:r>
              <a:rPr lang="en-US">
                <a:hlinkClick r:id="rId3"/>
              </a:rPr>
              <a:t>IRBNet</a:t>
            </a:r>
            <a:r>
              <a:rPr lang="en-US"/>
              <a:t>.</a:t>
            </a:r>
            <a:endParaRPr lang="en-US" dirty="0"/>
          </a:p>
          <a:p>
            <a:r>
              <a:rPr lang="en-US" dirty="0"/>
              <a:t>We have in depth steps on our website under “How to Submit a COI Disclosure” as a guide.</a:t>
            </a:r>
          </a:p>
          <a:p>
            <a:endParaRPr lang="en-US" dirty="0"/>
          </a:p>
          <a:p>
            <a:r>
              <a:rPr lang="en-US" b="1" dirty="0"/>
              <a:t>Basic Steps:</a:t>
            </a:r>
          </a:p>
          <a:p>
            <a:pPr marL="285750" indent="-285750">
              <a:spcAft>
                <a:spcPts val="600"/>
              </a:spcAft>
              <a:buFont typeface="Wingdings" panose="05000000000000000000" pitchFamily="2" charset="2"/>
              <a:buChar char="ü"/>
            </a:pPr>
            <a:r>
              <a:rPr lang="en-US" dirty="0"/>
              <a:t>Create a package in IRBNet</a:t>
            </a:r>
          </a:p>
          <a:p>
            <a:pPr marL="285750" indent="-285750">
              <a:spcAft>
                <a:spcPts val="600"/>
              </a:spcAft>
              <a:buFont typeface="Wingdings" panose="05000000000000000000" pitchFamily="2" charset="2"/>
              <a:buChar char="ü"/>
            </a:pPr>
            <a:r>
              <a:rPr lang="en-US" dirty="0"/>
              <a:t>Attach your disclosure document to the package</a:t>
            </a:r>
          </a:p>
          <a:p>
            <a:pPr marL="285750" indent="-285750">
              <a:spcAft>
                <a:spcPts val="600"/>
              </a:spcAft>
              <a:buFont typeface="Wingdings" panose="05000000000000000000" pitchFamily="2" charset="2"/>
              <a:buChar char="ü"/>
            </a:pPr>
            <a:r>
              <a:rPr lang="en-US" dirty="0"/>
              <a:t>Sign the package</a:t>
            </a:r>
          </a:p>
          <a:p>
            <a:pPr marL="285750" indent="-285750">
              <a:spcAft>
                <a:spcPts val="600"/>
              </a:spcAft>
              <a:buFont typeface="Wingdings" panose="05000000000000000000" pitchFamily="2" charset="2"/>
              <a:buChar char="ü"/>
            </a:pPr>
            <a:r>
              <a:rPr lang="en-US" dirty="0"/>
              <a:t>Submit the package to Western Kentucky University (WKU) COI, Bowling Green, KY</a:t>
            </a:r>
          </a:p>
          <a:p>
            <a:pPr marL="285750" indent="-285750">
              <a:spcAft>
                <a:spcPts val="600"/>
              </a:spcAft>
              <a:buFont typeface="Wingdings" panose="05000000000000000000" pitchFamily="2" charset="2"/>
              <a:buChar char="ü"/>
            </a:pPr>
            <a:r>
              <a:rPr lang="en-US" dirty="0"/>
              <a:t>If revisions are requested, you will receive an email notification outlining the revisions needed</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4" end="4"/>
                                            </p:txEl>
                                          </p:spTgt>
                                        </p:tgtEl>
                                        <p:attrNameLst>
                                          <p:attrName>style.visibility</p:attrName>
                                        </p:attrNameLst>
                                      </p:cBhvr>
                                      <p:to>
                                        <p:strVal val="visible"/>
                                      </p:to>
                                    </p:set>
                                    <p:anim calcmode="lin" valueType="num">
                                      <p:cBhvr>
                                        <p:cTn id="14"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16" dur="500"/>
                                        <p:tgtEl>
                                          <p:spTgt spid="5">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anim calcmode="lin" valueType="num">
                                      <p:cBhvr>
                                        <p:cTn id="21"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23" dur="500"/>
                                        <p:tgtEl>
                                          <p:spTgt spid="5">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6" end="6"/>
                                            </p:txEl>
                                          </p:spTgt>
                                        </p:tgtEl>
                                        <p:attrNameLst>
                                          <p:attrName>style.visibility</p:attrName>
                                        </p:attrNameLst>
                                      </p:cBhvr>
                                      <p:to>
                                        <p:strVal val="visible"/>
                                      </p:to>
                                    </p:set>
                                    <p:anim calcmode="lin" valueType="num">
                                      <p:cBhvr>
                                        <p:cTn id="28"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30" dur="500"/>
                                        <p:tgtEl>
                                          <p:spTgt spid="5">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anim calcmode="lin" valueType="num">
                                      <p:cBhvr>
                                        <p:cTn id="35" dur="500" fill="hold"/>
                                        <p:tgtEl>
                                          <p:spTgt spid="5">
                                            <p:txEl>
                                              <p:pRg st="7" end="7"/>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7" end="7"/>
                                            </p:txEl>
                                          </p:spTgt>
                                        </p:tgtEl>
                                        <p:attrNameLst>
                                          <p:attrName>ppt_h</p:attrName>
                                        </p:attrNameLst>
                                      </p:cBhvr>
                                      <p:tavLst>
                                        <p:tav tm="0">
                                          <p:val>
                                            <p:fltVal val="0"/>
                                          </p:val>
                                        </p:tav>
                                        <p:tav tm="100000">
                                          <p:val>
                                            <p:strVal val="#ppt_h"/>
                                          </p:val>
                                        </p:tav>
                                      </p:tavLst>
                                    </p:anim>
                                    <p:animEffect transition="in" filter="fade">
                                      <p:cBhvr>
                                        <p:cTn id="37" dur="500"/>
                                        <p:tgtEl>
                                          <p:spTgt spid="5">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8" end="8"/>
                                            </p:txEl>
                                          </p:spTgt>
                                        </p:tgtEl>
                                        <p:attrNameLst>
                                          <p:attrName>style.visibility</p:attrName>
                                        </p:attrNameLst>
                                      </p:cBhvr>
                                      <p:to>
                                        <p:strVal val="visible"/>
                                      </p:to>
                                    </p:set>
                                    <p:anim calcmode="lin" valueType="num">
                                      <p:cBhvr>
                                        <p:cTn id="42" dur="500" fill="hold"/>
                                        <p:tgtEl>
                                          <p:spTgt spid="5">
                                            <p:txEl>
                                              <p:pRg st="8" end="8"/>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8" end="8"/>
                                            </p:txEl>
                                          </p:spTgt>
                                        </p:tgtEl>
                                        <p:attrNameLst>
                                          <p:attrName>ppt_h</p:attrName>
                                        </p:attrNameLst>
                                      </p:cBhvr>
                                      <p:tavLst>
                                        <p:tav tm="0">
                                          <p:val>
                                            <p:fltVal val="0"/>
                                          </p:val>
                                        </p:tav>
                                        <p:tav tm="100000">
                                          <p:val>
                                            <p:strVal val="#ppt_h"/>
                                          </p:val>
                                        </p:tav>
                                      </p:tavLst>
                                    </p:anim>
                                    <p:animEffect transition="in" filter="fade">
                                      <p:cBhvr>
                                        <p:cTn id="44" dur="5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8"/>
        <p:cNvGrpSpPr/>
        <p:nvPr/>
      </p:nvGrpSpPr>
      <p:grpSpPr>
        <a:xfrm>
          <a:off x="0" y="0"/>
          <a:ext cx="0" cy="0"/>
          <a:chOff x="0" y="0"/>
          <a:chExt cx="0" cy="0"/>
        </a:xfrm>
      </p:grpSpPr>
      <p:sp>
        <p:nvSpPr>
          <p:cNvPr id="139" name="Google Shape;139;p21"/>
          <p:cNvSpPr txBox="1">
            <a:spLocks noGrp="1"/>
          </p:cNvSpPr>
          <p:nvPr>
            <p:ph type="subTitle" idx="1"/>
          </p:nvPr>
        </p:nvSpPr>
        <p:spPr>
          <a:xfrm>
            <a:off x="265500" y="653700"/>
            <a:ext cx="4045200" cy="38361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3000" b="1" dirty="0">
                <a:solidFill>
                  <a:schemeClr val="dk1"/>
                </a:solidFill>
                <a:latin typeface="+mn-lt"/>
              </a:rPr>
              <a:t>Raise the Red Towel</a:t>
            </a:r>
            <a:endParaRPr sz="3000" b="1" dirty="0">
              <a:solidFill>
                <a:schemeClr val="dk1"/>
              </a:solidFill>
              <a:latin typeface="+mn-lt"/>
            </a:endParaRPr>
          </a:p>
          <a:p>
            <a:pPr marL="0" lvl="0" indent="0" algn="l" rtl="0">
              <a:lnSpc>
                <a:spcPct val="115000"/>
              </a:lnSpc>
              <a:spcBef>
                <a:spcPts val="1600"/>
              </a:spcBef>
              <a:spcAft>
                <a:spcPts val="0"/>
              </a:spcAft>
              <a:buNone/>
            </a:pPr>
            <a:r>
              <a:rPr lang="en" sz="1800" dirty="0">
                <a:latin typeface="+mn-lt"/>
              </a:rPr>
              <a:t>Now we will look at some scenarios and you have to decide if this is a potential risk that needs to be disclosed. </a:t>
            </a:r>
            <a:endParaRPr sz="1800" dirty="0">
              <a:latin typeface="+mn-lt"/>
            </a:endParaRPr>
          </a:p>
        </p:txBody>
      </p:sp>
      <p:pic>
        <p:nvPicPr>
          <p:cNvPr id="5" name="Picture 4">
            <a:extLst>
              <a:ext uri="{FF2B5EF4-FFF2-40B4-BE49-F238E27FC236}">
                <a16:creationId xmlns:a16="http://schemas.microsoft.com/office/drawing/2014/main" id="{9551AC5A-DB35-4E4D-BEFF-53FF4C04A19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653886" y="-95534"/>
            <a:ext cx="4490113" cy="5511994"/>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7"/>
          <p:cNvSpPr txBox="1">
            <a:spLocks noGrp="1"/>
          </p:cNvSpPr>
          <p:nvPr>
            <p:ph type="title"/>
          </p:nvPr>
        </p:nvSpPr>
        <p:spPr>
          <a:xfrm>
            <a:off x="283099" y="712150"/>
            <a:ext cx="8622300" cy="3835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solidFill>
                  <a:schemeClr val="tx1"/>
                </a:solidFill>
              </a:rPr>
              <a:t>Right here! </a:t>
            </a:r>
            <a:r>
              <a:rPr lang="en" dirty="0">
                <a:solidFill>
                  <a:schemeClr val="bg1"/>
                </a:solidFill>
              </a:rPr>
              <a:t>Make </a:t>
            </a:r>
            <a:r>
              <a:rPr lang="en" dirty="0"/>
              <a:t>your own.</a:t>
            </a:r>
            <a:endParaRPr dirty="0"/>
          </a:p>
          <a:p>
            <a:pPr marL="0" lvl="0" indent="0" algn="l" rtl="0">
              <a:spcBef>
                <a:spcPts val="1000"/>
              </a:spcBef>
              <a:spcAft>
                <a:spcPts val="1000"/>
              </a:spcAft>
              <a:buNone/>
            </a:pPr>
            <a:r>
              <a:rPr lang="en" sz="2400" b="0" dirty="0"/>
              <a:t>(With a little help from fellow Hilltoppers)</a:t>
            </a:r>
            <a:endParaRPr sz="2400" b="0" dirty="0"/>
          </a:p>
        </p:txBody>
      </p:sp>
      <p:pic>
        <p:nvPicPr>
          <p:cNvPr id="2" name="Picture 1">
            <a:extLst>
              <a:ext uri="{FF2B5EF4-FFF2-40B4-BE49-F238E27FC236}">
                <a16:creationId xmlns:a16="http://schemas.microsoft.com/office/drawing/2014/main" id="{4A682949-BD9A-6008-008D-797C29F607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 name="TextBox 2">
            <a:extLst>
              <a:ext uri="{FF2B5EF4-FFF2-40B4-BE49-F238E27FC236}">
                <a16:creationId xmlns:a16="http://schemas.microsoft.com/office/drawing/2014/main" id="{2277AAB4-8EAC-3297-BBE1-6D70122D73BD}"/>
              </a:ext>
            </a:extLst>
          </p:cNvPr>
          <p:cNvSpPr txBox="1"/>
          <p:nvPr/>
        </p:nvSpPr>
        <p:spPr>
          <a:xfrm>
            <a:off x="3022809" y="127375"/>
            <a:ext cx="2555031" cy="584775"/>
          </a:xfrm>
          <a:prstGeom prst="rect">
            <a:avLst/>
          </a:prstGeom>
          <a:noFill/>
        </p:spPr>
        <p:txBody>
          <a:bodyPr wrap="square" rtlCol="0">
            <a:spAutoFit/>
          </a:bodyPr>
          <a:lstStyle/>
          <a:p>
            <a:r>
              <a:rPr lang="en-US" sz="1800" b="1" dirty="0">
                <a:solidFill>
                  <a:schemeClr val="tx1"/>
                </a:solidFill>
              </a:rPr>
              <a:t>Raise The Red Towel</a:t>
            </a:r>
          </a:p>
          <a:p>
            <a:r>
              <a:rPr lang="en-US" dirty="0"/>
              <a:t>Does this require disclosure?</a:t>
            </a:r>
          </a:p>
        </p:txBody>
      </p:sp>
      <p:sp>
        <p:nvSpPr>
          <p:cNvPr id="4" name="TextBox 3">
            <a:extLst>
              <a:ext uri="{FF2B5EF4-FFF2-40B4-BE49-F238E27FC236}">
                <a16:creationId xmlns:a16="http://schemas.microsoft.com/office/drawing/2014/main" id="{E84CD752-0179-08D4-41F1-7BFC670DB7C6}"/>
              </a:ext>
            </a:extLst>
          </p:cNvPr>
          <p:cNvSpPr txBox="1"/>
          <p:nvPr/>
        </p:nvSpPr>
        <p:spPr>
          <a:xfrm>
            <a:off x="513471" y="1265234"/>
            <a:ext cx="6154615" cy="954107"/>
          </a:xfrm>
          <a:prstGeom prst="rect">
            <a:avLst/>
          </a:prstGeom>
          <a:noFill/>
        </p:spPr>
        <p:txBody>
          <a:bodyPr wrap="square" rtlCol="0">
            <a:spAutoFit/>
          </a:bodyPr>
          <a:lstStyle/>
          <a:p>
            <a:r>
              <a:rPr lang="en-US" dirty="0"/>
              <a:t>Dr. Security is a professor specializing in research on curriculum used in K-12 schools. Dr. Security picked up a paid consulting position for a curriculum development company whose materials will be evaluated in research that she is developing. </a:t>
            </a:r>
          </a:p>
        </p:txBody>
      </p:sp>
      <p:sp>
        <p:nvSpPr>
          <p:cNvPr id="5" name="TextBox 4">
            <a:extLst>
              <a:ext uri="{FF2B5EF4-FFF2-40B4-BE49-F238E27FC236}">
                <a16:creationId xmlns:a16="http://schemas.microsoft.com/office/drawing/2014/main" id="{42496311-7386-E729-0197-1752DC132E04}"/>
              </a:ext>
            </a:extLst>
          </p:cNvPr>
          <p:cNvSpPr txBox="1"/>
          <p:nvPr/>
        </p:nvSpPr>
        <p:spPr>
          <a:xfrm>
            <a:off x="1266091" y="2629900"/>
            <a:ext cx="4227342" cy="400110"/>
          </a:xfrm>
          <a:prstGeom prst="rect">
            <a:avLst/>
          </a:prstGeom>
          <a:gradFill flip="none" rotWithShape="1">
            <a:gsLst>
              <a:gs pos="0">
                <a:schemeClr val="dk1">
                  <a:lumMod val="67000"/>
                </a:schemeClr>
              </a:gs>
              <a:gs pos="48000">
                <a:schemeClr val="dk1">
                  <a:lumMod val="97000"/>
                  <a:lumOff val="3000"/>
                </a:schemeClr>
              </a:gs>
              <a:gs pos="100000">
                <a:schemeClr val="dk1">
                  <a:lumMod val="60000"/>
                  <a:lumOff val="40000"/>
                </a:schemeClr>
              </a:gs>
            </a:gsLst>
            <a:lin ang="16200000" scaled="1"/>
            <a:tileRect/>
          </a:gradFill>
          <a:ln>
            <a:noFill/>
          </a:ln>
          <a:effectLst>
            <a:innerShdw blurRad="114300">
              <a:prstClr val="black"/>
            </a:innerShdw>
          </a:effectLst>
        </p:spPr>
        <p:style>
          <a:lnRef idx="0">
            <a:scrgbClr r="0" g="0" b="0"/>
          </a:lnRef>
          <a:fillRef idx="0">
            <a:scrgbClr r="0" g="0" b="0"/>
          </a:fillRef>
          <a:effectRef idx="0">
            <a:scrgbClr r="0" g="0" b="0"/>
          </a:effectRef>
          <a:fontRef idx="minor">
            <a:schemeClr val="lt1"/>
          </a:fontRef>
        </p:style>
        <p:txBody>
          <a:bodyPr wrap="square" rtlCol="0">
            <a:spAutoFit/>
          </a:bodyPr>
          <a:lstStyle/>
          <a:p>
            <a:r>
              <a:rPr lang="en-US" sz="2000" b="1" dirty="0">
                <a:solidFill>
                  <a:schemeClr val="bg2"/>
                </a:solidFill>
              </a:rPr>
              <a:t>Does this need to be disclosed?</a:t>
            </a: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3FFA3D4D-AF7B-8237-41FB-A2255AC5D476}"/>
            </a:ext>
          </a:extLst>
        </p:cNvPr>
        <p:cNvGrpSpPr/>
        <p:nvPr/>
      </p:nvGrpSpPr>
      <p:grpSpPr>
        <a:xfrm>
          <a:off x="0" y="0"/>
          <a:ext cx="0" cy="0"/>
          <a:chOff x="0" y="0"/>
          <a:chExt cx="0" cy="0"/>
        </a:xfrm>
      </p:grpSpPr>
      <p:sp>
        <p:nvSpPr>
          <p:cNvPr id="102" name="Google Shape;102;p17">
            <a:extLst>
              <a:ext uri="{FF2B5EF4-FFF2-40B4-BE49-F238E27FC236}">
                <a16:creationId xmlns:a16="http://schemas.microsoft.com/office/drawing/2014/main" id="{F1FFF6AC-E8F4-BDA2-0A8D-299813D23DB0}"/>
              </a:ext>
            </a:extLst>
          </p:cNvPr>
          <p:cNvSpPr txBox="1">
            <a:spLocks noGrp="1"/>
          </p:cNvSpPr>
          <p:nvPr>
            <p:ph type="title"/>
          </p:nvPr>
        </p:nvSpPr>
        <p:spPr>
          <a:xfrm>
            <a:off x="283099" y="712150"/>
            <a:ext cx="8622300" cy="3835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solidFill>
                  <a:schemeClr val="tx1"/>
                </a:solidFill>
              </a:rPr>
              <a:t>Right here! </a:t>
            </a:r>
            <a:r>
              <a:rPr lang="en" dirty="0">
                <a:solidFill>
                  <a:schemeClr val="bg1"/>
                </a:solidFill>
              </a:rPr>
              <a:t>Make </a:t>
            </a:r>
            <a:r>
              <a:rPr lang="en" dirty="0"/>
              <a:t>your own.</a:t>
            </a:r>
            <a:endParaRPr dirty="0"/>
          </a:p>
          <a:p>
            <a:pPr marL="0" lvl="0" indent="0" algn="l" rtl="0">
              <a:spcBef>
                <a:spcPts val="1000"/>
              </a:spcBef>
              <a:spcAft>
                <a:spcPts val="1000"/>
              </a:spcAft>
              <a:buNone/>
            </a:pPr>
            <a:r>
              <a:rPr lang="en" sz="2400" b="0" dirty="0"/>
              <a:t>(With a little help from fellow Hilltoppers)</a:t>
            </a:r>
            <a:endParaRPr sz="2400" b="0" dirty="0"/>
          </a:p>
        </p:txBody>
      </p:sp>
      <p:pic>
        <p:nvPicPr>
          <p:cNvPr id="2" name="Picture 1">
            <a:extLst>
              <a:ext uri="{FF2B5EF4-FFF2-40B4-BE49-F238E27FC236}">
                <a16:creationId xmlns:a16="http://schemas.microsoft.com/office/drawing/2014/main" id="{D8E9F11A-DDF8-CDD7-DBFB-7FEEDB0E00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 name="TextBox 2">
            <a:extLst>
              <a:ext uri="{FF2B5EF4-FFF2-40B4-BE49-F238E27FC236}">
                <a16:creationId xmlns:a16="http://schemas.microsoft.com/office/drawing/2014/main" id="{2670B684-C473-8E62-A9D6-FC61C3C4E39E}"/>
              </a:ext>
            </a:extLst>
          </p:cNvPr>
          <p:cNvSpPr txBox="1"/>
          <p:nvPr/>
        </p:nvSpPr>
        <p:spPr>
          <a:xfrm>
            <a:off x="3022809" y="127375"/>
            <a:ext cx="2555031" cy="584775"/>
          </a:xfrm>
          <a:prstGeom prst="rect">
            <a:avLst/>
          </a:prstGeom>
          <a:noFill/>
        </p:spPr>
        <p:txBody>
          <a:bodyPr wrap="square" rtlCol="0">
            <a:spAutoFit/>
          </a:bodyPr>
          <a:lstStyle/>
          <a:p>
            <a:r>
              <a:rPr lang="en-US" sz="1800" b="1" dirty="0">
                <a:solidFill>
                  <a:schemeClr val="tx1"/>
                </a:solidFill>
              </a:rPr>
              <a:t>Raise The Red Towel</a:t>
            </a:r>
          </a:p>
          <a:p>
            <a:r>
              <a:rPr lang="en-US" dirty="0"/>
              <a:t>Does this require disclosure?</a:t>
            </a:r>
          </a:p>
        </p:txBody>
      </p:sp>
      <p:sp>
        <p:nvSpPr>
          <p:cNvPr id="4" name="TextBox 3">
            <a:extLst>
              <a:ext uri="{FF2B5EF4-FFF2-40B4-BE49-F238E27FC236}">
                <a16:creationId xmlns:a16="http://schemas.microsoft.com/office/drawing/2014/main" id="{3AF83D5A-A574-EAA4-79BB-3323C2625777}"/>
              </a:ext>
            </a:extLst>
          </p:cNvPr>
          <p:cNvSpPr txBox="1"/>
          <p:nvPr/>
        </p:nvSpPr>
        <p:spPr>
          <a:xfrm>
            <a:off x="513471" y="1265234"/>
            <a:ext cx="6154615" cy="954107"/>
          </a:xfrm>
          <a:prstGeom prst="rect">
            <a:avLst/>
          </a:prstGeom>
          <a:noFill/>
        </p:spPr>
        <p:txBody>
          <a:bodyPr wrap="square" rtlCol="0">
            <a:spAutoFit/>
          </a:bodyPr>
          <a:lstStyle/>
          <a:p>
            <a:r>
              <a:rPr lang="en-US" dirty="0"/>
              <a:t>Dr. Security is a professor specializing in research on curriculum used in K-12 schools. Dr. Security picked up a paid consulting position for a curriculum development company whose materials will be evaluated in research that she is developing. </a:t>
            </a:r>
          </a:p>
        </p:txBody>
      </p:sp>
      <p:sp>
        <p:nvSpPr>
          <p:cNvPr id="5" name="TextBox 4">
            <a:extLst>
              <a:ext uri="{FF2B5EF4-FFF2-40B4-BE49-F238E27FC236}">
                <a16:creationId xmlns:a16="http://schemas.microsoft.com/office/drawing/2014/main" id="{45C57306-21C9-8F85-0E4E-8734CBF86DDD}"/>
              </a:ext>
            </a:extLst>
          </p:cNvPr>
          <p:cNvSpPr txBox="1"/>
          <p:nvPr/>
        </p:nvSpPr>
        <p:spPr>
          <a:xfrm>
            <a:off x="1266091" y="2629900"/>
            <a:ext cx="4227342" cy="400110"/>
          </a:xfrm>
          <a:prstGeom prst="rect">
            <a:avLst/>
          </a:prstGeom>
          <a:gradFill flip="none" rotWithShape="1">
            <a:gsLst>
              <a:gs pos="0">
                <a:schemeClr val="dk1">
                  <a:lumMod val="67000"/>
                </a:schemeClr>
              </a:gs>
              <a:gs pos="48000">
                <a:schemeClr val="dk1">
                  <a:lumMod val="97000"/>
                  <a:lumOff val="3000"/>
                </a:schemeClr>
              </a:gs>
              <a:gs pos="100000">
                <a:schemeClr val="dk1">
                  <a:lumMod val="60000"/>
                  <a:lumOff val="40000"/>
                </a:schemeClr>
              </a:gs>
            </a:gsLst>
            <a:lin ang="16200000" scaled="1"/>
            <a:tileRect/>
          </a:gradFill>
          <a:ln>
            <a:noFill/>
          </a:ln>
          <a:effectLst>
            <a:innerShdw blurRad="114300">
              <a:prstClr val="black"/>
            </a:innerShdw>
          </a:effectLst>
        </p:spPr>
        <p:style>
          <a:lnRef idx="0">
            <a:scrgbClr r="0" g="0" b="0"/>
          </a:lnRef>
          <a:fillRef idx="0">
            <a:scrgbClr r="0" g="0" b="0"/>
          </a:fillRef>
          <a:effectRef idx="0">
            <a:scrgbClr r="0" g="0" b="0"/>
          </a:effectRef>
          <a:fontRef idx="minor">
            <a:schemeClr val="lt1"/>
          </a:fontRef>
        </p:style>
        <p:txBody>
          <a:bodyPr wrap="square" rtlCol="0">
            <a:spAutoFit/>
          </a:bodyPr>
          <a:lstStyle/>
          <a:p>
            <a:r>
              <a:rPr lang="en-US" sz="2000" b="1" dirty="0">
                <a:solidFill>
                  <a:schemeClr val="bg2"/>
                </a:solidFill>
              </a:rPr>
              <a:t>Does this need to be disclosed?</a:t>
            </a:r>
          </a:p>
        </p:txBody>
      </p:sp>
      <p:sp>
        <p:nvSpPr>
          <p:cNvPr id="6" name="TextBox 5">
            <a:extLst>
              <a:ext uri="{FF2B5EF4-FFF2-40B4-BE49-F238E27FC236}">
                <a16:creationId xmlns:a16="http://schemas.microsoft.com/office/drawing/2014/main" id="{02794CFF-EDFB-1D20-D152-8D047F552DF7}"/>
              </a:ext>
            </a:extLst>
          </p:cNvPr>
          <p:cNvSpPr txBox="1"/>
          <p:nvPr/>
        </p:nvSpPr>
        <p:spPr>
          <a:xfrm>
            <a:off x="1266091" y="3263705"/>
            <a:ext cx="4311749" cy="1293971"/>
          </a:xfrm>
          <a:prstGeom prst="wedgeRoundRectCallout">
            <a:avLst>
              <a:gd name="adj1" fmla="val -34373"/>
              <a:gd name="adj2" fmla="val 79895"/>
              <a:gd name="adj3" fmla="val 16667"/>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r>
              <a:rPr lang="en-US" dirty="0">
                <a:solidFill>
                  <a:schemeClr val="bg2"/>
                </a:solidFill>
              </a:rPr>
              <a:t>Yes, this is a conflict of interest and needs to be disclosed! If it is determined by the Conflict of Interest board that it requires a management plan, this will be developed with Dr. Security to allow for risk management in her consulting and research.</a:t>
            </a:r>
          </a:p>
        </p:txBody>
      </p:sp>
    </p:spTree>
    <p:extLst>
      <p:ext uri="{BB962C8B-B14F-4D97-AF65-F5344CB8AC3E}">
        <p14:creationId xmlns:p14="http://schemas.microsoft.com/office/powerpoint/2010/main" val="364822625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5016EE01-6EF6-F0C3-E91A-6761C69919A4}"/>
            </a:ext>
          </a:extLst>
        </p:cNvPr>
        <p:cNvGrpSpPr/>
        <p:nvPr/>
      </p:nvGrpSpPr>
      <p:grpSpPr>
        <a:xfrm>
          <a:off x="0" y="0"/>
          <a:ext cx="0" cy="0"/>
          <a:chOff x="0" y="0"/>
          <a:chExt cx="0" cy="0"/>
        </a:xfrm>
      </p:grpSpPr>
      <p:sp>
        <p:nvSpPr>
          <p:cNvPr id="102" name="Google Shape;102;p17">
            <a:extLst>
              <a:ext uri="{FF2B5EF4-FFF2-40B4-BE49-F238E27FC236}">
                <a16:creationId xmlns:a16="http://schemas.microsoft.com/office/drawing/2014/main" id="{577C5675-13E6-C23E-55AE-1150B1EE7C88}"/>
              </a:ext>
            </a:extLst>
          </p:cNvPr>
          <p:cNvSpPr txBox="1">
            <a:spLocks noGrp="1"/>
          </p:cNvSpPr>
          <p:nvPr>
            <p:ph type="title"/>
          </p:nvPr>
        </p:nvSpPr>
        <p:spPr>
          <a:xfrm>
            <a:off x="283099" y="712150"/>
            <a:ext cx="8622300" cy="3835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solidFill>
                  <a:schemeClr val="tx1"/>
                </a:solidFill>
              </a:rPr>
              <a:t>Right here! </a:t>
            </a:r>
            <a:r>
              <a:rPr lang="en" dirty="0">
                <a:solidFill>
                  <a:schemeClr val="bg1"/>
                </a:solidFill>
              </a:rPr>
              <a:t>Make </a:t>
            </a:r>
            <a:r>
              <a:rPr lang="en" dirty="0"/>
              <a:t>your own.</a:t>
            </a:r>
            <a:endParaRPr dirty="0"/>
          </a:p>
          <a:p>
            <a:pPr marL="0" lvl="0" indent="0" algn="l" rtl="0">
              <a:spcBef>
                <a:spcPts val="1000"/>
              </a:spcBef>
              <a:spcAft>
                <a:spcPts val="1000"/>
              </a:spcAft>
              <a:buNone/>
            </a:pPr>
            <a:r>
              <a:rPr lang="en" sz="2400" b="0" dirty="0"/>
              <a:t>(With a little help from fellow Hilltoppers)</a:t>
            </a:r>
            <a:endParaRPr sz="2400" b="0" dirty="0"/>
          </a:p>
        </p:txBody>
      </p:sp>
      <p:pic>
        <p:nvPicPr>
          <p:cNvPr id="2" name="Picture 1">
            <a:extLst>
              <a:ext uri="{FF2B5EF4-FFF2-40B4-BE49-F238E27FC236}">
                <a16:creationId xmlns:a16="http://schemas.microsoft.com/office/drawing/2014/main" id="{CE06696F-6280-352D-5509-B89D2C1DBF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 name="TextBox 2">
            <a:extLst>
              <a:ext uri="{FF2B5EF4-FFF2-40B4-BE49-F238E27FC236}">
                <a16:creationId xmlns:a16="http://schemas.microsoft.com/office/drawing/2014/main" id="{AADE0628-0441-3408-8B6F-316D8A830C5D}"/>
              </a:ext>
            </a:extLst>
          </p:cNvPr>
          <p:cNvSpPr txBox="1"/>
          <p:nvPr/>
        </p:nvSpPr>
        <p:spPr>
          <a:xfrm>
            <a:off x="3022809" y="127375"/>
            <a:ext cx="2555031" cy="584775"/>
          </a:xfrm>
          <a:prstGeom prst="rect">
            <a:avLst/>
          </a:prstGeom>
          <a:noFill/>
        </p:spPr>
        <p:txBody>
          <a:bodyPr wrap="square" rtlCol="0">
            <a:spAutoFit/>
          </a:bodyPr>
          <a:lstStyle/>
          <a:p>
            <a:r>
              <a:rPr lang="en-US" sz="1800" b="1" dirty="0">
                <a:solidFill>
                  <a:schemeClr val="tx1"/>
                </a:solidFill>
              </a:rPr>
              <a:t>Raise The Red Towel</a:t>
            </a:r>
          </a:p>
          <a:p>
            <a:r>
              <a:rPr lang="en-US" dirty="0"/>
              <a:t>Does this require disclosure?</a:t>
            </a:r>
          </a:p>
        </p:txBody>
      </p:sp>
      <p:sp>
        <p:nvSpPr>
          <p:cNvPr id="4" name="TextBox 3">
            <a:extLst>
              <a:ext uri="{FF2B5EF4-FFF2-40B4-BE49-F238E27FC236}">
                <a16:creationId xmlns:a16="http://schemas.microsoft.com/office/drawing/2014/main" id="{CE5DA924-B51F-143C-3325-6645157D40D8}"/>
              </a:ext>
            </a:extLst>
          </p:cNvPr>
          <p:cNvSpPr txBox="1"/>
          <p:nvPr/>
        </p:nvSpPr>
        <p:spPr>
          <a:xfrm>
            <a:off x="513471" y="1036990"/>
            <a:ext cx="6154615" cy="954107"/>
          </a:xfrm>
          <a:prstGeom prst="rect">
            <a:avLst/>
          </a:prstGeom>
          <a:noFill/>
        </p:spPr>
        <p:txBody>
          <a:bodyPr wrap="square" rtlCol="0">
            <a:spAutoFit/>
          </a:bodyPr>
          <a:lstStyle/>
          <a:p>
            <a:r>
              <a:rPr lang="en-US" dirty="0"/>
              <a:t>Dr. Integrity is conducting research college retention rates in other countries versus the United States. She is being invited to participate in a short-term teaching fellowship funded by a government-affiliated institution in Italy, this also includes a stipend.</a:t>
            </a:r>
          </a:p>
        </p:txBody>
      </p:sp>
      <p:sp>
        <p:nvSpPr>
          <p:cNvPr id="5" name="TextBox 4">
            <a:extLst>
              <a:ext uri="{FF2B5EF4-FFF2-40B4-BE49-F238E27FC236}">
                <a16:creationId xmlns:a16="http://schemas.microsoft.com/office/drawing/2014/main" id="{D0B0BE86-2255-8F40-117C-602BEF3D621B}"/>
              </a:ext>
            </a:extLst>
          </p:cNvPr>
          <p:cNvSpPr txBox="1"/>
          <p:nvPr/>
        </p:nvSpPr>
        <p:spPr>
          <a:xfrm>
            <a:off x="1273125" y="2315938"/>
            <a:ext cx="4227342" cy="400110"/>
          </a:xfrm>
          <a:prstGeom prst="rect">
            <a:avLst/>
          </a:prstGeom>
          <a:gradFill flip="none" rotWithShape="1">
            <a:gsLst>
              <a:gs pos="0">
                <a:schemeClr val="dk1">
                  <a:lumMod val="67000"/>
                </a:schemeClr>
              </a:gs>
              <a:gs pos="48000">
                <a:schemeClr val="dk1">
                  <a:lumMod val="97000"/>
                  <a:lumOff val="3000"/>
                </a:schemeClr>
              </a:gs>
              <a:gs pos="100000">
                <a:schemeClr val="dk1">
                  <a:lumMod val="60000"/>
                  <a:lumOff val="40000"/>
                </a:schemeClr>
              </a:gs>
            </a:gsLst>
            <a:lin ang="16200000" scaled="1"/>
            <a:tileRect/>
          </a:gradFill>
          <a:ln>
            <a:noFill/>
          </a:ln>
          <a:effectLst>
            <a:innerShdw blurRad="114300">
              <a:prstClr val="black"/>
            </a:innerShdw>
          </a:effectLst>
        </p:spPr>
        <p:style>
          <a:lnRef idx="0">
            <a:scrgbClr r="0" g="0" b="0"/>
          </a:lnRef>
          <a:fillRef idx="0">
            <a:scrgbClr r="0" g="0" b="0"/>
          </a:fillRef>
          <a:effectRef idx="0">
            <a:scrgbClr r="0" g="0" b="0"/>
          </a:effectRef>
          <a:fontRef idx="minor">
            <a:schemeClr val="lt1"/>
          </a:fontRef>
        </p:style>
        <p:txBody>
          <a:bodyPr wrap="square" rtlCol="0">
            <a:spAutoFit/>
          </a:bodyPr>
          <a:lstStyle/>
          <a:p>
            <a:r>
              <a:rPr lang="en-US" sz="2000" b="1" dirty="0">
                <a:solidFill>
                  <a:schemeClr val="bg2"/>
                </a:solidFill>
              </a:rPr>
              <a:t>Does this need to be disclosed?</a:t>
            </a:r>
          </a:p>
        </p:txBody>
      </p:sp>
    </p:spTree>
    <p:extLst>
      <p:ext uri="{BB962C8B-B14F-4D97-AF65-F5344CB8AC3E}">
        <p14:creationId xmlns:p14="http://schemas.microsoft.com/office/powerpoint/2010/main" val="353488428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BB811BC7-BFB1-A7F4-9408-6E6892BD2911}"/>
            </a:ext>
          </a:extLst>
        </p:cNvPr>
        <p:cNvGrpSpPr/>
        <p:nvPr/>
      </p:nvGrpSpPr>
      <p:grpSpPr>
        <a:xfrm>
          <a:off x="0" y="0"/>
          <a:ext cx="0" cy="0"/>
          <a:chOff x="0" y="0"/>
          <a:chExt cx="0" cy="0"/>
        </a:xfrm>
      </p:grpSpPr>
      <p:sp>
        <p:nvSpPr>
          <p:cNvPr id="102" name="Google Shape;102;p17">
            <a:extLst>
              <a:ext uri="{FF2B5EF4-FFF2-40B4-BE49-F238E27FC236}">
                <a16:creationId xmlns:a16="http://schemas.microsoft.com/office/drawing/2014/main" id="{C6D3AB54-A156-2350-10B4-4B52003C85B3}"/>
              </a:ext>
            </a:extLst>
          </p:cNvPr>
          <p:cNvSpPr txBox="1">
            <a:spLocks noGrp="1"/>
          </p:cNvSpPr>
          <p:nvPr>
            <p:ph type="title"/>
          </p:nvPr>
        </p:nvSpPr>
        <p:spPr>
          <a:xfrm>
            <a:off x="283099" y="712150"/>
            <a:ext cx="8622300" cy="3835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solidFill>
                  <a:schemeClr val="tx1"/>
                </a:solidFill>
              </a:rPr>
              <a:t>Right here! </a:t>
            </a:r>
            <a:r>
              <a:rPr lang="en" dirty="0">
                <a:solidFill>
                  <a:schemeClr val="bg1"/>
                </a:solidFill>
              </a:rPr>
              <a:t>Make </a:t>
            </a:r>
            <a:r>
              <a:rPr lang="en" dirty="0"/>
              <a:t>your own.</a:t>
            </a:r>
            <a:endParaRPr dirty="0"/>
          </a:p>
          <a:p>
            <a:pPr marL="0" lvl="0" indent="0" algn="l" rtl="0">
              <a:spcBef>
                <a:spcPts val="1000"/>
              </a:spcBef>
              <a:spcAft>
                <a:spcPts val="1000"/>
              </a:spcAft>
              <a:buNone/>
            </a:pPr>
            <a:r>
              <a:rPr lang="en" sz="2400" b="0" dirty="0"/>
              <a:t>(With a little help from fellow Hilltoppers)</a:t>
            </a:r>
            <a:endParaRPr sz="2400" b="0" dirty="0"/>
          </a:p>
        </p:txBody>
      </p:sp>
      <p:pic>
        <p:nvPicPr>
          <p:cNvPr id="2" name="Picture 1">
            <a:extLst>
              <a:ext uri="{FF2B5EF4-FFF2-40B4-BE49-F238E27FC236}">
                <a16:creationId xmlns:a16="http://schemas.microsoft.com/office/drawing/2014/main" id="{B90B56B7-ACA1-FC0C-4F54-B52EF0CA7F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 name="TextBox 2">
            <a:extLst>
              <a:ext uri="{FF2B5EF4-FFF2-40B4-BE49-F238E27FC236}">
                <a16:creationId xmlns:a16="http://schemas.microsoft.com/office/drawing/2014/main" id="{8F5054C7-F7F8-1D35-71E5-D571D14D7B77}"/>
              </a:ext>
            </a:extLst>
          </p:cNvPr>
          <p:cNvSpPr txBox="1"/>
          <p:nvPr/>
        </p:nvSpPr>
        <p:spPr>
          <a:xfrm>
            <a:off x="3022809" y="127375"/>
            <a:ext cx="2555031" cy="584775"/>
          </a:xfrm>
          <a:prstGeom prst="rect">
            <a:avLst/>
          </a:prstGeom>
          <a:noFill/>
        </p:spPr>
        <p:txBody>
          <a:bodyPr wrap="square" rtlCol="0">
            <a:spAutoFit/>
          </a:bodyPr>
          <a:lstStyle/>
          <a:p>
            <a:r>
              <a:rPr lang="en-US" sz="1800" b="1" dirty="0">
                <a:solidFill>
                  <a:schemeClr val="tx1"/>
                </a:solidFill>
              </a:rPr>
              <a:t>Raise The Red Towel</a:t>
            </a:r>
          </a:p>
          <a:p>
            <a:r>
              <a:rPr lang="en-US" dirty="0"/>
              <a:t>Does this require disclosure?</a:t>
            </a:r>
          </a:p>
        </p:txBody>
      </p:sp>
      <p:sp>
        <p:nvSpPr>
          <p:cNvPr id="4" name="TextBox 3">
            <a:extLst>
              <a:ext uri="{FF2B5EF4-FFF2-40B4-BE49-F238E27FC236}">
                <a16:creationId xmlns:a16="http://schemas.microsoft.com/office/drawing/2014/main" id="{427C49EC-5789-8731-9D76-4454EB147351}"/>
              </a:ext>
            </a:extLst>
          </p:cNvPr>
          <p:cNvSpPr txBox="1"/>
          <p:nvPr/>
        </p:nvSpPr>
        <p:spPr>
          <a:xfrm>
            <a:off x="513471" y="954144"/>
            <a:ext cx="6154615" cy="954107"/>
          </a:xfrm>
          <a:prstGeom prst="rect">
            <a:avLst/>
          </a:prstGeom>
          <a:noFill/>
        </p:spPr>
        <p:txBody>
          <a:bodyPr wrap="square" rtlCol="0">
            <a:spAutoFit/>
          </a:bodyPr>
          <a:lstStyle/>
          <a:p>
            <a:r>
              <a:rPr lang="en-US" dirty="0"/>
              <a:t>Dr. Integrity is conducting research college retention rates in other countries versus the United States. She is being invited to participate in a short-term teaching fellowship funded by a government-affiliated institution in Italy, this also includes a stipend.</a:t>
            </a:r>
          </a:p>
        </p:txBody>
      </p:sp>
      <p:sp>
        <p:nvSpPr>
          <p:cNvPr id="5" name="TextBox 4">
            <a:extLst>
              <a:ext uri="{FF2B5EF4-FFF2-40B4-BE49-F238E27FC236}">
                <a16:creationId xmlns:a16="http://schemas.microsoft.com/office/drawing/2014/main" id="{022D743D-AE61-DF3D-D9A8-0FA57DF26C35}"/>
              </a:ext>
            </a:extLst>
          </p:cNvPr>
          <p:cNvSpPr txBox="1"/>
          <p:nvPr/>
        </p:nvSpPr>
        <p:spPr>
          <a:xfrm>
            <a:off x="499403" y="2008974"/>
            <a:ext cx="2419093" cy="707886"/>
          </a:xfrm>
          <a:prstGeom prst="rect">
            <a:avLst/>
          </a:prstGeom>
          <a:gradFill flip="none" rotWithShape="1">
            <a:gsLst>
              <a:gs pos="0">
                <a:schemeClr val="dk1">
                  <a:lumMod val="67000"/>
                </a:schemeClr>
              </a:gs>
              <a:gs pos="48000">
                <a:schemeClr val="dk1">
                  <a:lumMod val="97000"/>
                  <a:lumOff val="3000"/>
                </a:schemeClr>
              </a:gs>
              <a:gs pos="100000">
                <a:schemeClr val="dk1">
                  <a:lumMod val="60000"/>
                  <a:lumOff val="40000"/>
                </a:schemeClr>
              </a:gs>
            </a:gsLst>
            <a:lin ang="16200000" scaled="1"/>
            <a:tileRect/>
          </a:gradFill>
          <a:ln>
            <a:noFill/>
          </a:ln>
          <a:effectLst>
            <a:innerShdw blurRad="114300">
              <a:prstClr val="black"/>
            </a:innerShdw>
          </a:effectLst>
        </p:spPr>
        <p:style>
          <a:lnRef idx="0">
            <a:scrgbClr r="0" g="0" b="0"/>
          </a:lnRef>
          <a:fillRef idx="0">
            <a:scrgbClr r="0" g="0" b="0"/>
          </a:fillRef>
          <a:effectRef idx="0">
            <a:scrgbClr r="0" g="0" b="0"/>
          </a:effectRef>
          <a:fontRef idx="minor">
            <a:schemeClr val="lt1"/>
          </a:fontRef>
        </p:style>
        <p:txBody>
          <a:bodyPr wrap="square" rtlCol="0">
            <a:spAutoFit/>
          </a:bodyPr>
          <a:lstStyle/>
          <a:p>
            <a:r>
              <a:rPr lang="en-US" sz="2000" b="1" dirty="0">
                <a:solidFill>
                  <a:schemeClr val="bg2"/>
                </a:solidFill>
              </a:rPr>
              <a:t>Does this need to be disclosed?</a:t>
            </a:r>
          </a:p>
        </p:txBody>
      </p:sp>
      <p:sp>
        <p:nvSpPr>
          <p:cNvPr id="6" name="TextBox 5">
            <a:extLst>
              <a:ext uri="{FF2B5EF4-FFF2-40B4-BE49-F238E27FC236}">
                <a16:creationId xmlns:a16="http://schemas.microsoft.com/office/drawing/2014/main" id="{97FF817C-58D4-A3BC-65BE-E2AA98E257F7}"/>
              </a:ext>
            </a:extLst>
          </p:cNvPr>
          <p:cNvSpPr txBox="1"/>
          <p:nvPr/>
        </p:nvSpPr>
        <p:spPr>
          <a:xfrm>
            <a:off x="1420836" y="2773831"/>
            <a:ext cx="2419093" cy="1055608"/>
          </a:xfrm>
          <a:prstGeom prst="wedgeRoundRectCallout">
            <a:avLst>
              <a:gd name="adj1" fmla="val -32253"/>
              <a:gd name="adj2" fmla="val 74555"/>
              <a:gd name="adj3" fmla="val 16667"/>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r>
              <a:rPr lang="en-US" dirty="0">
                <a:solidFill>
                  <a:schemeClr val="bg2"/>
                </a:solidFill>
              </a:rPr>
              <a:t>Yes, this is considered a Foreign Talent Recruitment Program and must be disclosed. </a:t>
            </a:r>
          </a:p>
        </p:txBody>
      </p:sp>
      <p:sp>
        <p:nvSpPr>
          <p:cNvPr id="8" name="Rectangle: Folded Corner 7">
            <a:extLst>
              <a:ext uri="{FF2B5EF4-FFF2-40B4-BE49-F238E27FC236}">
                <a16:creationId xmlns:a16="http://schemas.microsoft.com/office/drawing/2014/main" id="{32971DAA-4ABE-AA3C-B6D6-79E839A2795A}"/>
              </a:ext>
            </a:extLst>
          </p:cNvPr>
          <p:cNvSpPr/>
          <p:nvPr/>
        </p:nvSpPr>
        <p:spPr>
          <a:xfrm>
            <a:off x="4768947" y="1852975"/>
            <a:ext cx="2074985" cy="3085747"/>
          </a:xfrm>
          <a:prstGeom prst="foldedCorner">
            <a:avLst>
              <a:gd name="adj" fmla="val 25543"/>
            </a:avLst>
          </a:prstGeom>
          <a:gradFill flip="none" rotWithShape="1">
            <a:gsLst>
              <a:gs pos="0">
                <a:schemeClr val="dk1">
                  <a:lumMod val="67000"/>
                </a:schemeClr>
              </a:gs>
              <a:gs pos="48000">
                <a:schemeClr val="dk1">
                  <a:lumMod val="97000"/>
                  <a:lumOff val="3000"/>
                </a:schemeClr>
              </a:gs>
              <a:gs pos="100000">
                <a:schemeClr val="dk1">
                  <a:lumMod val="60000"/>
                  <a:lumOff val="40000"/>
                </a:schemeClr>
              </a:gs>
            </a:gsLst>
            <a:lin ang="16200000" scaled="1"/>
            <a:tileRect/>
          </a:gradFill>
          <a:ln>
            <a:noFill/>
          </a:ln>
          <a:effectLst>
            <a:outerShdw blurRad="50800" dist="38100" dir="13500000" algn="b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b="1" dirty="0"/>
              <a:t>Note: </a:t>
            </a:r>
            <a:r>
              <a:rPr lang="en-US" dirty="0"/>
              <a:t>A Malign Foreign Talent Recruitment Program is a program in which activity is compensated by a foreign country of concern. Foreign Countries of Concern are China, North Korea, Russia, and Iran</a:t>
            </a:r>
          </a:p>
        </p:txBody>
      </p:sp>
    </p:spTree>
    <p:extLst>
      <p:ext uri="{BB962C8B-B14F-4D97-AF65-F5344CB8AC3E}">
        <p14:creationId xmlns:p14="http://schemas.microsoft.com/office/powerpoint/2010/main" val="377424827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fltVal val="0"/>
                                          </p:val>
                                        </p:tav>
                                        <p:tav tm="100000">
                                          <p:val>
                                            <p:strVal val="#ppt_w"/>
                                          </p:val>
                                        </p:tav>
                                      </p:tavLst>
                                    </p:anim>
                                    <p:anim calcmode="lin" valueType="num">
                                      <p:cBhvr>
                                        <p:cTn id="14" dur="1000" fill="hold"/>
                                        <p:tgtEl>
                                          <p:spTgt spid="8"/>
                                        </p:tgtEl>
                                        <p:attrNameLst>
                                          <p:attrName>ppt_h</p:attrName>
                                        </p:attrNameLst>
                                      </p:cBhvr>
                                      <p:tavLst>
                                        <p:tav tm="0">
                                          <p:val>
                                            <p:fltVal val="0"/>
                                          </p:val>
                                        </p:tav>
                                        <p:tav tm="100000">
                                          <p:val>
                                            <p:strVal val="#ppt_h"/>
                                          </p:val>
                                        </p:tav>
                                      </p:tavLst>
                                    </p:anim>
                                    <p:anim calcmode="lin" valueType="num">
                                      <p:cBhvr>
                                        <p:cTn id="15" dur="1000" fill="hold"/>
                                        <p:tgtEl>
                                          <p:spTgt spid="8"/>
                                        </p:tgtEl>
                                        <p:attrNameLst>
                                          <p:attrName>style.rotation</p:attrName>
                                        </p:attrNameLst>
                                      </p:cBhvr>
                                      <p:tavLst>
                                        <p:tav tm="0">
                                          <p:val>
                                            <p:fltVal val="90"/>
                                          </p:val>
                                        </p:tav>
                                        <p:tav tm="100000">
                                          <p:val>
                                            <p:fltVal val="0"/>
                                          </p:val>
                                        </p:tav>
                                      </p:tavLst>
                                    </p:anim>
                                    <p:animEffect transition="in" filter="fade">
                                      <p:cBhvr>
                                        <p:cTn id="16"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3AB1A539-29D6-89E0-143C-E6BEAD88D0CF}"/>
            </a:ext>
          </a:extLst>
        </p:cNvPr>
        <p:cNvGrpSpPr/>
        <p:nvPr/>
      </p:nvGrpSpPr>
      <p:grpSpPr>
        <a:xfrm>
          <a:off x="0" y="0"/>
          <a:ext cx="0" cy="0"/>
          <a:chOff x="0" y="0"/>
          <a:chExt cx="0" cy="0"/>
        </a:xfrm>
      </p:grpSpPr>
      <p:sp>
        <p:nvSpPr>
          <p:cNvPr id="102" name="Google Shape;102;p17">
            <a:extLst>
              <a:ext uri="{FF2B5EF4-FFF2-40B4-BE49-F238E27FC236}">
                <a16:creationId xmlns:a16="http://schemas.microsoft.com/office/drawing/2014/main" id="{7A7B2E07-ED26-08E2-5ED4-811300331FB4}"/>
              </a:ext>
            </a:extLst>
          </p:cNvPr>
          <p:cNvSpPr txBox="1">
            <a:spLocks noGrp="1"/>
          </p:cNvSpPr>
          <p:nvPr>
            <p:ph type="title"/>
          </p:nvPr>
        </p:nvSpPr>
        <p:spPr>
          <a:xfrm>
            <a:off x="283099" y="712150"/>
            <a:ext cx="8622300" cy="3835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solidFill>
                  <a:schemeClr val="tx1"/>
                </a:solidFill>
              </a:rPr>
              <a:t>Right here! </a:t>
            </a:r>
            <a:r>
              <a:rPr lang="en" dirty="0">
                <a:solidFill>
                  <a:schemeClr val="bg1"/>
                </a:solidFill>
              </a:rPr>
              <a:t>Make </a:t>
            </a:r>
            <a:r>
              <a:rPr lang="en" dirty="0"/>
              <a:t>your own.</a:t>
            </a:r>
            <a:endParaRPr dirty="0"/>
          </a:p>
          <a:p>
            <a:pPr marL="0" lvl="0" indent="0" algn="l" rtl="0">
              <a:spcBef>
                <a:spcPts val="1000"/>
              </a:spcBef>
              <a:spcAft>
                <a:spcPts val="1000"/>
              </a:spcAft>
              <a:buNone/>
            </a:pPr>
            <a:r>
              <a:rPr lang="en" sz="2400" b="0" dirty="0"/>
              <a:t>(With a little help from fellow Hilltoppers)</a:t>
            </a:r>
            <a:endParaRPr sz="2400" b="0" dirty="0"/>
          </a:p>
        </p:txBody>
      </p:sp>
      <p:pic>
        <p:nvPicPr>
          <p:cNvPr id="2" name="Picture 1">
            <a:extLst>
              <a:ext uri="{FF2B5EF4-FFF2-40B4-BE49-F238E27FC236}">
                <a16:creationId xmlns:a16="http://schemas.microsoft.com/office/drawing/2014/main" id="{E571E22C-5AC0-BEF3-DAB1-CD920E76BA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 name="TextBox 2">
            <a:extLst>
              <a:ext uri="{FF2B5EF4-FFF2-40B4-BE49-F238E27FC236}">
                <a16:creationId xmlns:a16="http://schemas.microsoft.com/office/drawing/2014/main" id="{3F1D5DB3-97B5-699B-E9F9-F90CE362D7F7}"/>
              </a:ext>
            </a:extLst>
          </p:cNvPr>
          <p:cNvSpPr txBox="1"/>
          <p:nvPr/>
        </p:nvSpPr>
        <p:spPr>
          <a:xfrm>
            <a:off x="3022809" y="127375"/>
            <a:ext cx="2555031" cy="584775"/>
          </a:xfrm>
          <a:prstGeom prst="rect">
            <a:avLst/>
          </a:prstGeom>
          <a:noFill/>
        </p:spPr>
        <p:txBody>
          <a:bodyPr wrap="square" rtlCol="0">
            <a:spAutoFit/>
          </a:bodyPr>
          <a:lstStyle/>
          <a:p>
            <a:r>
              <a:rPr lang="en-US" sz="1800" b="1" dirty="0">
                <a:solidFill>
                  <a:schemeClr val="tx1"/>
                </a:solidFill>
              </a:rPr>
              <a:t>Raise The Red Towel</a:t>
            </a:r>
          </a:p>
          <a:p>
            <a:r>
              <a:rPr lang="en-US" dirty="0"/>
              <a:t>Does this require disclosure?</a:t>
            </a:r>
          </a:p>
        </p:txBody>
      </p:sp>
      <p:sp>
        <p:nvSpPr>
          <p:cNvPr id="4" name="TextBox 3">
            <a:extLst>
              <a:ext uri="{FF2B5EF4-FFF2-40B4-BE49-F238E27FC236}">
                <a16:creationId xmlns:a16="http://schemas.microsoft.com/office/drawing/2014/main" id="{1E091758-8A74-DD6B-9656-D43D3E88C751}"/>
              </a:ext>
            </a:extLst>
          </p:cNvPr>
          <p:cNvSpPr txBox="1"/>
          <p:nvPr/>
        </p:nvSpPr>
        <p:spPr>
          <a:xfrm>
            <a:off x="513471" y="1265234"/>
            <a:ext cx="6154615" cy="738664"/>
          </a:xfrm>
          <a:prstGeom prst="rect">
            <a:avLst/>
          </a:prstGeom>
          <a:noFill/>
        </p:spPr>
        <p:txBody>
          <a:bodyPr wrap="square" rtlCol="0">
            <a:spAutoFit/>
          </a:bodyPr>
          <a:lstStyle/>
          <a:p>
            <a:r>
              <a:rPr lang="en-US" dirty="0"/>
              <a:t>Dr. Research is conducting research on local business economics and is receiving travel funding from a German nonprofit to present his findings at a workshop there. </a:t>
            </a:r>
          </a:p>
        </p:txBody>
      </p:sp>
      <p:sp>
        <p:nvSpPr>
          <p:cNvPr id="5" name="TextBox 4">
            <a:extLst>
              <a:ext uri="{FF2B5EF4-FFF2-40B4-BE49-F238E27FC236}">
                <a16:creationId xmlns:a16="http://schemas.microsoft.com/office/drawing/2014/main" id="{2CD99D91-A9B6-6849-FB78-9D3F43FBB2E9}"/>
              </a:ext>
            </a:extLst>
          </p:cNvPr>
          <p:cNvSpPr txBox="1"/>
          <p:nvPr/>
        </p:nvSpPr>
        <p:spPr>
          <a:xfrm>
            <a:off x="1273125" y="2315938"/>
            <a:ext cx="4227342" cy="400110"/>
          </a:xfrm>
          <a:prstGeom prst="rect">
            <a:avLst/>
          </a:prstGeom>
          <a:gradFill flip="none" rotWithShape="1">
            <a:gsLst>
              <a:gs pos="0">
                <a:schemeClr val="dk1">
                  <a:lumMod val="67000"/>
                </a:schemeClr>
              </a:gs>
              <a:gs pos="48000">
                <a:schemeClr val="dk1">
                  <a:lumMod val="97000"/>
                  <a:lumOff val="3000"/>
                </a:schemeClr>
              </a:gs>
              <a:gs pos="100000">
                <a:schemeClr val="dk1">
                  <a:lumMod val="60000"/>
                  <a:lumOff val="40000"/>
                </a:schemeClr>
              </a:gs>
            </a:gsLst>
            <a:lin ang="16200000" scaled="1"/>
            <a:tileRect/>
          </a:gradFill>
          <a:ln>
            <a:noFill/>
          </a:ln>
          <a:effectLst>
            <a:innerShdw blurRad="114300">
              <a:prstClr val="black"/>
            </a:innerShdw>
          </a:effectLst>
        </p:spPr>
        <p:style>
          <a:lnRef idx="0">
            <a:scrgbClr r="0" g="0" b="0"/>
          </a:lnRef>
          <a:fillRef idx="0">
            <a:scrgbClr r="0" g="0" b="0"/>
          </a:fillRef>
          <a:effectRef idx="0">
            <a:scrgbClr r="0" g="0" b="0"/>
          </a:effectRef>
          <a:fontRef idx="minor">
            <a:schemeClr val="lt1"/>
          </a:fontRef>
        </p:style>
        <p:txBody>
          <a:bodyPr wrap="square" rtlCol="0">
            <a:spAutoFit/>
          </a:bodyPr>
          <a:lstStyle/>
          <a:p>
            <a:r>
              <a:rPr lang="en-US" sz="2000" b="1" dirty="0">
                <a:solidFill>
                  <a:schemeClr val="bg2"/>
                </a:solidFill>
              </a:rPr>
              <a:t>Does this need to be disclosed?</a:t>
            </a:r>
          </a:p>
        </p:txBody>
      </p:sp>
    </p:spTree>
    <p:extLst>
      <p:ext uri="{BB962C8B-B14F-4D97-AF65-F5344CB8AC3E}">
        <p14:creationId xmlns:p14="http://schemas.microsoft.com/office/powerpoint/2010/main" val="108454982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974528DE-D341-391B-84EF-C95B2DA7EF28}"/>
            </a:ext>
          </a:extLst>
        </p:cNvPr>
        <p:cNvGrpSpPr/>
        <p:nvPr/>
      </p:nvGrpSpPr>
      <p:grpSpPr>
        <a:xfrm>
          <a:off x="0" y="0"/>
          <a:ext cx="0" cy="0"/>
          <a:chOff x="0" y="0"/>
          <a:chExt cx="0" cy="0"/>
        </a:xfrm>
      </p:grpSpPr>
      <p:sp>
        <p:nvSpPr>
          <p:cNvPr id="102" name="Google Shape;102;p17">
            <a:extLst>
              <a:ext uri="{FF2B5EF4-FFF2-40B4-BE49-F238E27FC236}">
                <a16:creationId xmlns:a16="http://schemas.microsoft.com/office/drawing/2014/main" id="{095FAA18-A961-C6D0-E018-5E5D663405A7}"/>
              </a:ext>
            </a:extLst>
          </p:cNvPr>
          <p:cNvSpPr txBox="1">
            <a:spLocks noGrp="1"/>
          </p:cNvSpPr>
          <p:nvPr>
            <p:ph type="title"/>
          </p:nvPr>
        </p:nvSpPr>
        <p:spPr>
          <a:xfrm>
            <a:off x="283099" y="712150"/>
            <a:ext cx="8622300" cy="3835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solidFill>
                  <a:schemeClr val="tx1"/>
                </a:solidFill>
              </a:rPr>
              <a:t>Right here! </a:t>
            </a:r>
            <a:r>
              <a:rPr lang="en" dirty="0">
                <a:solidFill>
                  <a:schemeClr val="bg1"/>
                </a:solidFill>
              </a:rPr>
              <a:t>Make </a:t>
            </a:r>
            <a:r>
              <a:rPr lang="en" dirty="0"/>
              <a:t>your own.</a:t>
            </a:r>
            <a:endParaRPr dirty="0"/>
          </a:p>
          <a:p>
            <a:pPr marL="0" lvl="0" indent="0" algn="l" rtl="0">
              <a:spcBef>
                <a:spcPts val="1000"/>
              </a:spcBef>
              <a:spcAft>
                <a:spcPts val="1000"/>
              </a:spcAft>
              <a:buNone/>
            </a:pPr>
            <a:r>
              <a:rPr lang="en" sz="2400" b="0" dirty="0"/>
              <a:t>(With a little help from fellow Hilltoppers)</a:t>
            </a:r>
            <a:endParaRPr sz="2400" b="0" dirty="0"/>
          </a:p>
        </p:txBody>
      </p:sp>
      <p:pic>
        <p:nvPicPr>
          <p:cNvPr id="2" name="Picture 1">
            <a:extLst>
              <a:ext uri="{FF2B5EF4-FFF2-40B4-BE49-F238E27FC236}">
                <a16:creationId xmlns:a16="http://schemas.microsoft.com/office/drawing/2014/main" id="{832973F0-9A2D-EF0D-BC49-59612A6620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 name="TextBox 2">
            <a:extLst>
              <a:ext uri="{FF2B5EF4-FFF2-40B4-BE49-F238E27FC236}">
                <a16:creationId xmlns:a16="http://schemas.microsoft.com/office/drawing/2014/main" id="{AF2C0D27-559A-028B-C611-2B500919C2F2}"/>
              </a:ext>
            </a:extLst>
          </p:cNvPr>
          <p:cNvSpPr txBox="1"/>
          <p:nvPr/>
        </p:nvSpPr>
        <p:spPr>
          <a:xfrm>
            <a:off x="3022809" y="127375"/>
            <a:ext cx="2555031" cy="584775"/>
          </a:xfrm>
          <a:prstGeom prst="rect">
            <a:avLst/>
          </a:prstGeom>
          <a:noFill/>
        </p:spPr>
        <p:txBody>
          <a:bodyPr wrap="square" rtlCol="0">
            <a:spAutoFit/>
          </a:bodyPr>
          <a:lstStyle/>
          <a:p>
            <a:r>
              <a:rPr lang="en-US" sz="1800" b="1" dirty="0">
                <a:solidFill>
                  <a:schemeClr val="tx1"/>
                </a:solidFill>
              </a:rPr>
              <a:t>Raise The Red Towel</a:t>
            </a:r>
          </a:p>
          <a:p>
            <a:r>
              <a:rPr lang="en-US" dirty="0"/>
              <a:t>Does this require disclosure?</a:t>
            </a:r>
          </a:p>
        </p:txBody>
      </p:sp>
      <p:sp>
        <p:nvSpPr>
          <p:cNvPr id="4" name="TextBox 3">
            <a:extLst>
              <a:ext uri="{FF2B5EF4-FFF2-40B4-BE49-F238E27FC236}">
                <a16:creationId xmlns:a16="http://schemas.microsoft.com/office/drawing/2014/main" id="{556B6F15-B7BE-D247-1A8F-9D0B09A65A83}"/>
              </a:ext>
            </a:extLst>
          </p:cNvPr>
          <p:cNvSpPr txBox="1"/>
          <p:nvPr/>
        </p:nvSpPr>
        <p:spPr>
          <a:xfrm>
            <a:off x="513471" y="1265234"/>
            <a:ext cx="6154615" cy="738664"/>
          </a:xfrm>
          <a:prstGeom prst="rect">
            <a:avLst/>
          </a:prstGeom>
          <a:noFill/>
        </p:spPr>
        <p:txBody>
          <a:bodyPr wrap="square" rtlCol="0">
            <a:spAutoFit/>
          </a:bodyPr>
          <a:lstStyle/>
          <a:p>
            <a:r>
              <a:rPr lang="en-US" dirty="0"/>
              <a:t>Dr. Research is conducting research on local business economics and is receiving travel funding from a German nonprofit to present his findings at a workshop there. </a:t>
            </a:r>
          </a:p>
        </p:txBody>
      </p:sp>
      <p:sp>
        <p:nvSpPr>
          <p:cNvPr id="5" name="TextBox 4">
            <a:extLst>
              <a:ext uri="{FF2B5EF4-FFF2-40B4-BE49-F238E27FC236}">
                <a16:creationId xmlns:a16="http://schemas.microsoft.com/office/drawing/2014/main" id="{C3B04059-9558-72F3-6823-3FAB98287B49}"/>
              </a:ext>
            </a:extLst>
          </p:cNvPr>
          <p:cNvSpPr txBox="1"/>
          <p:nvPr/>
        </p:nvSpPr>
        <p:spPr>
          <a:xfrm>
            <a:off x="1266091" y="2629900"/>
            <a:ext cx="4227342" cy="400110"/>
          </a:xfrm>
          <a:prstGeom prst="rect">
            <a:avLst/>
          </a:prstGeom>
          <a:gradFill flip="none" rotWithShape="1">
            <a:gsLst>
              <a:gs pos="0">
                <a:schemeClr val="dk1">
                  <a:lumMod val="67000"/>
                </a:schemeClr>
              </a:gs>
              <a:gs pos="48000">
                <a:schemeClr val="dk1">
                  <a:lumMod val="97000"/>
                  <a:lumOff val="3000"/>
                </a:schemeClr>
              </a:gs>
              <a:gs pos="100000">
                <a:schemeClr val="dk1">
                  <a:lumMod val="60000"/>
                  <a:lumOff val="40000"/>
                </a:schemeClr>
              </a:gs>
            </a:gsLst>
            <a:lin ang="16200000" scaled="1"/>
            <a:tileRect/>
          </a:gradFill>
          <a:ln>
            <a:noFill/>
          </a:ln>
          <a:effectLst>
            <a:innerShdw blurRad="114300">
              <a:prstClr val="black"/>
            </a:innerShdw>
          </a:effectLst>
        </p:spPr>
        <p:style>
          <a:lnRef idx="0">
            <a:scrgbClr r="0" g="0" b="0"/>
          </a:lnRef>
          <a:fillRef idx="0">
            <a:scrgbClr r="0" g="0" b="0"/>
          </a:fillRef>
          <a:effectRef idx="0">
            <a:scrgbClr r="0" g="0" b="0"/>
          </a:effectRef>
          <a:fontRef idx="minor">
            <a:schemeClr val="lt1"/>
          </a:fontRef>
        </p:style>
        <p:txBody>
          <a:bodyPr wrap="square" rtlCol="0">
            <a:spAutoFit/>
          </a:bodyPr>
          <a:lstStyle/>
          <a:p>
            <a:r>
              <a:rPr lang="en-US" sz="2000" b="1" dirty="0">
                <a:solidFill>
                  <a:schemeClr val="bg2"/>
                </a:solidFill>
              </a:rPr>
              <a:t>Does this need to be disclosed?</a:t>
            </a:r>
          </a:p>
        </p:txBody>
      </p:sp>
      <p:sp>
        <p:nvSpPr>
          <p:cNvPr id="6" name="TextBox 5">
            <a:extLst>
              <a:ext uri="{FF2B5EF4-FFF2-40B4-BE49-F238E27FC236}">
                <a16:creationId xmlns:a16="http://schemas.microsoft.com/office/drawing/2014/main" id="{7CAF71EC-8FFF-BE0F-9135-E42183B2E12B}"/>
              </a:ext>
            </a:extLst>
          </p:cNvPr>
          <p:cNvSpPr txBox="1"/>
          <p:nvPr/>
        </p:nvSpPr>
        <p:spPr>
          <a:xfrm>
            <a:off x="1266091" y="3263705"/>
            <a:ext cx="4311749" cy="578882"/>
          </a:xfrm>
          <a:prstGeom prst="wedgeRoundRectCallout">
            <a:avLst>
              <a:gd name="adj1" fmla="val -34047"/>
              <a:gd name="adj2" fmla="val 106627"/>
              <a:gd name="adj3" fmla="val 16667"/>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r>
              <a:rPr lang="en-US" dirty="0">
                <a:solidFill>
                  <a:schemeClr val="bg2"/>
                </a:solidFill>
              </a:rPr>
              <a:t>Yes, this is considered foreign affiliation and will need to be disclosed.</a:t>
            </a:r>
          </a:p>
        </p:txBody>
      </p:sp>
    </p:spTree>
    <p:extLst>
      <p:ext uri="{BB962C8B-B14F-4D97-AF65-F5344CB8AC3E}">
        <p14:creationId xmlns:p14="http://schemas.microsoft.com/office/powerpoint/2010/main" val="172542475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pic>
        <p:nvPicPr>
          <p:cNvPr id="3" name="Picture 2">
            <a:extLst>
              <a:ext uri="{FF2B5EF4-FFF2-40B4-BE49-F238E27FC236}">
                <a16:creationId xmlns:a16="http://schemas.microsoft.com/office/drawing/2014/main" id="{504F6625-61B2-5746-948A-1543976E2DA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953058"/>
            <a:ext cx="9144000" cy="6096558"/>
          </a:xfrm>
          <a:prstGeom prst="rect">
            <a:avLst/>
          </a:prstGeom>
        </p:spPr>
      </p:pic>
      <p:sp>
        <p:nvSpPr>
          <p:cNvPr id="178" name="Google Shape;178;p25"/>
          <p:cNvSpPr txBox="1">
            <a:spLocks noGrp="1"/>
          </p:cNvSpPr>
          <p:nvPr>
            <p:ph type="title"/>
          </p:nvPr>
        </p:nvSpPr>
        <p:spPr>
          <a:xfrm>
            <a:off x="3075709" y="177471"/>
            <a:ext cx="6227618" cy="3835500"/>
          </a:xfrm>
          <a:prstGeom prst="rect">
            <a:avLst/>
          </a:prstGeom>
        </p:spPr>
        <p:txBody>
          <a:bodyPr spcFirstLastPara="1" wrap="square" lIns="91425" tIns="91425" rIns="91425" bIns="91425" anchor="t" anchorCtr="0">
            <a:noAutofit/>
          </a:bodyPr>
          <a:lstStyle/>
          <a:p>
            <a:pPr lvl="0"/>
            <a:r>
              <a:rPr lang="en-US" sz="6600" dirty="0">
                <a:solidFill>
                  <a:schemeClr val="tx1"/>
                </a:solidFill>
                <a:latin typeface="+mj-lt"/>
              </a:rPr>
              <a:t>Questions?</a:t>
            </a:r>
            <a:br>
              <a:rPr lang="en-US" sz="7200" dirty="0">
                <a:solidFill>
                  <a:schemeClr val="tx1"/>
                </a:solidFill>
              </a:rPr>
            </a:br>
            <a:r>
              <a:rPr lang="en-US" sz="2400" dirty="0">
                <a:solidFill>
                  <a:schemeClr val="bg1"/>
                </a:solidFill>
                <a:latin typeface="+mn-lt"/>
              </a:rPr>
              <a:t>Email: </a:t>
            </a:r>
            <a:r>
              <a:rPr lang="en-US" sz="2400" b="0" dirty="0">
                <a:solidFill>
                  <a:schemeClr val="bg1"/>
                </a:solidFill>
                <a:latin typeface="+mn-lt"/>
              </a:rPr>
              <a:t>ori@wku.edu</a:t>
            </a:r>
            <a:br>
              <a:rPr lang="en-US" sz="2400" b="0" dirty="0">
                <a:latin typeface="+mn-lt"/>
              </a:rPr>
            </a:br>
            <a:r>
              <a:rPr lang="en-US" sz="2400" dirty="0">
                <a:latin typeface="+mn-lt"/>
              </a:rPr>
              <a:t>Phone: </a:t>
            </a:r>
            <a:r>
              <a:rPr lang="en-US" sz="2400" b="0" dirty="0">
                <a:latin typeface="+mn-lt"/>
              </a:rPr>
              <a:t>270-745-3360</a:t>
            </a:r>
            <a:br>
              <a:rPr lang="en-US" sz="2400" b="0" dirty="0">
                <a:latin typeface="+mn-lt"/>
              </a:rPr>
            </a:br>
            <a:r>
              <a:rPr lang="en-US" sz="2400" dirty="0">
                <a:latin typeface="+mn-lt"/>
              </a:rPr>
              <a:t>Wetherby Administration Building</a:t>
            </a:r>
            <a:br>
              <a:rPr lang="en-US" sz="2400" b="0" dirty="0">
                <a:latin typeface="+mn-lt"/>
              </a:rPr>
            </a:br>
            <a:r>
              <a:rPr lang="en-US" sz="2400" b="0" dirty="0">
                <a:latin typeface="+mn-lt"/>
              </a:rPr>
              <a:t>Suite 301</a:t>
            </a:r>
            <a:br>
              <a:rPr lang="en-US" sz="2400" b="0" dirty="0">
                <a:latin typeface="+mn-lt"/>
              </a:rPr>
            </a:br>
            <a:r>
              <a:rPr lang="en-US" sz="2400" dirty="0">
                <a:latin typeface="+mn-lt"/>
              </a:rPr>
              <a:t>Website: </a:t>
            </a:r>
            <a:r>
              <a:rPr lang="en-US" sz="2400" b="0" dirty="0">
                <a:latin typeface="+mn-lt"/>
              </a:rPr>
              <a:t>https://www.wku.edu/compliance/</a:t>
            </a:r>
            <a:endParaRPr sz="2100" dirty="0">
              <a:latin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theme/theme1.xml><?xml version="1.0" encoding="utf-8"?>
<a:theme xmlns:a="http://schemas.openxmlformats.org/drawingml/2006/main" name="Swiss">
  <a:themeElements>
    <a:clrScheme name="WKU Colors">
      <a:dk1>
        <a:srgbClr val="D01F3D"/>
      </a:dk1>
      <a:lt1>
        <a:srgbClr val="FFFFFF"/>
      </a:lt1>
      <a:dk2>
        <a:srgbClr val="000000"/>
      </a:dk2>
      <a:lt2>
        <a:srgbClr val="606366"/>
      </a:lt2>
      <a:accent1>
        <a:srgbClr val="606366"/>
      </a:accent1>
      <a:accent2>
        <a:srgbClr val="606366"/>
      </a:accent2>
      <a:accent3>
        <a:srgbClr val="606366"/>
      </a:accent3>
      <a:accent4>
        <a:srgbClr val="606366"/>
      </a:accent4>
      <a:accent5>
        <a:srgbClr val="FF2600"/>
      </a:accent5>
      <a:accent6>
        <a:srgbClr val="FF2600"/>
      </a:accent6>
      <a:hlink>
        <a:srgbClr val="606366"/>
      </a:hlink>
      <a:folHlink>
        <a:srgbClr val="6063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1079</TotalTime>
  <Words>1852</Words>
  <Application>Microsoft Office PowerPoint</Application>
  <PresentationFormat>On-screen Show (16:9)</PresentationFormat>
  <Paragraphs>148</Paragraphs>
  <Slides>20</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Wingdings</vt:lpstr>
      <vt:lpstr>Lato</vt:lpstr>
      <vt:lpstr>Raleway</vt:lpstr>
      <vt:lpstr>Arial</vt:lpstr>
      <vt:lpstr>Swiss</vt:lpstr>
      <vt:lpstr>What’s Research Security Got To Do With It?  </vt:lpstr>
      <vt:lpstr>Why Disclosures Matter</vt:lpstr>
      <vt:lpstr>What is a Conflict of Interest?</vt:lpstr>
      <vt:lpstr>PowerPoint Presentation</vt:lpstr>
      <vt:lpstr>PowerPoint Presentation</vt:lpstr>
      <vt:lpstr>PowerPoint Presentation</vt:lpstr>
      <vt:lpstr>PowerPoint Presentation</vt:lpstr>
      <vt:lpstr>Who Needs to Submit?</vt:lpstr>
      <vt:lpstr>Required Training</vt:lpstr>
      <vt:lpstr>PowerPoint Presentation</vt:lpstr>
      <vt:lpstr>Why Research Security Matters</vt:lpstr>
      <vt:lpstr>When Is It Due?</vt:lpstr>
      <vt:lpstr>PowerPoint Presentation</vt:lpstr>
      <vt:lpstr>Right here! Make your own. (With a little help from fellow Hilltoppers)</vt:lpstr>
      <vt:lpstr>Right here! Make your own. (With a little help from fellow Hilltoppers)</vt:lpstr>
      <vt:lpstr>Right here! Make your own. (With a little help from fellow Hilltoppers)</vt:lpstr>
      <vt:lpstr>Right here! Make your own. (With a little help from fellow Hilltoppers)</vt:lpstr>
      <vt:lpstr>Right here! Make your own. (With a little help from fellow Hilltoppers)</vt:lpstr>
      <vt:lpstr>Right here! Make your own. (With a little help from fellow Hilltoppers)</vt:lpstr>
      <vt:lpstr>Questions? Email: ori@wku.edu Phone: 270-745-3360 Wetherby Administration Building Suite 301 Website: https://www.wku.edu/compliance/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Making Presentations That Stick</dc:title>
  <dc:creator>Friddell, Darian</dc:creator>
  <cp:lastModifiedBy>Friddell, Darian</cp:lastModifiedBy>
  <cp:revision>27</cp:revision>
  <dcterms:modified xsi:type="dcterms:W3CDTF">2026-09-15T12:51:08Z</dcterms:modified>
</cp:coreProperties>
</file>