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5_0.xml" ContentType="application/vnd.ms-powerpoint.comments+xml"/>
  <Override PartName="/ppt/notesSlides/notesSlide3.xml" ContentType="application/vnd.openxmlformats-officedocument.presentationml.notesSlide+xml"/>
  <Override PartName="/ppt/comments/modernComment_11A_27AF09D6.xml" ContentType="application/vnd.ms-powerpoint.comments+xml"/>
  <Override PartName="/ppt/notesSlides/notesSlide4.xml" ContentType="application/vnd.openxmlformats-officedocument.presentationml.notesSlide+xml"/>
  <Override PartName="/ppt/comments/modernComment_118_0.xml" ContentType="application/vnd.ms-powerpoint.comments+xml"/>
  <Override PartName="/ppt/comments/modernComment_11B_ED57F5DB.xml" ContentType="application/vnd.ms-powerpoint.comments+xml"/>
  <Override PartName="/ppt/notesSlides/notesSlide5.xml" ContentType="application/vnd.openxmlformats-officedocument.presentationml.notesSlide+xml"/>
  <Override PartName="/ppt/comments/modernComment_108_0.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A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20_7E6961DB.xml" ContentType="application/vnd.ms-powerpoint.comments+xml"/>
  <Override PartName="/ppt/notesSlides/notesSlide10.xml" ContentType="application/vnd.openxmlformats-officedocument.presentationml.notesSlide+xml"/>
  <Override PartName="/ppt/comments/modernComment_113_0.xml" ContentType="application/vnd.ms-powerpoint.comment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5"/>
  </p:notesMasterIdLst>
  <p:sldIdLst>
    <p:sldId id="256" r:id="rId2"/>
    <p:sldId id="261" r:id="rId3"/>
    <p:sldId id="282" r:id="rId4"/>
    <p:sldId id="280" r:id="rId5"/>
    <p:sldId id="283" r:id="rId6"/>
    <p:sldId id="284" r:id="rId7"/>
    <p:sldId id="276" r:id="rId8"/>
    <p:sldId id="277" r:id="rId9"/>
    <p:sldId id="278" r:id="rId10"/>
    <p:sldId id="264" r:id="rId11"/>
    <p:sldId id="274" r:id="rId12"/>
    <p:sldId id="285" r:id="rId13"/>
    <p:sldId id="286" r:id="rId14"/>
    <p:sldId id="266" r:id="rId15"/>
    <p:sldId id="267" r:id="rId16"/>
    <p:sldId id="257" r:id="rId17"/>
    <p:sldId id="288" r:id="rId18"/>
    <p:sldId id="289" r:id="rId19"/>
    <p:sldId id="279" r:id="rId20"/>
    <p:sldId id="290" r:id="rId21"/>
    <p:sldId id="291" r:id="rId22"/>
    <p:sldId id="275" r:id="rId23"/>
    <p:sldId id="268" r:id="rId24"/>
  </p:sldIdLst>
  <p:sldSz cx="9144000" cy="5143500" type="screen16x9"/>
  <p:notesSz cx="6858000" cy="9144000"/>
  <p:embeddedFontLst>
    <p:embeddedFont>
      <p:font typeface="Lato" panose="020F0502020204030203" pitchFamily="34" charset="0"/>
      <p:regular r:id="rId26"/>
      <p:bold r:id="rId27"/>
      <p:italic r:id="rId28"/>
      <p:boldItalic r:id="rId29"/>
    </p:embeddedFont>
    <p:embeddedFont>
      <p:font typeface="Raleway"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44E1CF-BB22-28FA-22DD-7D2A8D499003}" name="Olin Blue, Kim" initials="KO" userId="S::kimberly.olinblue@wku.edu::def31457-c78a-4968-9d20-f988f78d7b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7D8E2-2982-4027-AD00-AB0DA837EBBD}" v="4" dt="2026-09-04T18:12:03.396"/>
  </p1510:revLst>
</p1510:revInfo>
</file>

<file path=ppt/tableStyles.xml><?xml version="1.0" encoding="utf-8"?>
<a:tblStyleLst xmlns:a="http://schemas.openxmlformats.org/drawingml/2006/main" def="{D4D52EFD-9338-439B-9EA3-14D2CB630C49}">
  <a:tblStyle styleId="{D4D52EFD-9338-439B-9EA3-14D2CB630C4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4"/>
    <p:restoredTop sz="94068" autoAdjust="0"/>
  </p:normalViewPr>
  <p:slideViewPr>
    <p:cSldViewPr snapToGrid="0">
      <p:cViewPr varScale="1">
        <p:scale>
          <a:sx n="137" d="100"/>
          <a:sy n="137" d="100"/>
        </p:scale>
        <p:origin x="666"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ddell, Darian" userId="dc3f2f81-b20e-4757-9fa5-00f9fb001a23" providerId="ADAL" clId="{BD163FAD-16C1-4039-A66A-50EF2C6D75A4}"/>
    <pc:docChg chg="undo custSel addSld delSld modSld sldOrd">
      <pc:chgData name="Friddell, Darian" userId="dc3f2f81-b20e-4757-9fa5-00f9fb001a23" providerId="ADAL" clId="{BD163FAD-16C1-4039-A66A-50EF2C6D75A4}" dt="2026-09-04T18:20:35.714" v="1399" actId="20577"/>
      <pc:docMkLst>
        <pc:docMk/>
      </pc:docMkLst>
      <pc:sldChg chg="del">
        <pc:chgData name="Friddell, Darian" userId="dc3f2f81-b20e-4757-9fa5-00f9fb001a23" providerId="ADAL" clId="{BD163FAD-16C1-4039-A66A-50EF2C6D75A4}" dt="2026-09-04T14:49:41.390" v="138" actId="47"/>
        <pc:sldMkLst>
          <pc:docMk/>
          <pc:sldMk cId="0" sldId="259"/>
        </pc:sldMkLst>
      </pc:sldChg>
      <pc:sldChg chg="del">
        <pc:chgData name="Friddell, Darian" userId="dc3f2f81-b20e-4757-9fa5-00f9fb001a23" providerId="ADAL" clId="{BD163FAD-16C1-4039-A66A-50EF2C6D75A4}" dt="2026-09-04T14:49:42.120" v="139" actId="47"/>
        <pc:sldMkLst>
          <pc:docMk/>
          <pc:sldMk cId="0" sldId="260"/>
        </pc:sldMkLst>
      </pc:sldChg>
      <pc:sldChg chg="del">
        <pc:chgData name="Friddell, Darian" userId="dc3f2f81-b20e-4757-9fa5-00f9fb001a23" providerId="ADAL" clId="{BD163FAD-16C1-4039-A66A-50EF2C6D75A4}" dt="2026-09-04T14:49:40.460" v="137" actId="47"/>
        <pc:sldMkLst>
          <pc:docMk/>
          <pc:sldMk cId="0" sldId="265"/>
        </pc:sldMkLst>
      </pc:sldChg>
      <pc:sldChg chg="modSp mod">
        <pc:chgData name="Friddell, Darian" userId="dc3f2f81-b20e-4757-9fa5-00f9fb001a23" providerId="ADAL" clId="{BD163FAD-16C1-4039-A66A-50EF2C6D75A4}" dt="2026-09-04T14:49:37.070" v="136" actId="1076"/>
        <pc:sldMkLst>
          <pc:docMk/>
          <pc:sldMk cId="0" sldId="268"/>
        </pc:sldMkLst>
        <pc:spChg chg="mod">
          <ac:chgData name="Friddell, Darian" userId="dc3f2f81-b20e-4757-9fa5-00f9fb001a23" providerId="ADAL" clId="{BD163FAD-16C1-4039-A66A-50EF2C6D75A4}" dt="2026-09-04T14:49:37.070" v="136" actId="1076"/>
          <ac:spMkLst>
            <pc:docMk/>
            <pc:sldMk cId="0" sldId="268"/>
            <ac:spMk id="178" creationId="{00000000-0000-0000-0000-000000000000}"/>
          </ac:spMkLst>
        </pc:spChg>
      </pc:sldChg>
      <pc:sldChg chg="addSp delSp mod">
        <pc:chgData name="Friddell, Darian" userId="dc3f2f81-b20e-4757-9fa5-00f9fb001a23" providerId="ADAL" clId="{BD163FAD-16C1-4039-A66A-50EF2C6D75A4}" dt="2026-09-04T18:11:42.551" v="142" actId="478"/>
        <pc:sldMkLst>
          <pc:docMk/>
          <pc:sldMk cId="0" sldId="274"/>
        </pc:sldMkLst>
        <pc:picChg chg="add del">
          <ac:chgData name="Friddell, Darian" userId="dc3f2f81-b20e-4757-9fa5-00f9fb001a23" providerId="ADAL" clId="{BD163FAD-16C1-4039-A66A-50EF2C6D75A4}" dt="2026-09-04T18:11:42.551" v="142" actId="478"/>
          <ac:picMkLst>
            <pc:docMk/>
            <pc:sldMk cId="0" sldId="274"/>
            <ac:picMk id="4" creationId="{B53477C3-5A67-62AD-66EF-671C69C13E50}"/>
          </ac:picMkLst>
        </pc:picChg>
      </pc:sldChg>
      <pc:sldChg chg="modSp mod">
        <pc:chgData name="Friddell, Darian" userId="dc3f2f81-b20e-4757-9fa5-00f9fb001a23" providerId="ADAL" clId="{BD163FAD-16C1-4039-A66A-50EF2C6D75A4}" dt="2026-09-04T18:20:35.714" v="1399" actId="20577"/>
        <pc:sldMkLst>
          <pc:docMk/>
          <pc:sldMk cId="3177673816" sldId="276"/>
        </pc:sldMkLst>
        <pc:spChg chg="mod">
          <ac:chgData name="Friddell, Darian" userId="dc3f2f81-b20e-4757-9fa5-00f9fb001a23" providerId="ADAL" clId="{BD163FAD-16C1-4039-A66A-50EF2C6D75A4}" dt="2026-09-04T18:20:35.714" v="1399" actId="20577"/>
          <ac:spMkLst>
            <pc:docMk/>
            <pc:sldMk cId="3177673816" sldId="276"/>
            <ac:spMk id="6" creationId="{9B3A9971-8843-1641-83EB-AD146ECC7259}"/>
          </ac:spMkLst>
        </pc:spChg>
      </pc:sldChg>
      <pc:sldChg chg="modSp mod">
        <pc:chgData name="Friddell, Darian" userId="dc3f2f81-b20e-4757-9fa5-00f9fb001a23" providerId="ADAL" clId="{BD163FAD-16C1-4039-A66A-50EF2C6D75A4}" dt="2026-09-04T15:14:42.944" v="140" actId="313"/>
        <pc:sldMkLst>
          <pc:docMk/>
          <pc:sldMk cId="1947273115" sldId="277"/>
        </pc:sldMkLst>
        <pc:spChg chg="mod">
          <ac:chgData name="Friddell, Darian" userId="dc3f2f81-b20e-4757-9fa5-00f9fb001a23" providerId="ADAL" clId="{BD163FAD-16C1-4039-A66A-50EF2C6D75A4}" dt="2026-09-04T15:14:42.944" v="140" actId="313"/>
          <ac:spMkLst>
            <pc:docMk/>
            <pc:sldMk cId="1947273115" sldId="277"/>
            <ac:spMk id="6" creationId="{9753D837-6EDC-85E8-255A-BA8D7F119378}"/>
          </ac:spMkLst>
        </pc:spChg>
      </pc:sldChg>
      <pc:sldChg chg="modSp add mod ord">
        <pc:chgData name="Friddell, Darian" userId="dc3f2f81-b20e-4757-9fa5-00f9fb001a23" providerId="ADAL" clId="{BD163FAD-16C1-4039-A66A-50EF2C6D75A4}" dt="2026-09-04T18:19:34.067" v="1302" actId="20577"/>
        <pc:sldMkLst>
          <pc:docMk/>
          <pc:sldMk cId="0" sldId="280"/>
        </pc:sldMkLst>
        <pc:spChg chg="mod">
          <ac:chgData name="Friddell, Darian" userId="dc3f2f81-b20e-4757-9fa5-00f9fb001a23" providerId="ADAL" clId="{BD163FAD-16C1-4039-A66A-50EF2C6D75A4}" dt="2026-09-04T18:19:08.215" v="1301" actId="1076"/>
          <ac:spMkLst>
            <pc:docMk/>
            <pc:sldMk cId="0" sldId="280"/>
            <ac:spMk id="243" creationId="{00000000-0000-0000-0000-000000000000}"/>
          </ac:spMkLst>
        </pc:spChg>
        <pc:spChg chg="mod">
          <ac:chgData name="Friddell, Darian" userId="dc3f2f81-b20e-4757-9fa5-00f9fb001a23" providerId="ADAL" clId="{BD163FAD-16C1-4039-A66A-50EF2C6D75A4}" dt="2026-09-04T18:14:37.885" v="501" actId="14100"/>
          <ac:spMkLst>
            <pc:docMk/>
            <pc:sldMk cId="0" sldId="280"/>
            <ac:spMk id="244" creationId="{00000000-0000-0000-0000-000000000000}"/>
          </ac:spMkLst>
        </pc:spChg>
        <pc:spChg chg="mod">
          <ac:chgData name="Friddell, Darian" userId="dc3f2f81-b20e-4757-9fa5-00f9fb001a23" providerId="ADAL" clId="{BD163FAD-16C1-4039-A66A-50EF2C6D75A4}" dt="2026-09-04T18:14:44.588" v="503" actId="14100"/>
          <ac:spMkLst>
            <pc:docMk/>
            <pc:sldMk cId="0" sldId="280"/>
            <ac:spMk id="245" creationId="{00000000-0000-0000-0000-000000000000}"/>
          </ac:spMkLst>
        </pc:spChg>
        <pc:spChg chg="mod">
          <ac:chgData name="Friddell, Darian" userId="dc3f2f81-b20e-4757-9fa5-00f9fb001a23" providerId="ADAL" clId="{BD163FAD-16C1-4039-A66A-50EF2C6D75A4}" dt="2026-09-04T18:14:46.850" v="504" actId="14100"/>
          <ac:spMkLst>
            <pc:docMk/>
            <pc:sldMk cId="0" sldId="280"/>
            <ac:spMk id="246" creationId="{00000000-0000-0000-0000-000000000000}"/>
          </ac:spMkLst>
        </pc:spChg>
        <pc:spChg chg="mod">
          <ac:chgData name="Friddell, Darian" userId="dc3f2f81-b20e-4757-9fa5-00f9fb001a23" providerId="ADAL" clId="{BD163FAD-16C1-4039-A66A-50EF2C6D75A4}" dt="2026-09-04T18:18:52.680" v="1296" actId="14100"/>
          <ac:spMkLst>
            <pc:docMk/>
            <pc:sldMk cId="0" sldId="280"/>
            <ac:spMk id="247" creationId="{00000000-0000-0000-0000-000000000000}"/>
          </ac:spMkLst>
        </pc:spChg>
        <pc:spChg chg="mod">
          <ac:chgData name="Friddell, Darian" userId="dc3f2f81-b20e-4757-9fa5-00f9fb001a23" providerId="ADAL" clId="{BD163FAD-16C1-4039-A66A-50EF2C6D75A4}" dt="2026-09-04T18:19:34.067" v="1302" actId="20577"/>
          <ac:spMkLst>
            <pc:docMk/>
            <pc:sldMk cId="0" sldId="280"/>
            <ac:spMk id="248" creationId="{00000000-0000-0000-0000-000000000000}"/>
          </ac:spMkLst>
        </pc:spChg>
        <pc:spChg chg="mod">
          <ac:chgData name="Friddell, Darian" userId="dc3f2f81-b20e-4757-9fa5-00f9fb001a23" providerId="ADAL" clId="{BD163FAD-16C1-4039-A66A-50EF2C6D75A4}" dt="2026-09-04T18:17:08.139" v="958" actId="113"/>
          <ac:spMkLst>
            <pc:docMk/>
            <pc:sldMk cId="0" sldId="280"/>
            <ac:spMk id="249" creationId="{00000000-0000-0000-0000-000000000000}"/>
          </ac:spMkLst>
        </pc:spChg>
      </pc:sldChg>
      <pc:sldChg chg="addSp delSp new del mod">
        <pc:chgData name="Friddell, Darian" userId="dc3f2f81-b20e-4757-9fa5-00f9fb001a23" providerId="ADAL" clId="{BD163FAD-16C1-4039-A66A-50EF2C6D75A4}" dt="2026-09-04T18:11:50.592" v="146" actId="47"/>
        <pc:sldMkLst>
          <pc:docMk/>
          <pc:sldMk cId="3662658401" sldId="280"/>
        </pc:sldMkLst>
        <pc:picChg chg="add del">
          <ac:chgData name="Friddell, Darian" userId="dc3f2f81-b20e-4757-9fa5-00f9fb001a23" providerId="ADAL" clId="{BD163FAD-16C1-4039-A66A-50EF2C6D75A4}" dt="2026-09-04T18:11:49.488" v="145" actId="478"/>
          <ac:picMkLst>
            <pc:docMk/>
            <pc:sldMk cId="3662658401" sldId="280"/>
            <ac:picMk id="3" creationId="{15F5F5DF-2194-F620-C439-B7AF40D97E98}"/>
          </ac:picMkLst>
        </pc:picChg>
      </pc:sldChg>
    </pc:docChg>
  </pc:docChgLst>
</pc:chgInfo>
</file>

<file path=ppt/comments/modernComment_10A_0.xml><?xml version="1.0" encoding="utf-8"?>
<p188:cmLst xmlns:a="http://schemas.openxmlformats.org/drawingml/2006/main" xmlns:r="http://schemas.openxmlformats.org/officeDocument/2006/relationships" xmlns:p188="http://schemas.microsoft.com/office/powerpoint/2018/8/main">
  <p188:cm id="{7DF7D890-4D81-4423-8F23-47727C3E4388}" authorId="{7F44E1CF-BB22-28FA-22DD-7D2A8D499003}" status="resolved" created="2026-09-09T18:17:41.043" complete="100000">
    <ac:txMkLst xmlns:ac="http://schemas.microsoft.com/office/drawing/2013/main/command">
      <pc:docMk xmlns:pc="http://schemas.microsoft.com/office/powerpoint/2013/main/command"/>
      <pc:sldMk xmlns:pc="http://schemas.microsoft.com/office/powerpoint/2013/main/command" cId="0" sldId="266"/>
      <ac:spMk id="162" creationId="{00000000-0000-0000-0000-000000000000}"/>
      <ac:txMk cp="153">
        <ac:context len="328" hash="462381832"/>
      </ac:txMk>
    </ac:txMkLst>
    <p188:pos x="841978" y="1812106"/>
    <p188:txBody>
      <a:bodyPr/>
      <a:lstStyle/>
      <a:p>
        <a:r>
          <a:rPr lang="en-US"/>
          <a:t>State</a:t>
        </a:r>
      </a:p>
    </p188:txBody>
  </p188:cm>
</p188:cmLst>
</file>

<file path=ppt/comments/modernComment_11A_27AF09D6.xml><?xml version="1.0" encoding="utf-8"?>
<p188:cmLst xmlns:a="http://schemas.openxmlformats.org/drawingml/2006/main" xmlns:r="http://schemas.openxmlformats.org/officeDocument/2006/relationships" xmlns:p188="http://schemas.microsoft.com/office/powerpoint/2018/8/main">
  <p188:cm id="{CE3FF5E5-E347-4143-84AF-FF3381B5AE24}" authorId="{7F44E1CF-BB22-28FA-22DD-7D2A8D499003}" status="resolved" created="2026-09-09T18:01:40.934" complete="100000">
    <ac:txMkLst xmlns:ac="http://schemas.microsoft.com/office/drawing/2013/main/command">
      <pc:docMk xmlns:pc="http://schemas.microsoft.com/office/powerpoint/2013/main/command"/>
      <pc:sldMk xmlns:pc="http://schemas.microsoft.com/office/powerpoint/2013/main/command" cId="665782742" sldId="282"/>
      <ac:spMk id="248" creationId="{03D141AA-625A-CE68-D499-2E857E1E203B}"/>
      <ac:txMk cp="148" len="7">
        <ac:context len="719" hash="1552051367"/>
      </ac:txMk>
    </ac:txMkLst>
    <p188:pos x="3687048" y="900913"/>
    <p188:txBody>
      <a:bodyPr/>
      <a:lstStyle/>
      <a:p>
        <a:r>
          <a:rPr lang="en-US"/>
          <a:t>projects</a:t>
        </a:r>
      </a:p>
    </p188:txBody>
  </p188:cm>
  <p188:cm id="{2F780210-2376-4B2C-8604-021A2692A4CB}" authorId="{7F44E1CF-BB22-28FA-22DD-7D2A8D499003}" status="resolved" created="2026-09-09T18:02:16.911" complete="100000">
    <ac:txMkLst xmlns:ac="http://schemas.microsoft.com/office/drawing/2013/main/command">
      <pc:docMk xmlns:pc="http://schemas.microsoft.com/office/powerpoint/2013/main/command"/>
      <pc:sldMk xmlns:pc="http://schemas.microsoft.com/office/powerpoint/2013/main/command" cId="665782742" sldId="282"/>
      <ac:spMk id="248" creationId="{03D141AA-625A-CE68-D499-2E857E1E203B}"/>
      <ac:txMk cp="180" len="2">
        <ac:context len="719" hash="1552051367"/>
      </ac:txMk>
    </ac:txMkLst>
    <p188:pos x="1493975" y="1109069"/>
    <p188:txBody>
      <a:bodyPr/>
      <a:lstStyle/>
      <a:p>
        <a:r>
          <a:rPr lang="en-US"/>
          <a:t>nor</a:t>
        </a:r>
      </a:p>
    </p188:txBody>
  </p188:cm>
  <p188:cm id="{A28CEBC5-77C7-40FB-9359-A2D4F91D7081}" authorId="{7F44E1CF-BB22-28FA-22DD-7D2A8D499003}" status="resolved" created="2026-09-09T18:02:55.377" complete="100000">
    <ac:txMkLst xmlns:ac="http://schemas.microsoft.com/office/drawing/2013/main/command">
      <pc:docMk xmlns:pc="http://schemas.microsoft.com/office/powerpoint/2013/main/command"/>
      <pc:sldMk xmlns:pc="http://schemas.microsoft.com/office/powerpoint/2013/main/command" cId="665782742" sldId="282"/>
      <ac:spMk id="248" creationId="{03D141AA-625A-CE68-D499-2E857E1E203B}"/>
      <ac:txMk cp="235" len="2">
        <ac:context len="719" hash="1552051367"/>
      </ac:txMk>
    </ac:txMkLst>
    <p188:pos x="1664960" y="1324659"/>
    <p188:txBody>
      <a:bodyPr/>
      <a:lstStyle/>
      <a:p>
        <a:r>
          <a:rPr lang="en-US"/>
          <a:t>Have no</a:t>
        </a:r>
      </a:p>
    </p188:txBody>
  </p188:cm>
  <p188:cm id="{4D474E05-1D42-4838-80A2-328FF75C78CA}" authorId="{7F44E1CF-BB22-28FA-22DD-7D2A8D499003}" status="resolved" created="2026-09-09T18:03:32.481" complete="100000">
    <ac:txMkLst xmlns:ac="http://schemas.microsoft.com/office/drawing/2013/main/command">
      <pc:docMk xmlns:pc="http://schemas.microsoft.com/office/powerpoint/2013/main/command"/>
      <pc:sldMk xmlns:pc="http://schemas.microsoft.com/office/powerpoint/2013/main/command" cId="665782742" sldId="282"/>
      <ac:spMk id="247" creationId="{CB4C5831-73E8-21E3-26FC-90877A796AE0}"/>
      <ac:txMk cp="78" len="1">
        <ac:context len="320" hash="4184484757"/>
      </ac:txMk>
    </ac:txMkLst>
    <p188:pos x="1486516" y="694415"/>
    <p188:txBody>
      <a:bodyPr/>
      <a:lstStyle/>
      <a:p>
        <a:r>
          <a:rPr lang="en-US"/>
          <a:t>are</a:t>
        </a:r>
      </a:p>
    </p188:txBody>
  </p188:cm>
</p188:cmLst>
</file>

<file path=ppt/comments/modernComment_11B_ED57F5DB.xml><?xml version="1.0" encoding="utf-8"?>
<p188:cmLst xmlns:a="http://schemas.openxmlformats.org/drawingml/2006/main" xmlns:r="http://schemas.openxmlformats.org/officeDocument/2006/relationships" xmlns:p188="http://schemas.microsoft.com/office/powerpoint/2018/8/main">
  <p188:cm id="{C5A47774-1EDF-49F3-9A75-91E21D9D20A0}" authorId="{7F44E1CF-BB22-28FA-22DD-7D2A8D499003}" status="resolved" created="2026-09-09T18:10:12.979" complete="100000">
    <ac:txMkLst xmlns:ac="http://schemas.microsoft.com/office/drawing/2013/main/command">
      <pc:docMk xmlns:pc="http://schemas.microsoft.com/office/powerpoint/2013/main/command"/>
      <pc:sldMk xmlns:pc="http://schemas.microsoft.com/office/powerpoint/2013/main/command" cId="3981964763" sldId="283"/>
      <ac:spMk id="5" creationId="{A48F9E58-98E1-AAB8-4867-9726F8771BDE}"/>
      <ac:txMk cp="55" len="1">
        <ac:context len="353" hash="2611513175"/>
      </ac:txMk>
    </ac:txMkLst>
    <p188:pos x="6055013" y="226050"/>
    <p188:txBody>
      <a:bodyPr/>
      <a:lstStyle/>
      <a:p>
        <a:r>
          <a:rPr lang="en-US"/>
          <a:t>Would like</a:t>
        </a:r>
      </a:p>
    </p188:txBody>
  </p188:cm>
  <p188:cm id="{CBEFA601-0B95-4CA8-B0B2-08C56EBB8722}" authorId="{7F44E1CF-BB22-28FA-22DD-7D2A8D499003}" status="resolved" created="2026-09-09T18:11:03.821" complete="100000">
    <ac:txMkLst xmlns:ac="http://schemas.microsoft.com/office/drawing/2013/main/command">
      <pc:docMk xmlns:pc="http://schemas.microsoft.com/office/powerpoint/2013/main/command"/>
      <pc:sldMk xmlns:pc="http://schemas.microsoft.com/office/powerpoint/2013/main/command" cId="3981964763" sldId="283"/>
      <ac:spMk id="5" creationId="{A48F9E58-98E1-AAB8-4867-9726F8771BDE}"/>
      <ac:txMk cp="70" len="20">
        <ac:context len="353" hash="2611513175"/>
      </ac:txMk>
    </ac:txMkLst>
    <p188:pos x="1787813" y="434206"/>
    <p188:txBody>
      <a:bodyPr/>
      <a:lstStyle/>
      <a:p>
        <a:r>
          <a:rPr lang="en-US"/>
          <a:t>Students to conduct</a:t>
        </a:r>
      </a:p>
    </p188:txBody>
  </p188:cm>
  <p188:cm id="{36FC323F-6FB1-472B-A93C-54C74C0FC037}" authorId="{7F44E1CF-BB22-28FA-22DD-7D2A8D499003}" status="resolved" created="2026-09-09T18:12:18.620" complete="100000">
    <ac:txMkLst xmlns:ac="http://schemas.microsoft.com/office/drawing/2013/main/command">
      <pc:docMk xmlns:pc="http://schemas.microsoft.com/office/powerpoint/2013/main/command"/>
      <pc:sldMk xmlns:pc="http://schemas.microsoft.com/office/powerpoint/2013/main/command" cId="3981964763" sldId="283"/>
      <ac:spMk id="5" creationId="{A48F9E58-98E1-AAB8-4867-9726F8771BDE}"/>
      <ac:txMk cp="257" len="1">
        <ac:context len="353" hash="2611513175"/>
      </ac:txMk>
    </ac:txMkLst>
    <p188:pos x="4144438" y="865387"/>
    <p188:txBody>
      <a:bodyPr/>
      <a:lstStyle/>
      <a:p>
        <a:r>
          <a:rPr lang="en-US"/>
          <a:t>wants</a:t>
        </a:r>
      </a:p>
    </p188:txBody>
  </p188:cm>
  <p188:cm id="{7A63CDEA-B90E-4A2C-98AC-11B1A9B1E524}" authorId="{7F44E1CF-BB22-28FA-22DD-7D2A8D499003}" status="resolved" created="2026-09-09T18:14:44.060" complete="100000">
    <pc:sldMkLst xmlns:pc="http://schemas.microsoft.com/office/powerpoint/2013/main/command">
      <pc:docMk/>
      <pc:sldMk cId="3981964763" sldId="283"/>
    </pc:sldMkLst>
    <p188:txBody>
      <a:bodyPr/>
      <a:lstStyle/>
      <a:p>
        <a:r>
          <a:rPr lang="en-US"/>
          <a:t>to</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65F61D1B-D5E9-4C19-B222-775ECA2E52B0}" authorId="{7F44E1CF-BB22-28FA-22DD-7D2A8D499003}" status="resolved" created="2026-09-09T18:01:12.859" complete="100000">
    <ac:deMkLst xmlns:ac="http://schemas.microsoft.com/office/drawing/2013/main/command">
      <pc:docMk xmlns:pc="http://schemas.microsoft.com/office/powerpoint/2013/main/command"/>
      <pc:sldMk xmlns:pc="http://schemas.microsoft.com/office/powerpoint/2013/main/command" cId="0" sldId="261"/>
      <ac:spMk id="3" creationId="{53CD0626-1C4A-A7BC-7E77-0FF4292518ED}"/>
    </ac:deMkLst>
    <p188:txBody>
      <a:bodyPr/>
      <a:lstStyle/>
      <a:p>
        <a:r>
          <a:rPr lang="en-US"/>
          <a:t>Text should be white</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541AB231-7371-44AA-A6E2-B5C948A02082}" authorId="{7F44E1CF-BB22-28FA-22DD-7D2A8D499003}" status="resolved" created="2026-09-09T18:15:07.515" complete="100000">
    <ac:txMkLst xmlns:ac="http://schemas.microsoft.com/office/drawing/2013/main/command">
      <pc:docMk xmlns:pc="http://schemas.microsoft.com/office/powerpoint/2013/main/command"/>
      <pc:sldMk xmlns:pc="http://schemas.microsoft.com/office/powerpoint/2013/main/command" cId="0" sldId="264"/>
      <ac:spMk id="139" creationId="{00000000-0000-0000-0000-000000000000}"/>
      <ac:txMk cp="39" len="1">
        <ac:context len="199" hash="1212770289"/>
      </ac:txMk>
    </ac:txMkLst>
    <p188:pos x="3436705" y="1472466"/>
    <p188:txBody>
      <a:bodyPr/>
      <a:lstStyle/>
      <a:p>
        <a:r>
          <a:rPr lang="en-US"/>
          <a:t>Not needed if secondary data</a:t>
        </a:r>
      </a:p>
    </p188:txBody>
  </p188:cm>
</p188:cmLst>
</file>

<file path=ppt/comments/modernComment_113_0.xml><?xml version="1.0" encoding="utf-8"?>
<p188:cmLst xmlns:a="http://schemas.openxmlformats.org/drawingml/2006/main" xmlns:r="http://schemas.openxmlformats.org/officeDocument/2006/relationships" xmlns:p188="http://schemas.microsoft.com/office/powerpoint/2018/8/main">
  <p188:cm id="{E6EC9D9C-2A23-4A82-86E7-49D23CD04270}" authorId="{7F44E1CF-BB22-28FA-22DD-7D2A8D499003}" status="resolved" created="2026-09-09T18:26:16.269" complete="100000">
    <ac:txMkLst xmlns:ac="http://schemas.microsoft.com/office/drawing/2013/main/command">
      <pc:docMk xmlns:pc="http://schemas.microsoft.com/office/powerpoint/2013/main/command"/>
      <pc:sldMk xmlns:pc="http://schemas.microsoft.com/office/powerpoint/2013/main/command" cId="0" sldId="275"/>
      <ac:spMk id="2" creationId="{D2F1EAD9-7673-BCDB-7BD0-D5A52FD5A39E}"/>
      <ac:txMk cp="0" len="717">
        <ac:context len="718" hash="3255612393"/>
      </ac:txMk>
    </ac:txMkLst>
    <p188:pos x="8037143" y="224475"/>
    <p188:txBody>
      <a:bodyPr/>
      <a:lstStyle/>
      <a:p>
        <a:r>
          <a:rPr lang="en-US"/>
          <a:t>White text</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1436B86C-8060-49BB-99BE-E3784D531852}" authorId="{7F44E1CF-BB22-28FA-22DD-7D2A8D499003}" status="resolved" created="2026-09-09T18:07:37.355" complete="100000">
    <ac:txMkLst xmlns:ac="http://schemas.microsoft.com/office/drawing/2013/main/command">
      <pc:docMk xmlns:pc="http://schemas.microsoft.com/office/powerpoint/2013/main/command"/>
      <pc:sldMk xmlns:pc="http://schemas.microsoft.com/office/powerpoint/2013/main/command" cId="0" sldId="280"/>
      <ac:spMk id="249" creationId="{00000000-0000-0000-0000-000000000000}"/>
      <ac:txMk cp="161" len="37">
        <ac:context len="326" hash="213581353"/>
      </ac:txMk>
    </ac:txMkLst>
    <p188:pos x="2199776" y="2080338"/>
    <p188:txBody>
      <a:bodyPr/>
      <a:lstStyle/>
      <a:p>
        <a:r>
          <a:rPr lang="en-US"/>
          <a:t>Add interviews</a:t>
        </a:r>
      </a:p>
    </p188:txBody>
  </p188:cm>
</p188:cmLst>
</file>

<file path=ppt/comments/modernComment_120_7E6961DB.xml><?xml version="1.0" encoding="utf-8"?>
<p188:cmLst xmlns:a="http://schemas.openxmlformats.org/drawingml/2006/main" xmlns:r="http://schemas.openxmlformats.org/officeDocument/2006/relationships" xmlns:p188="http://schemas.microsoft.com/office/powerpoint/2018/8/main">
  <p188:cm id="{E300C486-3785-40AC-BA82-6459729489B5}" authorId="{7F44E1CF-BB22-28FA-22DD-7D2A8D499003}" status="resolved" created="2026-09-09T18:19:10.960" complete="100000">
    <ac:txMkLst xmlns:ac="http://schemas.microsoft.com/office/drawing/2013/main/command">
      <pc:docMk xmlns:pc="http://schemas.microsoft.com/office/powerpoint/2013/main/command"/>
      <pc:sldMk xmlns:pc="http://schemas.microsoft.com/office/powerpoint/2013/main/command" cId="2120835547" sldId="288"/>
      <ac:spMk id="5" creationId="{3FA2D596-348D-C2E5-5EB3-EC68098F0B23}"/>
      <ac:txMk cp="176">
        <ac:context len="322" hash="4088759936"/>
      </ac:txMk>
    </ac:txMkLst>
    <p188:pos x="3036750" y="649797"/>
    <p188:txBody>
      <a:bodyPr/>
      <a:lstStyle/>
      <a:p>
        <a:r>
          <a:rPr lang="en-US"/>
          <a:t>Cross out</a:t>
        </a:r>
      </a:p>
    </p188:txBody>
  </p188:cm>
  <p188:cm id="{8DA014C1-1600-406C-94D9-DD45424870CD}" authorId="{7F44E1CF-BB22-28FA-22DD-7D2A8D499003}" status="resolved" created="2026-09-09T18:21:28.283" complete="100000">
    <ac:txMkLst xmlns:ac="http://schemas.microsoft.com/office/drawing/2013/main/command">
      <pc:docMk xmlns:pc="http://schemas.microsoft.com/office/powerpoint/2013/main/command"/>
      <pc:sldMk xmlns:pc="http://schemas.microsoft.com/office/powerpoint/2013/main/command" cId="2120835547" sldId="288"/>
      <ac:spMk id="6" creationId="{D1357A24-961C-A368-D4A7-115DC61245E9}"/>
      <ac:txMk cp="171" len="1">
        <ac:context len="506" hash="67095310"/>
      </ac:txMk>
    </ac:txMkLst>
    <p188:pos x="4159306" y="647235"/>
    <p188:txBody>
      <a:bodyPr/>
      <a:lstStyle/>
      <a:p>
        <a:r>
          <a:rPr lang="en-US"/>
          <a:t>Teachers in those counties. </a:t>
        </a:r>
      </a:p>
    </p188:txBody>
  </p188:cm>
  <p188:cm id="{3D657D25-98A9-4E98-B51C-E5A14812CA94}" authorId="{7F44E1CF-BB22-28FA-22DD-7D2A8D499003}" status="resolved" created="2026-09-09T18:23:00.736" complete="100000">
    <ac:txMkLst xmlns:ac="http://schemas.microsoft.com/office/drawing/2013/main/command">
      <pc:docMk xmlns:pc="http://schemas.microsoft.com/office/powerpoint/2013/main/command"/>
      <pc:sldMk xmlns:pc="http://schemas.microsoft.com/office/powerpoint/2013/main/command" cId="2120835547" sldId="288"/>
      <ac:spMk id="6" creationId="{D1357A24-961C-A368-D4A7-115DC61245E9}"/>
      <ac:txMk cp="95" len="6">
        <ac:context len="506" hash="67095310"/>
      </ac:txMk>
    </ac:txMkLst>
    <p188:pos x="2181823" y="431645"/>
    <p188:txBody>
      <a:bodyPr/>
      <a:lstStyle/>
      <a:p>
        <a:r>
          <a:rPr lang="en-US"/>
          <a:t>Letters/emails</a:t>
        </a:r>
      </a:p>
    </p188:txBody>
  </p188:cm>
  <p188:cm id="{004E7D02-083A-41A1-8BA4-66FBE0FD77EE}" authorId="{7F44E1CF-BB22-28FA-22DD-7D2A8D499003}" status="resolved" created="2026-09-09T18:24:40.091" complete="100000">
    <ac:txMkLst xmlns:ac="http://schemas.microsoft.com/office/drawing/2013/main/command">
      <pc:docMk xmlns:pc="http://schemas.microsoft.com/office/powerpoint/2013/main/command"/>
      <pc:sldMk xmlns:pc="http://schemas.microsoft.com/office/powerpoint/2013/main/command" cId="2120835547" sldId="288"/>
      <ac:spMk id="6" creationId="{D1357A24-961C-A368-D4A7-115DC61245E9}"/>
      <ac:txMk cp="129" len="12">
        <ac:context len="506" hash="67095310"/>
      </ac:txMk>
    </ac:txMkLst>
    <p188:pos x="5675872" y="431645"/>
    <p188:txBody>
      <a:bodyPr/>
      <a:lstStyle/>
      <a:p>
        <a:r>
          <a:rPr lang="en-US"/>
          <a:t>Each county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965474a9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a:extLst>
            <a:ext uri="{FF2B5EF4-FFF2-40B4-BE49-F238E27FC236}">
              <a16:creationId xmlns:a16="http://schemas.microsoft.com/office/drawing/2014/main" id="{FD1D9DC6-D7EA-1E54-EADE-6AD1AC237266}"/>
            </a:ext>
          </a:extLst>
        </p:cNvPr>
        <p:cNvGrpSpPr/>
        <p:nvPr/>
      </p:nvGrpSpPr>
      <p:grpSpPr>
        <a:xfrm>
          <a:off x="0" y="0"/>
          <a:ext cx="0" cy="0"/>
          <a:chOff x="0" y="0"/>
          <a:chExt cx="0" cy="0"/>
        </a:xfrm>
      </p:grpSpPr>
      <p:sp>
        <p:nvSpPr>
          <p:cNvPr id="240" name="Google Shape;240;gcb9a0b074_2_0:notes">
            <a:extLst>
              <a:ext uri="{FF2B5EF4-FFF2-40B4-BE49-F238E27FC236}">
                <a16:creationId xmlns:a16="http://schemas.microsoft.com/office/drawing/2014/main" id="{E27D851B-B8AA-DE02-0144-E1D4F7860F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cb9a0b074_2_0:notes">
            <a:extLst>
              <a:ext uri="{FF2B5EF4-FFF2-40B4-BE49-F238E27FC236}">
                <a16:creationId xmlns:a16="http://schemas.microsoft.com/office/drawing/2014/main" id="{E0B7FC83-45E4-6292-C994-5D6FE39C19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7087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cb9a0b074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cb9a0b074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cb9a0b074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cb9a0b074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23630543_5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965474a9_3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e965474a9_3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5b15f0a3_5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e965474a9_3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e965474a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e965474a9_3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e965474a9_3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686D6BE3-065C-3B4C-B2F4-CA939B1F4E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0390CDCD-7A30-3046-B858-C66451B9D0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pic>
        <p:nvPicPr>
          <p:cNvPr id="3" name="Picture 2">
            <a:extLst>
              <a:ext uri="{FF2B5EF4-FFF2-40B4-BE49-F238E27FC236}">
                <a16:creationId xmlns:a16="http://schemas.microsoft.com/office/drawing/2014/main" id="{EE66B847-CDCA-3F43-A3F8-9336452BA96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1111"/>
          <a:stretch/>
        </p:blipFill>
        <p:spPr>
          <a:xfrm>
            <a:off x="4673600" y="0"/>
            <a:ext cx="4470400" cy="5143500"/>
          </a:xfrm>
          <a:prstGeom prst="rect">
            <a:avLst/>
          </a:prstGeom>
        </p:spPr>
      </p:pic>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dirty="0"/>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rgbClr val="FF0000"/>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rPr dirty="0"/>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1A_27AF09D6.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microsoft.com/office/2018/10/relationships/comments" Target="../comments/modernComment_11B_ED57F5DB.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A_0.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hyperlink" Target="https://www.irbnet.org/release/home.html"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microsoft.com/office/2018/10/relationships/comments" Target="../comments/modernComment_120_7E6961DB.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549906" y="518543"/>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mj-lt"/>
              </a:rPr>
              <a:t>Everything You Wanted to Know About IRB</a:t>
            </a:r>
            <a:endParaRPr dirty="0">
              <a:latin typeface="+mj-lt"/>
            </a:endParaRPr>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mn-lt"/>
              </a:rPr>
              <a:t>Presented by T</a:t>
            </a:r>
            <a:r>
              <a:rPr lang="en-US" sz="2400" dirty="0">
                <a:latin typeface="+mn-lt"/>
              </a:rPr>
              <a:t>h</a:t>
            </a:r>
            <a:r>
              <a:rPr lang="en" sz="2400" dirty="0">
                <a:latin typeface="+mn-lt"/>
              </a:rPr>
              <a:t>e Office of Research Integrity</a:t>
            </a:r>
            <a:endParaRPr sz="2400" b="1" dirty="0">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265500" y="340159"/>
            <a:ext cx="4045200" cy="131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0" dirty="0">
                <a:solidFill>
                  <a:schemeClr val="dk2"/>
                </a:solidFill>
                <a:latin typeface="+mj-lt"/>
              </a:rPr>
              <a:t>What is Human Subjects Research? </a:t>
            </a:r>
            <a:endParaRPr sz="2400" b="0" dirty="0">
              <a:solidFill>
                <a:schemeClr val="dk2"/>
              </a:solidFill>
              <a:latin typeface="+mj-lt"/>
            </a:endParaRPr>
          </a:p>
        </p:txBody>
      </p:sp>
      <p:sp>
        <p:nvSpPr>
          <p:cNvPr id="2" name="TextBox 1">
            <a:extLst>
              <a:ext uri="{FF2B5EF4-FFF2-40B4-BE49-F238E27FC236}">
                <a16:creationId xmlns:a16="http://schemas.microsoft.com/office/drawing/2014/main" id="{A87C4696-6666-5817-A526-D1A04AD672FF}"/>
              </a:ext>
            </a:extLst>
          </p:cNvPr>
          <p:cNvSpPr txBox="1"/>
          <p:nvPr/>
        </p:nvSpPr>
        <p:spPr>
          <a:xfrm>
            <a:off x="152453" y="1778776"/>
            <a:ext cx="3883936" cy="2677656"/>
          </a:xfrm>
          <a:prstGeom prst="rect">
            <a:avLst/>
          </a:prstGeom>
          <a:noFill/>
        </p:spPr>
        <p:txBody>
          <a:bodyPr wrap="square" rtlCol="0">
            <a:spAutoFit/>
          </a:bodyPr>
          <a:lstStyle/>
          <a:p>
            <a:pPr marL="285750" indent="-285750">
              <a:buFont typeface="Arial" panose="020B0604020202020204" pitchFamily="34" charset="0"/>
              <a:buChar char="•"/>
            </a:pPr>
            <a:r>
              <a:rPr lang="en-US" dirty="0"/>
              <a:t>A </a:t>
            </a:r>
            <a:r>
              <a:rPr lang="en-US" i="1" dirty="0"/>
              <a:t>human subject </a:t>
            </a:r>
            <a:r>
              <a:rPr lang="en-US" dirty="0"/>
              <a:t>is defined by the Code of Federal Regulations (CFR) as "</a:t>
            </a:r>
            <a:r>
              <a:rPr lang="en-US" u="sng" dirty="0"/>
              <a:t>a living individual about </a:t>
            </a:r>
            <a:r>
              <a:rPr lang="en-US" dirty="0"/>
              <a:t>whom an investigator obtains (1) data through </a:t>
            </a:r>
            <a:r>
              <a:rPr lang="en-US" u="sng" dirty="0"/>
              <a:t>intervention or interaction </a:t>
            </a:r>
            <a:r>
              <a:rPr lang="en-US" dirty="0"/>
              <a:t>with the individual or (2) </a:t>
            </a:r>
            <a:r>
              <a:rPr lang="en-US" u="sng" dirty="0"/>
              <a:t>identifiable private information</a:t>
            </a:r>
            <a:r>
              <a:rPr lang="en-US" dirty="0"/>
              <a:t>.“</a:t>
            </a:r>
          </a:p>
          <a:p>
            <a:endParaRPr lang="en-US" i="1" dirty="0"/>
          </a:p>
          <a:p>
            <a:pPr marL="285750" indent="-285750">
              <a:buFont typeface="Arial" panose="020B0604020202020204" pitchFamily="34" charset="0"/>
              <a:buChar char="•"/>
            </a:pPr>
            <a:r>
              <a:rPr lang="en-US" i="1" dirty="0"/>
              <a:t>Research</a:t>
            </a:r>
            <a:r>
              <a:rPr lang="en-US" dirty="0"/>
              <a:t> is defined in the Code of Federal Regulations (CFR) as "a systematic </a:t>
            </a:r>
            <a:r>
              <a:rPr lang="en-US" u="sng" dirty="0"/>
              <a:t>investigation</a:t>
            </a:r>
            <a:r>
              <a:rPr lang="en-US" dirty="0"/>
              <a:t> designed to develop and contribute to </a:t>
            </a:r>
            <a:r>
              <a:rPr lang="en-US" u="sng" dirty="0"/>
              <a:t>generalizable knowledge</a:t>
            </a:r>
            <a:r>
              <a:rPr lang="en-US" dirty="0"/>
              <a:t>."</a:t>
            </a:r>
          </a:p>
          <a:p>
            <a:endParaRPr lang="en-US" dirty="0"/>
          </a:p>
        </p:txBody>
      </p:sp>
      <p:sp>
        <p:nvSpPr>
          <p:cNvPr id="3" name="TextBox 2">
            <a:extLst>
              <a:ext uri="{FF2B5EF4-FFF2-40B4-BE49-F238E27FC236}">
                <a16:creationId xmlns:a16="http://schemas.microsoft.com/office/drawing/2014/main" id="{53CD0626-1C4A-A7BC-7E77-0FF4292518ED}"/>
              </a:ext>
            </a:extLst>
          </p:cNvPr>
          <p:cNvSpPr txBox="1"/>
          <p:nvPr/>
        </p:nvSpPr>
        <p:spPr>
          <a:xfrm>
            <a:off x="4883727" y="561109"/>
            <a:ext cx="4045200" cy="3318665"/>
          </a:xfrm>
          <a:prstGeom prst="rect">
            <a:avLst/>
          </a:prstGeom>
          <a:noFill/>
        </p:spPr>
        <p:txBody>
          <a:bodyPr wrap="square" rtlCol="0">
            <a:spAutoFit/>
          </a:bodyPr>
          <a:lstStyle/>
          <a:p>
            <a:r>
              <a:rPr lang="en-US" sz="1800" u="sng" dirty="0">
                <a:solidFill>
                  <a:schemeClr val="bg1"/>
                </a:solidFill>
              </a:rPr>
              <a:t>Examples</a:t>
            </a:r>
          </a:p>
          <a:p>
            <a:pPr marL="285750" indent="-285750">
              <a:lnSpc>
                <a:spcPct val="200000"/>
              </a:lnSpc>
              <a:buFont typeface="Arial" panose="020B0604020202020204" pitchFamily="34" charset="0"/>
              <a:buChar char="•"/>
            </a:pPr>
            <a:r>
              <a:rPr lang="en-US" dirty="0">
                <a:solidFill>
                  <a:schemeClr val="bg1"/>
                </a:solidFill>
              </a:rPr>
              <a:t>Interviews</a:t>
            </a:r>
          </a:p>
          <a:p>
            <a:pPr marL="285750" indent="-285750">
              <a:lnSpc>
                <a:spcPct val="200000"/>
              </a:lnSpc>
              <a:buFont typeface="Arial" panose="020B0604020202020204" pitchFamily="34" charset="0"/>
              <a:buChar char="•"/>
            </a:pPr>
            <a:r>
              <a:rPr lang="en-US" dirty="0">
                <a:solidFill>
                  <a:schemeClr val="bg1"/>
                </a:solidFill>
              </a:rPr>
              <a:t>Surveys</a:t>
            </a:r>
          </a:p>
          <a:p>
            <a:pPr marL="285750" indent="-285750">
              <a:lnSpc>
                <a:spcPct val="200000"/>
              </a:lnSpc>
              <a:buFont typeface="Arial" panose="020B0604020202020204" pitchFamily="34" charset="0"/>
              <a:buChar char="•"/>
            </a:pPr>
            <a:r>
              <a:rPr lang="en-US" dirty="0">
                <a:solidFill>
                  <a:schemeClr val="bg1"/>
                </a:solidFill>
              </a:rPr>
              <a:t>Focus groups</a:t>
            </a:r>
          </a:p>
          <a:p>
            <a:pPr marL="285750" indent="-285750">
              <a:lnSpc>
                <a:spcPct val="200000"/>
              </a:lnSpc>
              <a:buFont typeface="Arial" panose="020B0604020202020204" pitchFamily="34" charset="0"/>
              <a:buChar char="•"/>
            </a:pPr>
            <a:r>
              <a:rPr lang="en-US" dirty="0">
                <a:solidFill>
                  <a:schemeClr val="bg1"/>
                </a:solidFill>
              </a:rPr>
              <a:t>Secondary data analysis</a:t>
            </a:r>
          </a:p>
          <a:p>
            <a:pPr marL="285750" indent="-285750">
              <a:lnSpc>
                <a:spcPct val="200000"/>
              </a:lnSpc>
              <a:buFont typeface="Arial" panose="020B0604020202020204" pitchFamily="34" charset="0"/>
              <a:buChar char="•"/>
            </a:pPr>
            <a:r>
              <a:rPr lang="en-US" dirty="0">
                <a:solidFill>
                  <a:schemeClr val="bg1"/>
                </a:solidFill>
              </a:rPr>
              <a:t>Analyzing medical records</a:t>
            </a:r>
          </a:p>
          <a:p>
            <a:pPr marL="285750" indent="-285750">
              <a:lnSpc>
                <a:spcPct val="200000"/>
              </a:lnSpc>
              <a:buFont typeface="Arial" panose="020B0604020202020204" pitchFamily="34" charset="0"/>
              <a:buChar char="•"/>
            </a:pPr>
            <a:r>
              <a:rPr lang="en-US" dirty="0">
                <a:solidFill>
                  <a:schemeClr val="bg1"/>
                </a:solidFill>
              </a:rPr>
              <a:t>Testing interventions</a:t>
            </a:r>
          </a:p>
          <a:p>
            <a:pPr marL="285750" indent="-285750">
              <a:lnSpc>
                <a:spcPct val="200000"/>
              </a:lnSpc>
              <a:buFont typeface="Arial" panose="020B0604020202020204" pitchFamily="34" charset="0"/>
              <a:buChar char="•"/>
            </a:pPr>
            <a:r>
              <a:rPr lang="en-US" dirty="0">
                <a:solidFill>
                  <a:schemeClr val="bg1"/>
                </a:solidFill>
              </a:rPr>
              <a:t>Clinical Trials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2">
          <a:extLst>
            <a:ext uri="{FF2B5EF4-FFF2-40B4-BE49-F238E27FC236}">
              <a16:creationId xmlns:a16="http://schemas.microsoft.com/office/drawing/2014/main" id="{511116DB-1D0B-F18A-CB20-8C880792D394}"/>
            </a:ext>
          </a:extLst>
        </p:cNvPr>
        <p:cNvGrpSpPr/>
        <p:nvPr/>
      </p:nvGrpSpPr>
      <p:grpSpPr>
        <a:xfrm>
          <a:off x="0" y="0"/>
          <a:ext cx="0" cy="0"/>
          <a:chOff x="0" y="0"/>
          <a:chExt cx="0" cy="0"/>
        </a:xfrm>
      </p:grpSpPr>
      <p:sp>
        <p:nvSpPr>
          <p:cNvPr id="244" name="Google Shape;244;p31">
            <a:extLst>
              <a:ext uri="{FF2B5EF4-FFF2-40B4-BE49-F238E27FC236}">
                <a16:creationId xmlns:a16="http://schemas.microsoft.com/office/drawing/2014/main" id="{8D333D77-0464-621C-C362-DB6FDF69A3A6}"/>
              </a:ext>
            </a:extLst>
          </p:cNvPr>
          <p:cNvSpPr/>
          <p:nvPr/>
        </p:nvSpPr>
        <p:spPr>
          <a:xfrm>
            <a:off x="374025" y="152400"/>
            <a:ext cx="4921698" cy="4648200"/>
          </a:xfrm>
          <a:prstGeom prst="wedgeRectCallout">
            <a:avLst>
              <a:gd name="adj1" fmla="val -20570"/>
              <a:gd name="adj2" fmla="val 4973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31">
            <a:extLst>
              <a:ext uri="{FF2B5EF4-FFF2-40B4-BE49-F238E27FC236}">
                <a16:creationId xmlns:a16="http://schemas.microsoft.com/office/drawing/2014/main" id="{0A3C0518-F6C4-F218-1F83-5A9E101FF696}"/>
              </a:ext>
            </a:extLst>
          </p:cNvPr>
          <p:cNvSpPr/>
          <p:nvPr/>
        </p:nvSpPr>
        <p:spPr>
          <a:xfrm>
            <a:off x="5479473" y="152400"/>
            <a:ext cx="3199116" cy="4648200"/>
          </a:xfrm>
          <a:prstGeom prst="wedgeRectCallout">
            <a:avLst>
              <a:gd name="adj1" fmla="val -21623"/>
              <a:gd name="adj2" fmla="val 50241"/>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1">
            <a:extLst>
              <a:ext uri="{FF2B5EF4-FFF2-40B4-BE49-F238E27FC236}">
                <a16:creationId xmlns:a16="http://schemas.microsoft.com/office/drawing/2014/main" id="{CB4C5831-73E8-21E3-26FC-90877A796AE0}"/>
              </a:ext>
            </a:extLst>
          </p:cNvPr>
          <p:cNvSpPr txBox="1">
            <a:spLocks noGrp="1"/>
          </p:cNvSpPr>
          <p:nvPr>
            <p:ph type="title"/>
          </p:nvPr>
        </p:nvSpPr>
        <p:spPr>
          <a:xfrm>
            <a:off x="5613094" y="955965"/>
            <a:ext cx="2881745" cy="3595252"/>
          </a:xfrm>
          <a:prstGeom prst="rect">
            <a:avLst/>
          </a:prstGeom>
        </p:spPr>
        <p:txBody>
          <a:bodyPr spcFirstLastPara="1" wrap="square" lIns="91425" tIns="91425" rIns="91425" bIns="91425" anchor="t" anchorCtr="0">
            <a:noAutofit/>
          </a:bodyPr>
          <a:lstStyle/>
          <a:p>
            <a:pPr lvl="0"/>
            <a:r>
              <a:rPr lang="en-US" sz="1400" b="0" dirty="0">
                <a:latin typeface="+mn-lt"/>
              </a:rPr>
              <a:t>Evaluations of an employee, course, program, or service where the evaluations are not designed to lead to generalizable knowledge. This includes surveys designed to enhance a program or course. </a:t>
            </a:r>
            <a:br>
              <a:rPr lang="en-US" sz="1400" b="0" dirty="0">
                <a:latin typeface="+mn-lt"/>
              </a:rPr>
            </a:br>
            <a:r>
              <a:rPr lang="en-US" sz="1400" b="0" dirty="0">
                <a:latin typeface="+mn-lt"/>
              </a:rPr>
              <a:t>This is assumed that there will be no publication or presentation on the evaluation data outside of the original department.</a:t>
            </a:r>
            <a:endParaRPr lang="en-US" sz="1400" u="sng" dirty="0">
              <a:latin typeface="+mn-lt"/>
            </a:endParaRPr>
          </a:p>
        </p:txBody>
      </p:sp>
      <p:sp>
        <p:nvSpPr>
          <p:cNvPr id="248" name="Google Shape;248;p31">
            <a:extLst>
              <a:ext uri="{FF2B5EF4-FFF2-40B4-BE49-F238E27FC236}">
                <a16:creationId xmlns:a16="http://schemas.microsoft.com/office/drawing/2014/main" id="{03D141AA-625A-CE68-D499-2E857E1E203B}"/>
              </a:ext>
            </a:extLst>
          </p:cNvPr>
          <p:cNvSpPr txBox="1">
            <a:spLocks noGrp="1"/>
          </p:cNvSpPr>
          <p:nvPr>
            <p:ph type="title"/>
          </p:nvPr>
        </p:nvSpPr>
        <p:spPr>
          <a:xfrm>
            <a:off x="476074" y="623087"/>
            <a:ext cx="4708814" cy="3928130"/>
          </a:xfrm>
          <a:prstGeom prst="rect">
            <a:avLst/>
          </a:prstGeom>
        </p:spPr>
        <p:txBody>
          <a:bodyPr spcFirstLastPara="1" wrap="square" lIns="91425" tIns="91425" rIns="91425" bIns="91425" anchor="t" anchorCtr="0">
            <a:noAutofit/>
          </a:bodyPr>
          <a:lstStyle/>
          <a:p>
            <a:pPr lvl="0">
              <a:spcBef>
                <a:spcPts val="1600"/>
              </a:spcBef>
            </a:pPr>
            <a:r>
              <a:rPr lang="en-US" sz="1400" dirty="0">
                <a:latin typeface="+mn-lt"/>
              </a:rPr>
              <a:t>Classroom Exemptions: </a:t>
            </a:r>
            <a:r>
              <a:rPr lang="en-US" sz="1400" b="0" dirty="0">
                <a:latin typeface="+mn-lt"/>
              </a:rPr>
              <a:t>these are related to any class project or assignment which involved human participants but for the purpose of teaching. These projects must not be presented, nor include minors or vulnerable populations, and have no video or audio recordings. </a:t>
            </a:r>
            <a:br>
              <a:rPr lang="en-US" sz="1400" b="0" dirty="0">
                <a:latin typeface="+mn-lt"/>
              </a:rPr>
            </a:br>
            <a:r>
              <a:rPr lang="en-US" sz="1400" b="0" dirty="0">
                <a:latin typeface="+mn-lt"/>
              </a:rPr>
              <a:t>This is not considered Human Subjects Research but is required to be submitted to the IRB for review and exempt determination.</a:t>
            </a:r>
            <a:br>
              <a:rPr lang="en-US" sz="1400" b="0" dirty="0">
                <a:latin typeface="+mn-lt"/>
              </a:rPr>
            </a:br>
            <a:br>
              <a:rPr lang="en-US" sz="1400" b="0" dirty="0">
                <a:latin typeface="+mn-lt"/>
              </a:rPr>
            </a:br>
            <a:br>
              <a:rPr lang="en-US" sz="1400" b="0" dirty="0">
                <a:latin typeface="+mn-lt"/>
              </a:rPr>
            </a:br>
            <a:r>
              <a:rPr lang="en-US" sz="1400" dirty="0">
                <a:latin typeface="+mn-lt"/>
              </a:rPr>
              <a:t>Secondary Data Analysis: </a:t>
            </a:r>
            <a:r>
              <a:rPr lang="en-US" sz="1400" b="0" dirty="0">
                <a:latin typeface="+mn-lt"/>
              </a:rPr>
              <a:t>these entail projects where previously collected data is analyzed and published. This includes but is not limited to medical chart data, publicly available data, databases, data from a previous work intended for different review, and course evaluations or instruction for the purpose of research.</a:t>
            </a:r>
            <a:br>
              <a:rPr lang="en-US" sz="4400" dirty="0"/>
            </a:br>
            <a:br>
              <a:rPr lang="en-US" sz="4000" dirty="0"/>
            </a:br>
            <a:endParaRPr sz="1400" u="sng" dirty="0">
              <a:solidFill>
                <a:schemeClr val="lt1"/>
              </a:solidFill>
              <a:latin typeface="+mn-lt"/>
            </a:endParaRPr>
          </a:p>
        </p:txBody>
      </p:sp>
      <p:sp>
        <p:nvSpPr>
          <p:cNvPr id="2" name="TextBox 1">
            <a:extLst>
              <a:ext uri="{FF2B5EF4-FFF2-40B4-BE49-F238E27FC236}">
                <a16:creationId xmlns:a16="http://schemas.microsoft.com/office/drawing/2014/main" id="{14239639-8F8D-4B46-AA23-CC20A950D5E4}"/>
              </a:ext>
            </a:extLst>
          </p:cNvPr>
          <p:cNvSpPr txBox="1"/>
          <p:nvPr/>
        </p:nvSpPr>
        <p:spPr>
          <a:xfrm>
            <a:off x="465411" y="193265"/>
            <a:ext cx="3053644" cy="707886"/>
          </a:xfrm>
          <a:prstGeom prst="rect">
            <a:avLst/>
          </a:prstGeom>
          <a:noFill/>
        </p:spPr>
        <p:txBody>
          <a:bodyPr wrap="square" rtlCol="0">
            <a:spAutoFit/>
          </a:bodyPr>
          <a:lstStyle/>
          <a:p>
            <a:r>
              <a:rPr lang="en-US" sz="2000" b="1" dirty="0">
                <a:solidFill>
                  <a:schemeClr val="bg1">
                    <a:lumMod val="95000"/>
                  </a:schemeClr>
                </a:solidFill>
              </a:rPr>
              <a:t>Is It Human Subjects Research?</a:t>
            </a:r>
          </a:p>
        </p:txBody>
      </p:sp>
      <p:sp>
        <p:nvSpPr>
          <p:cNvPr id="3" name="TextBox 2">
            <a:extLst>
              <a:ext uri="{FF2B5EF4-FFF2-40B4-BE49-F238E27FC236}">
                <a16:creationId xmlns:a16="http://schemas.microsoft.com/office/drawing/2014/main" id="{A07EBDC9-E4EB-698C-404E-E475C46F2E68}"/>
              </a:ext>
            </a:extLst>
          </p:cNvPr>
          <p:cNvSpPr txBox="1"/>
          <p:nvPr/>
        </p:nvSpPr>
        <p:spPr>
          <a:xfrm>
            <a:off x="5557677" y="224043"/>
            <a:ext cx="2748123" cy="646331"/>
          </a:xfrm>
          <a:prstGeom prst="rect">
            <a:avLst/>
          </a:prstGeom>
          <a:noFill/>
        </p:spPr>
        <p:txBody>
          <a:bodyPr wrap="square" rtlCol="0">
            <a:spAutoFit/>
          </a:bodyPr>
          <a:lstStyle/>
          <a:p>
            <a:r>
              <a:rPr lang="en-US" sz="1800" b="1" dirty="0">
                <a:solidFill>
                  <a:schemeClr val="bg1">
                    <a:lumMod val="95000"/>
                  </a:schemeClr>
                </a:solidFill>
              </a:rPr>
              <a:t>Not Human Subjects Research</a:t>
            </a:r>
          </a:p>
        </p:txBody>
      </p:sp>
    </p:spTree>
    <p:extLst>
      <p:ext uri="{BB962C8B-B14F-4D97-AF65-F5344CB8AC3E}">
        <p14:creationId xmlns:p14="http://schemas.microsoft.com/office/powerpoint/2010/main" val="6657827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Effect transition="in" filter="fade">
                                      <p:cBhvr>
                                        <p:cTn id="7" dur="1000"/>
                                        <p:tgtEl>
                                          <p:spTgt spid="244"/>
                                        </p:tgtEl>
                                      </p:cBhvr>
                                    </p:animEffect>
                                    <p:anim calcmode="lin" valueType="num">
                                      <p:cBhvr>
                                        <p:cTn id="8" dur="1000" fill="hold"/>
                                        <p:tgtEl>
                                          <p:spTgt spid="244"/>
                                        </p:tgtEl>
                                        <p:attrNameLst>
                                          <p:attrName>ppt_x</p:attrName>
                                        </p:attrNameLst>
                                      </p:cBhvr>
                                      <p:tavLst>
                                        <p:tav tm="0">
                                          <p:val>
                                            <p:strVal val="#ppt_x"/>
                                          </p:val>
                                        </p:tav>
                                        <p:tav tm="100000">
                                          <p:val>
                                            <p:strVal val="#ppt_x"/>
                                          </p:val>
                                        </p:tav>
                                      </p:tavLst>
                                    </p:anim>
                                    <p:anim calcmode="lin" valueType="num">
                                      <p:cBhvr>
                                        <p:cTn id="9" dur="1000" fill="hold"/>
                                        <p:tgtEl>
                                          <p:spTgt spid="24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8"/>
                                        </p:tgtEl>
                                        <p:attrNameLst>
                                          <p:attrName>style.visibility</p:attrName>
                                        </p:attrNameLst>
                                      </p:cBhvr>
                                      <p:to>
                                        <p:strVal val="visible"/>
                                      </p:to>
                                    </p:set>
                                    <p:animEffect transition="in" filter="fade">
                                      <p:cBhvr>
                                        <p:cTn id="12" dur="1000"/>
                                        <p:tgtEl>
                                          <p:spTgt spid="248"/>
                                        </p:tgtEl>
                                      </p:cBhvr>
                                    </p:animEffect>
                                    <p:anim calcmode="lin" valueType="num">
                                      <p:cBhvr>
                                        <p:cTn id="13" dur="1000" fill="hold"/>
                                        <p:tgtEl>
                                          <p:spTgt spid="248"/>
                                        </p:tgtEl>
                                        <p:attrNameLst>
                                          <p:attrName>ppt_x</p:attrName>
                                        </p:attrNameLst>
                                      </p:cBhvr>
                                      <p:tavLst>
                                        <p:tav tm="0">
                                          <p:val>
                                            <p:strVal val="#ppt_x"/>
                                          </p:val>
                                        </p:tav>
                                        <p:tav tm="100000">
                                          <p:val>
                                            <p:strVal val="#ppt_x"/>
                                          </p:val>
                                        </p:tav>
                                      </p:tavLst>
                                    </p:anim>
                                    <p:anim calcmode="lin" valueType="num">
                                      <p:cBhvr>
                                        <p:cTn id="14" dur="1000" fill="hold"/>
                                        <p:tgtEl>
                                          <p:spTgt spid="24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46"/>
                                        </p:tgtEl>
                                        <p:attrNameLst>
                                          <p:attrName>style.visibility</p:attrName>
                                        </p:attrNameLst>
                                      </p:cBhvr>
                                      <p:to>
                                        <p:strVal val="visible"/>
                                      </p:to>
                                    </p:set>
                                    <p:animEffect transition="in" filter="fade">
                                      <p:cBhvr>
                                        <p:cTn id="24" dur="1000"/>
                                        <p:tgtEl>
                                          <p:spTgt spid="246"/>
                                        </p:tgtEl>
                                      </p:cBhvr>
                                    </p:animEffect>
                                    <p:anim calcmode="lin" valueType="num">
                                      <p:cBhvr>
                                        <p:cTn id="25" dur="1000" fill="hold"/>
                                        <p:tgtEl>
                                          <p:spTgt spid="246"/>
                                        </p:tgtEl>
                                        <p:attrNameLst>
                                          <p:attrName>ppt_x</p:attrName>
                                        </p:attrNameLst>
                                      </p:cBhvr>
                                      <p:tavLst>
                                        <p:tav tm="0">
                                          <p:val>
                                            <p:strVal val="#ppt_x"/>
                                          </p:val>
                                        </p:tav>
                                        <p:tav tm="100000">
                                          <p:val>
                                            <p:strVal val="#ppt_x"/>
                                          </p:val>
                                        </p:tav>
                                      </p:tavLst>
                                    </p:anim>
                                    <p:anim calcmode="lin" valueType="num">
                                      <p:cBhvr>
                                        <p:cTn id="26" dur="1000" fill="hold"/>
                                        <p:tgtEl>
                                          <p:spTgt spid="24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fade">
                                      <p:cBhvr>
                                        <p:cTn id="29" dur="1000"/>
                                        <p:tgtEl>
                                          <p:spTgt spid="247"/>
                                        </p:tgtEl>
                                      </p:cBhvr>
                                    </p:animEffect>
                                    <p:anim calcmode="lin" valueType="num">
                                      <p:cBhvr>
                                        <p:cTn id="30" dur="1000" fill="hold"/>
                                        <p:tgtEl>
                                          <p:spTgt spid="247"/>
                                        </p:tgtEl>
                                        <p:attrNameLst>
                                          <p:attrName>ppt_x</p:attrName>
                                        </p:attrNameLst>
                                      </p:cBhvr>
                                      <p:tavLst>
                                        <p:tav tm="0">
                                          <p:val>
                                            <p:strVal val="#ppt_x"/>
                                          </p:val>
                                        </p:tav>
                                        <p:tav tm="100000">
                                          <p:val>
                                            <p:strVal val="#ppt_x"/>
                                          </p:val>
                                        </p:tav>
                                      </p:tavLst>
                                    </p:anim>
                                    <p:anim calcmode="lin" valueType="num">
                                      <p:cBhvr>
                                        <p:cTn id="31" dur="1000" fill="hold"/>
                                        <p:tgtEl>
                                          <p:spTgt spid="24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6" grpId="0" animBg="1"/>
      <p:bldP spid="247" grpId="0"/>
      <p:bldP spid="248" grpId="0"/>
      <p:bldP spid="2" grpId="0"/>
      <p:bldP spid="3" grpId="0"/>
    </p:bldLst>
  </p:timing>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1"/>
          <p:cNvSpPr txBox="1">
            <a:spLocks noGrp="1"/>
          </p:cNvSpPr>
          <p:nvPr>
            <p:ph type="title"/>
          </p:nvPr>
        </p:nvSpPr>
        <p:spPr>
          <a:xfrm>
            <a:off x="724391" y="0"/>
            <a:ext cx="8620500" cy="85898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mj-lt"/>
              </a:rPr>
              <a:t>Review Types</a:t>
            </a:r>
            <a:endParaRPr dirty="0">
              <a:latin typeface="+mj-lt"/>
            </a:endParaRPr>
          </a:p>
        </p:txBody>
      </p:sp>
      <p:sp>
        <p:nvSpPr>
          <p:cNvPr id="244" name="Google Shape;244;p31"/>
          <p:cNvSpPr/>
          <p:nvPr/>
        </p:nvSpPr>
        <p:spPr>
          <a:xfrm>
            <a:off x="371775" y="936701"/>
            <a:ext cx="2629500" cy="3683789"/>
          </a:xfrm>
          <a:prstGeom prst="wedgeRectCallout">
            <a:avLst>
              <a:gd name="adj1" fmla="val -20833"/>
              <a:gd name="adj2" fmla="val 62500"/>
            </a:avLst>
          </a:pr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5" name="Google Shape;245;p31"/>
          <p:cNvSpPr/>
          <p:nvPr/>
        </p:nvSpPr>
        <p:spPr>
          <a:xfrm>
            <a:off x="3210432" y="936702"/>
            <a:ext cx="2629500" cy="3683788"/>
          </a:xfrm>
          <a:prstGeom prst="wedgeRectCallout">
            <a:avLst>
              <a:gd name="adj1" fmla="val -20833"/>
              <a:gd name="adj2" fmla="val 62500"/>
            </a:avLst>
          </a:prstGeom>
          <a:solidFill>
            <a:schemeClr val="bg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6" name="Google Shape;246;p31"/>
          <p:cNvSpPr/>
          <p:nvPr/>
        </p:nvSpPr>
        <p:spPr>
          <a:xfrm>
            <a:off x="6049089" y="936701"/>
            <a:ext cx="2629500" cy="3683787"/>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7" name="Google Shape;247;p31"/>
          <p:cNvSpPr txBox="1">
            <a:spLocks noGrp="1"/>
          </p:cNvSpPr>
          <p:nvPr>
            <p:ph type="title"/>
          </p:nvPr>
        </p:nvSpPr>
        <p:spPr>
          <a:xfrm>
            <a:off x="6087182" y="858985"/>
            <a:ext cx="2553314" cy="3866260"/>
          </a:xfrm>
          <a:prstGeom prst="rect">
            <a:avLst/>
          </a:prstGeom>
        </p:spPr>
        <p:txBody>
          <a:bodyPr spcFirstLastPara="1" wrap="square" lIns="91425" tIns="91425" rIns="91425" bIns="91425" anchor="t" anchorCtr="0">
            <a:noAutofit/>
          </a:bodyPr>
          <a:lstStyle/>
          <a:p>
            <a:pPr lvl="0"/>
            <a:r>
              <a:rPr lang="en-US" sz="2100" dirty="0">
                <a:latin typeface="+mn-lt"/>
              </a:rPr>
              <a:t>Full Board Review</a:t>
            </a:r>
            <a:br>
              <a:rPr lang="en-US" sz="2100" dirty="0">
                <a:latin typeface="+mn-lt"/>
              </a:rPr>
            </a:br>
            <a:r>
              <a:rPr lang="en-US" sz="1400" b="0" dirty="0">
                <a:latin typeface="+mn-lt"/>
              </a:rPr>
              <a:t>This is given to projects which could be more than minimal risk and may involve vulnerable populations. This also includes those that are determined by the IRB to not fit exempt or expedited categories.</a:t>
            </a:r>
            <a:br>
              <a:rPr lang="en-US" sz="1400" b="0" dirty="0">
                <a:latin typeface="+mn-lt"/>
              </a:rPr>
            </a:br>
            <a:br>
              <a:rPr lang="en-US" sz="1400" b="0" dirty="0">
                <a:latin typeface="+mn-lt"/>
              </a:rPr>
            </a:br>
            <a:r>
              <a:rPr lang="en-US" sz="1400" dirty="0">
                <a:latin typeface="+mn-lt"/>
              </a:rPr>
              <a:t>Example:</a:t>
            </a:r>
            <a:br>
              <a:rPr lang="en-US" sz="1400" dirty="0">
                <a:latin typeface="+mn-lt"/>
              </a:rPr>
            </a:br>
            <a:r>
              <a:rPr lang="en-US" sz="1400" b="0" dirty="0">
                <a:latin typeface="+mn-lt"/>
              </a:rPr>
              <a:t>- research with those under 18 or disabled groups</a:t>
            </a:r>
            <a:br>
              <a:rPr lang="en-US" sz="1400" b="0" dirty="0">
                <a:latin typeface="+mn-lt"/>
              </a:rPr>
            </a:br>
            <a:r>
              <a:rPr lang="en-US" sz="1400" b="0" dirty="0">
                <a:latin typeface="+mn-lt"/>
              </a:rPr>
              <a:t>- sensitive research questions</a:t>
            </a:r>
            <a:br>
              <a:rPr lang="en-US" sz="1400" b="0" dirty="0">
                <a:latin typeface="+mn-lt"/>
              </a:rPr>
            </a:br>
            <a:endParaRPr lang="en-US" sz="1400" dirty="0">
              <a:latin typeface="+mn-lt"/>
            </a:endParaRPr>
          </a:p>
        </p:txBody>
      </p:sp>
      <p:sp>
        <p:nvSpPr>
          <p:cNvPr id="248" name="Google Shape;248;p31"/>
          <p:cNvSpPr txBox="1">
            <a:spLocks noGrp="1"/>
          </p:cNvSpPr>
          <p:nvPr>
            <p:ph type="title"/>
          </p:nvPr>
        </p:nvSpPr>
        <p:spPr>
          <a:xfrm>
            <a:off x="447975" y="839720"/>
            <a:ext cx="2481600" cy="368378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100" dirty="0">
                <a:latin typeface="+mn-lt"/>
              </a:rPr>
              <a:t>Exempt Review</a:t>
            </a:r>
            <a:endParaRPr sz="2100" dirty="0">
              <a:solidFill>
                <a:schemeClr val="lt1"/>
              </a:solidFill>
              <a:latin typeface="+mn-lt"/>
            </a:endParaRPr>
          </a:p>
          <a:p>
            <a:pPr lvl="0" algn="l" rtl="0">
              <a:spcBef>
                <a:spcPts val="1200"/>
              </a:spcBef>
              <a:spcAft>
                <a:spcPts val="1200"/>
              </a:spcAft>
            </a:pPr>
            <a:r>
              <a:rPr lang="en" sz="1400" b="0" dirty="0">
                <a:solidFill>
                  <a:schemeClr val="lt1"/>
                </a:solidFill>
                <a:latin typeface="+mn-lt"/>
              </a:rPr>
              <a:t>This is for projects that are no more than minimal risk and are exempt from more detailed review. </a:t>
            </a:r>
            <a:br>
              <a:rPr lang="en" sz="1400" b="0" dirty="0">
                <a:latin typeface="+mn-lt"/>
              </a:rPr>
            </a:br>
            <a:r>
              <a:rPr lang="en" sz="1400" b="0" dirty="0">
                <a:latin typeface="+mn-lt"/>
              </a:rPr>
              <a:t>Exempt research still needs IRB review.</a:t>
            </a:r>
            <a:br>
              <a:rPr lang="en" sz="1400" b="0" dirty="0">
                <a:latin typeface="+mn-lt"/>
              </a:rPr>
            </a:br>
            <a:br>
              <a:rPr lang="en" sz="1400" b="0" dirty="0">
                <a:latin typeface="+mn-lt"/>
              </a:rPr>
            </a:br>
            <a:r>
              <a:rPr lang="en" sz="1400" dirty="0">
                <a:latin typeface="+mn-lt"/>
              </a:rPr>
              <a:t>Examples:</a:t>
            </a:r>
            <a:br>
              <a:rPr lang="en" sz="1400" b="0" dirty="0">
                <a:latin typeface="+mn-lt"/>
              </a:rPr>
            </a:br>
            <a:r>
              <a:rPr lang="en" sz="1400" b="0" dirty="0">
                <a:latin typeface="+mn-lt"/>
              </a:rPr>
              <a:t>- surveys</a:t>
            </a:r>
            <a:br>
              <a:rPr lang="en" sz="1400" b="0" dirty="0">
                <a:latin typeface="+mn-lt"/>
              </a:rPr>
            </a:br>
            <a:r>
              <a:rPr lang="en" sz="1400" b="0" dirty="0">
                <a:latin typeface="+mn-lt"/>
              </a:rPr>
              <a:t>- educational research in a classroom</a:t>
            </a:r>
            <a:br>
              <a:rPr lang="en" sz="1400" b="0" dirty="0">
                <a:latin typeface="+mn-lt"/>
              </a:rPr>
            </a:br>
            <a:r>
              <a:rPr lang="en" sz="1400" b="0" dirty="0">
                <a:latin typeface="+mn-lt"/>
              </a:rPr>
              <a:t>- secondary data review</a:t>
            </a:r>
            <a:endParaRPr sz="1400" dirty="0">
              <a:solidFill>
                <a:schemeClr val="lt1"/>
              </a:solidFill>
              <a:latin typeface="+mn-lt"/>
            </a:endParaRPr>
          </a:p>
        </p:txBody>
      </p:sp>
      <p:sp>
        <p:nvSpPr>
          <p:cNvPr id="249" name="Google Shape;249;p31"/>
          <p:cNvSpPr txBox="1">
            <a:spLocks noGrp="1"/>
          </p:cNvSpPr>
          <p:nvPr>
            <p:ph type="title"/>
          </p:nvPr>
        </p:nvSpPr>
        <p:spPr>
          <a:xfrm>
            <a:off x="3286624" y="839720"/>
            <a:ext cx="2553307" cy="3227981"/>
          </a:xfrm>
          <a:prstGeom prst="rect">
            <a:avLst/>
          </a:prstGeom>
        </p:spPr>
        <p:txBody>
          <a:bodyPr spcFirstLastPara="1" wrap="square" lIns="91425" tIns="91425" rIns="91425" bIns="91425" anchor="t" anchorCtr="0">
            <a:noAutofit/>
          </a:bodyPr>
          <a:lstStyle/>
          <a:p>
            <a:pPr lvl="0"/>
            <a:r>
              <a:rPr lang="en-US" sz="2100" dirty="0">
                <a:latin typeface="+mn-lt"/>
              </a:rPr>
              <a:t>Expedited Review</a:t>
            </a:r>
            <a:br>
              <a:rPr lang="en-US" sz="2100" dirty="0">
                <a:latin typeface="+mn-lt"/>
              </a:rPr>
            </a:br>
            <a:r>
              <a:rPr lang="en-US" sz="1400" b="0" dirty="0">
                <a:latin typeface="+mn-lt"/>
              </a:rPr>
              <a:t>This is for projects that are no more than minimal risk but are non-exempt. This also includes minor changes to approved projects.</a:t>
            </a:r>
            <a:br>
              <a:rPr lang="en-US" sz="1400" b="0" dirty="0">
                <a:latin typeface="+mn-lt"/>
              </a:rPr>
            </a:br>
            <a:br>
              <a:rPr lang="en-US" sz="1400" b="0" dirty="0">
                <a:latin typeface="+mn-lt"/>
              </a:rPr>
            </a:br>
            <a:r>
              <a:rPr lang="en-US" sz="1400" dirty="0">
                <a:latin typeface="+mn-lt"/>
              </a:rPr>
              <a:t>Examples:</a:t>
            </a:r>
            <a:br>
              <a:rPr lang="en-US" sz="1400" b="0" dirty="0">
                <a:latin typeface="+mn-lt"/>
              </a:rPr>
            </a:br>
            <a:r>
              <a:rPr lang="en-US" sz="1400" b="0" dirty="0">
                <a:latin typeface="+mn-lt"/>
              </a:rPr>
              <a:t>- collection of audio/visual recordings</a:t>
            </a:r>
            <a:br>
              <a:rPr lang="en-US" sz="1400" b="0" dirty="0">
                <a:latin typeface="+mn-lt"/>
              </a:rPr>
            </a:br>
            <a:r>
              <a:rPr lang="en-US" sz="1400" b="0" dirty="0">
                <a:latin typeface="+mn-lt"/>
              </a:rPr>
              <a:t>- interviews</a:t>
            </a:r>
            <a:br>
              <a:rPr lang="en-US" sz="1400" b="0" dirty="0">
                <a:latin typeface="+mn-lt"/>
              </a:rPr>
            </a:br>
            <a:r>
              <a:rPr lang="en-US" sz="1400" b="0" dirty="0">
                <a:latin typeface="+mn-lt"/>
              </a:rPr>
              <a:t>- clinical studies</a:t>
            </a:r>
            <a:br>
              <a:rPr lang="en-US" sz="1400" b="0" dirty="0">
                <a:latin typeface="+mn-lt"/>
              </a:rPr>
            </a:br>
            <a:r>
              <a:rPr lang="en-US" sz="1400" b="0" dirty="0">
                <a:latin typeface="+mn-lt"/>
              </a:rPr>
              <a:t>- those determined non-exempt by IRB</a:t>
            </a:r>
            <a:br>
              <a:rPr lang="en-US" sz="1400" b="0" dirty="0">
                <a:latin typeface="+mn-lt"/>
              </a:rPr>
            </a:br>
            <a:r>
              <a:rPr lang="en-US" sz="1400" b="0" dirty="0">
                <a:latin typeface="+mn-lt"/>
              </a:rPr>
              <a:t>- amendments to current protocols with no additional risk</a:t>
            </a:r>
            <a:endParaRPr lang="en-US" sz="1400" dirty="0">
              <a:latin typeface="+mn-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 calcmode="lin" valueType="num">
                                      <p:cBhvr additive="base">
                                        <p:cTn id="7" dur="500" fill="hold"/>
                                        <p:tgtEl>
                                          <p:spTgt spid="244"/>
                                        </p:tgtEl>
                                        <p:attrNameLst>
                                          <p:attrName>ppt_x</p:attrName>
                                        </p:attrNameLst>
                                      </p:cBhvr>
                                      <p:tavLst>
                                        <p:tav tm="0">
                                          <p:val>
                                            <p:strVal val="#ppt_x"/>
                                          </p:val>
                                        </p:tav>
                                        <p:tav tm="100000">
                                          <p:val>
                                            <p:strVal val="#ppt_x"/>
                                          </p:val>
                                        </p:tav>
                                      </p:tavLst>
                                    </p:anim>
                                    <p:anim calcmode="lin" valueType="num">
                                      <p:cBhvr additive="base">
                                        <p:cTn id="8" dur="500" fill="hold"/>
                                        <p:tgtEl>
                                          <p:spTgt spid="2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8"/>
                                        </p:tgtEl>
                                        <p:attrNameLst>
                                          <p:attrName>style.visibility</p:attrName>
                                        </p:attrNameLst>
                                      </p:cBhvr>
                                      <p:to>
                                        <p:strVal val="visible"/>
                                      </p:to>
                                    </p:set>
                                    <p:anim calcmode="lin" valueType="num">
                                      <p:cBhvr additive="base">
                                        <p:cTn id="11" dur="500" fill="hold"/>
                                        <p:tgtEl>
                                          <p:spTgt spid="248"/>
                                        </p:tgtEl>
                                        <p:attrNameLst>
                                          <p:attrName>ppt_x</p:attrName>
                                        </p:attrNameLst>
                                      </p:cBhvr>
                                      <p:tavLst>
                                        <p:tav tm="0">
                                          <p:val>
                                            <p:strVal val="#ppt_x"/>
                                          </p:val>
                                        </p:tav>
                                        <p:tav tm="100000">
                                          <p:val>
                                            <p:strVal val="#ppt_x"/>
                                          </p:val>
                                        </p:tav>
                                      </p:tavLst>
                                    </p:anim>
                                    <p:anim calcmode="lin" valueType="num">
                                      <p:cBhvr additive="base">
                                        <p:cTn id="12" dur="500" fill="hold"/>
                                        <p:tgtEl>
                                          <p:spTgt spid="2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5"/>
                                        </p:tgtEl>
                                        <p:attrNameLst>
                                          <p:attrName>style.visibility</p:attrName>
                                        </p:attrNameLst>
                                      </p:cBhvr>
                                      <p:to>
                                        <p:strVal val="visible"/>
                                      </p:to>
                                    </p:set>
                                    <p:anim calcmode="lin" valueType="num">
                                      <p:cBhvr additive="base">
                                        <p:cTn id="17" dur="500" fill="hold"/>
                                        <p:tgtEl>
                                          <p:spTgt spid="245"/>
                                        </p:tgtEl>
                                        <p:attrNameLst>
                                          <p:attrName>ppt_x</p:attrName>
                                        </p:attrNameLst>
                                      </p:cBhvr>
                                      <p:tavLst>
                                        <p:tav tm="0">
                                          <p:val>
                                            <p:strVal val="#ppt_x"/>
                                          </p:val>
                                        </p:tav>
                                        <p:tav tm="100000">
                                          <p:val>
                                            <p:strVal val="#ppt_x"/>
                                          </p:val>
                                        </p:tav>
                                      </p:tavLst>
                                    </p:anim>
                                    <p:anim calcmode="lin" valueType="num">
                                      <p:cBhvr additive="base">
                                        <p:cTn id="18" dur="500" fill="hold"/>
                                        <p:tgtEl>
                                          <p:spTgt spid="24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49"/>
                                        </p:tgtEl>
                                        <p:attrNameLst>
                                          <p:attrName>style.visibility</p:attrName>
                                        </p:attrNameLst>
                                      </p:cBhvr>
                                      <p:to>
                                        <p:strVal val="visible"/>
                                      </p:to>
                                    </p:set>
                                    <p:anim calcmode="lin" valueType="num">
                                      <p:cBhvr additive="base">
                                        <p:cTn id="21" dur="500" fill="hold"/>
                                        <p:tgtEl>
                                          <p:spTgt spid="249"/>
                                        </p:tgtEl>
                                        <p:attrNameLst>
                                          <p:attrName>ppt_x</p:attrName>
                                        </p:attrNameLst>
                                      </p:cBhvr>
                                      <p:tavLst>
                                        <p:tav tm="0">
                                          <p:val>
                                            <p:strVal val="#ppt_x"/>
                                          </p:val>
                                        </p:tav>
                                        <p:tav tm="100000">
                                          <p:val>
                                            <p:strVal val="#ppt_x"/>
                                          </p:val>
                                        </p:tav>
                                      </p:tavLst>
                                    </p:anim>
                                    <p:anim calcmode="lin" valueType="num">
                                      <p:cBhvr additive="base">
                                        <p:cTn id="22" dur="500" fill="hold"/>
                                        <p:tgtEl>
                                          <p:spTgt spid="24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46"/>
                                        </p:tgtEl>
                                        <p:attrNameLst>
                                          <p:attrName>style.visibility</p:attrName>
                                        </p:attrNameLst>
                                      </p:cBhvr>
                                      <p:to>
                                        <p:strVal val="visible"/>
                                      </p:to>
                                    </p:set>
                                    <p:anim calcmode="lin" valueType="num">
                                      <p:cBhvr additive="base">
                                        <p:cTn id="27" dur="500" fill="hold"/>
                                        <p:tgtEl>
                                          <p:spTgt spid="246"/>
                                        </p:tgtEl>
                                        <p:attrNameLst>
                                          <p:attrName>ppt_x</p:attrName>
                                        </p:attrNameLst>
                                      </p:cBhvr>
                                      <p:tavLst>
                                        <p:tav tm="0">
                                          <p:val>
                                            <p:strVal val="#ppt_x"/>
                                          </p:val>
                                        </p:tav>
                                        <p:tav tm="100000">
                                          <p:val>
                                            <p:strVal val="#ppt_x"/>
                                          </p:val>
                                        </p:tav>
                                      </p:tavLst>
                                    </p:anim>
                                    <p:anim calcmode="lin" valueType="num">
                                      <p:cBhvr additive="base">
                                        <p:cTn id="28" dur="500" fill="hold"/>
                                        <p:tgtEl>
                                          <p:spTgt spid="24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7"/>
                                        </p:tgtEl>
                                        <p:attrNameLst>
                                          <p:attrName>style.visibility</p:attrName>
                                        </p:attrNameLst>
                                      </p:cBhvr>
                                      <p:to>
                                        <p:strVal val="visible"/>
                                      </p:to>
                                    </p:set>
                                    <p:anim calcmode="lin" valueType="num">
                                      <p:cBhvr additive="base">
                                        <p:cTn id="31" dur="500" fill="hold"/>
                                        <p:tgtEl>
                                          <p:spTgt spid="247"/>
                                        </p:tgtEl>
                                        <p:attrNameLst>
                                          <p:attrName>ppt_x</p:attrName>
                                        </p:attrNameLst>
                                      </p:cBhvr>
                                      <p:tavLst>
                                        <p:tav tm="0">
                                          <p:val>
                                            <p:strVal val="#ppt_x"/>
                                          </p:val>
                                        </p:tav>
                                        <p:tav tm="100000">
                                          <p:val>
                                            <p:strVal val="#ppt_x"/>
                                          </p:val>
                                        </p:tav>
                                      </p:tavLst>
                                    </p:anim>
                                    <p:anim calcmode="lin" valueType="num">
                                      <p:cBhvr additive="base">
                                        <p:cTn id="32" dur="500" fill="hold"/>
                                        <p:tgtEl>
                                          <p:spTgt spid="2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5" grpId="0" animBg="1"/>
      <p:bldP spid="246" grpId="0" animBg="1"/>
      <p:bldP spid="247" grpId="0"/>
      <p:bldP spid="248" grpId="0"/>
      <p:bldP spid="249" grpId="0"/>
    </p:bldLst>
  </p:timing>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5F50-7C05-C79A-D618-41C3C571103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A682949-BD9A-6008-008D-797C29F60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5E037EC1-25B9-DA96-9494-7BCAAF65CC8A}"/>
              </a:ext>
            </a:extLst>
          </p:cNvPr>
          <p:cNvSpPr txBox="1"/>
          <p:nvPr/>
        </p:nvSpPr>
        <p:spPr>
          <a:xfrm>
            <a:off x="2500439" y="242761"/>
            <a:ext cx="4976602" cy="461665"/>
          </a:xfrm>
          <a:prstGeom prst="rect">
            <a:avLst/>
          </a:prstGeom>
          <a:noFill/>
        </p:spPr>
        <p:txBody>
          <a:bodyPr wrap="square" rtlCol="0">
            <a:spAutoFit/>
          </a:bodyPr>
          <a:lstStyle/>
          <a:p>
            <a:r>
              <a:rPr lang="en-US" sz="2400" dirty="0">
                <a:solidFill>
                  <a:schemeClr val="tx1"/>
                </a:solidFill>
              </a:rPr>
              <a:t>Does It Require IRB Review?</a:t>
            </a:r>
          </a:p>
        </p:txBody>
      </p:sp>
      <p:sp>
        <p:nvSpPr>
          <p:cNvPr id="5" name="TextBox 4">
            <a:extLst>
              <a:ext uri="{FF2B5EF4-FFF2-40B4-BE49-F238E27FC236}">
                <a16:creationId xmlns:a16="http://schemas.microsoft.com/office/drawing/2014/main" id="{A48F9E58-98E1-AAB8-4867-9726F8771BDE}"/>
              </a:ext>
            </a:extLst>
          </p:cNvPr>
          <p:cNvSpPr txBox="1"/>
          <p:nvPr/>
        </p:nvSpPr>
        <p:spPr>
          <a:xfrm>
            <a:off x="412694" y="1060057"/>
            <a:ext cx="6244200" cy="1169551"/>
          </a:xfrm>
          <a:prstGeom prst="rect">
            <a:avLst/>
          </a:prstGeom>
          <a:noFill/>
        </p:spPr>
        <p:txBody>
          <a:bodyPr wrap="square" rtlCol="0">
            <a:spAutoFit/>
          </a:bodyPr>
          <a:lstStyle/>
          <a:p>
            <a:r>
              <a:rPr lang="en-US" dirty="0"/>
              <a:t>Dr. Red is teaching a “History of WKU” class this Fall would like his students to conduct research on the community's perception of WKU in Bowling Green. This project will be conducted by the students, but the only presentation will be within the class. He wants each student to develop their own survey. Which of the following does Dr. Red need to do?</a:t>
            </a:r>
          </a:p>
        </p:txBody>
      </p:sp>
      <p:sp>
        <p:nvSpPr>
          <p:cNvPr id="6" name="TextBox 5">
            <a:extLst>
              <a:ext uri="{FF2B5EF4-FFF2-40B4-BE49-F238E27FC236}">
                <a16:creationId xmlns:a16="http://schemas.microsoft.com/office/drawing/2014/main" id="{AD6A3159-46F8-DEF3-9BB0-97840F45073D}"/>
              </a:ext>
            </a:extLst>
          </p:cNvPr>
          <p:cNvSpPr txBox="1"/>
          <p:nvPr/>
        </p:nvSpPr>
        <p:spPr>
          <a:xfrm>
            <a:off x="747028" y="2663197"/>
            <a:ext cx="4725749" cy="2046714"/>
          </a:xfrm>
          <a:prstGeom prst="rect">
            <a:avLst/>
          </a:prstGeom>
          <a:noFill/>
        </p:spPr>
        <p:txBody>
          <a:bodyPr wrap="square" rtlCol="0">
            <a:spAutoFit/>
          </a:bodyPr>
          <a:lstStyle/>
          <a:p>
            <a:pPr marL="342900" indent="-342900">
              <a:spcBef>
                <a:spcPts val="600"/>
              </a:spcBef>
              <a:buFont typeface="+mj-lt"/>
              <a:buAutoNum type="alphaUcPeriod"/>
            </a:pPr>
            <a:r>
              <a:rPr lang="en-US" dirty="0"/>
              <a:t>Submit a Continuing Review form for his other IRB application titled “Perceptions of WKU in age groups across Kentucky”</a:t>
            </a:r>
          </a:p>
          <a:p>
            <a:pPr marL="342900" indent="-342900">
              <a:spcBef>
                <a:spcPts val="600"/>
              </a:spcBef>
              <a:buFont typeface="+mj-lt"/>
              <a:buAutoNum type="alphaUcPeriod"/>
            </a:pPr>
            <a:r>
              <a:rPr lang="en-US" dirty="0"/>
              <a:t>Nothing- this is not human subjects research and does not require an application</a:t>
            </a:r>
          </a:p>
          <a:p>
            <a:pPr marL="342900" indent="-342900">
              <a:spcBef>
                <a:spcPts val="600"/>
              </a:spcBef>
              <a:buFont typeface="+mj-lt"/>
              <a:buAutoNum type="alphaUcPeriod"/>
            </a:pPr>
            <a:r>
              <a:rPr lang="en-US" dirty="0"/>
              <a:t>Submit a Classroom Exemption Form through IRBNet for IRB approval</a:t>
            </a:r>
          </a:p>
          <a:p>
            <a:pPr marL="342900" indent="-342900">
              <a:spcBef>
                <a:spcPts val="600"/>
              </a:spcBef>
              <a:buFont typeface="+mj-lt"/>
              <a:buAutoNum type="alphaUcPeriod"/>
            </a:pPr>
            <a:r>
              <a:rPr lang="en-US" dirty="0"/>
              <a:t>Submit a Human Subjects Application though IRBNet</a:t>
            </a:r>
          </a:p>
        </p:txBody>
      </p:sp>
    </p:spTree>
    <p:extLst>
      <p:ext uri="{BB962C8B-B14F-4D97-AF65-F5344CB8AC3E}">
        <p14:creationId xmlns:p14="http://schemas.microsoft.com/office/powerpoint/2010/main" val="3981964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FC6E7-1DF5-E44E-ABCC-40FE49EEF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A509E-3F18-2DD6-BEC4-8F047DA9AE5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63D5FA7-A3D4-5803-7819-BD2DD832F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AF8C8DCC-EAAC-9530-4B3C-20BC4FBE1ACB}"/>
              </a:ext>
            </a:extLst>
          </p:cNvPr>
          <p:cNvSpPr txBox="1"/>
          <p:nvPr/>
        </p:nvSpPr>
        <p:spPr>
          <a:xfrm>
            <a:off x="2500439" y="242761"/>
            <a:ext cx="4976602" cy="461665"/>
          </a:xfrm>
          <a:prstGeom prst="rect">
            <a:avLst/>
          </a:prstGeom>
          <a:noFill/>
        </p:spPr>
        <p:txBody>
          <a:bodyPr wrap="square" rtlCol="0">
            <a:spAutoFit/>
          </a:bodyPr>
          <a:lstStyle/>
          <a:p>
            <a:r>
              <a:rPr lang="en-US" sz="2400" dirty="0">
                <a:solidFill>
                  <a:schemeClr val="tx1"/>
                </a:solidFill>
              </a:rPr>
              <a:t>Does It Require IRB Review?</a:t>
            </a:r>
          </a:p>
        </p:txBody>
      </p:sp>
      <p:sp>
        <p:nvSpPr>
          <p:cNvPr id="5" name="TextBox 4">
            <a:extLst>
              <a:ext uri="{FF2B5EF4-FFF2-40B4-BE49-F238E27FC236}">
                <a16:creationId xmlns:a16="http://schemas.microsoft.com/office/drawing/2014/main" id="{7D78AA8C-84CE-8F5F-51B7-590FA08D2F7C}"/>
              </a:ext>
            </a:extLst>
          </p:cNvPr>
          <p:cNvSpPr txBox="1"/>
          <p:nvPr/>
        </p:nvSpPr>
        <p:spPr>
          <a:xfrm>
            <a:off x="412694" y="1060057"/>
            <a:ext cx="6244200" cy="1169551"/>
          </a:xfrm>
          <a:prstGeom prst="rect">
            <a:avLst/>
          </a:prstGeom>
          <a:noFill/>
        </p:spPr>
        <p:txBody>
          <a:bodyPr wrap="square" rtlCol="0">
            <a:spAutoFit/>
          </a:bodyPr>
          <a:lstStyle/>
          <a:p>
            <a:r>
              <a:rPr lang="en-US" dirty="0"/>
              <a:t>Dr. Red is teaching a “History of WKU” class this Fall would like his students to conduct research on the community's perception of WKU in Bowling Green. This project will be conducted by the students, but the only presentation will be within the class. He wants each student to develop their own survey. Which of the following does Dr. Red need to do?</a:t>
            </a:r>
          </a:p>
        </p:txBody>
      </p:sp>
      <p:sp>
        <p:nvSpPr>
          <p:cNvPr id="6" name="TextBox 5">
            <a:extLst>
              <a:ext uri="{FF2B5EF4-FFF2-40B4-BE49-F238E27FC236}">
                <a16:creationId xmlns:a16="http://schemas.microsoft.com/office/drawing/2014/main" id="{B8A93098-C121-D609-115A-E164AA2F8ED5}"/>
              </a:ext>
            </a:extLst>
          </p:cNvPr>
          <p:cNvSpPr txBox="1"/>
          <p:nvPr/>
        </p:nvSpPr>
        <p:spPr>
          <a:xfrm>
            <a:off x="520452" y="2417956"/>
            <a:ext cx="3824972" cy="2477601"/>
          </a:xfrm>
          <a:prstGeom prst="rect">
            <a:avLst/>
          </a:prstGeom>
          <a:noFill/>
        </p:spPr>
        <p:txBody>
          <a:bodyPr wrap="square" rtlCol="0">
            <a:spAutoFit/>
          </a:bodyPr>
          <a:lstStyle/>
          <a:p>
            <a:pPr marL="342900" indent="-342900">
              <a:spcBef>
                <a:spcPts val="600"/>
              </a:spcBef>
              <a:buFont typeface="+mj-lt"/>
              <a:buAutoNum type="alphaUcPeriod"/>
            </a:pPr>
            <a:r>
              <a:rPr lang="en-US" dirty="0"/>
              <a:t>Submit a Continuing Review form for his other IRB application titled “Perceptions of WKU in age groups across Kentucky”</a:t>
            </a:r>
          </a:p>
          <a:p>
            <a:pPr marL="342900" indent="-342900">
              <a:spcBef>
                <a:spcPts val="600"/>
              </a:spcBef>
              <a:buFont typeface="+mj-lt"/>
              <a:buAutoNum type="alphaUcPeriod"/>
            </a:pPr>
            <a:r>
              <a:rPr lang="en-US" dirty="0"/>
              <a:t>Nothing- this is not human subjects research and does not require an application</a:t>
            </a:r>
          </a:p>
          <a:p>
            <a:pPr marL="342900" indent="-342900">
              <a:spcBef>
                <a:spcPts val="600"/>
              </a:spcBef>
              <a:buFont typeface="+mj-lt"/>
              <a:buAutoNum type="alphaUcPeriod"/>
            </a:pPr>
            <a:r>
              <a:rPr lang="en-US" b="1" dirty="0">
                <a:solidFill>
                  <a:schemeClr val="tx1"/>
                </a:solidFill>
              </a:rPr>
              <a:t>Submit a Classroom Exemption Form through IRBNet for IRB approval</a:t>
            </a:r>
          </a:p>
          <a:p>
            <a:pPr marL="342900" indent="-342900">
              <a:spcBef>
                <a:spcPts val="600"/>
              </a:spcBef>
              <a:buFont typeface="+mj-lt"/>
              <a:buAutoNum type="alphaUcPeriod"/>
            </a:pPr>
            <a:r>
              <a:rPr lang="en-US" dirty="0"/>
              <a:t>Submit a Human Subjects Application though IRBNet</a:t>
            </a:r>
          </a:p>
        </p:txBody>
      </p:sp>
      <p:sp>
        <p:nvSpPr>
          <p:cNvPr id="7" name="TextBox 6">
            <a:extLst>
              <a:ext uri="{FF2B5EF4-FFF2-40B4-BE49-F238E27FC236}">
                <a16:creationId xmlns:a16="http://schemas.microsoft.com/office/drawing/2014/main" id="{33C655FE-D725-BF2B-5C03-54D2602655DB}"/>
              </a:ext>
            </a:extLst>
          </p:cNvPr>
          <p:cNvSpPr txBox="1"/>
          <p:nvPr/>
        </p:nvSpPr>
        <p:spPr>
          <a:xfrm>
            <a:off x="4601517" y="2417956"/>
            <a:ext cx="2055377" cy="2246769"/>
          </a:xfrm>
          <a:prstGeom prst="rect">
            <a:avLst/>
          </a:prstGeom>
          <a:solidFill>
            <a:schemeClr val="tx1"/>
          </a:solidFill>
          <a:ln>
            <a:solidFill>
              <a:schemeClr val="bg2"/>
            </a:solidFill>
          </a:ln>
          <a:effectLst>
            <a:outerShdw blurRad="50800" dist="38100" algn="l" rotWithShape="0">
              <a:prstClr val="black">
                <a:alpha val="40000"/>
              </a:prstClr>
            </a:outerShdw>
          </a:effectLst>
        </p:spPr>
        <p:txBody>
          <a:bodyPr wrap="square" rtlCol="0">
            <a:spAutoFit/>
          </a:bodyPr>
          <a:lstStyle/>
          <a:p>
            <a:r>
              <a:rPr lang="en-US" dirty="0"/>
              <a:t>Dr. Red must submit a Classroom Exemption Form as well as Student Code of Conduct Forms for each student participating in IRBNet. These projects will be given an exempt determination.</a:t>
            </a:r>
          </a:p>
        </p:txBody>
      </p:sp>
    </p:spTree>
    <p:extLst>
      <p:ext uri="{BB962C8B-B14F-4D97-AF65-F5344CB8AC3E}">
        <p14:creationId xmlns:p14="http://schemas.microsoft.com/office/powerpoint/2010/main" val="20247232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D041A-E47B-6348-83E5-0779AE2CDE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4432F681-331A-FF43-B997-AA0D6B90711D}"/>
              </a:ext>
            </a:extLst>
          </p:cNvPr>
          <p:cNvPicPr preferRelativeResize="0"/>
          <p:nvPr/>
        </p:nvPicPr>
        <p:blipFill>
          <a:blip r:embed="rId3">
            <a:alphaModFix/>
          </a:blip>
          <a:stretch>
            <a:fillRect/>
          </a:stretch>
        </p:blipFill>
        <p:spPr>
          <a:xfrm>
            <a:off x="117765" y="162731"/>
            <a:ext cx="8707580" cy="4818038"/>
          </a:xfrm>
          <a:prstGeom prst="rect">
            <a:avLst/>
          </a:prstGeom>
          <a:noFill/>
          <a:ln>
            <a:noFill/>
          </a:ln>
        </p:spPr>
      </p:pic>
      <p:sp>
        <p:nvSpPr>
          <p:cNvPr id="5" name="Google Shape;123;p19">
            <a:extLst>
              <a:ext uri="{FF2B5EF4-FFF2-40B4-BE49-F238E27FC236}">
                <a16:creationId xmlns:a16="http://schemas.microsoft.com/office/drawing/2014/main" id="{085240EE-5836-2A40-9688-23871CCCD4FC}"/>
              </a:ext>
            </a:extLst>
          </p:cNvPr>
          <p:cNvSpPr txBox="1"/>
          <p:nvPr/>
        </p:nvSpPr>
        <p:spPr>
          <a:xfrm>
            <a:off x="1139099" y="574003"/>
            <a:ext cx="6086045"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How Do I Complete an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9B3A9971-8843-1641-83EB-AD146ECC7259}"/>
              </a:ext>
            </a:extLst>
          </p:cNvPr>
          <p:cNvSpPr txBox="1">
            <a:spLocks/>
          </p:cNvSpPr>
          <p:nvPr/>
        </p:nvSpPr>
        <p:spPr>
          <a:xfrm>
            <a:off x="1139099" y="1264086"/>
            <a:ext cx="6945027"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on our Human Subjects Page or within IRBNet in Forms &amp; Templates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Complete the first sections with your PI, Co-PI, and basic project information.</a:t>
            </a:r>
            <a:br>
              <a:rPr lang="en-US" sz="1200" dirty="0">
                <a:latin typeface="+mn-lt"/>
                <a:ea typeface="Raleway"/>
                <a:cs typeface="Raleway"/>
                <a:sym typeface="Raleway"/>
              </a:rPr>
            </a:br>
            <a:r>
              <a:rPr lang="en-US" sz="1200" dirty="0">
                <a:latin typeface="+mn-lt"/>
                <a:ea typeface="Raleway"/>
                <a:cs typeface="Raleway"/>
                <a:sym typeface="Raleway"/>
              </a:rPr>
              <a:t>Be sure to complete all questions and add any key personnel. </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A- Summary</a:t>
            </a:r>
            <a:br>
              <a:rPr lang="en-US" sz="1400" dirty="0">
                <a:latin typeface="+mn-lt"/>
                <a:ea typeface="Raleway"/>
                <a:cs typeface="Raleway"/>
                <a:sym typeface="Raleway"/>
              </a:rPr>
            </a:br>
            <a:r>
              <a:rPr lang="en-US" sz="1200" dirty="0">
                <a:latin typeface="+mn-lt"/>
                <a:ea typeface="Raleway"/>
                <a:cs typeface="Raleway"/>
                <a:sym typeface="Raleway"/>
              </a:rPr>
              <a:t>This is a brief overview of your project. This should include hypothesis, research questions, and the proposed activities, no more than half a page. </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B- Selection Criteria</a:t>
            </a:r>
            <a:br>
              <a:rPr lang="en-US" sz="1400" dirty="0">
                <a:latin typeface="+mn-lt"/>
                <a:ea typeface="Raleway"/>
                <a:cs typeface="Raleway"/>
                <a:sym typeface="Raleway"/>
              </a:rPr>
            </a:br>
            <a:r>
              <a:rPr lang="en-US" sz="1200" dirty="0">
                <a:latin typeface="+mn-lt"/>
                <a:ea typeface="Raleway"/>
                <a:cs typeface="Raleway"/>
                <a:sym typeface="Raleway"/>
              </a:rPr>
              <a:t>We have developed specific targeted questions for this section on what we are looking for including how many participants you plan to recruit, where recruitment will occur, how it will occur, how you will contact participants, inclusion and exclusion criteria. </a:t>
            </a:r>
          </a:p>
          <a:p>
            <a:pPr indent="-317500">
              <a:spcBef>
                <a:spcPts val="1000"/>
              </a:spcBef>
              <a:spcAft>
                <a:spcPts val="1000"/>
              </a:spcAft>
              <a:buClr>
                <a:schemeClr val="dk1"/>
              </a:buClr>
              <a:buSzPts val="1400"/>
              <a:buFont typeface="Raleway"/>
              <a:buChar char="➔"/>
            </a:pPr>
            <a:endParaRPr lang="en-US" sz="1200" dirty="0">
              <a:latin typeface="Raleway"/>
              <a:ea typeface="Raleway"/>
              <a:cs typeface="Raleway"/>
              <a:sym typeface="Raleway"/>
            </a:endParaRPr>
          </a:p>
        </p:txBody>
      </p:sp>
    </p:spTree>
    <p:extLst>
      <p:ext uri="{BB962C8B-B14F-4D97-AF65-F5344CB8AC3E}">
        <p14:creationId xmlns:p14="http://schemas.microsoft.com/office/powerpoint/2010/main" val="317767381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E33FD-E12B-B763-7639-408739CB22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8E6C64-3B51-F9BE-D9DF-A8F6B0CCDA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39FE9388-9476-2939-5CFF-B72D08C157C5}"/>
              </a:ext>
            </a:extLst>
          </p:cNvPr>
          <p:cNvPicPr preferRelativeResize="0"/>
          <p:nvPr/>
        </p:nvPicPr>
        <p:blipFill>
          <a:blip r:embed="rId3">
            <a:alphaModFix/>
          </a:blip>
          <a:stretch>
            <a:fillRect/>
          </a:stretch>
        </p:blipFill>
        <p:spPr>
          <a:xfrm>
            <a:off x="117765" y="162731"/>
            <a:ext cx="8707580" cy="4818038"/>
          </a:xfrm>
          <a:prstGeom prst="rect">
            <a:avLst/>
          </a:prstGeom>
          <a:noFill/>
          <a:ln>
            <a:noFill/>
          </a:ln>
        </p:spPr>
      </p:pic>
      <p:sp>
        <p:nvSpPr>
          <p:cNvPr id="5" name="Google Shape;123;p19">
            <a:extLst>
              <a:ext uri="{FF2B5EF4-FFF2-40B4-BE49-F238E27FC236}">
                <a16:creationId xmlns:a16="http://schemas.microsoft.com/office/drawing/2014/main" id="{C0CEB05B-59F9-5A69-B374-E72E8249055E}"/>
              </a:ext>
            </a:extLst>
          </p:cNvPr>
          <p:cNvSpPr txBox="1"/>
          <p:nvPr/>
        </p:nvSpPr>
        <p:spPr>
          <a:xfrm>
            <a:off x="1139100" y="574003"/>
            <a:ext cx="5372536"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How Do I Complete an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9753D837-6EDC-85E8-255A-BA8D7F119378}"/>
              </a:ext>
            </a:extLst>
          </p:cNvPr>
          <p:cNvSpPr txBox="1">
            <a:spLocks/>
          </p:cNvSpPr>
          <p:nvPr/>
        </p:nvSpPr>
        <p:spPr>
          <a:xfrm>
            <a:off x="1139099" y="1264086"/>
            <a:ext cx="6945027"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on our Human Subjects Page or within IRBNet in Forms &amp; Templates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Section C- Informed Consent</a:t>
            </a:r>
            <a:br>
              <a:rPr lang="en-US" sz="1200" dirty="0">
                <a:latin typeface="+mn-lt"/>
                <a:ea typeface="Raleway"/>
                <a:cs typeface="Raleway"/>
                <a:sym typeface="Raleway"/>
              </a:rPr>
            </a:br>
            <a:r>
              <a:rPr lang="en-US" sz="1200" dirty="0">
                <a:latin typeface="+mn-lt"/>
                <a:ea typeface="Raleway"/>
                <a:cs typeface="Raleway"/>
                <a:sym typeface="Raleway"/>
              </a:rPr>
              <a:t>Describe your consent process. Where will it occur, how will consent be obtained, and what format (informed consent or implied consent) you will use. Do not include your consent document in this section.</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D- Procedures</a:t>
            </a:r>
            <a:br>
              <a:rPr lang="en-US" sz="1400" dirty="0">
                <a:latin typeface="+mn-lt"/>
                <a:ea typeface="Raleway"/>
                <a:cs typeface="Raleway"/>
                <a:sym typeface="Raleway"/>
              </a:rPr>
            </a:br>
            <a:r>
              <a:rPr lang="en-US" sz="1200" dirty="0">
                <a:latin typeface="+mn-lt"/>
                <a:ea typeface="Raleway"/>
                <a:cs typeface="Raleway"/>
                <a:sym typeface="Raleway"/>
              </a:rPr>
              <a:t>Step by step guide of how the research will be conducted from participant recruitment to study close. </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E- Confidentiality </a:t>
            </a:r>
            <a:br>
              <a:rPr lang="en-US" sz="1400" dirty="0">
                <a:latin typeface="+mn-lt"/>
                <a:ea typeface="Raleway"/>
                <a:cs typeface="Raleway"/>
                <a:sym typeface="Raleway"/>
              </a:rPr>
            </a:br>
            <a:r>
              <a:rPr lang="en-US" sz="1200" dirty="0">
                <a:latin typeface="+mn-lt"/>
                <a:ea typeface="Raleway"/>
                <a:cs typeface="Raleway"/>
                <a:sym typeface="Raleway"/>
              </a:rPr>
              <a:t>Describe how confidentiality is maintained, even if it you do not collect personal information. How incentive sign up will be maintained separate from responses should also be detailed here.</a:t>
            </a:r>
          </a:p>
          <a:p>
            <a:pPr indent="-317500">
              <a:spcBef>
                <a:spcPts val="1000"/>
              </a:spcBef>
              <a:spcAft>
                <a:spcPts val="1000"/>
              </a:spcAft>
              <a:buClr>
                <a:schemeClr val="dk1"/>
              </a:buClr>
              <a:buSzPts val="1400"/>
              <a:buFont typeface="Raleway"/>
              <a:buChar char="➔"/>
            </a:pPr>
            <a:endParaRPr lang="en-US" sz="1200" dirty="0">
              <a:latin typeface="Raleway"/>
              <a:ea typeface="Raleway"/>
              <a:cs typeface="Raleway"/>
              <a:sym typeface="Raleway"/>
            </a:endParaRPr>
          </a:p>
        </p:txBody>
      </p:sp>
    </p:spTree>
    <p:extLst>
      <p:ext uri="{BB962C8B-B14F-4D97-AF65-F5344CB8AC3E}">
        <p14:creationId xmlns:p14="http://schemas.microsoft.com/office/powerpoint/2010/main" val="194727311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A9C07-4B68-1589-041A-DA37C19C91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947D17C-E343-9C34-359E-30D3B85F78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23155E54-7870-963B-B6A9-A5272F0D9555}"/>
              </a:ext>
            </a:extLst>
          </p:cNvPr>
          <p:cNvPicPr preferRelativeResize="0"/>
          <p:nvPr/>
        </p:nvPicPr>
        <p:blipFill>
          <a:blip r:embed="rId3">
            <a:alphaModFix/>
          </a:blip>
          <a:stretch>
            <a:fillRect/>
          </a:stretch>
        </p:blipFill>
        <p:spPr>
          <a:xfrm>
            <a:off x="117765" y="162731"/>
            <a:ext cx="8707580" cy="4818038"/>
          </a:xfrm>
          <a:prstGeom prst="rect">
            <a:avLst/>
          </a:prstGeom>
          <a:noFill/>
          <a:ln>
            <a:noFill/>
          </a:ln>
        </p:spPr>
      </p:pic>
      <p:sp>
        <p:nvSpPr>
          <p:cNvPr id="5" name="Google Shape;123;p19">
            <a:extLst>
              <a:ext uri="{FF2B5EF4-FFF2-40B4-BE49-F238E27FC236}">
                <a16:creationId xmlns:a16="http://schemas.microsoft.com/office/drawing/2014/main" id="{06640157-9852-8E8D-927D-F5D01038E95D}"/>
              </a:ext>
            </a:extLst>
          </p:cNvPr>
          <p:cNvSpPr txBox="1"/>
          <p:nvPr/>
        </p:nvSpPr>
        <p:spPr>
          <a:xfrm>
            <a:off x="1139099" y="574003"/>
            <a:ext cx="5573427"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How Do I Complete an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84597089-21C0-FD87-158C-266B888C147E}"/>
              </a:ext>
            </a:extLst>
          </p:cNvPr>
          <p:cNvSpPr txBox="1">
            <a:spLocks/>
          </p:cNvSpPr>
          <p:nvPr/>
        </p:nvSpPr>
        <p:spPr>
          <a:xfrm>
            <a:off x="1139099" y="1264086"/>
            <a:ext cx="6945027"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on our Human Subjects Page or within IRBNet in Forms &amp; Templates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Section F- Risks</a:t>
            </a:r>
            <a:br>
              <a:rPr lang="en-US" sz="1200" dirty="0">
                <a:latin typeface="+mn-lt"/>
                <a:ea typeface="Raleway"/>
                <a:cs typeface="Raleway"/>
                <a:sym typeface="Raleway"/>
              </a:rPr>
            </a:br>
            <a:r>
              <a:rPr lang="en-US" sz="1200" dirty="0">
                <a:latin typeface="+mn-lt"/>
                <a:ea typeface="Raleway"/>
                <a:cs typeface="Raleway"/>
                <a:sym typeface="Raleway"/>
              </a:rPr>
              <a:t>Describe any potential risks. Even uncomfortable questions can be considered a risk. It is recommended to always mention this as a potential and that no participants have to answer any questions that make them uncomfortable. </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G- Benefits </a:t>
            </a:r>
            <a:br>
              <a:rPr lang="en-US" sz="1400" dirty="0">
                <a:latin typeface="+mn-lt"/>
                <a:ea typeface="Raleway"/>
                <a:cs typeface="Raleway"/>
                <a:sym typeface="Raleway"/>
              </a:rPr>
            </a:br>
            <a:r>
              <a:rPr lang="en-US" sz="1200" dirty="0">
                <a:latin typeface="+mn-lt"/>
                <a:ea typeface="Raleway"/>
                <a:cs typeface="Raleway"/>
                <a:sym typeface="Raleway"/>
              </a:rPr>
              <a:t>Incentives should be descriptive such as $25 online Amazon gift card. Indirect benefits should be outlined here as well. </a:t>
            </a:r>
          </a:p>
          <a:p>
            <a:pPr indent="-317500">
              <a:spcBef>
                <a:spcPts val="1000"/>
              </a:spcBef>
              <a:spcAft>
                <a:spcPts val="1000"/>
              </a:spcAft>
              <a:buClr>
                <a:schemeClr val="dk1"/>
              </a:buClr>
              <a:buSzPts val="1400"/>
              <a:buFont typeface="Raleway"/>
              <a:buChar char="➔"/>
            </a:pPr>
            <a:r>
              <a:rPr lang="en-US" sz="1400" b="1" dirty="0">
                <a:solidFill>
                  <a:schemeClr val="dk1"/>
                </a:solidFill>
                <a:latin typeface="+mn-lt"/>
                <a:ea typeface="Raleway"/>
                <a:cs typeface="Raleway"/>
                <a:sym typeface="Raleway"/>
              </a:rPr>
              <a:t>Section H- References</a:t>
            </a:r>
            <a:br>
              <a:rPr lang="en-US" sz="1400" dirty="0">
                <a:latin typeface="+mn-lt"/>
                <a:ea typeface="Raleway"/>
                <a:cs typeface="Raleway"/>
                <a:sym typeface="Raleway"/>
              </a:rPr>
            </a:br>
            <a:r>
              <a:rPr lang="en-US" sz="1200" dirty="0">
                <a:latin typeface="+mn-lt"/>
                <a:ea typeface="Raleway"/>
                <a:cs typeface="Raleway"/>
                <a:sym typeface="Raleway"/>
              </a:rPr>
              <a:t>Specific measurement tools or diagnostics are helpful to put here for review. </a:t>
            </a:r>
          </a:p>
          <a:p>
            <a:pPr indent="-317500">
              <a:spcBef>
                <a:spcPts val="1000"/>
              </a:spcBef>
              <a:spcAft>
                <a:spcPts val="1000"/>
              </a:spcAft>
              <a:buClr>
                <a:schemeClr val="dk1"/>
              </a:buClr>
              <a:buSzPts val="1400"/>
              <a:buFont typeface="Raleway"/>
              <a:buChar char="➔"/>
            </a:pPr>
            <a:endParaRPr lang="en-US" sz="1200" dirty="0">
              <a:latin typeface="Raleway"/>
              <a:ea typeface="Raleway"/>
              <a:cs typeface="Raleway"/>
              <a:sym typeface="Raleway"/>
            </a:endParaRPr>
          </a:p>
        </p:txBody>
      </p:sp>
    </p:spTree>
    <p:extLst>
      <p:ext uri="{BB962C8B-B14F-4D97-AF65-F5344CB8AC3E}">
        <p14:creationId xmlns:p14="http://schemas.microsoft.com/office/powerpoint/2010/main" val="44452127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8"/>
        <p:cNvGrpSpPr/>
        <p:nvPr/>
      </p:nvGrpSpPr>
      <p:grpSpPr>
        <a:xfrm>
          <a:off x="0" y="0"/>
          <a:ext cx="0" cy="0"/>
          <a:chOff x="0" y="0"/>
          <a:chExt cx="0" cy="0"/>
        </a:xfrm>
      </p:grpSpPr>
      <p:sp>
        <p:nvSpPr>
          <p:cNvPr id="139" name="Google Shape;139;p21"/>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3000" b="1" dirty="0">
                <a:solidFill>
                  <a:schemeClr val="dk1"/>
                </a:solidFill>
                <a:latin typeface="+mn-lt"/>
              </a:rPr>
              <a:t>Now What??</a:t>
            </a:r>
            <a:endParaRPr sz="3000" b="1" dirty="0">
              <a:solidFill>
                <a:schemeClr val="dk1"/>
              </a:solidFill>
              <a:latin typeface="+mn-lt"/>
            </a:endParaRPr>
          </a:p>
          <a:p>
            <a:pPr marL="0" lvl="0" indent="0" algn="l" rtl="0">
              <a:lnSpc>
                <a:spcPct val="115000"/>
              </a:lnSpc>
              <a:spcBef>
                <a:spcPts val="1600"/>
              </a:spcBef>
              <a:spcAft>
                <a:spcPts val="0"/>
              </a:spcAft>
              <a:buNone/>
            </a:pPr>
            <a:r>
              <a:rPr lang="en" sz="1800" dirty="0">
                <a:latin typeface="+mn-lt"/>
              </a:rPr>
              <a:t>Complete your Consent Form (not needed if the project is secondary data analysis) </a:t>
            </a:r>
          </a:p>
          <a:p>
            <a:pPr marL="0" lvl="0" indent="0" algn="l" rtl="0">
              <a:lnSpc>
                <a:spcPct val="115000"/>
              </a:lnSpc>
              <a:spcBef>
                <a:spcPts val="1600"/>
              </a:spcBef>
              <a:spcAft>
                <a:spcPts val="0"/>
              </a:spcAft>
              <a:buNone/>
            </a:pPr>
            <a:r>
              <a:rPr lang="en" sz="1400" dirty="0">
                <a:latin typeface="+mn-lt"/>
              </a:rPr>
              <a:t>Consent Templates can be found within IRBNet in Forms &amp; Templates as well as on our H</a:t>
            </a:r>
            <a:r>
              <a:rPr lang="en-US" sz="1400" dirty="0">
                <a:latin typeface="+mn-lt"/>
              </a:rPr>
              <a:t>u</a:t>
            </a:r>
            <a:r>
              <a:rPr lang="en" sz="1400" dirty="0">
                <a:latin typeface="+mn-lt"/>
              </a:rPr>
              <a:t>man Subjects Page.</a:t>
            </a:r>
            <a:endParaRPr sz="1800" dirty="0">
              <a:latin typeface="+mn-lt"/>
            </a:endParaRPr>
          </a:p>
        </p:txBody>
      </p:sp>
      <p:pic>
        <p:nvPicPr>
          <p:cNvPr id="5" name="Picture 4">
            <a:extLst>
              <a:ext uri="{FF2B5EF4-FFF2-40B4-BE49-F238E27FC236}">
                <a16:creationId xmlns:a16="http://schemas.microsoft.com/office/drawing/2014/main" id="{9551AC5A-DB35-4E4D-BEFF-53FF4C04A19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53886" y="-95534"/>
            <a:ext cx="4490113" cy="5511994"/>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9">
                                            <p:txEl>
                                              <p:pRg st="1" end="1"/>
                                            </p:txEl>
                                          </p:spTgt>
                                        </p:tgtEl>
                                        <p:attrNameLst>
                                          <p:attrName>style.visibility</p:attrName>
                                        </p:attrNameLst>
                                      </p:cBhvr>
                                      <p:to>
                                        <p:strVal val="visible"/>
                                      </p:to>
                                    </p:set>
                                    <p:anim calcmode="lin" valueType="num">
                                      <p:cBhvr additive="base">
                                        <p:cTn id="7" dur="500" fill="hold"/>
                                        <p:tgtEl>
                                          <p:spTgt spid="13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9">
                                            <p:txEl>
                                              <p:pRg st="2" end="2"/>
                                            </p:txEl>
                                          </p:spTgt>
                                        </p:tgtEl>
                                        <p:attrNameLst>
                                          <p:attrName>style.visibility</p:attrName>
                                        </p:attrNameLst>
                                      </p:cBhvr>
                                      <p:to>
                                        <p:strVal val="visible"/>
                                      </p:to>
                                    </p:set>
                                    <p:anim calcmode="lin" valueType="num">
                                      <p:cBhvr additive="base">
                                        <p:cTn id="11" dur="500" fill="hold"/>
                                        <p:tgtEl>
                                          <p:spTgt spid="13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4" name="Google Shape;244;p31"/>
          <p:cNvSpPr/>
          <p:nvPr/>
        </p:nvSpPr>
        <p:spPr>
          <a:xfrm>
            <a:off x="374024" y="152400"/>
            <a:ext cx="3456757" cy="4648200"/>
          </a:xfrm>
          <a:prstGeom prst="wedgeRectCallout">
            <a:avLst>
              <a:gd name="adj1" fmla="val -20570"/>
              <a:gd name="adj2" fmla="val 4973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31"/>
          <p:cNvSpPr/>
          <p:nvPr/>
        </p:nvSpPr>
        <p:spPr>
          <a:xfrm>
            <a:off x="4345540" y="2187285"/>
            <a:ext cx="544157" cy="509850"/>
          </a:xfrm>
          <a:prstGeom prst="wedgeRectCallout">
            <a:avLst>
              <a:gd name="adj1" fmla="val -22150"/>
              <a:gd name="adj2" fmla="val 50157"/>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1"/>
          <p:cNvSpPr/>
          <p:nvPr/>
        </p:nvSpPr>
        <p:spPr>
          <a:xfrm>
            <a:off x="5479473" y="152400"/>
            <a:ext cx="3199116" cy="4648200"/>
          </a:xfrm>
          <a:prstGeom prst="wedgeRectCallout">
            <a:avLst>
              <a:gd name="adj1" fmla="val -21623"/>
              <a:gd name="adj2" fmla="val 50241"/>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1"/>
          <p:cNvSpPr txBox="1">
            <a:spLocks noGrp="1"/>
          </p:cNvSpPr>
          <p:nvPr>
            <p:ph type="title"/>
          </p:nvPr>
        </p:nvSpPr>
        <p:spPr>
          <a:xfrm>
            <a:off x="5613094" y="949035"/>
            <a:ext cx="2881745" cy="3602181"/>
          </a:xfrm>
          <a:prstGeom prst="rect">
            <a:avLst/>
          </a:prstGeom>
        </p:spPr>
        <p:txBody>
          <a:bodyPr spcFirstLastPara="1" wrap="square" lIns="91425" tIns="91425" rIns="91425" bIns="91425" anchor="t" anchorCtr="0">
            <a:noAutofit/>
          </a:bodyPr>
          <a:lstStyle/>
          <a:p>
            <a:pPr lvl="0"/>
            <a:r>
              <a:rPr lang="en-US" sz="1400" b="0" dirty="0">
                <a:latin typeface="+mn-lt"/>
              </a:rPr>
              <a:t>These forms are used when there is only survey interaction with participants. </a:t>
            </a:r>
            <a:br>
              <a:rPr lang="en-US" sz="1400" b="0" dirty="0">
                <a:latin typeface="+mn-lt"/>
              </a:rPr>
            </a:br>
            <a:br>
              <a:rPr lang="en-US" sz="1400" b="0" dirty="0">
                <a:latin typeface="+mn-lt"/>
              </a:rPr>
            </a:br>
            <a:r>
              <a:rPr lang="en-US" sz="1400" b="0" dirty="0">
                <a:latin typeface="+mn-lt"/>
              </a:rPr>
              <a:t>Consent is “implied” based on the continuation of the survey. </a:t>
            </a:r>
            <a:br>
              <a:rPr lang="en-US" sz="1400" b="0" dirty="0">
                <a:latin typeface="+mn-lt"/>
              </a:rPr>
            </a:br>
            <a:br>
              <a:rPr lang="en-US" sz="1400" b="0" dirty="0">
                <a:latin typeface="+mn-lt"/>
              </a:rPr>
            </a:br>
            <a:r>
              <a:rPr lang="en-US" sz="1400" dirty="0">
                <a:latin typeface="+mn-lt"/>
              </a:rPr>
              <a:t>Example: </a:t>
            </a:r>
            <a:r>
              <a:rPr lang="en-US" sz="1400" b="0" dirty="0">
                <a:latin typeface="+mn-lt"/>
              </a:rPr>
              <a:t>I am sending out a survey for my research project to students on campus with a Qualtrics link. The consent document will show up first and the participants action of clicking next to the survey implies their consent.</a:t>
            </a:r>
            <a:br>
              <a:rPr lang="en-US" sz="1400" b="0" dirty="0">
                <a:latin typeface="+mn-lt"/>
              </a:rPr>
            </a:br>
            <a:r>
              <a:rPr lang="en-US" sz="1400" b="0" dirty="0">
                <a:latin typeface="+mn-lt"/>
              </a:rPr>
              <a:t>- This requires an </a:t>
            </a:r>
            <a:r>
              <a:rPr lang="en-US" sz="1400" b="0" u="sng" dirty="0">
                <a:latin typeface="+mn-lt"/>
              </a:rPr>
              <a:t>implied consent</a:t>
            </a:r>
            <a:endParaRPr lang="en-US" sz="1400" u="sng" dirty="0">
              <a:latin typeface="+mn-lt"/>
            </a:endParaRPr>
          </a:p>
        </p:txBody>
      </p:sp>
      <p:sp>
        <p:nvSpPr>
          <p:cNvPr id="248" name="Google Shape;248;p31"/>
          <p:cNvSpPr txBox="1">
            <a:spLocks noGrp="1"/>
          </p:cNvSpPr>
          <p:nvPr>
            <p:ph type="title"/>
          </p:nvPr>
        </p:nvSpPr>
        <p:spPr>
          <a:xfrm>
            <a:off x="476075" y="775854"/>
            <a:ext cx="3176602" cy="3775363"/>
          </a:xfrm>
          <a:prstGeom prst="rect">
            <a:avLst/>
          </a:prstGeom>
        </p:spPr>
        <p:txBody>
          <a:bodyPr spcFirstLastPara="1" wrap="square" lIns="91425" tIns="91425" rIns="91425" bIns="91425" anchor="t" anchorCtr="0">
            <a:noAutofit/>
          </a:bodyPr>
          <a:lstStyle/>
          <a:p>
            <a:pPr lvl="0" algn="l" rtl="0">
              <a:spcBef>
                <a:spcPts val="1200"/>
              </a:spcBef>
              <a:spcAft>
                <a:spcPts val="1200"/>
              </a:spcAft>
            </a:pPr>
            <a:r>
              <a:rPr lang="en" sz="1400" b="0" dirty="0">
                <a:solidFill>
                  <a:schemeClr val="lt1"/>
                </a:solidFill>
                <a:latin typeface="+mn-lt"/>
              </a:rPr>
              <a:t>Used when there is direct interaction with particpants, interventions, interviews, and audio/visual recording.</a:t>
            </a:r>
            <a:br>
              <a:rPr lang="en" sz="1400" b="0" dirty="0">
                <a:solidFill>
                  <a:schemeClr val="lt1"/>
                </a:solidFill>
                <a:latin typeface="+mn-lt"/>
              </a:rPr>
            </a:br>
            <a:br>
              <a:rPr lang="en" sz="1400" b="0" dirty="0">
                <a:solidFill>
                  <a:schemeClr val="lt1"/>
                </a:solidFill>
                <a:latin typeface="+mn-lt"/>
              </a:rPr>
            </a:br>
            <a:r>
              <a:rPr lang="en" sz="1400" b="0" dirty="0">
                <a:solidFill>
                  <a:schemeClr val="lt1"/>
                </a:solidFill>
                <a:latin typeface="+mn-lt"/>
              </a:rPr>
              <a:t>This includes the actual signature of the participant and a witness (the person obtaining consent.</a:t>
            </a:r>
            <a:br>
              <a:rPr lang="en" sz="1400" b="0" dirty="0">
                <a:solidFill>
                  <a:schemeClr val="lt1"/>
                </a:solidFill>
                <a:latin typeface="+mn-lt"/>
              </a:rPr>
            </a:br>
            <a:br>
              <a:rPr lang="en" sz="1400" b="0" dirty="0">
                <a:solidFill>
                  <a:schemeClr val="lt1"/>
                </a:solidFill>
                <a:latin typeface="+mn-lt"/>
              </a:rPr>
            </a:br>
            <a:r>
              <a:rPr lang="en" sz="1400" dirty="0">
                <a:solidFill>
                  <a:schemeClr val="lt1"/>
                </a:solidFill>
                <a:latin typeface="+mn-lt"/>
              </a:rPr>
              <a:t>Example: </a:t>
            </a:r>
            <a:r>
              <a:rPr lang="en" sz="1400" b="0" dirty="0">
                <a:solidFill>
                  <a:schemeClr val="lt1"/>
                </a:solidFill>
                <a:latin typeface="+mn-lt"/>
              </a:rPr>
              <a:t>I am conducting interviews over Zoom for a research project and I plan on recording the interviews so I am able to trascribe the interaction for data analysis. </a:t>
            </a:r>
            <a:br>
              <a:rPr lang="en" sz="1400" b="0" dirty="0">
                <a:solidFill>
                  <a:schemeClr val="lt1"/>
                </a:solidFill>
                <a:latin typeface="+mn-lt"/>
              </a:rPr>
            </a:br>
            <a:r>
              <a:rPr lang="en" sz="1400" b="0" dirty="0">
                <a:solidFill>
                  <a:schemeClr val="lt1"/>
                </a:solidFill>
                <a:latin typeface="+mn-lt"/>
              </a:rPr>
              <a:t>- This requires an </a:t>
            </a:r>
            <a:r>
              <a:rPr lang="en" sz="1400" b="0" u="sng" dirty="0">
                <a:solidFill>
                  <a:schemeClr val="lt1"/>
                </a:solidFill>
                <a:latin typeface="+mn-lt"/>
              </a:rPr>
              <a:t>infomed consent</a:t>
            </a:r>
            <a:endParaRPr sz="1400" u="sng" dirty="0">
              <a:solidFill>
                <a:schemeClr val="lt1"/>
              </a:solidFill>
              <a:latin typeface="+mn-lt"/>
            </a:endParaRPr>
          </a:p>
        </p:txBody>
      </p:sp>
      <p:sp>
        <p:nvSpPr>
          <p:cNvPr id="249" name="Google Shape;249;p31"/>
          <p:cNvSpPr txBox="1">
            <a:spLocks noGrp="1"/>
          </p:cNvSpPr>
          <p:nvPr>
            <p:ph type="title"/>
          </p:nvPr>
        </p:nvSpPr>
        <p:spPr>
          <a:xfrm>
            <a:off x="4345539" y="2187285"/>
            <a:ext cx="544157" cy="509850"/>
          </a:xfrm>
          <a:prstGeom prst="rect">
            <a:avLst/>
          </a:prstGeom>
        </p:spPr>
        <p:txBody>
          <a:bodyPr spcFirstLastPara="1" wrap="square" lIns="91425" tIns="91425" rIns="91425" bIns="91425" anchor="t" anchorCtr="0">
            <a:noAutofit/>
          </a:bodyPr>
          <a:lstStyle/>
          <a:p>
            <a:pPr lvl="0"/>
            <a:r>
              <a:rPr lang="en-US" sz="2100" dirty="0">
                <a:latin typeface="+mj-lt"/>
              </a:rPr>
              <a:t>VS</a:t>
            </a:r>
            <a:br>
              <a:rPr lang="en-US" sz="2100" dirty="0"/>
            </a:br>
            <a:endParaRPr lang="en-US" sz="1400" dirty="0"/>
          </a:p>
        </p:txBody>
      </p:sp>
      <p:sp>
        <p:nvSpPr>
          <p:cNvPr id="2" name="TextBox 1">
            <a:extLst>
              <a:ext uri="{FF2B5EF4-FFF2-40B4-BE49-F238E27FC236}">
                <a16:creationId xmlns:a16="http://schemas.microsoft.com/office/drawing/2014/main" id="{00CB1798-3A9D-3571-4437-AFDFA1B94CA8}"/>
              </a:ext>
            </a:extLst>
          </p:cNvPr>
          <p:cNvSpPr txBox="1"/>
          <p:nvPr/>
        </p:nvSpPr>
        <p:spPr>
          <a:xfrm>
            <a:off x="465411" y="401782"/>
            <a:ext cx="3053644" cy="461665"/>
          </a:xfrm>
          <a:prstGeom prst="rect">
            <a:avLst/>
          </a:prstGeom>
          <a:noFill/>
        </p:spPr>
        <p:txBody>
          <a:bodyPr wrap="square" rtlCol="0">
            <a:spAutoFit/>
          </a:bodyPr>
          <a:lstStyle/>
          <a:p>
            <a:r>
              <a:rPr lang="en-US" sz="2400" b="1" dirty="0">
                <a:solidFill>
                  <a:schemeClr val="bg1">
                    <a:lumMod val="95000"/>
                  </a:schemeClr>
                </a:solidFill>
              </a:rPr>
              <a:t>Informed Consent </a:t>
            </a:r>
          </a:p>
        </p:txBody>
      </p:sp>
      <p:sp>
        <p:nvSpPr>
          <p:cNvPr id="3" name="TextBox 2">
            <a:extLst>
              <a:ext uri="{FF2B5EF4-FFF2-40B4-BE49-F238E27FC236}">
                <a16:creationId xmlns:a16="http://schemas.microsoft.com/office/drawing/2014/main" id="{AF9AFF1C-0DD9-0E6C-5C90-69717533CE3C}"/>
              </a:ext>
            </a:extLst>
          </p:cNvPr>
          <p:cNvSpPr txBox="1"/>
          <p:nvPr/>
        </p:nvSpPr>
        <p:spPr>
          <a:xfrm>
            <a:off x="5613095" y="401782"/>
            <a:ext cx="2748123" cy="461665"/>
          </a:xfrm>
          <a:prstGeom prst="rect">
            <a:avLst/>
          </a:prstGeom>
          <a:noFill/>
        </p:spPr>
        <p:txBody>
          <a:bodyPr wrap="square" rtlCol="0">
            <a:spAutoFit/>
          </a:bodyPr>
          <a:lstStyle/>
          <a:p>
            <a:r>
              <a:rPr lang="en-US" sz="2400" b="1" dirty="0">
                <a:solidFill>
                  <a:schemeClr val="bg1">
                    <a:lumMod val="95000"/>
                  </a:schemeClr>
                </a:solidFill>
              </a:rPr>
              <a:t>Implied Consent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4"/>
                                        </p:tgtEl>
                                        <p:attrNameLst>
                                          <p:attrName>style.visibility</p:attrName>
                                        </p:attrNameLst>
                                      </p:cBhvr>
                                      <p:to>
                                        <p:strVal val="visible"/>
                                      </p:to>
                                    </p:set>
                                    <p:anim calcmode="lin" valueType="num">
                                      <p:cBhvr additive="base">
                                        <p:cTn id="7" dur="500" fill="hold"/>
                                        <p:tgtEl>
                                          <p:spTgt spid="244"/>
                                        </p:tgtEl>
                                        <p:attrNameLst>
                                          <p:attrName>ppt_x</p:attrName>
                                        </p:attrNameLst>
                                      </p:cBhvr>
                                      <p:tavLst>
                                        <p:tav tm="0">
                                          <p:val>
                                            <p:strVal val="#ppt_x"/>
                                          </p:val>
                                        </p:tav>
                                        <p:tav tm="100000">
                                          <p:val>
                                            <p:strVal val="#ppt_x"/>
                                          </p:val>
                                        </p:tav>
                                      </p:tavLst>
                                    </p:anim>
                                    <p:anim calcmode="lin" valueType="num">
                                      <p:cBhvr additive="base">
                                        <p:cTn id="8" dur="500" fill="hold"/>
                                        <p:tgtEl>
                                          <p:spTgt spid="2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8"/>
                                        </p:tgtEl>
                                        <p:attrNameLst>
                                          <p:attrName>style.visibility</p:attrName>
                                        </p:attrNameLst>
                                      </p:cBhvr>
                                      <p:to>
                                        <p:strVal val="visible"/>
                                      </p:to>
                                    </p:set>
                                    <p:anim calcmode="lin" valueType="num">
                                      <p:cBhvr additive="base">
                                        <p:cTn id="11" dur="500" fill="hold"/>
                                        <p:tgtEl>
                                          <p:spTgt spid="248"/>
                                        </p:tgtEl>
                                        <p:attrNameLst>
                                          <p:attrName>ppt_x</p:attrName>
                                        </p:attrNameLst>
                                      </p:cBhvr>
                                      <p:tavLst>
                                        <p:tav tm="0">
                                          <p:val>
                                            <p:strVal val="#ppt_x"/>
                                          </p:val>
                                        </p:tav>
                                        <p:tav tm="100000">
                                          <p:val>
                                            <p:strVal val="#ppt_x"/>
                                          </p:val>
                                        </p:tav>
                                      </p:tavLst>
                                    </p:anim>
                                    <p:anim calcmode="lin" valueType="num">
                                      <p:cBhvr additive="base">
                                        <p:cTn id="12" dur="500" fill="hold"/>
                                        <p:tgtEl>
                                          <p:spTgt spid="24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6"/>
                                        </p:tgtEl>
                                        <p:attrNameLst>
                                          <p:attrName>style.visibility</p:attrName>
                                        </p:attrNameLst>
                                      </p:cBhvr>
                                      <p:to>
                                        <p:strVal val="visible"/>
                                      </p:to>
                                    </p:set>
                                    <p:anim calcmode="lin" valueType="num">
                                      <p:cBhvr additive="base">
                                        <p:cTn id="21" dur="500" fill="hold"/>
                                        <p:tgtEl>
                                          <p:spTgt spid="246"/>
                                        </p:tgtEl>
                                        <p:attrNameLst>
                                          <p:attrName>ppt_x</p:attrName>
                                        </p:attrNameLst>
                                      </p:cBhvr>
                                      <p:tavLst>
                                        <p:tav tm="0">
                                          <p:val>
                                            <p:strVal val="#ppt_x"/>
                                          </p:val>
                                        </p:tav>
                                        <p:tav tm="100000">
                                          <p:val>
                                            <p:strVal val="#ppt_x"/>
                                          </p:val>
                                        </p:tav>
                                      </p:tavLst>
                                    </p:anim>
                                    <p:anim calcmode="lin" valueType="num">
                                      <p:cBhvr additive="base">
                                        <p:cTn id="22" dur="500" fill="hold"/>
                                        <p:tgtEl>
                                          <p:spTgt spid="24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47"/>
                                        </p:tgtEl>
                                        <p:attrNameLst>
                                          <p:attrName>style.visibility</p:attrName>
                                        </p:attrNameLst>
                                      </p:cBhvr>
                                      <p:to>
                                        <p:strVal val="visible"/>
                                      </p:to>
                                    </p:set>
                                    <p:anim calcmode="lin" valueType="num">
                                      <p:cBhvr additive="base">
                                        <p:cTn id="25" dur="500" fill="hold"/>
                                        <p:tgtEl>
                                          <p:spTgt spid="247"/>
                                        </p:tgtEl>
                                        <p:attrNameLst>
                                          <p:attrName>ppt_x</p:attrName>
                                        </p:attrNameLst>
                                      </p:cBhvr>
                                      <p:tavLst>
                                        <p:tav tm="0">
                                          <p:val>
                                            <p:strVal val="#ppt_x"/>
                                          </p:val>
                                        </p:tav>
                                        <p:tav tm="100000">
                                          <p:val>
                                            <p:strVal val="#ppt_x"/>
                                          </p:val>
                                        </p:tav>
                                      </p:tavLst>
                                    </p:anim>
                                    <p:anim calcmode="lin" valueType="num">
                                      <p:cBhvr additive="base">
                                        <p:cTn id="26" dur="500" fill="hold"/>
                                        <p:tgtEl>
                                          <p:spTgt spid="24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6" grpId="0" animBg="1"/>
      <p:bldP spid="247" grpId="0"/>
      <p:bldP spid="248"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B0BEE-7AC6-DD3B-6F0E-69A351CB9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B1D49-8BF4-8F4F-8090-D39BD82B9A1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8626AFF-8B29-4B05-141E-88614A204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DE860E6A-BDDD-55DC-06B9-4A9220DD812A}"/>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What Consent Do I Need?</a:t>
            </a:r>
          </a:p>
        </p:txBody>
      </p:sp>
      <p:sp>
        <p:nvSpPr>
          <p:cNvPr id="5" name="TextBox 4">
            <a:extLst>
              <a:ext uri="{FF2B5EF4-FFF2-40B4-BE49-F238E27FC236}">
                <a16:creationId xmlns:a16="http://schemas.microsoft.com/office/drawing/2014/main" id="{EACBF689-1C21-A5AA-B53C-146D75A7841B}"/>
              </a:ext>
            </a:extLst>
          </p:cNvPr>
          <p:cNvSpPr txBox="1"/>
          <p:nvPr/>
        </p:nvSpPr>
        <p:spPr>
          <a:xfrm>
            <a:off x="412694" y="1060057"/>
            <a:ext cx="6244200" cy="954107"/>
          </a:xfrm>
          <a:prstGeom prst="rect">
            <a:avLst/>
          </a:prstGeom>
          <a:noFill/>
        </p:spPr>
        <p:txBody>
          <a:bodyPr wrap="square" rtlCol="0">
            <a:spAutoFit/>
          </a:bodyPr>
          <a:lstStyle/>
          <a:p>
            <a:r>
              <a:rPr lang="en-US" dirty="0"/>
              <a:t>Dr. Integrity is conducting a research project on how students, faculty, and staff feel about green spaces on campus. This will be composed of confidential surveys as well as a 60 minute follow up interview with willing participants. What kind of consent(s) does Dr. Integrity need? </a:t>
            </a:r>
          </a:p>
        </p:txBody>
      </p:sp>
      <p:sp>
        <p:nvSpPr>
          <p:cNvPr id="6" name="TextBox 5">
            <a:extLst>
              <a:ext uri="{FF2B5EF4-FFF2-40B4-BE49-F238E27FC236}">
                <a16:creationId xmlns:a16="http://schemas.microsoft.com/office/drawing/2014/main" id="{D4CB0555-077B-A65D-9B6F-7D802635FECD}"/>
              </a:ext>
            </a:extLst>
          </p:cNvPr>
          <p:cNvSpPr txBox="1"/>
          <p:nvPr/>
        </p:nvSpPr>
        <p:spPr>
          <a:xfrm>
            <a:off x="471900" y="2500927"/>
            <a:ext cx="4270034" cy="2046714"/>
          </a:xfrm>
          <a:prstGeom prst="rect">
            <a:avLst/>
          </a:prstGeom>
          <a:noFill/>
        </p:spPr>
        <p:txBody>
          <a:bodyPr wrap="square" rtlCol="0">
            <a:spAutoFit/>
          </a:bodyPr>
          <a:lstStyle/>
          <a:p>
            <a:pPr marL="342900" indent="-342900">
              <a:spcBef>
                <a:spcPts val="600"/>
              </a:spcBef>
              <a:buFont typeface="+mj-lt"/>
              <a:buAutoNum type="alphaUcPeriod"/>
            </a:pPr>
            <a:r>
              <a:rPr lang="en-US" dirty="0"/>
              <a:t>Just an informed consent for the entire research study</a:t>
            </a:r>
          </a:p>
          <a:p>
            <a:pPr marL="342900" indent="-342900">
              <a:spcBef>
                <a:spcPts val="600"/>
              </a:spcBef>
              <a:buFont typeface="+mj-lt"/>
              <a:buAutoNum type="alphaUcPeriod"/>
            </a:pPr>
            <a:r>
              <a:rPr lang="en-US" dirty="0"/>
              <a:t>Both an implied consent for the survey and an informed consent for the interview</a:t>
            </a:r>
          </a:p>
          <a:p>
            <a:pPr marL="342900" indent="-342900">
              <a:spcBef>
                <a:spcPts val="600"/>
              </a:spcBef>
              <a:buFont typeface="+mj-lt"/>
              <a:buAutoNum type="alphaUcPeriod"/>
            </a:pPr>
            <a:r>
              <a:rPr lang="en-US" dirty="0"/>
              <a:t>An implied consent at the beginning of the survey that mentions the interview in the procedures</a:t>
            </a:r>
          </a:p>
          <a:p>
            <a:pPr marL="342900" indent="-342900">
              <a:spcBef>
                <a:spcPts val="600"/>
              </a:spcBef>
              <a:buFont typeface="+mj-lt"/>
              <a:buAutoNum type="alphaUcPeriod"/>
            </a:pPr>
            <a:r>
              <a:rPr lang="en-US" dirty="0"/>
              <a:t>Just a recruitment script</a:t>
            </a:r>
          </a:p>
        </p:txBody>
      </p:sp>
    </p:spTree>
    <p:extLst>
      <p:ext uri="{BB962C8B-B14F-4D97-AF65-F5344CB8AC3E}">
        <p14:creationId xmlns:p14="http://schemas.microsoft.com/office/powerpoint/2010/main" val="795773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4D4C7-7273-BC82-B9AB-F4E1D38CB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FC5634-6873-CBAA-615B-26034DBD3EB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DD3C0CA-5D00-67A1-0D73-A9723344E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8544A433-D503-84BD-774B-E673E6D9E4BB}"/>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What Consent Do I Need?</a:t>
            </a:r>
          </a:p>
        </p:txBody>
      </p:sp>
      <p:sp>
        <p:nvSpPr>
          <p:cNvPr id="5" name="TextBox 4">
            <a:extLst>
              <a:ext uri="{FF2B5EF4-FFF2-40B4-BE49-F238E27FC236}">
                <a16:creationId xmlns:a16="http://schemas.microsoft.com/office/drawing/2014/main" id="{851B06B7-31DD-6644-0F91-A591D74CC831}"/>
              </a:ext>
            </a:extLst>
          </p:cNvPr>
          <p:cNvSpPr txBox="1"/>
          <p:nvPr/>
        </p:nvSpPr>
        <p:spPr>
          <a:xfrm>
            <a:off x="412694" y="1060057"/>
            <a:ext cx="6244200" cy="954107"/>
          </a:xfrm>
          <a:prstGeom prst="rect">
            <a:avLst/>
          </a:prstGeom>
          <a:noFill/>
        </p:spPr>
        <p:txBody>
          <a:bodyPr wrap="square" rtlCol="0">
            <a:spAutoFit/>
          </a:bodyPr>
          <a:lstStyle/>
          <a:p>
            <a:r>
              <a:rPr lang="en-US" dirty="0"/>
              <a:t>Dr. Integrity is conducting a research project on how students, faculty, and staff feel about green spaces on campus. This will be composed of confidential surveys as well as a 60 minute follow up interview with willing participants. What kind of consent(s) does Dr. Integrity need? </a:t>
            </a:r>
          </a:p>
        </p:txBody>
      </p:sp>
      <p:sp>
        <p:nvSpPr>
          <p:cNvPr id="6" name="TextBox 5">
            <a:extLst>
              <a:ext uri="{FF2B5EF4-FFF2-40B4-BE49-F238E27FC236}">
                <a16:creationId xmlns:a16="http://schemas.microsoft.com/office/drawing/2014/main" id="{E2EF9767-69C5-BC95-C404-A40982848C5B}"/>
              </a:ext>
            </a:extLst>
          </p:cNvPr>
          <p:cNvSpPr txBox="1"/>
          <p:nvPr/>
        </p:nvSpPr>
        <p:spPr>
          <a:xfrm>
            <a:off x="153512" y="2247387"/>
            <a:ext cx="4270034" cy="2046714"/>
          </a:xfrm>
          <a:prstGeom prst="rect">
            <a:avLst/>
          </a:prstGeom>
          <a:noFill/>
        </p:spPr>
        <p:txBody>
          <a:bodyPr wrap="square" rtlCol="0">
            <a:spAutoFit/>
          </a:bodyPr>
          <a:lstStyle/>
          <a:p>
            <a:pPr marL="342900" indent="-342900">
              <a:spcBef>
                <a:spcPts val="600"/>
              </a:spcBef>
              <a:buFont typeface="+mj-lt"/>
              <a:buAutoNum type="alphaUcPeriod"/>
            </a:pPr>
            <a:r>
              <a:rPr lang="en-US" dirty="0"/>
              <a:t>Just an informed consent for the entire research study</a:t>
            </a:r>
          </a:p>
          <a:p>
            <a:pPr marL="342900" indent="-342900">
              <a:spcBef>
                <a:spcPts val="600"/>
              </a:spcBef>
              <a:buFont typeface="+mj-lt"/>
              <a:buAutoNum type="alphaUcPeriod"/>
            </a:pPr>
            <a:r>
              <a:rPr lang="en-US" b="1" dirty="0">
                <a:solidFill>
                  <a:schemeClr val="tx1"/>
                </a:solidFill>
              </a:rPr>
              <a:t>Both an implied consent for the survey and an informed consent for the interview</a:t>
            </a:r>
          </a:p>
          <a:p>
            <a:pPr marL="342900" indent="-342900">
              <a:spcBef>
                <a:spcPts val="600"/>
              </a:spcBef>
              <a:buFont typeface="+mj-lt"/>
              <a:buAutoNum type="alphaUcPeriod"/>
            </a:pPr>
            <a:r>
              <a:rPr lang="en-US" dirty="0"/>
              <a:t>An implied consent at the beginning of the survey that mentions the interview in the procedures</a:t>
            </a:r>
          </a:p>
          <a:p>
            <a:pPr marL="342900" indent="-342900">
              <a:spcBef>
                <a:spcPts val="600"/>
              </a:spcBef>
              <a:buFont typeface="+mj-lt"/>
              <a:buAutoNum type="alphaUcPeriod"/>
            </a:pPr>
            <a:r>
              <a:rPr lang="en-US" dirty="0"/>
              <a:t>Just a recruitment script</a:t>
            </a:r>
          </a:p>
        </p:txBody>
      </p:sp>
      <p:sp>
        <p:nvSpPr>
          <p:cNvPr id="7" name="TextBox 6">
            <a:extLst>
              <a:ext uri="{FF2B5EF4-FFF2-40B4-BE49-F238E27FC236}">
                <a16:creationId xmlns:a16="http://schemas.microsoft.com/office/drawing/2014/main" id="{F52A4330-A4B0-8A25-B4DB-4A3C14DC5104}"/>
              </a:ext>
            </a:extLst>
          </p:cNvPr>
          <p:cNvSpPr txBox="1"/>
          <p:nvPr/>
        </p:nvSpPr>
        <p:spPr>
          <a:xfrm>
            <a:off x="4423546" y="2212820"/>
            <a:ext cx="2330796" cy="2246769"/>
          </a:xfrm>
          <a:prstGeom prst="rect">
            <a:avLst/>
          </a:prstGeom>
          <a:solidFill>
            <a:schemeClr val="tx1"/>
          </a:solidFill>
          <a:ln>
            <a:solidFill>
              <a:schemeClr val="bg2"/>
            </a:solidFill>
          </a:ln>
          <a:effectLst>
            <a:outerShdw blurRad="50800" dist="38100" algn="l" rotWithShape="0">
              <a:prstClr val="black">
                <a:alpha val="40000"/>
              </a:prstClr>
            </a:outerShdw>
          </a:effectLst>
        </p:spPr>
        <p:txBody>
          <a:bodyPr wrap="square" rtlCol="0">
            <a:spAutoFit/>
          </a:bodyPr>
          <a:lstStyle/>
          <a:p>
            <a:r>
              <a:rPr lang="en-US" dirty="0"/>
              <a:t>Dr. Integrity will need both consent types. An implied consent for the survey and then an informed consent for the interview. This is to ensure that participants are consenting to specific parts of the research as they are not required to complete all parts if unwanted.</a:t>
            </a:r>
          </a:p>
        </p:txBody>
      </p:sp>
    </p:spTree>
    <p:extLst>
      <p:ext uri="{BB962C8B-B14F-4D97-AF65-F5344CB8AC3E}">
        <p14:creationId xmlns:p14="http://schemas.microsoft.com/office/powerpoint/2010/main" val="12567063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pic>
        <p:nvPicPr>
          <p:cNvPr id="3" name="Picture 2">
            <a:extLst>
              <a:ext uri="{FF2B5EF4-FFF2-40B4-BE49-F238E27FC236}">
                <a16:creationId xmlns:a16="http://schemas.microsoft.com/office/drawing/2014/main" id="{3F54D3B6-9C32-5749-849F-F48A4CCF26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3"/>
          <p:cNvSpPr txBox="1">
            <a:spLocks noGrp="1"/>
          </p:cNvSpPr>
          <p:nvPr>
            <p:ph type="body" idx="4294967295"/>
          </p:nvPr>
        </p:nvSpPr>
        <p:spPr>
          <a:xfrm>
            <a:off x="481300" y="529650"/>
            <a:ext cx="8260918" cy="4084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n-lt"/>
              </a:rPr>
              <a:t>What Do I Even Put In A Consent?</a:t>
            </a:r>
            <a:endParaRPr sz="2800" b="1" dirty="0">
              <a:solidFill>
                <a:schemeClr val="tx1"/>
              </a:solidFill>
              <a:latin typeface="+mn-lt"/>
            </a:endParaRPr>
          </a:p>
          <a:p>
            <a:pPr marL="0" lvl="0" indent="0" algn="l" rtl="0">
              <a:lnSpc>
                <a:spcPct val="100000"/>
              </a:lnSpc>
              <a:spcBef>
                <a:spcPts val="1600"/>
              </a:spcBef>
              <a:spcAft>
                <a:spcPts val="0"/>
              </a:spcAft>
              <a:buNone/>
            </a:pPr>
            <a:r>
              <a:rPr lang="en-US" dirty="0">
                <a:solidFill>
                  <a:schemeClr val="lt1"/>
                </a:solidFill>
                <a:latin typeface="+mn-lt"/>
              </a:rPr>
              <a:t>Consent documents are the outline of the research for the participant so it should be easy to read and understand.</a:t>
            </a:r>
          </a:p>
          <a:p>
            <a:pPr marL="0" lvl="0" indent="0" algn="l" rtl="0">
              <a:lnSpc>
                <a:spcPct val="100000"/>
              </a:lnSpc>
              <a:spcBef>
                <a:spcPts val="1600"/>
              </a:spcBef>
              <a:spcAft>
                <a:spcPts val="0"/>
              </a:spcAft>
              <a:buNone/>
            </a:pPr>
            <a:r>
              <a:rPr lang="en-US" dirty="0">
                <a:solidFill>
                  <a:schemeClr val="lt1"/>
                </a:solidFill>
                <a:latin typeface="+mn-lt"/>
              </a:rPr>
              <a:t>State that participants do not have to answer any questions they are uncomfortable with.</a:t>
            </a:r>
          </a:p>
          <a:p>
            <a:pPr marL="0" lvl="0" indent="0" algn="l" rtl="0">
              <a:lnSpc>
                <a:spcPct val="100000"/>
              </a:lnSpc>
              <a:spcBef>
                <a:spcPts val="1600"/>
              </a:spcBef>
              <a:spcAft>
                <a:spcPts val="0"/>
              </a:spcAft>
              <a:buNone/>
            </a:pPr>
            <a:r>
              <a:rPr lang="en-US" dirty="0">
                <a:solidFill>
                  <a:schemeClr val="lt1"/>
                </a:solidFill>
                <a:latin typeface="+mn-lt"/>
              </a:rPr>
              <a:t>If there are no incentives explain that there are no direct benefits to the participants.</a:t>
            </a:r>
          </a:p>
          <a:p>
            <a:pPr marL="0" lvl="0" indent="0" algn="l" rtl="0">
              <a:lnSpc>
                <a:spcPct val="100000"/>
              </a:lnSpc>
              <a:spcBef>
                <a:spcPts val="1600"/>
              </a:spcBef>
              <a:spcAft>
                <a:spcPts val="0"/>
              </a:spcAft>
              <a:buNone/>
            </a:pPr>
            <a:endParaRPr dirty="0">
              <a:solidFill>
                <a:schemeClr val="lt1"/>
              </a:solidFill>
            </a:endParaRPr>
          </a:p>
        </p:txBody>
      </p:sp>
    </p:spTree>
  </p:cSld>
  <p:clrMapOvr>
    <a:masterClrMapping/>
  </p:clrMapOvr>
  <p:transition spd="slow">
    <p:push dir="u"/>
  </p:transition>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8" name="Google Shape;168;p24"/>
          <p:cNvSpPr txBox="1">
            <a:spLocks noGrp="1"/>
          </p:cNvSpPr>
          <p:nvPr>
            <p:ph type="body" idx="1"/>
          </p:nvPr>
        </p:nvSpPr>
        <p:spPr>
          <a:xfrm>
            <a:off x="4274338" y="980400"/>
            <a:ext cx="4033800" cy="31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b="1" dirty="0">
                <a:solidFill>
                  <a:schemeClr val="dk1"/>
                </a:solidFill>
                <a:latin typeface="+mj-lt"/>
              </a:rPr>
              <a:t>Where Do I Submit?</a:t>
            </a:r>
            <a:endParaRPr sz="3000" dirty="0">
              <a:solidFill>
                <a:schemeClr val="dk1"/>
              </a:solidFill>
              <a:latin typeface="+mj-lt"/>
            </a:endParaRPr>
          </a:p>
          <a:p>
            <a:pPr marL="0" indent="0">
              <a:spcBef>
                <a:spcPts val="1600"/>
              </a:spcBef>
              <a:buSzPts val="1100"/>
              <a:buNone/>
            </a:pPr>
            <a:r>
              <a:rPr lang="en-US" sz="1800" dirty="0">
                <a:solidFill>
                  <a:srgbClr val="000000"/>
                </a:solidFill>
                <a:latin typeface="+mn-lt"/>
              </a:rPr>
              <a:t>Now you will need to upload your required documents in </a:t>
            </a:r>
            <a:r>
              <a:rPr lang="en-US" sz="1800" dirty="0">
                <a:solidFill>
                  <a:srgbClr val="000000"/>
                </a:solidFill>
                <a:hlinkClick r:id="rId3"/>
              </a:rPr>
              <a:t>IRBNet</a:t>
            </a:r>
            <a:r>
              <a:rPr lang="en-US" sz="1800" dirty="0">
                <a:solidFill>
                  <a:srgbClr val="000000"/>
                </a:solidFill>
                <a:latin typeface="+mn-lt"/>
              </a:rPr>
              <a:t>!</a:t>
            </a:r>
          </a:p>
        </p:txBody>
      </p:sp>
      <p:pic>
        <p:nvPicPr>
          <p:cNvPr id="2" name="Picture 1">
            <a:extLst>
              <a:ext uri="{FF2B5EF4-FFF2-40B4-BE49-F238E27FC236}">
                <a16:creationId xmlns:a16="http://schemas.microsoft.com/office/drawing/2014/main" id="{64690058-80B6-78B6-9902-BB4450BDA8CA}"/>
              </a:ext>
            </a:extLst>
          </p:cNvPr>
          <p:cNvPicPr>
            <a:picLocks noChangeAspect="1"/>
          </p:cNvPicPr>
          <p:nvPr/>
        </p:nvPicPr>
        <p:blipFill>
          <a:blip r:embed="rId4"/>
          <a:stretch>
            <a:fillRect/>
          </a:stretch>
        </p:blipFill>
        <p:spPr>
          <a:xfrm>
            <a:off x="0" y="0"/>
            <a:ext cx="3347180" cy="5143500"/>
          </a:xfrm>
          <a:prstGeom prst="rect">
            <a:avLst/>
          </a:prstGeom>
        </p:spPr>
      </p:pic>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a:spLocks noGrp="1"/>
          </p:cNvSpPr>
          <p:nvPr>
            <p:ph type="title" idx="4294967295"/>
          </p:nvPr>
        </p:nvSpPr>
        <p:spPr>
          <a:xfrm>
            <a:off x="535774" y="151041"/>
            <a:ext cx="51972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dirty="0">
                <a:solidFill>
                  <a:schemeClr val="dk1"/>
                </a:solidFill>
                <a:latin typeface="+mj-lt"/>
              </a:rPr>
              <a:t>What Do I Upload? </a:t>
            </a:r>
            <a:endParaRPr sz="2400" dirty="0">
              <a:latin typeface="+mj-lt"/>
            </a:endParaRPr>
          </a:p>
        </p:txBody>
      </p:sp>
      <p:sp>
        <p:nvSpPr>
          <p:cNvPr id="79" name="Google Shape;79;p14"/>
          <p:cNvSpPr txBox="1">
            <a:spLocks noGrp="1"/>
          </p:cNvSpPr>
          <p:nvPr>
            <p:ph type="title" idx="4294967295"/>
          </p:nvPr>
        </p:nvSpPr>
        <p:spPr>
          <a:xfrm>
            <a:off x="535774" y="856696"/>
            <a:ext cx="7818517" cy="559410"/>
          </a:xfrm>
          <a:prstGeom prst="rect">
            <a:avLst/>
          </a:prstGeom>
        </p:spPr>
        <p:txBody>
          <a:bodyPr spcFirstLastPara="1" wrap="square" lIns="91425" tIns="91425" rIns="91425" bIns="91425" anchor="t" anchorCtr="0">
            <a:noAutofit/>
          </a:bodyPr>
          <a:lstStyle/>
          <a:p>
            <a:pPr lvl="0" algn="l" rtl="0">
              <a:lnSpc>
                <a:spcPct val="115000"/>
              </a:lnSpc>
              <a:spcBef>
                <a:spcPts val="0"/>
              </a:spcBef>
              <a:spcAft>
                <a:spcPts val="1600"/>
              </a:spcAft>
            </a:pPr>
            <a:r>
              <a:rPr lang="en" sz="1400" b="0" dirty="0">
                <a:latin typeface="+mn-lt"/>
                <a:ea typeface="Lato"/>
                <a:cs typeface="Lato"/>
                <a:sym typeface="Lato"/>
              </a:rPr>
              <a:t>Here are the documents you will need prepared before you submit in IRBNet. These are subject to change depending on the research you are conducting. </a:t>
            </a:r>
            <a:br>
              <a:rPr lang="en" sz="1800" b="0" dirty="0">
                <a:latin typeface="+mn-lt"/>
                <a:ea typeface="Lato"/>
                <a:cs typeface="Lato"/>
                <a:sym typeface="Lato"/>
              </a:rPr>
            </a:br>
            <a:br>
              <a:rPr lang="en" sz="1800" b="0" dirty="0">
                <a:latin typeface="+mn-lt"/>
                <a:ea typeface="Lato"/>
                <a:cs typeface="Lato"/>
                <a:sym typeface="Lato"/>
              </a:rPr>
            </a:br>
            <a:endParaRPr sz="1700" dirty="0">
              <a:latin typeface="+mn-lt"/>
              <a:ea typeface="Lato"/>
              <a:cs typeface="Lato"/>
              <a:sym typeface="Lato"/>
            </a:endParaRPr>
          </a:p>
        </p:txBody>
      </p:sp>
      <p:sp>
        <p:nvSpPr>
          <p:cNvPr id="2" name="TextBox 1">
            <a:extLst>
              <a:ext uri="{FF2B5EF4-FFF2-40B4-BE49-F238E27FC236}">
                <a16:creationId xmlns:a16="http://schemas.microsoft.com/office/drawing/2014/main" id="{187E7FCD-2C9A-D079-5ED1-217850B30A77}"/>
              </a:ext>
            </a:extLst>
          </p:cNvPr>
          <p:cNvSpPr txBox="1"/>
          <p:nvPr/>
        </p:nvSpPr>
        <p:spPr>
          <a:xfrm>
            <a:off x="535774" y="1680114"/>
            <a:ext cx="3006436" cy="1345048"/>
          </a:xfrm>
          <a:prstGeom prst="rect">
            <a:avLst/>
          </a:prstGeom>
          <a:solidFill>
            <a:schemeClr val="accent1"/>
          </a:solidFill>
        </p:spPr>
        <p:txBody>
          <a:bodyPr wrap="square" rtlCol="0">
            <a:spAutoFit/>
          </a:bodyPr>
          <a:lstStyle/>
          <a:p>
            <a:pPr>
              <a:lnSpc>
                <a:spcPct val="150000"/>
              </a:lnSpc>
            </a:pPr>
            <a:r>
              <a:rPr lang="en" b="1" dirty="0">
                <a:solidFill>
                  <a:schemeClr val="bg1">
                    <a:lumMod val="95000"/>
                  </a:schemeClr>
                </a:solidFill>
                <a:latin typeface="+mn-lt"/>
                <a:ea typeface="Lato"/>
                <a:cs typeface="Lato"/>
                <a:sym typeface="Lato"/>
              </a:rPr>
              <a:t>At a Minimum</a:t>
            </a:r>
            <a:br>
              <a:rPr lang="en" dirty="0">
                <a:solidFill>
                  <a:schemeClr val="bg1">
                    <a:lumMod val="95000"/>
                  </a:schemeClr>
                </a:solidFill>
                <a:latin typeface="+mn-lt"/>
                <a:ea typeface="Lato"/>
                <a:cs typeface="Lato"/>
                <a:sym typeface="Lato"/>
              </a:rPr>
            </a:br>
            <a:r>
              <a:rPr lang="en" dirty="0">
                <a:solidFill>
                  <a:schemeClr val="bg1">
                    <a:lumMod val="95000"/>
                  </a:schemeClr>
                </a:solidFill>
                <a:latin typeface="+mn-lt"/>
                <a:ea typeface="Lato"/>
                <a:cs typeface="Lato"/>
                <a:sym typeface="Lato"/>
              </a:rPr>
              <a:t>1. Human Subejcts Application</a:t>
            </a:r>
            <a:br>
              <a:rPr lang="en" dirty="0">
                <a:solidFill>
                  <a:schemeClr val="bg1">
                    <a:lumMod val="95000"/>
                  </a:schemeClr>
                </a:solidFill>
                <a:latin typeface="+mn-lt"/>
                <a:ea typeface="Lato"/>
                <a:cs typeface="Lato"/>
                <a:sym typeface="Lato"/>
              </a:rPr>
            </a:br>
            <a:r>
              <a:rPr lang="en" dirty="0">
                <a:solidFill>
                  <a:schemeClr val="bg1">
                    <a:lumMod val="95000"/>
                  </a:schemeClr>
                </a:solidFill>
                <a:latin typeface="+mn-lt"/>
                <a:ea typeface="Lato"/>
                <a:cs typeface="Lato"/>
                <a:sym typeface="Lato"/>
              </a:rPr>
              <a:t>2. Informed/Implied Consent(s)</a:t>
            </a:r>
            <a:br>
              <a:rPr lang="en" sz="1600" dirty="0">
                <a:latin typeface="Lato"/>
                <a:ea typeface="Lato"/>
                <a:cs typeface="Lato"/>
                <a:sym typeface="Lato"/>
              </a:rPr>
            </a:br>
            <a:endParaRPr lang="en-US" dirty="0"/>
          </a:p>
        </p:txBody>
      </p:sp>
      <p:sp>
        <p:nvSpPr>
          <p:cNvPr id="3" name="TextBox 2">
            <a:extLst>
              <a:ext uri="{FF2B5EF4-FFF2-40B4-BE49-F238E27FC236}">
                <a16:creationId xmlns:a16="http://schemas.microsoft.com/office/drawing/2014/main" id="{D10945A3-2EFE-04CA-240A-A85C0429398F}"/>
              </a:ext>
            </a:extLst>
          </p:cNvPr>
          <p:cNvSpPr txBox="1"/>
          <p:nvPr/>
        </p:nvSpPr>
        <p:spPr>
          <a:xfrm>
            <a:off x="3962400" y="1493488"/>
            <a:ext cx="4717473" cy="3176319"/>
          </a:xfrm>
          <a:prstGeom prst="rect">
            <a:avLst/>
          </a:prstGeom>
          <a:solidFill>
            <a:schemeClr val="tx1"/>
          </a:solidFill>
        </p:spPr>
        <p:txBody>
          <a:bodyPr wrap="square" numCol="1" rtlCol="0">
            <a:spAutoFit/>
          </a:bodyPr>
          <a:lstStyle/>
          <a:p>
            <a:r>
              <a:rPr lang="en" b="1" dirty="0">
                <a:solidFill>
                  <a:schemeClr val="bg1">
                    <a:lumMod val="95000"/>
                  </a:schemeClr>
                </a:solidFill>
                <a:latin typeface="+mn-lt"/>
                <a:ea typeface="Lato"/>
                <a:cs typeface="Lato"/>
                <a:sym typeface="Lato"/>
              </a:rPr>
              <a:t>Based on Your Research</a:t>
            </a:r>
          </a:p>
          <a:p>
            <a:pPr marL="285750" indent="-285750">
              <a:lnSpc>
                <a:spcPct val="150000"/>
              </a:lnSpc>
              <a:buFont typeface="Arial" panose="020B0604020202020204" pitchFamily="34" charset="0"/>
              <a:buChar char="•"/>
            </a:pPr>
            <a:r>
              <a:rPr lang="en" dirty="0">
                <a:solidFill>
                  <a:schemeClr val="bg1">
                    <a:lumMod val="95000"/>
                  </a:schemeClr>
                </a:solidFill>
                <a:latin typeface="+mn-lt"/>
                <a:ea typeface="Lato"/>
                <a:cs typeface="Lato"/>
                <a:sym typeface="Lato"/>
              </a:rPr>
              <a:t>Surveys/ Interview Materials</a:t>
            </a:r>
          </a:p>
          <a:p>
            <a:pPr marL="285750" indent="-285750">
              <a:lnSpc>
                <a:spcPct val="150000"/>
              </a:lnSpc>
              <a:buFont typeface="Arial" panose="020B0604020202020204" pitchFamily="34" charset="0"/>
              <a:buChar char="•"/>
            </a:pPr>
            <a:r>
              <a:rPr lang="en" dirty="0">
                <a:solidFill>
                  <a:schemeClr val="bg1">
                    <a:lumMod val="95000"/>
                  </a:schemeClr>
                </a:solidFill>
                <a:latin typeface="+mn-lt"/>
                <a:ea typeface="Lato"/>
                <a:cs typeface="Lato"/>
                <a:sym typeface="Lato"/>
              </a:rPr>
              <a:t>Recruitment Scripts and Material</a:t>
            </a:r>
          </a:p>
          <a:p>
            <a:pPr marL="285750" indent="-285750">
              <a:lnSpc>
                <a:spcPct val="150000"/>
              </a:lnSpc>
              <a:buFont typeface="Arial" panose="020B0604020202020204" pitchFamily="34" charset="0"/>
              <a:buChar char="•"/>
            </a:pPr>
            <a:r>
              <a:rPr lang="en" dirty="0">
                <a:solidFill>
                  <a:schemeClr val="bg1">
                    <a:lumMod val="95000"/>
                  </a:schemeClr>
                </a:solidFill>
                <a:latin typeface="+mn-lt"/>
                <a:ea typeface="Lato"/>
                <a:cs typeface="Lato"/>
                <a:sym typeface="Lato"/>
              </a:rPr>
              <a:t>Letter of Permission/ Cooperation from the entity you are recruting from</a:t>
            </a:r>
          </a:p>
          <a:p>
            <a:pPr lvl="8">
              <a:lnSpc>
                <a:spcPct val="150000"/>
              </a:lnSpc>
            </a:pPr>
            <a:r>
              <a:rPr lang="en" i="1" dirty="0">
                <a:solidFill>
                  <a:schemeClr val="bg1">
                    <a:lumMod val="95000"/>
                  </a:schemeClr>
                </a:solidFill>
                <a:latin typeface="+mn-lt"/>
                <a:ea typeface="Lato"/>
                <a:cs typeface="Lato"/>
                <a:sym typeface="Lato"/>
              </a:rPr>
              <a:t>Example: I am recruting my participants from a pool of teachers at a high school, I will need to obtain a letter or email from the principal of their awarness and approval for me to conduct research there.</a:t>
            </a:r>
          </a:p>
          <a:p>
            <a:pPr marL="285750" lvl="5" indent="-285750">
              <a:lnSpc>
                <a:spcPct val="150000"/>
              </a:lnSpc>
              <a:buFont typeface="Arial" panose="020B0604020202020204" pitchFamily="34" charset="0"/>
              <a:buChar char="•"/>
            </a:pPr>
            <a:r>
              <a:rPr lang="en" dirty="0">
                <a:solidFill>
                  <a:schemeClr val="bg1">
                    <a:lumMod val="95000"/>
                  </a:schemeClr>
                </a:solidFill>
                <a:latin typeface="+mn-lt"/>
                <a:ea typeface="Lato"/>
                <a:cs typeface="Lato"/>
                <a:sym typeface="Lato"/>
              </a:rPr>
              <a:t>Budget if you are receiving internal or external funding</a:t>
            </a:r>
            <a:endParaRPr lang="en-US" dirty="0">
              <a:solidFill>
                <a:schemeClr val="bg1">
                  <a:lumMod val="95000"/>
                </a:schemeClr>
              </a:solidFill>
              <a:latin typeface="+mn-l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09AFD-7244-07CF-059D-000D14D7E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3CC82-971D-5D84-6EA8-B4D50DD574C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1B92D44-3833-8877-72CF-F6DCB9D07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956240C5-40FE-869D-1AD3-D2C78093814B}"/>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What Documents Do I Need?</a:t>
            </a:r>
          </a:p>
        </p:txBody>
      </p:sp>
      <p:sp>
        <p:nvSpPr>
          <p:cNvPr id="5" name="TextBox 4">
            <a:extLst>
              <a:ext uri="{FF2B5EF4-FFF2-40B4-BE49-F238E27FC236}">
                <a16:creationId xmlns:a16="http://schemas.microsoft.com/office/drawing/2014/main" id="{3FA2D596-348D-C2E5-5EB3-EC68098F0B23}"/>
              </a:ext>
            </a:extLst>
          </p:cNvPr>
          <p:cNvSpPr txBox="1"/>
          <p:nvPr/>
        </p:nvSpPr>
        <p:spPr>
          <a:xfrm>
            <a:off x="412694" y="1060057"/>
            <a:ext cx="6244200" cy="1169551"/>
          </a:xfrm>
          <a:prstGeom prst="rect">
            <a:avLst/>
          </a:prstGeom>
          <a:noFill/>
        </p:spPr>
        <p:txBody>
          <a:bodyPr wrap="square" rtlCol="0">
            <a:spAutoFit/>
          </a:bodyPr>
          <a:lstStyle/>
          <a:p>
            <a:r>
              <a:rPr lang="en-US" dirty="0"/>
              <a:t>Dr. Hilltop is conducting a research study with teachers at high schools in two counties in Kentucky. The research will include survey questions on what teaching resources are helpful for our community teachers. Recruitment will include an email with a QR code. What documents does Dr. Hilltop need to upload into IRBNet?</a:t>
            </a:r>
          </a:p>
        </p:txBody>
      </p:sp>
      <p:sp>
        <p:nvSpPr>
          <p:cNvPr id="6" name="TextBox 5">
            <a:extLst>
              <a:ext uri="{FF2B5EF4-FFF2-40B4-BE49-F238E27FC236}">
                <a16:creationId xmlns:a16="http://schemas.microsoft.com/office/drawing/2014/main" id="{D1357A24-961C-A368-D4A7-115DC61245E9}"/>
              </a:ext>
            </a:extLst>
          </p:cNvPr>
          <p:cNvSpPr txBox="1"/>
          <p:nvPr/>
        </p:nvSpPr>
        <p:spPr>
          <a:xfrm>
            <a:off x="412694" y="2571750"/>
            <a:ext cx="5939555" cy="2262158"/>
          </a:xfrm>
          <a:prstGeom prst="rect">
            <a:avLst/>
          </a:prstGeom>
          <a:noFill/>
        </p:spPr>
        <p:txBody>
          <a:bodyPr wrap="square" rtlCol="0">
            <a:spAutoFit/>
          </a:bodyPr>
          <a:lstStyle/>
          <a:p>
            <a:pPr marL="342900" indent="-342900">
              <a:spcBef>
                <a:spcPts val="600"/>
              </a:spcBef>
              <a:buFont typeface="+mj-lt"/>
              <a:buAutoNum type="alphaUcPeriod"/>
            </a:pPr>
            <a:r>
              <a:rPr lang="en-US" dirty="0"/>
              <a:t>An application, an implied consent, recruitment email script, survey questions, and letters or emails from the superintendent of each county stating permission to recruit teachers in those counties.</a:t>
            </a:r>
          </a:p>
          <a:p>
            <a:pPr marL="342900" indent="-342900">
              <a:spcBef>
                <a:spcPts val="600"/>
              </a:spcBef>
              <a:buFont typeface="+mj-lt"/>
              <a:buAutoNum type="alphaUcPeriod"/>
            </a:pPr>
            <a:r>
              <a:rPr lang="en-US" dirty="0"/>
              <a:t>An application, an implied consent, and survey questions.</a:t>
            </a:r>
          </a:p>
          <a:p>
            <a:pPr marL="342900" indent="-342900">
              <a:spcBef>
                <a:spcPts val="600"/>
              </a:spcBef>
              <a:buFont typeface="+mj-lt"/>
              <a:buAutoNum type="alphaUcPeriod"/>
            </a:pPr>
            <a:r>
              <a:rPr lang="en-US" dirty="0"/>
              <a:t>An application, an informed consent, recruitment email script, survey questions, and a letter or email from the principle at one of the schools.</a:t>
            </a:r>
          </a:p>
          <a:p>
            <a:pPr marL="342900" indent="-342900">
              <a:spcBef>
                <a:spcPts val="600"/>
              </a:spcBef>
              <a:buFont typeface="+mj-lt"/>
              <a:buAutoNum type="alphaUcPeriod"/>
            </a:pPr>
            <a:r>
              <a:rPr lang="en-US" dirty="0"/>
              <a:t>An application, and implied consent, and a letter or email from the superintendent of the two counties.</a:t>
            </a:r>
          </a:p>
        </p:txBody>
      </p:sp>
    </p:spTree>
    <p:extLst>
      <p:ext uri="{BB962C8B-B14F-4D97-AF65-F5344CB8AC3E}">
        <p14:creationId xmlns:p14="http://schemas.microsoft.com/office/powerpoint/2010/main" val="21208355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095BB-B8EB-E6D0-2411-DDF1F3D02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36D86-72D4-20DF-49FD-6E57AD92D99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F8F0911-4274-5C70-B028-401226F7BE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9245FB23-F0C6-B5EE-744C-B0ABBDC9F90B}"/>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What Documents Do I Need?</a:t>
            </a:r>
          </a:p>
        </p:txBody>
      </p:sp>
      <p:sp>
        <p:nvSpPr>
          <p:cNvPr id="5" name="TextBox 4">
            <a:extLst>
              <a:ext uri="{FF2B5EF4-FFF2-40B4-BE49-F238E27FC236}">
                <a16:creationId xmlns:a16="http://schemas.microsoft.com/office/drawing/2014/main" id="{D5B20927-FFF7-C353-54E8-8A8D4E242D2E}"/>
              </a:ext>
            </a:extLst>
          </p:cNvPr>
          <p:cNvSpPr txBox="1"/>
          <p:nvPr/>
        </p:nvSpPr>
        <p:spPr>
          <a:xfrm>
            <a:off x="412693" y="712141"/>
            <a:ext cx="6244200" cy="1169551"/>
          </a:xfrm>
          <a:prstGeom prst="rect">
            <a:avLst/>
          </a:prstGeom>
          <a:noFill/>
        </p:spPr>
        <p:txBody>
          <a:bodyPr wrap="square" rtlCol="0">
            <a:spAutoFit/>
          </a:bodyPr>
          <a:lstStyle/>
          <a:p>
            <a:r>
              <a:rPr lang="en-US" dirty="0"/>
              <a:t>Dr. Hilltop is conducting a research study with teachers at high schools in two counties in Kentucky. The research will include survey questions on what teaching resources are and could be helpful for our community teachers. Recruitment will include an email with a QR code. What documents does Dr. Hilltop need to upload into IRBNet?</a:t>
            </a:r>
          </a:p>
        </p:txBody>
      </p:sp>
      <p:sp>
        <p:nvSpPr>
          <p:cNvPr id="6" name="TextBox 5">
            <a:extLst>
              <a:ext uri="{FF2B5EF4-FFF2-40B4-BE49-F238E27FC236}">
                <a16:creationId xmlns:a16="http://schemas.microsoft.com/office/drawing/2014/main" id="{DC7E55C7-EF67-BA91-FF67-36940491F3E2}"/>
              </a:ext>
            </a:extLst>
          </p:cNvPr>
          <p:cNvSpPr txBox="1"/>
          <p:nvPr/>
        </p:nvSpPr>
        <p:spPr>
          <a:xfrm>
            <a:off x="153513" y="2000672"/>
            <a:ext cx="4418487" cy="3123932"/>
          </a:xfrm>
          <a:prstGeom prst="rect">
            <a:avLst/>
          </a:prstGeom>
          <a:noFill/>
        </p:spPr>
        <p:txBody>
          <a:bodyPr wrap="square" rtlCol="0">
            <a:spAutoFit/>
          </a:bodyPr>
          <a:lstStyle/>
          <a:p>
            <a:pPr marL="342900" indent="-342900">
              <a:spcBef>
                <a:spcPts val="600"/>
              </a:spcBef>
              <a:buFont typeface="+mj-lt"/>
              <a:buAutoNum type="alphaUcPeriod"/>
            </a:pPr>
            <a:r>
              <a:rPr lang="en-US" b="1" dirty="0">
                <a:solidFill>
                  <a:schemeClr val="tx1"/>
                </a:solidFill>
              </a:rPr>
              <a:t>An application, an implied consent, recruitment email script, survey questions, and letters or emails from the superintendent of each county stating permission to recruit teachers in those counties.</a:t>
            </a:r>
          </a:p>
          <a:p>
            <a:pPr marL="342900" indent="-342900">
              <a:spcBef>
                <a:spcPts val="600"/>
              </a:spcBef>
              <a:buFont typeface="+mj-lt"/>
              <a:buAutoNum type="alphaUcPeriod"/>
            </a:pPr>
            <a:r>
              <a:rPr lang="en-US" dirty="0"/>
              <a:t>An application, an implied consent, and survey questions.</a:t>
            </a:r>
          </a:p>
          <a:p>
            <a:pPr marL="342900" indent="-342900">
              <a:spcBef>
                <a:spcPts val="600"/>
              </a:spcBef>
              <a:buFont typeface="+mj-lt"/>
              <a:buAutoNum type="alphaUcPeriod"/>
            </a:pPr>
            <a:r>
              <a:rPr lang="en-US" dirty="0"/>
              <a:t>An application, an informed consent, recruitment email script, survey questions, and a letter or email from the principle at one of the schools.</a:t>
            </a:r>
          </a:p>
          <a:p>
            <a:pPr marL="342900" indent="-342900">
              <a:spcBef>
                <a:spcPts val="600"/>
              </a:spcBef>
              <a:buFont typeface="+mj-lt"/>
              <a:buAutoNum type="alphaUcPeriod"/>
            </a:pPr>
            <a:r>
              <a:rPr lang="en-US" dirty="0"/>
              <a:t>An application, and implied consent, and a letter or email from the superintendent of the two counties.</a:t>
            </a:r>
          </a:p>
        </p:txBody>
      </p:sp>
      <p:sp>
        <p:nvSpPr>
          <p:cNvPr id="7" name="TextBox 6">
            <a:extLst>
              <a:ext uri="{FF2B5EF4-FFF2-40B4-BE49-F238E27FC236}">
                <a16:creationId xmlns:a16="http://schemas.microsoft.com/office/drawing/2014/main" id="{B56E90E8-808C-FB6E-1379-C1DEB7F6D5F4}"/>
              </a:ext>
            </a:extLst>
          </p:cNvPr>
          <p:cNvSpPr txBox="1"/>
          <p:nvPr/>
        </p:nvSpPr>
        <p:spPr>
          <a:xfrm>
            <a:off x="4673268" y="2343357"/>
            <a:ext cx="2184732" cy="1600438"/>
          </a:xfrm>
          <a:prstGeom prst="rect">
            <a:avLst/>
          </a:prstGeom>
          <a:solidFill>
            <a:schemeClr val="tx1"/>
          </a:solidFill>
          <a:ln>
            <a:solidFill>
              <a:schemeClr val="bg2"/>
            </a:solidFill>
          </a:ln>
          <a:effectLst>
            <a:outerShdw blurRad="50800" dist="38100" algn="l" rotWithShape="0">
              <a:prstClr val="black">
                <a:alpha val="40000"/>
              </a:prstClr>
            </a:outerShdw>
          </a:effectLst>
        </p:spPr>
        <p:txBody>
          <a:bodyPr wrap="square" rtlCol="0">
            <a:spAutoFit/>
          </a:bodyPr>
          <a:lstStyle/>
          <a:p>
            <a:r>
              <a:rPr lang="en-US" dirty="0"/>
              <a:t>Dr. Hilltop will need all of these for IRB review and approval. All materials should be uploaded into IRBNet upon submission or there could be delays in approval.</a:t>
            </a:r>
          </a:p>
        </p:txBody>
      </p:sp>
    </p:spTree>
    <p:extLst>
      <p:ext uri="{BB962C8B-B14F-4D97-AF65-F5344CB8AC3E}">
        <p14:creationId xmlns:p14="http://schemas.microsoft.com/office/powerpoint/2010/main" val="28562118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66F49-55F4-C2BD-C446-4AD6806D93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E0A005-F70F-798F-1924-D117BE0DB2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779ED6F4-966B-CBD5-05DC-78216F4B141D}"/>
              </a:ext>
            </a:extLst>
          </p:cNvPr>
          <p:cNvPicPr preferRelativeResize="0"/>
          <p:nvPr/>
        </p:nvPicPr>
        <p:blipFill>
          <a:blip r:embed="rId3">
            <a:alphaModFix/>
          </a:blip>
          <a:stretch>
            <a:fillRect/>
          </a:stretch>
        </p:blipFill>
        <p:spPr>
          <a:xfrm>
            <a:off x="110837" y="245859"/>
            <a:ext cx="8707580" cy="4818038"/>
          </a:xfrm>
          <a:prstGeom prst="rect">
            <a:avLst/>
          </a:prstGeom>
          <a:noFill/>
          <a:ln>
            <a:noFill/>
          </a:ln>
        </p:spPr>
      </p:pic>
      <p:sp>
        <p:nvSpPr>
          <p:cNvPr id="5" name="Google Shape;123;p19">
            <a:extLst>
              <a:ext uri="{FF2B5EF4-FFF2-40B4-BE49-F238E27FC236}">
                <a16:creationId xmlns:a16="http://schemas.microsoft.com/office/drawing/2014/main" id="{1955F29A-7BE3-D8C2-4BFC-39315238D2F9}"/>
              </a:ext>
            </a:extLst>
          </p:cNvPr>
          <p:cNvSpPr txBox="1"/>
          <p:nvPr/>
        </p:nvSpPr>
        <p:spPr>
          <a:xfrm>
            <a:off x="1014408" y="421883"/>
            <a:ext cx="4742155"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Uploading in IRBNet</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9F8379A7-40C3-44D8-6EED-EAECD3794996}"/>
              </a:ext>
            </a:extLst>
          </p:cNvPr>
          <p:cNvSpPr txBox="1">
            <a:spLocks/>
          </p:cNvSpPr>
          <p:nvPr/>
        </p:nvSpPr>
        <p:spPr>
          <a:xfrm>
            <a:off x="1139099" y="1264086"/>
            <a:ext cx="6945027"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Our website now has specific instructions for how to submit in IRBNet. This is under Preparing and Submitting an IRB Application</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Create your Project and Upload Materials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Share Project with students, Co-PIs and others listed on the application</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Sign the Package</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Submit the Package</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If Revisions are Requested, make sure to Lock the Package back for Review!</a:t>
            </a:r>
            <a:endParaRPr lang="en-US" sz="1200" dirty="0">
              <a:latin typeface="+mn-lt"/>
              <a:ea typeface="Raleway"/>
              <a:cs typeface="Raleway"/>
              <a:sym typeface="Raleway"/>
            </a:endParaRPr>
          </a:p>
          <a:p>
            <a:pPr indent="-317500">
              <a:spcBef>
                <a:spcPts val="1000"/>
              </a:spcBef>
              <a:spcAft>
                <a:spcPts val="1000"/>
              </a:spcAft>
              <a:buClr>
                <a:schemeClr val="dk1"/>
              </a:buClr>
              <a:buSzPts val="1400"/>
              <a:buFont typeface="Raleway"/>
              <a:buChar char="➔"/>
            </a:pPr>
            <a:endParaRPr lang="en-US" sz="1200" dirty="0">
              <a:latin typeface="Raleway"/>
              <a:ea typeface="Raleway"/>
              <a:cs typeface="Raleway"/>
              <a:sym typeface="Raleway"/>
            </a:endParaRPr>
          </a:p>
        </p:txBody>
      </p:sp>
    </p:spTree>
    <p:extLst>
      <p:ext uri="{BB962C8B-B14F-4D97-AF65-F5344CB8AC3E}">
        <p14:creationId xmlns:p14="http://schemas.microsoft.com/office/powerpoint/2010/main" val="33445081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p:cTn id="21"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p:cTn id="28"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 calcmode="lin" valueType="num">
                                      <p:cBhvr>
                                        <p:cTn id="35"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6">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FA275-7062-91AF-8659-B39996DB6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5213-E7A0-3CD2-F9E2-9F7AE36BAB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4449B8A-A5B2-4175-1EA9-2950653B2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97D5175B-8CF1-27F9-F2E9-79A8F2C39C4F}"/>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Who Needs to Sign?</a:t>
            </a:r>
          </a:p>
        </p:txBody>
      </p:sp>
      <p:sp>
        <p:nvSpPr>
          <p:cNvPr id="5" name="TextBox 4">
            <a:extLst>
              <a:ext uri="{FF2B5EF4-FFF2-40B4-BE49-F238E27FC236}">
                <a16:creationId xmlns:a16="http://schemas.microsoft.com/office/drawing/2014/main" id="{AFED6C1C-BE4B-4ABD-1D9F-37FC229F4780}"/>
              </a:ext>
            </a:extLst>
          </p:cNvPr>
          <p:cNvSpPr txBox="1"/>
          <p:nvPr/>
        </p:nvSpPr>
        <p:spPr>
          <a:xfrm>
            <a:off x="412694" y="1060057"/>
            <a:ext cx="6244200" cy="738664"/>
          </a:xfrm>
          <a:prstGeom prst="rect">
            <a:avLst/>
          </a:prstGeom>
          <a:noFill/>
        </p:spPr>
        <p:txBody>
          <a:bodyPr wrap="square" rtlCol="0">
            <a:spAutoFit/>
          </a:bodyPr>
          <a:lstStyle/>
          <a:p>
            <a:r>
              <a:rPr lang="en-US" dirty="0"/>
              <a:t>Dr. Western is the faculty advisor for a graduate student. The student is conducting a research project which required IRB review. The student has submitted their project in IRBNet. Who needs to sign the package?</a:t>
            </a:r>
          </a:p>
        </p:txBody>
      </p:sp>
      <p:sp>
        <p:nvSpPr>
          <p:cNvPr id="6" name="TextBox 5">
            <a:extLst>
              <a:ext uri="{FF2B5EF4-FFF2-40B4-BE49-F238E27FC236}">
                <a16:creationId xmlns:a16="http://schemas.microsoft.com/office/drawing/2014/main" id="{9AD6BD19-53FC-55B1-0162-9C4F64B49BDC}"/>
              </a:ext>
            </a:extLst>
          </p:cNvPr>
          <p:cNvSpPr txBox="1"/>
          <p:nvPr/>
        </p:nvSpPr>
        <p:spPr>
          <a:xfrm>
            <a:off x="348017" y="2510862"/>
            <a:ext cx="3673726" cy="1184940"/>
          </a:xfrm>
          <a:prstGeom prst="rect">
            <a:avLst/>
          </a:prstGeom>
          <a:noFill/>
        </p:spPr>
        <p:txBody>
          <a:bodyPr wrap="square" rtlCol="0">
            <a:spAutoFit/>
          </a:bodyPr>
          <a:lstStyle/>
          <a:p>
            <a:pPr marL="342900" indent="-342900">
              <a:spcBef>
                <a:spcPts val="600"/>
              </a:spcBef>
              <a:buFont typeface="+mj-lt"/>
              <a:buAutoNum type="alphaUcPeriod"/>
            </a:pPr>
            <a:r>
              <a:rPr lang="en-US" dirty="0"/>
              <a:t>Just the student</a:t>
            </a:r>
          </a:p>
          <a:p>
            <a:pPr marL="342900" indent="-342900">
              <a:spcBef>
                <a:spcPts val="600"/>
              </a:spcBef>
              <a:buFont typeface="+mj-lt"/>
              <a:buAutoNum type="alphaUcPeriod"/>
            </a:pPr>
            <a:r>
              <a:rPr lang="en-US" dirty="0"/>
              <a:t>Just Dr. Western</a:t>
            </a:r>
          </a:p>
          <a:p>
            <a:pPr marL="342900" indent="-342900">
              <a:spcBef>
                <a:spcPts val="600"/>
              </a:spcBef>
              <a:buFont typeface="+mj-lt"/>
              <a:buAutoNum type="alphaUcPeriod"/>
            </a:pPr>
            <a:r>
              <a:rPr lang="en-US" dirty="0"/>
              <a:t>No one, the submission is enough</a:t>
            </a:r>
          </a:p>
          <a:p>
            <a:pPr marL="342900" indent="-342900">
              <a:spcBef>
                <a:spcPts val="600"/>
              </a:spcBef>
              <a:buFont typeface="+mj-lt"/>
              <a:buAutoNum type="alphaUcPeriod"/>
            </a:pPr>
            <a:r>
              <a:rPr lang="en-US" dirty="0"/>
              <a:t>Both the student and Dr. Western</a:t>
            </a:r>
          </a:p>
        </p:txBody>
      </p:sp>
    </p:spTree>
    <p:extLst>
      <p:ext uri="{BB962C8B-B14F-4D97-AF65-F5344CB8AC3E}">
        <p14:creationId xmlns:p14="http://schemas.microsoft.com/office/powerpoint/2010/main" val="25340993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FA14B-91A1-1239-533F-625C0357B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E5F29-5ED7-37CF-16B2-51654CDE83C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4905113-F30D-F752-64A9-5D195BEF4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1CCD296B-82F0-261D-1B40-15D7D90979F6}"/>
              </a:ext>
            </a:extLst>
          </p:cNvPr>
          <p:cNvSpPr txBox="1"/>
          <p:nvPr/>
        </p:nvSpPr>
        <p:spPr>
          <a:xfrm>
            <a:off x="2476163" y="250476"/>
            <a:ext cx="4976602" cy="461665"/>
          </a:xfrm>
          <a:prstGeom prst="rect">
            <a:avLst/>
          </a:prstGeom>
          <a:noFill/>
        </p:spPr>
        <p:txBody>
          <a:bodyPr wrap="square" rtlCol="0">
            <a:spAutoFit/>
          </a:bodyPr>
          <a:lstStyle/>
          <a:p>
            <a:r>
              <a:rPr lang="en-US" sz="2400" dirty="0">
                <a:solidFill>
                  <a:schemeClr val="tx1"/>
                </a:solidFill>
              </a:rPr>
              <a:t>Who Needs to Sign?</a:t>
            </a:r>
          </a:p>
        </p:txBody>
      </p:sp>
      <p:sp>
        <p:nvSpPr>
          <p:cNvPr id="5" name="TextBox 4">
            <a:extLst>
              <a:ext uri="{FF2B5EF4-FFF2-40B4-BE49-F238E27FC236}">
                <a16:creationId xmlns:a16="http://schemas.microsoft.com/office/drawing/2014/main" id="{795861DA-A0E3-C830-8C7E-1E7300F55B31}"/>
              </a:ext>
            </a:extLst>
          </p:cNvPr>
          <p:cNvSpPr txBox="1"/>
          <p:nvPr/>
        </p:nvSpPr>
        <p:spPr>
          <a:xfrm>
            <a:off x="412694" y="1060057"/>
            <a:ext cx="6244200" cy="738664"/>
          </a:xfrm>
          <a:prstGeom prst="rect">
            <a:avLst/>
          </a:prstGeom>
          <a:noFill/>
        </p:spPr>
        <p:txBody>
          <a:bodyPr wrap="square" rtlCol="0">
            <a:spAutoFit/>
          </a:bodyPr>
          <a:lstStyle/>
          <a:p>
            <a:r>
              <a:rPr lang="en-US" dirty="0"/>
              <a:t>Dr. Western is the faculty advisor for a graduate student. The student is conducting a research project which required IRB review. The student has submitted their project in IRBNet. Who needs to sign the package?</a:t>
            </a:r>
          </a:p>
        </p:txBody>
      </p:sp>
      <p:sp>
        <p:nvSpPr>
          <p:cNvPr id="6" name="TextBox 5">
            <a:extLst>
              <a:ext uri="{FF2B5EF4-FFF2-40B4-BE49-F238E27FC236}">
                <a16:creationId xmlns:a16="http://schemas.microsoft.com/office/drawing/2014/main" id="{7BADDA9E-AD2E-6C0E-AD7D-630C1FC37ABA}"/>
              </a:ext>
            </a:extLst>
          </p:cNvPr>
          <p:cNvSpPr txBox="1"/>
          <p:nvPr/>
        </p:nvSpPr>
        <p:spPr>
          <a:xfrm>
            <a:off x="348017" y="2510862"/>
            <a:ext cx="3673726" cy="1184940"/>
          </a:xfrm>
          <a:prstGeom prst="rect">
            <a:avLst/>
          </a:prstGeom>
          <a:noFill/>
        </p:spPr>
        <p:txBody>
          <a:bodyPr wrap="square" rtlCol="0">
            <a:spAutoFit/>
          </a:bodyPr>
          <a:lstStyle/>
          <a:p>
            <a:pPr marL="342900" indent="-342900">
              <a:spcBef>
                <a:spcPts val="600"/>
              </a:spcBef>
              <a:buFont typeface="+mj-lt"/>
              <a:buAutoNum type="alphaUcPeriod"/>
            </a:pPr>
            <a:r>
              <a:rPr lang="en-US" dirty="0"/>
              <a:t>Just the student</a:t>
            </a:r>
          </a:p>
          <a:p>
            <a:pPr marL="342900" indent="-342900">
              <a:spcBef>
                <a:spcPts val="600"/>
              </a:spcBef>
              <a:buFont typeface="+mj-lt"/>
              <a:buAutoNum type="alphaUcPeriod"/>
            </a:pPr>
            <a:r>
              <a:rPr lang="en-US" dirty="0"/>
              <a:t>Just Dr. Western</a:t>
            </a:r>
          </a:p>
          <a:p>
            <a:pPr marL="342900" indent="-342900">
              <a:spcBef>
                <a:spcPts val="600"/>
              </a:spcBef>
              <a:buFont typeface="+mj-lt"/>
              <a:buAutoNum type="alphaUcPeriod"/>
            </a:pPr>
            <a:r>
              <a:rPr lang="en-US" dirty="0"/>
              <a:t>No one, the submission is enough</a:t>
            </a:r>
          </a:p>
          <a:p>
            <a:pPr marL="342900" indent="-342900">
              <a:spcBef>
                <a:spcPts val="600"/>
              </a:spcBef>
              <a:buFont typeface="+mj-lt"/>
              <a:buAutoNum type="alphaUcPeriod"/>
            </a:pPr>
            <a:r>
              <a:rPr lang="en-US" b="1" dirty="0">
                <a:solidFill>
                  <a:schemeClr val="tx1"/>
                </a:solidFill>
              </a:rPr>
              <a:t>Both the student and Dr. Western</a:t>
            </a:r>
          </a:p>
        </p:txBody>
      </p:sp>
      <p:sp>
        <p:nvSpPr>
          <p:cNvPr id="7" name="TextBox 6">
            <a:extLst>
              <a:ext uri="{FF2B5EF4-FFF2-40B4-BE49-F238E27FC236}">
                <a16:creationId xmlns:a16="http://schemas.microsoft.com/office/drawing/2014/main" id="{B30A58B8-0F05-AAF0-32F7-9D68B3B8170C}"/>
              </a:ext>
            </a:extLst>
          </p:cNvPr>
          <p:cNvSpPr txBox="1"/>
          <p:nvPr/>
        </p:nvSpPr>
        <p:spPr>
          <a:xfrm>
            <a:off x="4689452" y="2146637"/>
            <a:ext cx="2184732" cy="2462213"/>
          </a:xfrm>
          <a:prstGeom prst="rect">
            <a:avLst/>
          </a:prstGeom>
          <a:solidFill>
            <a:schemeClr val="tx1"/>
          </a:solidFill>
          <a:ln>
            <a:solidFill>
              <a:schemeClr val="bg2"/>
            </a:solidFill>
          </a:ln>
          <a:effectLst>
            <a:outerShdw blurRad="50800" dist="38100" algn="l" rotWithShape="0">
              <a:prstClr val="black">
                <a:alpha val="40000"/>
              </a:prstClr>
            </a:outerShdw>
          </a:effectLst>
        </p:spPr>
        <p:txBody>
          <a:bodyPr wrap="square" rtlCol="0">
            <a:spAutoFit/>
          </a:bodyPr>
          <a:lstStyle/>
          <a:p>
            <a:r>
              <a:rPr lang="en-US" dirty="0"/>
              <a:t>Dr. Western and the student need to sign. The student should share the package with their advisor for review and signature.</a:t>
            </a:r>
          </a:p>
          <a:p>
            <a:endParaRPr lang="en-US" dirty="0"/>
          </a:p>
          <a:p>
            <a:r>
              <a:rPr lang="en-US" dirty="0"/>
              <a:t>Reminder: Everyone listed on the project will need to sign the package.</a:t>
            </a:r>
          </a:p>
        </p:txBody>
      </p:sp>
    </p:spTree>
    <p:extLst>
      <p:ext uri="{BB962C8B-B14F-4D97-AF65-F5344CB8AC3E}">
        <p14:creationId xmlns:p14="http://schemas.microsoft.com/office/powerpoint/2010/main" val="201068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3" name="Picture 2">
            <a:extLst>
              <a:ext uri="{FF2B5EF4-FFF2-40B4-BE49-F238E27FC236}">
                <a16:creationId xmlns:a16="http://schemas.microsoft.com/office/drawing/2014/main" id="{3FEEF742-C476-3043-A567-BFD613F4E2FE}"/>
              </a:ext>
            </a:extLst>
          </p:cNvPr>
          <p:cNvPicPr>
            <a:picLocks noChangeAspect="1"/>
          </p:cNvPicPr>
          <p:nvPr/>
        </p:nvPicPr>
        <p:blipFill rotWithShape="1">
          <a:blip r:embed="rId4" cstate="screen">
            <a:alphaModFix amt="22000"/>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256" name="Google Shape;256;p32"/>
          <p:cNvSpPr txBox="1">
            <a:spLocks noGrp="1"/>
          </p:cNvSpPr>
          <p:nvPr>
            <p:ph type="title"/>
          </p:nvPr>
        </p:nvSpPr>
        <p:spPr>
          <a:xfrm>
            <a:off x="260849" y="281262"/>
            <a:ext cx="8622300" cy="173317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mj-lt"/>
              </a:rPr>
              <a:t>What Do I Do Now?</a:t>
            </a:r>
            <a:br>
              <a:rPr lang="en" dirty="0">
                <a:latin typeface="+mj-lt"/>
              </a:rPr>
            </a:br>
            <a:r>
              <a:rPr lang="en" sz="2400" dirty="0">
                <a:latin typeface="+mj-lt"/>
              </a:rPr>
              <a:t>Once approved you may now begin research. Don’t forget these other important forms!</a:t>
            </a:r>
            <a:br>
              <a:rPr lang="en" sz="2400" dirty="0"/>
            </a:br>
            <a:endParaRPr sz="2400" dirty="0"/>
          </a:p>
        </p:txBody>
      </p:sp>
      <p:sp>
        <p:nvSpPr>
          <p:cNvPr id="2" name="TextBox 1">
            <a:extLst>
              <a:ext uri="{FF2B5EF4-FFF2-40B4-BE49-F238E27FC236}">
                <a16:creationId xmlns:a16="http://schemas.microsoft.com/office/drawing/2014/main" id="{D2F1EAD9-7673-BCDB-7BD0-D5A52FD5A39E}"/>
              </a:ext>
            </a:extLst>
          </p:cNvPr>
          <p:cNvSpPr txBox="1"/>
          <p:nvPr/>
        </p:nvSpPr>
        <p:spPr>
          <a:xfrm>
            <a:off x="327631" y="1897955"/>
            <a:ext cx="8162715" cy="2462213"/>
          </a:xfrm>
          <a:prstGeom prst="rect">
            <a:avLst/>
          </a:prstGeom>
          <a:solidFill>
            <a:schemeClr val="tx1">
              <a:lumMod val="75000"/>
            </a:schemeClr>
          </a:solidFill>
        </p:spPr>
        <p:txBody>
          <a:bodyPr wrap="square" rtlCol="0">
            <a:spAutoFit/>
          </a:bodyPr>
          <a:lstStyle/>
          <a:p>
            <a:r>
              <a:rPr lang="en-US" b="1" dirty="0">
                <a:solidFill>
                  <a:schemeClr val="bg1"/>
                </a:solidFill>
              </a:rPr>
              <a:t>Continuing Review Form- </a:t>
            </a:r>
            <a:r>
              <a:rPr lang="en-US" dirty="0">
                <a:solidFill>
                  <a:schemeClr val="bg1"/>
                </a:solidFill>
              </a:rPr>
              <a:t>Submit this to extend your study once it is about to expire. These should be completed within 30 days of expiration. If your project is expired no research activity, including data analysis may occur.</a:t>
            </a:r>
          </a:p>
          <a:p>
            <a:endParaRPr lang="en-US" dirty="0">
              <a:solidFill>
                <a:schemeClr val="bg1"/>
              </a:solidFill>
            </a:endParaRPr>
          </a:p>
          <a:p>
            <a:r>
              <a:rPr lang="en-US" b="1" dirty="0">
                <a:solidFill>
                  <a:schemeClr val="bg1"/>
                </a:solidFill>
              </a:rPr>
              <a:t>Amendment Form- </a:t>
            </a:r>
            <a:r>
              <a:rPr lang="en-US" dirty="0">
                <a:solidFill>
                  <a:schemeClr val="bg1"/>
                </a:solidFill>
              </a:rPr>
              <a:t>Need to change something? Submit an Amendment Form to alter parts of the study that were not originally approved including but not limited to recruitment materials, adding personnel, changing survey questions, or altering participant incentives. </a:t>
            </a:r>
          </a:p>
          <a:p>
            <a:endParaRPr lang="en-US" dirty="0">
              <a:solidFill>
                <a:schemeClr val="bg1"/>
              </a:solidFill>
            </a:endParaRPr>
          </a:p>
          <a:p>
            <a:r>
              <a:rPr lang="en-US" b="1" dirty="0">
                <a:solidFill>
                  <a:schemeClr val="bg1"/>
                </a:solidFill>
              </a:rPr>
              <a:t>Closeout Form- </a:t>
            </a:r>
            <a:r>
              <a:rPr lang="en-US" dirty="0">
                <a:solidFill>
                  <a:schemeClr val="bg1"/>
                </a:solidFill>
              </a:rPr>
              <a:t>All research completed? This includes data collection and data analysis. Once your project is completed please submit a Closeout Form to officially conclude the study and we will close your project out in IRBNet.</a:t>
            </a:r>
          </a:p>
        </p:txBody>
      </p:sp>
      <p:sp>
        <p:nvSpPr>
          <p:cNvPr id="4" name="TextBox 3">
            <a:extLst>
              <a:ext uri="{FF2B5EF4-FFF2-40B4-BE49-F238E27FC236}">
                <a16:creationId xmlns:a16="http://schemas.microsoft.com/office/drawing/2014/main" id="{C0E890CA-5F9B-BFBA-3AB6-AFD125B69251}"/>
              </a:ext>
            </a:extLst>
          </p:cNvPr>
          <p:cNvSpPr txBox="1"/>
          <p:nvPr/>
        </p:nvSpPr>
        <p:spPr>
          <a:xfrm>
            <a:off x="1187647" y="4490224"/>
            <a:ext cx="6442681" cy="523220"/>
          </a:xfrm>
          <a:prstGeom prst="rect">
            <a:avLst/>
          </a:prstGeom>
          <a:solidFill>
            <a:schemeClr val="tx2">
              <a:lumMod val="75000"/>
            </a:schemeClr>
          </a:solidFill>
          <a:ln w="38100">
            <a:solidFill>
              <a:schemeClr val="tx1"/>
            </a:solidFill>
          </a:ln>
        </p:spPr>
        <p:txBody>
          <a:bodyPr wrap="square" rtlCol="0">
            <a:spAutoFit/>
          </a:bodyPr>
          <a:lstStyle/>
          <a:p>
            <a:pPr algn="ctr"/>
            <a:r>
              <a:rPr lang="en-US" dirty="0">
                <a:solidFill>
                  <a:schemeClr val="bg1"/>
                </a:solidFill>
              </a:rPr>
              <a:t>Please be sure to only complete forms directly downloaded from IRBNet or our Website as these are the most accurate and updated versions.</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3" name="Picture 2">
            <a:extLst>
              <a:ext uri="{FF2B5EF4-FFF2-40B4-BE49-F238E27FC236}">
                <a16:creationId xmlns:a16="http://schemas.microsoft.com/office/drawing/2014/main" id="{504F6625-61B2-5746-948A-1543976E2D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058"/>
            <a:ext cx="9144000" cy="6096558"/>
          </a:xfrm>
          <a:prstGeom prst="rect">
            <a:avLst/>
          </a:prstGeom>
        </p:spPr>
      </p:pic>
      <p:sp>
        <p:nvSpPr>
          <p:cNvPr id="178" name="Google Shape;178;p25"/>
          <p:cNvSpPr txBox="1">
            <a:spLocks noGrp="1"/>
          </p:cNvSpPr>
          <p:nvPr>
            <p:ph type="title"/>
          </p:nvPr>
        </p:nvSpPr>
        <p:spPr>
          <a:xfrm>
            <a:off x="3203889" y="0"/>
            <a:ext cx="5626003" cy="239427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4200" dirty="0">
                <a:solidFill>
                  <a:schemeClr val="tx1"/>
                </a:solidFill>
                <a:latin typeface="+mj-lt"/>
              </a:rPr>
              <a:t>Questions?</a:t>
            </a:r>
            <a:endParaRPr sz="4200" dirty="0">
              <a:solidFill>
                <a:schemeClr val="tx1"/>
              </a:solidFill>
              <a:latin typeface="+mj-lt"/>
            </a:endParaRPr>
          </a:p>
          <a:p>
            <a:pPr lvl="0">
              <a:spcBef>
                <a:spcPts val="1000"/>
              </a:spcBef>
            </a:pPr>
            <a:r>
              <a:rPr lang="en-US" sz="2100" dirty="0">
                <a:solidFill>
                  <a:schemeClr val="bg1"/>
                </a:solidFill>
                <a:latin typeface="+mj-lt"/>
              </a:rPr>
              <a:t>Email: </a:t>
            </a:r>
            <a:r>
              <a:rPr lang="en-US" sz="2100" b="0" dirty="0">
                <a:solidFill>
                  <a:schemeClr val="bg1"/>
                </a:solidFill>
                <a:latin typeface="+mj-lt"/>
              </a:rPr>
              <a:t>ori@wku.edu</a:t>
            </a:r>
            <a:br>
              <a:rPr lang="en-US" sz="2100" b="0" dirty="0">
                <a:latin typeface="+mj-lt"/>
              </a:rPr>
            </a:br>
            <a:r>
              <a:rPr lang="en-US" sz="2100" dirty="0">
                <a:latin typeface="+mj-lt"/>
              </a:rPr>
              <a:t>Phone: </a:t>
            </a:r>
            <a:r>
              <a:rPr lang="en-US" sz="2100" b="0" dirty="0">
                <a:latin typeface="+mj-lt"/>
              </a:rPr>
              <a:t>270-745-3360</a:t>
            </a:r>
            <a:br>
              <a:rPr lang="en-US" sz="2100" b="0" dirty="0">
                <a:latin typeface="+mj-lt"/>
              </a:rPr>
            </a:br>
            <a:r>
              <a:rPr lang="en-US" sz="2100" dirty="0">
                <a:latin typeface="+mj-lt"/>
              </a:rPr>
              <a:t>Wetherby Administration Building</a:t>
            </a:r>
            <a:br>
              <a:rPr lang="en-US" sz="2100" b="0" dirty="0">
                <a:latin typeface="+mj-lt"/>
              </a:rPr>
            </a:br>
            <a:r>
              <a:rPr lang="en-US" sz="2100" b="0" dirty="0">
                <a:latin typeface="+mj-lt"/>
              </a:rPr>
              <a:t>Suite 301</a:t>
            </a:r>
            <a:br>
              <a:rPr lang="en-US" sz="2100" b="0" dirty="0">
                <a:latin typeface="+mj-lt"/>
              </a:rPr>
            </a:br>
            <a:r>
              <a:rPr lang="en-US" sz="2100" dirty="0">
                <a:latin typeface="+mj-lt"/>
              </a:rPr>
              <a:t>Website: </a:t>
            </a:r>
            <a:r>
              <a:rPr lang="en-US" sz="2100" b="0" dirty="0">
                <a:latin typeface="+mj-lt"/>
              </a:rPr>
              <a:t>https://www.wku.edu/compliance/</a:t>
            </a:r>
            <a:endParaRPr sz="2100" b="0" dirty="0">
              <a:latin typeface="+mj-lt"/>
            </a:endParaRPr>
          </a:p>
          <a:p>
            <a:pPr marL="0" lvl="0" indent="0" algn="l" rtl="0">
              <a:spcBef>
                <a:spcPts val="1000"/>
              </a:spcBef>
              <a:spcAft>
                <a:spcPts val="0"/>
              </a:spcAft>
              <a:buNone/>
            </a:pPr>
            <a:endParaRPr sz="2100" dirty="0"/>
          </a:p>
        </p:txBody>
      </p:sp>
    </p:spTree>
  </p:cSld>
  <p:clrMapOvr>
    <a:masterClrMapping/>
  </p:clrMapOvr>
  <p:transition spd="slow">
    <p:wipe/>
  </p:transition>
</p:sld>
</file>

<file path=ppt/theme/theme1.xml><?xml version="1.0" encoding="utf-8"?>
<a:theme xmlns:a="http://schemas.openxmlformats.org/drawingml/2006/main" name="Swiss">
  <a:themeElements>
    <a:clrScheme name="WKU Colors">
      <a:dk1>
        <a:srgbClr val="D01F3D"/>
      </a:dk1>
      <a:lt1>
        <a:srgbClr val="FFFFFF"/>
      </a:lt1>
      <a:dk2>
        <a:srgbClr val="000000"/>
      </a:dk2>
      <a:lt2>
        <a:srgbClr val="606366"/>
      </a:lt2>
      <a:accent1>
        <a:srgbClr val="606366"/>
      </a:accent1>
      <a:accent2>
        <a:srgbClr val="606366"/>
      </a:accent2>
      <a:accent3>
        <a:srgbClr val="606366"/>
      </a:accent3>
      <a:accent4>
        <a:srgbClr val="606366"/>
      </a:accent4>
      <a:accent5>
        <a:srgbClr val="FF2600"/>
      </a:accent5>
      <a:accent6>
        <a:srgbClr val="FF2600"/>
      </a:accent6>
      <a:hlink>
        <a:srgbClr val="606366"/>
      </a:hlink>
      <a:folHlink>
        <a:srgbClr val="6063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TotalTime>
  <Words>2588</Words>
  <Application>Microsoft Office PowerPoint</Application>
  <PresentationFormat>On-screen Show (16:9)</PresentationFormat>
  <Paragraphs>131</Paragraphs>
  <Slides>23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Raleway</vt:lpstr>
      <vt:lpstr>Arial</vt:lpstr>
      <vt:lpstr>Lato</vt:lpstr>
      <vt:lpstr>Swiss</vt:lpstr>
      <vt:lpstr>Everything You Wanted to Know About IRB</vt:lpstr>
      <vt:lpstr>What is Human Subjects Research? </vt:lpstr>
      <vt:lpstr>Evaluations of an employee, course, program, or service where the evaluations are not designed to lead to generalizable knowledge. This includes surveys designed to enhance a program or course.  This is assumed that there will be no publication or presentation on the evaluation data outside of the original department.</vt:lpstr>
      <vt:lpstr>Review Types</vt:lpstr>
      <vt:lpstr>PowerPoint Presentation</vt:lpstr>
      <vt:lpstr>PowerPoint Presentation</vt:lpstr>
      <vt:lpstr>PowerPoint Presentation</vt:lpstr>
      <vt:lpstr>PowerPoint Presentation</vt:lpstr>
      <vt:lpstr>PowerPoint Presentation</vt:lpstr>
      <vt:lpstr>PowerPoint Presentation</vt:lpstr>
      <vt:lpstr>These forms are used when there is only survey interaction with participants.   Consent is “implied” based on the continuation of the survey.   Example: I am sending out a survey for my research project to students on campus with a Qualtrics link. The consent document will show up first and the participants action of clicking next to the survey implies their consent. - This requires an implied consent</vt:lpstr>
      <vt:lpstr>PowerPoint Presentation</vt:lpstr>
      <vt:lpstr>PowerPoint Presentation</vt:lpstr>
      <vt:lpstr>PowerPoint Presentation</vt:lpstr>
      <vt:lpstr>PowerPoint Presentation</vt:lpstr>
      <vt:lpstr>What Do I Upload? </vt:lpstr>
      <vt:lpstr>PowerPoint Presentation</vt:lpstr>
      <vt:lpstr>PowerPoint Presentation</vt:lpstr>
      <vt:lpstr>PowerPoint Presentation</vt:lpstr>
      <vt:lpstr>PowerPoint Presentation</vt:lpstr>
      <vt:lpstr>PowerPoint Presentation</vt:lpstr>
      <vt:lpstr>What Do I Do Now? Once approved you may now begin research. Don’t forget these other important forms! </vt:lpstr>
      <vt:lpstr>Questions? Email: ori@wku.edu Phone: 270-745-3360 Wetherby Administration Building Suite 301 Website: https://www.wku.edu/compliance/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Presentations That Stick</dc:title>
  <dc:creator>Friddell, Darian</dc:creator>
  <cp:lastModifiedBy>Friddell, Darian</cp:lastModifiedBy>
  <cp:revision>24</cp:revision>
  <dcterms:modified xsi:type="dcterms:W3CDTF">2026-09-14T21:54:03Z</dcterms:modified>
</cp:coreProperties>
</file>