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61" r:id="rId3"/>
    <p:sldId id="276" r:id="rId4"/>
    <p:sldId id="277" r:id="rId5"/>
    <p:sldId id="278" r:id="rId6"/>
    <p:sldId id="266" r:id="rId7"/>
    <p:sldId id="279" r:id="rId8"/>
    <p:sldId id="280" r:id="rId9"/>
    <p:sldId id="281" r:id="rId10"/>
    <p:sldId id="282" r:id="rId11"/>
    <p:sldId id="283" r:id="rId12"/>
    <p:sldId id="284" r:id="rId13"/>
    <p:sldId id="267" r:id="rId14"/>
    <p:sldId id="275" r:id="rId15"/>
  </p:sldIdLst>
  <p:sldSz cx="9144000" cy="5143500" type="screen16x9"/>
  <p:notesSz cx="6858000" cy="9144000"/>
  <p:embeddedFontLst>
    <p:embeddedFont>
      <p:font typeface="Lato" panose="020F0502020204030203" pitchFamily="34" charset="0"/>
      <p:regular r:id="rId17"/>
      <p:bold r:id="rId18"/>
      <p:italic r:id="rId19"/>
      <p:boldItalic r:id="rId20"/>
    </p:embeddedFont>
    <p:embeddedFont>
      <p:font typeface="Raleway"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D52EFD-9338-439B-9EA3-14D2CB630C49}">
  <a:tblStyle styleId="{D4D52EFD-9338-439B-9EA3-14D2CB630C4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24"/>
    <p:restoredTop sz="94479"/>
  </p:normalViewPr>
  <p:slideViewPr>
    <p:cSldViewPr snapToGrid="0">
      <p:cViewPr varScale="1">
        <p:scale>
          <a:sx n="138" d="100"/>
          <a:sy n="138" d="100"/>
        </p:scale>
        <p:origin x="636"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e965474a9_3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e965474a9_3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e965474a9_3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e965474a9_3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e965474a9_3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e965474a9_3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723630543_5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3630543_5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a:extLst>
            <a:ext uri="{FF2B5EF4-FFF2-40B4-BE49-F238E27FC236}">
              <a16:creationId xmlns:a16="http://schemas.microsoft.com/office/drawing/2014/main" id="{0B78ABF0-C741-2E80-C7C2-508BD15F3CDA}"/>
            </a:ext>
          </a:extLst>
        </p:cNvPr>
        <p:cNvGrpSpPr/>
        <p:nvPr/>
      </p:nvGrpSpPr>
      <p:grpSpPr>
        <a:xfrm>
          <a:off x="0" y="0"/>
          <a:ext cx="0" cy="0"/>
          <a:chOff x="0" y="0"/>
          <a:chExt cx="0" cy="0"/>
        </a:xfrm>
      </p:grpSpPr>
      <p:sp>
        <p:nvSpPr>
          <p:cNvPr id="157" name="Google Shape;157;g723630543_5_23:notes">
            <a:extLst>
              <a:ext uri="{FF2B5EF4-FFF2-40B4-BE49-F238E27FC236}">
                <a16:creationId xmlns:a16="http://schemas.microsoft.com/office/drawing/2014/main" id="{039E597A-1C27-7044-69C2-6E7A96CFB5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3630543_5_23:notes">
            <a:extLst>
              <a:ext uri="{FF2B5EF4-FFF2-40B4-BE49-F238E27FC236}">
                <a16:creationId xmlns:a16="http://schemas.microsoft.com/office/drawing/2014/main" id="{CA724252-40AC-057F-4775-54B3186956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5217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a:extLst>
            <a:ext uri="{FF2B5EF4-FFF2-40B4-BE49-F238E27FC236}">
              <a16:creationId xmlns:a16="http://schemas.microsoft.com/office/drawing/2014/main" id="{B0765A7C-6D48-B38F-98C2-65BE6EE3BB39}"/>
            </a:ext>
          </a:extLst>
        </p:cNvPr>
        <p:cNvGrpSpPr/>
        <p:nvPr/>
      </p:nvGrpSpPr>
      <p:grpSpPr>
        <a:xfrm>
          <a:off x="0" y="0"/>
          <a:ext cx="0" cy="0"/>
          <a:chOff x="0" y="0"/>
          <a:chExt cx="0" cy="0"/>
        </a:xfrm>
      </p:grpSpPr>
      <p:sp>
        <p:nvSpPr>
          <p:cNvPr id="157" name="Google Shape;157;g723630543_5_23:notes">
            <a:extLst>
              <a:ext uri="{FF2B5EF4-FFF2-40B4-BE49-F238E27FC236}">
                <a16:creationId xmlns:a16="http://schemas.microsoft.com/office/drawing/2014/main" id="{D753BA6E-B20F-9AB5-17C5-181DCEC7B4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3630543_5_23:notes">
            <a:extLst>
              <a:ext uri="{FF2B5EF4-FFF2-40B4-BE49-F238E27FC236}">
                <a16:creationId xmlns:a16="http://schemas.microsoft.com/office/drawing/2014/main" id="{F227DFDF-2959-7D15-36B7-C34D480616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3107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a:extLst>
            <a:ext uri="{FF2B5EF4-FFF2-40B4-BE49-F238E27FC236}">
              <a16:creationId xmlns:a16="http://schemas.microsoft.com/office/drawing/2014/main" id="{74D93D39-AACE-D5F5-84CC-A6477B88397B}"/>
            </a:ext>
          </a:extLst>
        </p:cNvPr>
        <p:cNvGrpSpPr/>
        <p:nvPr/>
      </p:nvGrpSpPr>
      <p:grpSpPr>
        <a:xfrm>
          <a:off x="0" y="0"/>
          <a:ext cx="0" cy="0"/>
          <a:chOff x="0" y="0"/>
          <a:chExt cx="0" cy="0"/>
        </a:xfrm>
      </p:grpSpPr>
      <p:sp>
        <p:nvSpPr>
          <p:cNvPr id="157" name="Google Shape;157;g723630543_5_23:notes">
            <a:extLst>
              <a:ext uri="{FF2B5EF4-FFF2-40B4-BE49-F238E27FC236}">
                <a16:creationId xmlns:a16="http://schemas.microsoft.com/office/drawing/2014/main" id="{A14235C2-ECF2-03BD-B055-7E796EAFB1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3630543_5_23:notes">
            <a:extLst>
              <a:ext uri="{FF2B5EF4-FFF2-40B4-BE49-F238E27FC236}">
                <a16:creationId xmlns:a16="http://schemas.microsoft.com/office/drawing/2014/main" id="{7B76D2F5-9FC8-F7F2-7B56-D419B423B8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8846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a:extLst>
            <a:ext uri="{FF2B5EF4-FFF2-40B4-BE49-F238E27FC236}">
              <a16:creationId xmlns:a16="http://schemas.microsoft.com/office/drawing/2014/main" id="{7C54C507-540E-1108-B58A-F8B085613E90}"/>
            </a:ext>
          </a:extLst>
        </p:cNvPr>
        <p:cNvGrpSpPr/>
        <p:nvPr/>
      </p:nvGrpSpPr>
      <p:grpSpPr>
        <a:xfrm>
          <a:off x="0" y="0"/>
          <a:ext cx="0" cy="0"/>
          <a:chOff x="0" y="0"/>
          <a:chExt cx="0" cy="0"/>
        </a:xfrm>
      </p:grpSpPr>
      <p:sp>
        <p:nvSpPr>
          <p:cNvPr id="157" name="Google Shape;157;g723630543_5_23:notes">
            <a:extLst>
              <a:ext uri="{FF2B5EF4-FFF2-40B4-BE49-F238E27FC236}">
                <a16:creationId xmlns:a16="http://schemas.microsoft.com/office/drawing/2014/main" id="{87E792C6-2358-C4CF-3055-8BB46C6624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3630543_5_23:notes">
            <a:extLst>
              <a:ext uri="{FF2B5EF4-FFF2-40B4-BE49-F238E27FC236}">
                <a16:creationId xmlns:a16="http://schemas.microsoft.com/office/drawing/2014/main" id="{49C06F6E-02B3-7980-A41A-1277C4C5EB7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1947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a:extLst>
            <a:ext uri="{FF2B5EF4-FFF2-40B4-BE49-F238E27FC236}">
              <a16:creationId xmlns:a16="http://schemas.microsoft.com/office/drawing/2014/main" id="{0A522906-2348-B732-E7CC-7F120CD2F5DD}"/>
            </a:ext>
          </a:extLst>
        </p:cNvPr>
        <p:cNvGrpSpPr/>
        <p:nvPr/>
      </p:nvGrpSpPr>
      <p:grpSpPr>
        <a:xfrm>
          <a:off x="0" y="0"/>
          <a:ext cx="0" cy="0"/>
          <a:chOff x="0" y="0"/>
          <a:chExt cx="0" cy="0"/>
        </a:xfrm>
      </p:grpSpPr>
      <p:sp>
        <p:nvSpPr>
          <p:cNvPr id="157" name="Google Shape;157;g723630543_5_23:notes">
            <a:extLst>
              <a:ext uri="{FF2B5EF4-FFF2-40B4-BE49-F238E27FC236}">
                <a16:creationId xmlns:a16="http://schemas.microsoft.com/office/drawing/2014/main" id="{25946A29-80F1-E005-74C2-60F62781E4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3630543_5_23:notes">
            <a:extLst>
              <a:ext uri="{FF2B5EF4-FFF2-40B4-BE49-F238E27FC236}">
                <a16:creationId xmlns:a16="http://schemas.microsoft.com/office/drawing/2014/main" id="{998316B5-0A4B-1D3E-1C9E-BADBA5ABD0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4868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a:extLst>
            <a:ext uri="{FF2B5EF4-FFF2-40B4-BE49-F238E27FC236}">
              <a16:creationId xmlns:a16="http://schemas.microsoft.com/office/drawing/2014/main" id="{DE38763A-9341-60E1-FA9D-DE2042F7EFDE}"/>
            </a:ext>
          </a:extLst>
        </p:cNvPr>
        <p:cNvGrpSpPr/>
        <p:nvPr/>
      </p:nvGrpSpPr>
      <p:grpSpPr>
        <a:xfrm>
          <a:off x="0" y="0"/>
          <a:ext cx="0" cy="0"/>
          <a:chOff x="0" y="0"/>
          <a:chExt cx="0" cy="0"/>
        </a:xfrm>
      </p:grpSpPr>
      <p:sp>
        <p:nvSpPr>
          <p:cNvPr id="157" name="Google Shape;157;g723630543_5_23:notes">
            <a:extLst>
              <a:ext uri="{FF2B5EF4-FFF2-40B4-BE49-F238E27FC236}">
                <a16:creationId xmlns:a16="http://schemas.microsoft.com/office/drawing/2014/main" id="{94377C45-7E4B-6831-DDFA-969E24020B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3630543_5_23:notes">
            <a:extLst>
              <a:ext uri="{FF2B5EF4-FFF2-40B4-BE49-F238E27FC236}">
                <a16:creationId xmlns:a16="http://schemas.microsoft.com/office/drawing/2014/main" id="{3B5BB7E0-9E26-8A89-E798-07562BF3BC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5464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w="38100" cap="flat" cmpd="sng">
            <a:solidFill>
              <a:schemeClr val="lt1"/>
            </a:solidFill>
            <a:prstDash val="solid"/>
            <a:round/>
            <a:headEnd type="none" w="sm" len="sm"/>
            <a:tailEnd type="none" w="sm" len="sm"/>
          </a:ln>
        </p:spPr>
      </p:cxnSp>
      <p:cxnSp>
        <p:nvCxnSpPr>
          <p:cNvPr id="11" name="Google Shape;11;p2"/>
          <p:cNvCxnSpPr/>
          <p:nvPr/>
        </p:nvCxnSpPr>
        <p:spPr>
          <a:xfrm>
            <a:off x="2477724" y="4740000"/>
            <a:ext cx="6244200" cy="0"/>
          </a:xfrm>
          <a:prstGeom prst="straightConnector1">
            <a:avLst/>
          </a:prstGeom>
          <a:noFill/>
          <a:ln w="19050" cap="flat" cmpd="sng">
            <a:solidFill>
              <a:schemeClr val="lt1"/>
            </a:solidFill>
            <a:prstDash val="solid"/>
            <a:round/>
            <a:headEnd type="none" w="sm" len="sm"/>
            <a:tailEnd type="none" w="sm" len="sm"/>
          </a:ln>
        </p:spPr>
      </p:cxnSp>
      <p:cxnSp>
        <p:nvCxnSpPr>
          <p:cNvPr id="12" name="Google Shape;12;p2"/>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13" name="Google Shape;13;p2"/>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4" name="Google Shape;14;p2"/>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5" name="Google Shape;15;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3" name="Picture 2">
            <a:extLst>
              <a:ext uri="{FF2B5EF4-FFF2-40B4-BE49-F238E27FC236}">
                <a16:creationId xmlns:a16="http://schemas.microsoft.com/office/drawing/2014/main" id="{686D6BE3-065C-3B4C-B2F4-CA939B1F4E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w="38100" cap="flat" cmpd="sng">
            <a:solidFill>
              <a:schemeClr val="lt1"/>
            </a:solidFill>
            <a:prstDash val="solid"/>
            <a:round/>
            <a:headEnd type="none" w="sm" len="sm"/>
            <a:tailEnd type="none" w="sm" len="sm"/>
          </a:ln>
        </p:spPr>
      </p:cxnSp>
      <p:cxnSp>
        <p:nvCxnSpPr>
          <p:cNvPr id="18" name="Google Shape;18;p3"/>
          <p:cNvCxnSpPr/>
          <p:nvPr/>
        </p:nvCxnSpPr>
        <p:spPr>
          <a:xfrm>
            <a:off x="425200" y="4740000"/>
            <a:ext cx="8296800" cy="0"/>
          </a:xfrm>
          <a:prstGeom prst="straightConnector1">
            <a:avLst/>
          </a:prstGeom>
          <a:noFill/>
          <a:ln w="19050" cap="flat" cmpd="sng">
            <a:solidFill>
              <a:schemeClr val="lt1"/>
            </a:solidFill>
            <a:prstDash val="solid"/>
            <a:round/>
            <a:headEnd type="none" w="sm" len="sm"/>
            <a:tailEnd type="none" w="sm" len="sm"/>
          </a:ln>
        </p:spPr>
      </p:cxnSp>
      <p:sp>
        <p:nvSpPr>
          <p:cNvPr id="19" name="Google Shape;19;p3"/>
          <p:cNvSpPr txBox="1">
            <a:spLocks noGrp="1"/>
          </p:cNvSpPr>
          <p:nvPr>
            <p:ph type="title"/>
          </p:nvPr>
        </p:nvSpPr>
        <p:spPr>
          <a:xfrm>
            <a:off x="406425" y="1806825"/>
            <a:ext cx="8296800" cy="154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20" name="Google Shape;20;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3" name="Picture 2">
            <a:extLst>
              <a:ext uri="{FF2B5EF4-FFF2-40B4-BE49-F238E27FC236}">
                <a16:creationId xmlns:a16="http://schemas.microsoft.com/office/drawing/2014/main" id="{0390CDCD-7A30-3046-B858-C66451B9D0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2410112" y="1595776"/>
            <a:ext cx="6321600" cy="300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7" name="Google Shape;27;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30" name="Google Shape;30;p5"/>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sp>
        <p:nvSpPr>
          <p:cNvPr id="32" name="Google Shape;32;p5"/>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 name="Google Shape;33;p5"/>
          <p:cNvSpPr txBox="1">
            <a:spLocks noGrp="1"/>
          </p:cNvSpPr>
          <p:nvPr>
            <p:ph type="body" idx="1"/>
          </p:nvPr>
        </p:nvSpPr>
        <p:spPr>
          <a:xfrm>
            <a:off x="2400303"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4" name="Google Shape;34;p5"/>
          <p:cNvSpPr txBox="1">
            <a:spLocks noGrp="1"/>
          </p:cNvSpPr>
          <p:nvPr>
            <p:ph type="body" idx="2"/>
          </p:nvPr>
        </p:nvSpPr>
        <p:spPr>
          <a:xfrm>
            <a:off x="5650572"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19500" y="936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9500" y="1846804"/>
            <a:ext cx="2808000" cy="2806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3" name="Google Shape;4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353535"/>
        </a:solidFill>
        <a:effectLst/>
      </p:bgPr>
    </p:bg>
    <p:spTree>
      <p:nvGrpSpPr>
        <p:cNvPr id="1"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8"/>
          <p:cNvSpPr txBox="1">
            <a:spLocks noGrp="1"/>
          </p:cNvSpPr>
          <p:nvPr>
            <p:ph type="title"/>
          </p:nvPr>
        </p:nvSpPr>
        <p:spPr>
          <a:xfrm>
            <a:off x="283103" y="712141"/>
            <a:ext cx="6244200" cy="3835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47" name="Google Shape;4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pic>
        <p:nvPicPr>
          <p:cNvPr id="3" name="Picture 2">
            <a:extLst>
              <a:ext uri="{FF2B5EF4-FFF2-40B4-BE49-F238E27FC236}">
                <a16:creationId xmlns:a16="http://schemas.microsoft.com/office/drawing/2014/main" id="{EE66B847-CDCA-3F43-A3F8-9336452BA96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1111"/>
          <a:stretch/>
        </p:blipFill>
        <p:spPr>
          <a:xfrm>
            <a:off x="4673600" y="0"/>
            <a:ext cx="4470400" cy="5143500"/>
          </a:xfrm>
          <a:prstGeom prst="rect">
            <a:avLst/>
          </a:prstGeom>
        </p:spPr>
      </p:pic>
      <p:cxnSp>
        <p:nvCxnSpPr>
          <p:cNvPr id="50" name="Google Shape;5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51" name="Google Shape;51;p9"/>
          <p:cNvSpPr txBox="1">
            <a:spLocks noGrp="1"/>
          </p:cNvSpPr>
          <p:nvPr>
            <p:ph type="title"/>
          </p:nvPr>
        </p:nvSpPr>
        <p:spPr>
          <a:xfrm>
            <a:off x="265500" y="1397350"/>
            <a:ext cx="4045200" cy="1318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600"/>
              <a:buNone/>
              <a:defRPr sz="3600">
                <a:solidFill>
                  <a:schemeClr val="dk1"/>
                </a:solidFill>
              </a:defRPr>
            </a:lvl1pPr>
            <a:lvl2pPr lvl="1" algn="ctr" rtl="0">
              <a:spcBef>
                <a:spcPts val="0"/>
              </a:spcBef>
              <a:spcAft>
                <a:spcPts val="0"/>
              </a:spcAft>
              <a:buClr>
                <a:schemeClr val="dk1"/>
              </a:buClr>
              <a:buSzPts val="3600"/>
              <a:buNone/>
              <a:defRPr sz="3600">
                <a:solidFill>
                  <a:schemeClr val="dk1"/>
                </a:solidFill>
              </a:defRPr>
            </a:lvl2pPr>
            <a:lvl3pPr lvl="2" algn="ctr" rtl="0">
              <a:spcBef>
                <a:spcPts val="0"/>
              </a:spcBef>
              <a:spcAft>
                <a:spcPts val="0"/>
              </a:spcAft>
              <a:buClr>
                <a:schemeClr val="dk1"/>
              </a:buClr>
              <a:buSzPts val="3600"/>
              <a:buNone/>
              <a:defRPr sz="3600">
                <a:solidFill>
                  <a:schemeClr val="dk1"/>
                </a:solidFill>
              </a:defRPr>
            </a:lvl3pPr>
            <a:lvl4pPr lvl="3" algn="ctr" rtl="0">
              <a:spcBef>
                <a:spcPts val="0"/>
              </a:spcBef>
              <a:spcAft>
                <a:spcPts val="0"/>
              </a:spcAft>
              <a:buClr>
                <a:schemeClr val="dk1"/>
              </a:buClr>
              <a:buSzPts val="3600"/>
              <a:buNone/>
              <a:defRPr sz="3600">
                <a:solidFill>
                  <a:schemeClr val="dk1"/>
                </a:solidFill>
              </a:defRPr>
            </a:lvl4pPr>
            <a:lvl5pPr lvl="4" algn="ctr" rtl="0">
              <a:spcBef>
                <a:spcPts val="0"/>
              </a:spcBef>
              <a:spcAft>
                <a:spcPts val="0"/>
              </a:spcAft>
              <a:buClr>
                <a:schemeClr val="dk1"/>
              </a:buClr>
              <a:buSzPts val="3600"/>
              <a:buNone/>
              <a:defRPr sz="3600">
                <a:solidFill>
                  <a:schemeClr val="dk1"/>
                </a:solidFill>
              </a:defRPr>
            </a:lvl5pPr>
            <a:lvl6pPr lvl="5" algn="ctr" rtl="0">
              <a:spcBef>
                <a:spcPts val="0"/>
              </a:spcBef>
              <a:spcAft>
                <a:spcPts val="0"/>
              </a:spcAft>
              <a:buClr>
                <a:schemeClr val="dk1"/>
              </a:buClr>
              <a:buSzPts val="3600"/>
              <a:buNone/>
              <a:defRPr sz="3600">
                <a:solidFill>
                  <a:schemeClr val="dk1"/>
                </a:solidFill>
              </a:defRPr>
            </a:lvl6pPr>
            <a:lvl7pPr lvl="6" algn="ctr" rtl="0">
              <a:spcBef>
                <a:spcPts val="0"/>
              </a:spcBef>
              <a:spcAft>
                <a:spcPts val="0"/>
              </a:spcAft>
              <a:buClr>
                <a:schemeClr val="dk1"/>
              </a:buClr>
              <a:buSzPts val="3600"/>
              <a:buNone/>
              <a:defRPr sz="3600">
                <a:solidFill>
                  <a:schemeClr val="dk1"/>
                </a:solidFill>
              </a:defRPr>
            </a:lvl7pPr>
            <a:lvl8pPr lvl="7" algn="ctr" rtl="0">
              <a:spcBef>
                <a:spcPts val="0"/>
              </a:spcBef>
              <a:spcAft>
                <a:spcPts val="0"/>
              </a:spcAft>
              <a:buClr>
                <a:schemeClr val="dk1"/>
              </a:buClr>
              <a:buSzPts val="3600"/>
              <a:buNone/>
              <a:defRPr sz="3600">
                <a:solidFill>
                  <a:schemeClr val="dk1"/>
                </a:solidFill>
              </a:defRPr>
            </a:lvl8pPr>
            <a:lvl9pPr lvl="8" algn="ctr" rtl="0">
              <a:spcBef>
                <a:spcPts val="0"/>
              </a:spcBef>
              <a:spcAft>
                <a:spcPts val="0"/>
              </a:spcAft>
              <a:buClr>
                <a:schemeClr val="dk1"/>
              </a:buClr>
              <a:buSzPts val="3600"/>
              <a:buNone/>
              <a:defRPr sz="3600">
                <a:solidFill>
                  <a:schemeClr val="dk1"/>
                </a:solidFill>
              </a:defRPr>
            </a:lvl9pPr>
          </a:lstStyle>
          <a:p>
            <a:endParaRPr dirty="0"/>
          </a:p>
        </p:txBody>
      </p:sp>
      <p:sp>
        <p:nvSpPr>
          <p:cNvPr id="52" name="Google Shape;52;p9"/>
          <p:cNvSpPr txBox="1">
            <a:spLocks noGrp="1"/>
          </p:cNvSpPr>
          <p:nvPr>
            <p:ph type="subTitle" idx="1"/>
          </p:nvPr>
        </p:nvSpPr>
        <p:spPr>
          <a:xfrm>
            <a:off x="265500" y="2735371"/>
            <a:ext cx="4045200" cy="134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4" name="Google Shape;5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7" name="Google Shape;57;p10"/>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58" name="Google Shape;58;p10"/>
          <p:cNvSpPr txBox="1">
            <a:spLocks noGrp="1"/>
          </p:cNvSpPr>
          <p:nvPr>
            <p:ph type="body" idx="1"/>
          </p:nvPr>
        </p:nvSpPr>
        <p:spPr>
          <a:xfrm>
            <a:off x="328017" y="4226025"/>
            <a:ext cx="8388600" cy="3936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59" name="Google Shape;59;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62" name="Google Shape;62;p11"/>
          <p:cNvCxnSpPr/>
          <p:nvPr/>
        </p:nvCxnSpPr>
        <p:spPr>
          <a:xfrm>
            <a:off x="425200" y="415650"/>
            <a:ext cx="8296800" cy="0"/>
          </a:xfrm>
          <a:prstGeom prst="straightConnector1">
            <a:avLst/>
          </a:prstGeom>
          <a:noFill/>
          <a:ln w="38100" cap="flat" cmpd="sng">
            <a:solidFill>
              <a:schemeClr val="dk2"/>
            </a:solidFill>
            <a:prstDash val="solid"/>
            <a:round/>
            <a:headEnd type="none" w="sm" len="sm"/>
            <a:tailEnd type="none" w="sm" len="sm"/>
          </a:ln>
        </p:spPr>
      </p:cxnSp>
      <p:sp>
        <p:nvSpPr>
          <p:cNvPr id="63" name="Google Shape;63;p11"/>
          <p:cNvSpPr txBox="1">
            <a:spLocks noGrp="1"/>
          </p:cNvSpPr>
          <p:nvPr>
            <p:ph type="title" hasCustomPrompt="1"/>
          </p:nvPr>
        </p:nvSpPr>
        <p:spPr>
          <a:xfrm>
            <a:off x="853950" y="1304850"/>
            <a:ext cx="7436100" cy="153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9600"/>
              <a:buFont typeface="Lato"/>
              <a:buNone/>
              <a:defRPr sz="9600">
                <a:solidFill>
                  <a:srgbClr val="FF0000"/>
                </a:solidFill>
                <a:latin typeface="Lato"/>
                <a:ea typeface="Lato"/>
                <a:cs typeface="Lato"/>
                <a:sym typeface="Lato"/>
              </a:defRPr>
            </a:lvl1pPr>
            <a:lvl2pPr lvl="1"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rPr dirty="0"/>
              <a:t>xx%</a:t>
            </a:r>
          </a:p>
        </p:txBody>
      </p:sp>
      <p:sp>
        <p:nvSpPr>
          <p:cNvPr id="64" name="Google Shape;64;p11"/>
          <p:cNvSpPr txBox="1">
            <a:spLocks noGrp="1"/>
          </p:cNvSpPr>
          <p:nvPr>
            <p:ph type="body" idx="1"/>
          </p:nvPr>
        </p:nvSpPr>
        <p:spPr>
          <a:xfrm>
            <a:off x="853950" y="2919450"/>
            <a:ext cx="7436100" cy="10716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5" name="Google Shape;65;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Lato"/>
                <a:ea typeface="Lato"/>
                <a:cs typeface="Lato"/>
                <a:sym typeface="Lato"/>
              </a:defRPr>
            </a:lvl1pPr>
            <a:lvl2pPr lvl="1" algn="r" rtl="0">
              <a:buNone/>
              <a:defRPr sz="1000">
                <a:solidFill>
                  <a:schemeClr val="dk2"/>
                </a:solidFill>
                <a:latin typeface="Lato"/>
                <a:ea typeface="Lato"/>
                <a:cs typeface="Lato"/>
                <a:sym typeface="Lato"/>
              </a:defRPr>
            </a:lvl2pPr>
            <a:lvl3pPr lvl="2" algn="r" rtl="0">
              <a:buNone/>
              <a:defRPr sz="1000">
                <a:solidFill>
                  <a:schemeClr val="dk2"/>
                </a:solidFill>
                <a:latin typeface="Lato"/>
                <a:ea typeface="Lato"/>
                <a:cs typeface="Lato"/>
                <a:sym typeface="Lato"/>
              </a:defRPr>
            </a:lvl3pPr>
            <a:lvl4pPr lvl="3" algn="r" rtl="0">
              <a:buNone/>
              <a:defRPr sz="1000">
                <a:solidFill>
                  <a:schemeClr val="dk2"/>
                </a:solidFill>
                <a:latin typeface="Lato"/>
                <a:ea typeface="Lato"/>
                <a:cs typeface="Lato"/>
                <a:sym typeface="Lato"/>
              </a:defRPr>
            </a:lvl4pPr>
            <a:lvl5pPr lvl="4" algn="r" rtl="0">
              <a:buNone/>
              <a:defRPr sz="1000">
                <a:solidFill>
                  <a:schemeClr val="dk2"/>
                </a:solidFill>
                <a:latin typeface="Lato"/>
                <a:ea typeface="Lato"/>
                <a:cs typeface="Lato"/>
                <a:sym typeface="Lato"/>
              </a:defRPr>
            </a:lvl5pPr>
            <a:lvl6pPr lvl="5" algn="r" rtl="0">
              <a:buNone/>
              <a:defRPr sz="1000">
                <a:solidFill>
                  <a:schemeClr val="dk2"/>
                </a:solidFill>
                <a:latin typeface="Lato"/>
                <a:ea typeface="Lato"/>
                <a:cs typeface="Lato"/>
                <a:sym typeface="Lato"/>
              </a:defRPr>
            </a:lvl6pPr>
            <a:lvl7pPr lvl="6" algn="r" rtl="0">
              <a:buNone/>
              <a:defRPr sz="1000">
                <a:solidFill>
                  <a:schemeClr val="dk2"/>
                </a:solidFill>
                <a:latin typeface="Lato"/>
                <a:ea typeface="Lato"/>
                <a:cs typeface="Lato"/>
                <a:sym typeface="Lato"/>
              </a:defRPr>
            </a:lvl7pPr>
            <a:lvl8pPr lvl="7" algn="r" rtl="0">
              <a:buNone/>
              <a:defRPr sz="1000">
                <a:solidFill>
                  <a:schemeClr val="dk2"/>
                </a:solidFill>
                <a:latin typeface="Lato"/>
                <a:ea typeface="Lato"/>
                <a:cs typeface="Lato"/>
                <a:sym typeface="Lato"/>
              </a:defRPr>
            </a:lvl8pPr>
            <a:lvl9pPr lvl="8" algn="r" rtl="0">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ri@wk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mailto:ori@wku.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0.xml"/><Relationship Id="rId4" Type="http://schemas.openxmlformats.org/officeDocument/2006/relationships/hyperlink" Target="https://www.wku.edu/compliance/irbhumansubjects2021.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0.xml"/><Relationship Id="rId4" Type="http://schemas.openxmlformats.org/officeDocument/2006/relationships/hyperlink" Target="https://www.wku.edu/compliance/irbhumansubjects2021.p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0.xml"/><Relationship Id="rId4" Type="http://schemas.openxmlformats.org/officeDocument/2006/relationships/hyperlink" Target="https://www.wku.edu/compliance/irbhumansubjects2021.ph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Completing a Human Subjects Application</a:t>
            </a:r>
            <a:endParaRPr dirty="0"/>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a:t>A guide by The Office of Research Integrity</a:t>
            </a:r>
          </a:p>
          <a:p>
            <a:pPr marL="0" lvl="0" indent="0" algn="l" rtl="0">
              <a:spcBef>
                <a:spcPts val="0"/>
              </a:spcBef>
              <a:spcAft>
                <a:spcPts val="0"/>
              </a:spcAft>
              <a:buNone/>
            </a:pPr>
            <a:r>
              <a:rPr lang="en" sz="2400" b="1" dirty="0">
                <a:hlinkClick r:id="rId3"/>
              </a:rPr>
              <a:t>ori@wku.edu</a:t>
            </a:r>
            <a:r>
              <a:rPr lang="en" sz="2400" b="1"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a:extLst>
            <a:ext uri="{FF2B5EF4-FFF2-40B4-BE49-F238E27FC236}">
              <a16:creationId xmlns:a16="http://schemas.microsoft.com/office/drawing/2014/main" id="{2075DC78-0E38-0F89-DFB6-2D13EA40EFB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644004B-5EBF-CAD0-8A1F-FB845AC29C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77195"/>
            <a:ext cx="9249598" cy="6168311"/>
          </a:xfrm>
          <a:prstGeom prst="rect">
            <a:avLst/>
          </a:prstGeom>
        </p:spPr>
      </p:pic>
      <p:sp>
        <p:nvSpPr>
          <p:cNvPr id="161" name="Google Shape;161;p23">
            <a:extLst>
              <a:ext uri="{FF2B5EF4-FFF2-40B4-BE49-F238E27FC236}">
                <a16:creationId xmlns:a16="http://schemas.microsoft.com/office/drawing/2014/main" id="{D62EBCA6-42B6-50C1-8C00-EB6D01167A49}"/>
              </a:ext>
            </a:extLst>
          </p:cNvPr>
          <p:cNvSpPr/>
          <p:nvPr/>
        </p:nvSpPr>
        <p:spPr>
          <a:xfrm>
            <a:off x="283000" y="297900"/>
            <a:ext cx="8601694" cy="4547700"/>
          </a:xfrm>
          <a:prstGeom prst="rect">
            <a:avLst/>
          </a:prstGeom>
          <a:solidFill>
            <a:srgbClr val="000000">
              <a:alpha val="7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23">
            <a:extLst>
              <a:ext uri="{FF2B5EF4-FFF2-40B4-BE49-F238E27FC236}">
                <a16:creationId xmlns:a16="http://schemas.microsoft.com/office/drawing/2014/main" id="{B447FA25-B73F-8926-E72D-6FB1C9F389EF}"/>
              </a:ext>
            </a:extLst>
          </p:cNvPr>
          <p:cNvSpPr txBox="1">
            <a:spLocks noGrp="1"/>
          </p:cNvSpPr>
          <p:nvPr>
            <p:ph type="body" idx="4294967295"/>
          </p:nvPr>
        </p:nvSpPr>
        <p:spPr>
          <a:xfrm>
            <a:off x="314884" y="486640"/>
            <a:ext cx="8514231" cy="417022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800" b="1" dirty="0">
                <a:solidFill>
                  <a:schemeClr val="tx1"/>
                </a:solidFill>
              </a:rPr>
              <a:t>Filling Out the IRB Application</a:t>
            </a:r>
          </a:p>
          <a:p>
            <a:pPr marL="0" lvl="0" indent="0" algn="l" rtl="0">
              <a:lnSpc>
                <a:spcPct val="100000"/>
              </a:lnSpc>
              <a:spcBef>
                <a:spcPts val="0"/>
              </a:spcBef>
              <a:spcAft>
                <a:spcPts val="0"/>
              </a:spcAft>
              <a:buNone/>
            </a:pPr>
            <a:r>
              <a:rPr lang="en-US" sz="2800" b="1" dirty="0">
                <a:solidFill>
                  <a:schemeClr val="tx1"/>
                </a:solidFill>
              </a:rPr>
              <a:t>Section E- Confidentiality</a:t>
            </a:r>
          </a:p>
          <a:p>
            <a:pPr marL="0" lvl="0" indent="0" algn="l" rtl="0">
              <a:lnSpc>
                <a:spcPct val="100000"/>
              </a:lnSpc>
              <a:spcBef>
                <a:spcPts val="0"/>
              </a:spcBef>
              <a:spcAft>
                <a:spcPts val="0"/>
              </a:spcAft>
              <a:buNone/>
            </a:pPr>
            <a:endParaRPr sz="1000" b="1" dirty="0">
              <a:solidFill>
                <a:schemeClr val="tx1"/>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Confidentiality is a major section in the application. Even if a survey does not collect personal information, this must be described in this section.</a:t>
            </a:r>
          </a:p>
          <a:p>
            <a:pPr marL="0" indent="0">
              <a:buClr>
                <a:schemeClr val="tx2">
                  <a:lumMod val="20000"/>
                  <a:lumOff val="80000"/>
                </a:schemeClr>
              </a:buClr>
              <a:buNone/>
            </a:pPr>
            <a:endParaRPr lang="en-US" sz="105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Include how data will be stored during the retention phase after research in completed (WKU requires it to be maintained by a faculty member for 3 years).</a:t>
            </a:r>
          </a:p>
          <a:p>
            <a:pPr marL="0" indent="0">
              <a:buClr>
                <a:schemeClr val="tx2">
                  <a:lumMod val="20000"/>
                  <a:lumOff val="80000"/>
                </a:schemeClr>
              </a:buClr>
              <a:buNone/>
            </a:pPr>
            <a:endParaRPr lang="en-US" sz="1050" dirty="0"/>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If any contact information is collected for incentives or drawings please include how this information will be separate from survey or interview responses from participants</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If you are using audio/visual recordings or transcriptions devices, please include how data will be de-identified or remain confidential</a:t>
            </a:r>
          </a:p>
        </p:txBody>
      </p:sp>
    </p:spTree>
    <p:extLst>
      <p:ext uri="{BB962C8B-B14F-4D97-AF65-F5344CB8AC3E}">
        <p14:creationId xmlns:p14="http://schemas.microsoft.com/office/powerpoint/2010/main" val="1572883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a:extLst>
            <a:ext uri="{FF2B5EF4-FFF2-40B4-BE49-F238E27FC236}">
              <a16:creationId xmlns:a16="http://schemas.microsoft.com/office/drawing/2014/main" id="{7F8DFFE0-456F-00B9-BBF3-1CAF8663901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C358A9A-08EE-3F43-2A71-4464F5CD09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77195"/>
            <a:ext cx="9249598" cy="6168311"/>
          </a:xfrm>
          <a:prstGeom prst="rect">
            <a:avLst/>
          </a:prstGeom>
        </p:spPr>
      </p:pic>
      <p:sp>
        <p:nvSpPr>
          <p:cNvPr id="161" name="Google Shape;161;p23">
            <a:extLst>
              <a:ext uri="{FF2B5EF4-FFF2-40B4-BE49-F238E27FC236}">
                <a16:creationId xmlns:a16="http://schemas.microsoft.com/office/drawing/2014/main" id="{04AA3809-8CEF-2ACD-8CC2-55A0F9C5E13C}"/>
              </a:ext>
            </a:extLst>
          </p:cNvPr>
          <p:cNvSpPr/>
          <p:nvPr/>
        </p:nvSpPr>
        <p:spPr>
          <a:xfrm>
            <a:off x="283000" y="297900"/>
            <a:ext cx="8601694" cy="4547700"/>
          </a:xfrm>
          <a:prstGeom prst="rect">
            <a:avLst/>
          </a:prstGeom>
          <a:solidFill>
            <a:srgbClr val="000000">
              <a:alpha val="7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23">
            <a:extLst>
              <a:ext uri="{FF2B5EF4-FFF2-40B4-BE49-F238E27FC236}">
                <a16:creationId xmlns:a16="http://schemas.microsoft.com/office/drawing/2014/main" id="{25B8AFE0-F1A8-C434-0BF8-4704F741585F}"/>
              </a:ext>
            </a:extLst>
          </p:cNvPr>
          <p:cNvSpPr txBox="1">
            <a:spLocks noGrp="1"/>
          </p:cNvSpPr>
          <p:nvPr>
            <p:ph type="body" idx="4294967295"/>
          </p:nvPr>
        </p:nvSpPr>
        <p:spPr>
          <a:xfrm>
            <a:off x="323952" y="618258"/>
            <a:ext cx="8601694" cy="417022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800" b="1" dirty="0">
                <a:solidFill>
                  <a:schemeClr val="tx1"/>
                </a:solidFill>
              </a:rPr>
              <a:t>Filling Out the IRB Application</a:t>
            </a:r>
          </a:p>
          <a:p>
            <a:pPr marL="0" lvl="0" indent="0" algn="l" rtl="0">
              <a:lnSpc>
                <a:spcPct val="100000"/>
              </a:lnSpc>
              <a:spcBef>
                <a:spcPts val="0"/>
              </a:spcBef>
              <a:spcAft>
                <a:spcPts val="0"/>
              </a:spcAft>
              <a:buNone/>
            </a:pPr>
            <a:r>
              <a:rPr lang="en-US" sz="2800" b="1" dirty="0">
                <a:solidFill>
                  <a:schemeClr val="tx1"/>
                </a:solidFill>
              </a:rPr>
              <a:t>Section F- Risks</a:t>
            </a:r>
          </a:p>
          <a:p>
            <a:pPr marL="0" lvl="0" indent="0" algn="l" rtl="0">
              <a:lnSpc>
                <a:spcPct val="100000"/>
              </a:lnSpc>
              <a:spcBef>
                <a:spcPts val="0"/>
              </a:spcBef>
              <a:spcAft>
                <a:spcPts val="0"/>
              </a:spcAft>
              <a:buNone/>
            </a:pPr>
            <a:endParaRPr sz="1000" b="1" dirty="0">
              <a:solidFill>
                <a:schemeClr val="tx1"/>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Describe any risks, discomforts, or side effects.</a:t>
            </a:r>
          </a:p>
          <a:p>
            <a:pPr marL="0" indent="0">
              <a:buClr>
                <a:schemeClr val="tx2">
                  <a:lumMod val="20000"/>
                  <a:lumOff val="80000"/>
                </a:schemeClr>
              </a:buClr>
              <a:buNone/>
            </a:pPr>
            <a:endParaRPr lang="en-US" sz="105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Please note that even uncomfortable questions could be considered a risk. In this case, please include this and outline that </a:t>
            </a:r>
            <a:r>
              <a:rPr lang="en-US" u="sng" dirty="0">
                <a:solidFill>
                  <a:schemeClr val="tx2">
                    <a:lumMod val="20000"/>
                    <a:lumOff val="80000"/>
                  </a:schemeClr>
                </a:solidFill>
              </a:rPr>
              <a:t>participants do not have to answer any question that makes them feel uncomfortable</a:t>
            </a:r>
            <a:r>
              <a:rPr lang="en-US" dirty="0">
                <a:solidFill>
                  <a:schemeClr val="tx2">
                    <a:lumMod val="20000"/>
                    <a:lumOff val="80000"/>
                  </a:schemeClr>
                </a:solidFill>
              </a:rPr>
              <a:t>. This language is required in the consent document if potentially uncomfortable questions are present. </a:t>
            </a:r>
          </a:p>
          <a:p>
            <a:pPr marL="0" indent="0">
              <a:buClr>
                <a:schemeClr val="tx2">
                  <a:lumMod val="20000"/>
                  <a:lumOff val="80000"/>
                </a:schemeClr>
              </a:buClr>
              <a:buNone/>
            </a:pPr>
            <a:endParaRPr lang="en-US" sz="1050" dirty="0"/>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Describe any conflicts of interest or undue influence and how these will be mitigated</a:t>
            </a:r>
          </a:p>
          <a:p>
            <a:pPr marL="800100" lvl="1">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Reminder that undue influence can arise from perceived positions of power. For example: a teacher handing out surveys to a class, students could feel pressured to participate because of the influence of the teacher</a:t>
            </a:r>
          </a:p>
          <a:p>
            <a:pPr marL="0" indent="0">
              <a:buClr>
                <a:schemeClr val="tx2">
                  <a:lumMod val="20000"/>
                  <a:lumOff val="80000"/>
                </a:schemeClr>
              </a:buClr>
              <a:buNone/>
            </a:pPr>
            <a:endParaRPr lang="en-US" sz="1000" dirty="0">
              <a:solidFill>
                <a:schemeClr val="tx2">
                  <a:lumMod val="20000"/>
                  <a:lumOff val="80000"/>
                </a:schemeClr>
              </a:solidFill>
            </a:endParaRPr>
          </a:p>
        </p:txBody>
      </p:sp>
    </p:spTree>
    <p:extLst>
      <p:ext uri="{BB962C8B-B14F-4D97-AF65-F5344CB8AC3E}">
        <p14:creationId xmlns:p14="http://schemas.microsoft.com/office/powerpoint/2010/main" val="680375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a:extLst>
            <a:ext uri="{FF2B5EF4-FFF2-40B4-BE49-F238E27FC236}">
              <a16:creationId xmlns:a16="http://schemas.microsoft.com/office/drawing/2014/main" id="{BB5F390F-C59F-32BC-CB56-B33695F2AF6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9052809-22BD-466A-024B-F99B0E5D10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77195"/>
            <a:ext cx="9249598" cy="6168311"/>
          </a:xfrm>
          <a:prstGeom prst="rect">
            <a:avLst/>
          </a:prstGeom>
        </p:spPr>
      </p:pic>
      <p:sp>
        <p:nvSpPr>
          <p:cNvPr id="161" name="Google Shape;161;p23">
            <a:extLst>
              <a:ext uri="{FF2B5EF4-FFF2-40B4-BE49-F238E27FC236}">
                <a16:creationId xmlns:a16="http://schemas.microsoft.com/office/drawing/2014/main" id="{D4482AC1-2BE5-359E-59C8-F56481B06C8D}"/>
              </a:ext>
            </a:extLst>
          </p:cNvPr>
          <p:cNvSpPr/>
          <p:nvPr/>
        </p:nvSpPr>
        <p:spPr>
          <a:xfrm>
            <a:off x="283000" y="297900"/>
            <a:ext cx="8601694" cy="4547700"/>
          </a:xfrm>
          <a:prstGeom prst="rect">
            <a:avLst/>
          </a:prstGeom>
          <a:solidFill>
            <a:srgbClr val="000000">
              <a:alpha val="7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23">
            <a:extLst>
              <a:ext uri="{FF2B5EF4-FFF2-40B4-BE49-F238E27FC236}">
                <a16:creationId xmlns:a16="http://schemas.microsoft.com/office/drawing/2014/main" id="{636A270E-5DCE-0497-7BD3-11A78032096C}"/>
              </a:ext>
            </a:extLst>
          </p:cNvPr>
          <p:cNvSpPr txBox="1">
            <a:spLocks noGrp="1"/>
          </p:cNvSpPr>
          <p:nvPr>
            <p:ph type="body" idx="4294967295"/>
          </p:nvPr>
        </p:nvSpPr>
        <p:spPr>
          <a:xfrm>
            <a:off x="323952" y="590549"/>
            <a:ext cx="8601694" cy="417022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800" b="1" dirty="0">
                <a:solidFill>
                  <a:schemeClr val="tx1"/>
                </a:solidFill>
              </a:rPr>
              <a:t>Filling Out the IRB Application</a:t>
            </a:r>
          </a:p>
          <a:p>
            <a:pPr marL="0" lvl="0" indent="0" algn="l" rtl="0">
              <a:lnSpc>
                <a:spcPct val="100000"/>
              </a:lnSpc>
              <a:spcBef>
                <a:spcPts val="0"/>
              </a:spcBef>
              <a:spcAft>
                <a:spcPts val="0"/>
              </a:spcAft>
              <a:buNone/>
            </a:pPr>
            <a:r>
              <a:rPr lang="en-US" sz="2800" b="1" dirty="0">
                <a:solidFill>
                  <a:schemeClr val="tx1"/>
                </a:solidFill>
              </a:rPr>
              <a:t>Section G- Benefits</a:t>
            </a:r>
          </a:p>
          <a:p>
            <a:pPr marL="0" lvl="0" indent="0" algn="l" rtl="0">
              <a:lnSpc>
                <a:spcPct val="100000"/>
              </a:lnSpc>
              <a:spcBef>
                <a:spcPts val="0"/>
              </a:spcBef>
              <a:spcAft>
                <a:spcPts val="0"/>
              </a:spcAft>
              <a:buNone/>
            </a:pPr>
            <a:endParaRPr sz="1000" b="1" dirty="0">
              <a:solidFill>
                <a:schemeClr val="tx1"/>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Describe benefits or incentives</a:t>
            </a:r>
          </a:p>
          <a:p>
            <a:pPr marL="0" indent="0">
              <a:buClr>
                <a:schemeClr val="tx2">
                  <a:lumMod val="20000"/>
                  <a:lumOff val="80000"/>
                </a:schemeClr>
              </a:buClr>
              <a:buNone/>
            </a:pPr>
            <a:endParaRPr lang="en-US" sz="1050" dirty="0"/>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If participants do not receive any incentives, please include “there is no direct benefits for participants but may indirectly benefit from….”</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b="1" i="1" dirty="0">
                <a:solidFill>
                  <a:schemeClr val="tx2">
                    <a:lumMod val="20000"/>
                    <a:lumOff val="80000"/>
                  </a:schemeClr>
                </a:solidFill>
              </a:rPr>
              <a:t>Indirect benefits </a:t>
            </a:r>
            <a:r>
              <a:rPr lang="en-US" dirty="0">
                <a:solidFill>
                  <a:schemeClr val="tx2">
                    <a:lumMod val="20000"/>
                    <a:lumOff val="80000"/>
                  </a:schemeClr>
                </a:solidFill>
              </a:rPr>
              <a:t>include but are not limited to sharing their opinion, reflecting on topics, education from the project, or contributions to research</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b="1" i="1" dirty="0">
                <a:solidFill>
                  <a:schemeClr val="tx2">
                    <a:lumMod val="20000"/>
                    <a:lumOff val="80000"/>
                  </a:schemeClr>
                </a:solidFill>
              </a:rPr>
              <a:t>Direct benefits </a:t>
            </a:r>
            <a:r>
              <a:rPr lang="en-US" dirty="0">
                <a:solidFill>
                  <a:schemeClr val="tx2">
                    <a:lumMod val="20000"/>
                    <a:lumOff val="80000"/>
                  </a:schemeClr>
                </a:solidFill>
              </a:rPr>
              <a:t>or incentives include but are not limited to gift cards, cash, drawing for prizes, merch, etc.</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When direct benefits are involved, please use specifical language such as $40 in cash, $30 amazon gift card, chance to win 1 out of 3 $10 Walmart gift cards, </a:t>
            </a:r>
          </a:p>
          <a:p>
            <a:pPr marL="0" indent="0">
              <a:buClr>
                <a:schemeClr val="tx2">
                  <a:lumMod val="20000"/>
                  <a:lumOff val="80000"/>
                </a:schemeClr>
              </a:buClr>
              <a:buNone/>
            </a:pPr>
            <a:endParaRPr lang="en-US" sz="1000" dirty="0">
              <a:solidFill>
                <a:schemeClr val="tx2">
                  <a:lumMod val="20000"/>
                  <a:lumOff val="80000"/>
                </a:schemeClr>
              </a:solidFill>
            </a:endParaRPr>
          </a:p>
        </p:txBody>
      </p:sp>
    </p:spTree>
    <p:extLst>
      <p:ext uri="{BB962C8B-B14F-4D97-AF65-F5344CB8AC3E}">
        <p14:creationId xmlns:p14="http://schemas.microsoft.com/office/powerpoint/2010/main" val="3123181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
        <p:cNvGrpSpPr/>
        <p:nvPr/>
      </p:nvGrpSpPr>
      <p:grpSpPr>
        <a:xfrm>
          <a:off x="0" y="0"/>
          <a:ext cx="0" cy="0"/>
          <a:chOff x="0" y="0"/>
          <a:chExt cx="0" cy="0"/>
        </a:xfrm>
      </p:grpSpPr>
      <p:sp>
        <p:nvSpPr>
          <p:cNvPr id="168" name="Google Shape;168;p24"/>
          <p:cNvSpPr txBox="1">
            <a:spLocks noGrp="1"/>
          </p:cNvSpPr>
          <p:nvPr>
            <p:ph type="body" idx="1"/>
          </p:nvPr>
        </p:nvSpPr>
        <p:spPr>
          <a:xfrm>
            <a:off x="2969313" y="211472"/>
            <a:ext cx="6084631" cy="479694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000" b="1" dirty="0">
                <a:solidFill>
                  <a:schemeClr val="dk1"/>
                </a:solidFill>
              </a:rPr>
              <a:t>Now What?</a:t>
            </a:r>
            <a:endParaRPr sz="3000" dirty="0">
              <a:solidFill>
                <a:schemeClr val="dk1"/>
              </a:solidFill>
            </a:endParaRPr>
          </a:p>
          <a:p>
            <a:pPr marL="285750" indent="-285750">
              <a:spcBef>
                <a:spcPts val="1600"/>
              </a:spcBef>
              <a:buSzPts val="1100"/>
            </a:pPr>
            <a:r>
              <a:rPr lang="en-US" sz="1800" dirty="0">
                <a:solidFill>
                  <a:srgbClr val="000000"/>
                </a:solidFill>
              </a:rPr>
              <a:t>Ensure you have at a minimum: filled out an application and a consent document</a:t>
            </a:r>
          </a:p>
          <a:p>
            <a:pPr marL="285750" indent="-285750">
              <a:spcBef>
                <a:spcPts val="1600"/>
              </a:spcBef>
              <a:buSzPts val="1100"/>
            </a:pPr>
            <a:r>
              <a:rPr lang="en-US" sz="1800" dirty="0">
                <a:solidFill>
                  <a:srgbClr val="000000"/>
                </a:solidFill>
              </a:rPr>
              <a:t>Attach letters of support, survey/interview questions, supporting recruitment documents, and assents for minors if it applies</a:t>
            </a:r>
          </a:p>
          <a:p>
            <a:pPr marL="285750" indent="-285750">
              <a:spcBef>
                <a:spcPts val="1600"/>
              </a:spcBef>
              <a:buSzPts val="1100"/>
            </a:pPr>
            <a:r>
              <a:rPr lang="en-US" sz="1800" dirty="0">
                <a:solidFill>
                  <a:srgbClr val="000000"/>
                </a:solidFill>
              </a:rPr>
              <a:t>Submit through IRBNet</a:t>
            </a:r>
          </a:p>
          <a:p>
            <a:pPr marL="742950" lvl="1" indent="-285750">
              <a:buSzPts val="1100"/>
            </a:pPr>
            <a:r>
              <a:rPr lang="en-US" sz="1800" dirty="0">
                <a:solidFill>
                  <a:srgbClr val="000000"/>
                </a:solidFill>
              </a:rPr>
              <a:t>Make sure all documents are uploaded and all PIs, students, and faculty advisors have signed the package.</a:t>
            </a:r>
          </a:p>
          <a:p>
            <a:pPr marL="285750" indent="-285750">
              <a:buSzPts val="1100"/>
            </a:pPr>
            <a:r>
              <a:rPr lang="en-US" sz="1800" dirty="0">
                <a:solidFill>
                  <a:srgbClr val="000000"/>
                </a:solidFill>
              </a:rPr>
              <a:t>Submit and the IRB will review and reach out with any revisions!!</a:t>
            </a:r>
          </a:p>
        </p:txBody>
      </p:sp>
      <p:pic>
        <p:nvPicPr>
          <p:cNvPr id="2" name="Picture 1">
            <a:extLst>
              <a:ext uri="{FF2B5EF4-FFF2-40B4-BE49-F238E27FC236}">
                <a16:creationId xmlns:a16="http://schemas.microsoft.com/office/drawing/2014/main" id="{1C91763F-F519-E4BA-63CE-931270EDCEA9}"/>
              </a:ext>
            </a:extLst>
          </p:cNvPr>
          <p:cNvPicPr>
            <a:picLocks noChangeAspect="1"/>
          </p:cNvPicPr>
          <p:nvPr/>
        </p:nvPicPr>
        <p:blipFill>
          <a:blip r:embed="rId3"/>
          <a:srcRect l="38867" r="27823"/>
          <a:stretch>
            <a:fillRect/>
          </a:stretch>
        </p:blipFill>
        <p:spPr>
          <a:xfrm>
            <a:off x="0" y="0"/>
            <a:ext cx="2570018" cy="5143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3" name="Picture 2">
            <a:extLst>
              <a:ext uri="{FF2B5EF4-FFF2-40B4-BE49-F238E27FC236}">
                <a16:creationId xmlns:a16="http://schemas.microsoft.com/office/drawing/2014/main" id="{3FEEF742-C476-3043-A567-BFD613F4E2FE}"/>
              </a:ext>
            </a:extLst>
          </p:cNvPr>
          <p:cNvPicPr>
            <a:picLocks noChangeAspect="1"/>
          </p:cNvPicPr>
          <p:nvPr/>
        </p:nvPicPr>
        <p:blipFill rotWithShape="1">
          <a:blip r:embed="rId3" cstate="screen">
            <a:alphaModFix amt="22000"/>
            <a:extLst>
              <a:ext uri="{28A0092B-C50C-407E-A947-70E740481C1C}">
                <a14:useLocalDpi xmlns:a14="http://schemas.microsoft.com/office/drawing/2010/main"/>
              </a:ext>
            </a:extLst>
          </a:blip>
          <a:srcRect/>
          <a:stretch/>
        </p:blipFill>
        <p:spPr>
          <a:xfrm>
            <a:off x="-12582" y="-232012"/>
            <a:ext cx="9169163" cy="6112775"/>
          </a:xfrm>
          <a:prstGeom prst="rect">
            <a:avLst/>
          </a:prstGeom>
        </p:spPr>
      </p:pic>
      <p:sp>
        <p:nvSpPr>
          <p:cNvPr id="256" name="Google Shape;256;p32"/>
          <p:cNvSpPr txBox="1">
            <a:spLocks noGrp="1"/>
          </p:cNvSpPr>
          <p:nvPr>
            <p:ph type="title"/>
          </p:nvPr>
        </p:nvSpPr>
        <p:spPr>
          <a:xfrm>
            <a:off x="283099" y="712150"/>
            <a:ext cx="8622300" cy="3835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Further Questions?</a:t>
            </a:r>
            <a:br>
              <a:rPr lang="en" dirty="0"/>
            </a:br>
            <a:br>
              <a:rPr lang="en" dirty="0"/>
            </a:br>
            <a:r>
              <a:rPr lang="en" sz="1800" dirty="0">
                <a:solidFill>
                  <a:schemeClr val="tx1"/>
                </a:solidFill>
              </a:rPr>
              <a:t>Please contact T</a:t>
            </a:r>
            <a:r>
              <a:rPr lang="en-US" sz="1800" dirty="0">
                <a:solidFill>
                  <a:schemeClr val="tx1"/>
                </a:solidFill>
              </a:rPr>
              <a:t>h</a:t>
            </a:r>
            <a:r>
              <a:rPr lang="en" sz="1800" dirty="0">
                <a:solidFill>
                  <a:schemeClr val="tx1"/>
                </a:solidFill>
              </a:rPr>
              <a:t>e Office of Research Integrity</a:t>
            </a:r>
            <a:br>
              <a:rPr lang="en" sz="1800" dirty="0">
                <a:solidFill>
                  <a:schemeClr val="tx1"/>
                </a:solidFill>
              </a:rPr>
            </a:br>
            <a:r>
              <a:rPr lang="en" sz="1800" dirty="0">
                <a:solidFill>
                  <a:schemeClr val="tx1"/>
                </a:solidFill>
              </a:rPr>
              <a:t>270-745-3360</a:t>
            </a:r>
            <a:br>
              <a:rPr lang="en" sz="1800" dirty="0">
                <a:solidFill>
                  <a:schemeClr val="tx1"/>
                </a:solidFill>
              </a:rPr>
            </a:br>
            <a:r>
              <a:rPr lang="en" sz="1800" dirty="0">
                <a:solidFill>
                  <a:schemeClr val="tx1"/>
                </a:solidFill>
                <a:hlinkClick r:id="rId4"/>
              </a:rPr>
              <a:t>ori@wku.edu</a:t>
            </a:r>
            <a:br>
              <a:rPr lang="en" sz="1800" dirty="0">
                <a:solidFill>
                  <a:schemeClr val="tx1"/>
                </a:solidFill>
              </a:rPr>
            </a:br>
            <a:r>
              <a:rPr lang="en" sz="1800" dirty="0">
                <a:solidFill>
                  <a:schemeClr val="tx1"/>
                </a:solidFill>
              </a:rPr>
              <a:t>Wetherby Administration Building Suite 301</a:t>
            </a:r>
            <a:endParaRPr dirty="0"/>
          </a:p>
        </p:txBody>
      </p:sp>
      <p:cxnSp>
        <p:nvCxnSpPr>
          <p:cNvPr id="4" name="Straight Connector 3">
            <a:extLst>
              <a:ext uri="{FF2B5EF4-FFF2-40B4-BE49-F238E27FC236}">
                <a16:creationId xmlns:a16="http://schemas.microsoft.com/office/drawing/2014/main" id="{1AC6B0FE-4723-D294-9C50-38F268DCF354}"/>
              </a:ext>
            </a:extLst>
          </p:cNvPr>
          <p:cNvCxnSpPr>
            <a:cxnSpLocks/>
          </p:cNvCxnSpPr>
          <p:nvPr/>
        </p:nvCxnSpPr>
        <p:spPr>
          <a:xfrm>
            <a:off x="283099" y="1676400"/>
            <a:ext cx="5611091" cy="0"/>
          </a:xfrm>
          <a:prstGeom prst="line">
            <a:avLst/>
          </a:prstGeom>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0" y="832633"/>
            <a:ext cx="4747556" cy="3774259"/>
          </a:xfrm>
          <a:prstGeom prst="rect">
            <a:avLst/>
          </a:prstGeom>
        </p:spPr>
        <p:txBody>
          <a:bodyPr spcFirstLastPara="1" wrap="square" lIns="91425" tIns="91425" rIns="91425" bIns="91425" anchor="ctr" anchorCtr="0">
            <a:noAutofit/>
          </a:bodyPr>
          <a:lstStyle/>
          <a:p>
            <a:pPr algn="l"/>
            <a:r>
              <a:rPr lang="en-US" sz="1800" b="0" dirty="0"/>
              <a:t>A </a:t>
            </a:r>
            <a:r>
              <a:rPr lang="en-US" sz="1800" i="1" dirty="0"/>
              <a:t>human subject </a:t>
            </a:r>
            <a:r>
              <a:rPr lang="en-US" sz="1800" b="0" dirty="0"/>
              <a:t>is defined by the Code of Federal Regulations (CFR) as </a:t>
            </a:r>
            <a:r>
              <a:rPr lang="en-US" sz="1800" dirty="0"/>
              <a:t>"</a:t>
            </a:r>
            <a:r>
              <a:rPr lang="en-US" sz="1800" u="sng" dirty="0"/>
              <a:t>a living individual about </a:t>
            </a:r>
            <a:r>
              <a:rPr lang="en-US" sz="1800" b="0" dirty="0"/>
              <a:t>whom an investigator obtains (1) </a:t>
            </a:r>
            <a:r>
              <a:rPr lang="en-US" sz="1800" dirty="0"/>
              <a:t>data through </a:t>
            </a:r>
            <a:r>
              <a:rPr lang="en-US" sz="1800" u="sng" dirty="0"/>
              <a:t>intervention or interaction</a:t>
            </a:r>
            <a:r>
              <a:rPr lang="en-US" sz="1800" b="0" u="sng" dirty="0"/>
              <a:t> </a:t>
            </a:r>
            <a:r>
              <a:rPr lang="en-US" sz="1800" b="0" dirty="0"/>
              <a:t>with the individual or (2) </a:t>
            </a:r>
            <a:r>
              <a:rPr lang="en-US" sz="1800" u="sng" dirty="0"/>
              <a:t>identifiable private information</a:t>
            </a:r>
            <a:r>
              <a:rPr lang="en-US" sz="1800" b="0" dirty="0"/>
              <a:t>.“</a:t>
            </a:r>
            <a:br>
              <a:rPr lang="en-US" sz="1800" b="0" dirty="0"/>
            </a:br>
            <a:br>
              <a:rPr lang="en-US" sz="1800" b="0" dirty="0"/>
            </a:br>
            <a:r>
              <a:rPr lang="en-US" sz="1800" i="1" dirty="0"/>
              <a:t>Research</a:t>
            </a:r>
            <a:r>
              <a:rPr lang="en-US" sz="1800" b="0" dirty="0"/>
              <a:t> is defined in the Code of Federal Regulations (CFR) as "a systematic </a:t>
            </a:r>
            <a:r>
              <a:rPr lang="en-US" sz="1800" u="sng" dirty="0"/>
              <a:t>investigation</a:t>
            </a:r>
            <a:r>
              <a:rPr lang="en-US" sz="1800" b="0" dirty="0"/>
              <a:t> designed to develop and contribute to </a:t>
            </a:r>
            <a:r>
              <a:rPr lang="en-US" sz="1800" u="sng" dirty="0"/>
              <a:t>generalizable knowledge</a:t>
            </a:r>
            <a:r>
              <a:rPr lang="en-US" sz="1800" b="0" dirty="0"/>
              <a:t>."</a:t>
            </a:r>
            <a:br>
              <a:rPr lang="en-US" sz="1800" b="0" dirty="0"/>
            </a:br>
            <a:br>
              <a:rPr lang="en-US" sz="1800" b="0" dirty="0"/>
            </a:br>
            <a:endParaRPr lang="en-US" sz="1800" dirty="0"/>
          </a:p>
        </p:txBody>
      </p:sp>
      <p:sp>
        <p:nvSpPr>
          <p:cNvPr id="3" name="TextBox 2">
            <a:extLst>
              <a:ext uri="{FF2B5EF4-FFF2-40B4-BE49-F238E27FC236}">
                <a16:creationId xmlns:a16="http://schemas.microsoft.com/office/drawing/2014/main" id="{C8991072-620E-5C42-0883-27B90806D929}"/>
              </a:ext>
            </a:extLst>
          </p:cNvPr>
          <p:cNvSpPr txBox="1"/>
          <p:nvPr/>
        </p:nvSpPr>
        <p:spPr>
          <a:xfrm>
            <a:off x="6631773" y="3322931"/>
            <a:ext cx="2729346" cy="1600438"/>
          </a:xfrm>
          <a:prstGeom prst="rect">
            <a:avLst/>
          </a:prstGeom>
          <a:noFill/>
        </p:spPr>
        <p:txBody>
          <a:bodyPr wrap="square">
            <a:spAutoFit/>
          </a:bodyPr>
          <a:lstStyle/>
          <a:p>
            <a:pPr marL="0" indent="0">
              <a:buNone/>
            </a:pPr>
            <a:r>
              <a:rPr lang="en-US" b="1" dirty="0"/>
              <a:t>Examples: </a:t>
            </a:r>
          </a:p>
          <a:p>
            <a:pPr marL="285750" indent="-285750">
              <a:buFont typeface="Arial" panose="020B0604020202020204" pitchFamily="34" charset="0"/>
              <a:buChar char="•"/>
            </a:pPr>
            <a:r>
              <a:rPr lang="en-US" b="0" dirty="0"/>
              <a:t>Interviews</a:t>
            </a:r>
          </a:p>
          <a:p>
            <a:pPr marL="285750" indent="-285750">
              <a:buFont typeface="Arial" panose="020B0604020202020204" pitchFamily="34" charset="0"/>
              <a:buChar char="•"/>
            </a:pPr>
            <a:r>
              <a:rPr lang="en-US" b="0" dirty="0"/>
              <a:t>Surveys</a:t>
            </a:r>
          </a:p>
          <a:p>
            <a:pPr marL="285750" indent="-285750">
              <a:buFont typeface="Arial" panose="020B0604020202020204" pitchFamily="34" charset="0"/>
              <a:buChar char="•"/>
            </a:pPr>
            <a:r>
              <a:rPr lang="en-US" b="0" dirty="0"/>
              <a:t>Focus groups</a:t>
            </a:r>
          </a:p>
          <a:p>
            <a:pPr marL="285750" indent="-285750">
              <a:buFont typeface="Arial" panose="020B0604020202020204" pitchFamily="34" charset="0"/>
              <a:buChar char="•"/>
            </a:pPr>
            <a:r>
              <a:rPr lang="en-US" b="0" dirty="0"/>
              <a:t>Analyzing medical records</a:t>
            </a:r>
          </a:p>
          <a:p>
            <a:pPr marL="285750" indent="-285750">
              <a:buFont typeface="Arial" panose="020B0604020202020204" pitchFamily="34" charset="0"/>
              <a:buChar char="•"/>
            </a:pPr>
            <a:r>
              <a:rPr lang="en-US" b="0" dirty="0"/>
              <a:t>Testing interventions</a:t>
            </a:r>
          </a:p>
          <a:p>
            <a:pPr marL="285750" indent="-285750">
              <a:buFont typeface="Arial" panose="020B0604020202020204" pitchFamily="34" charset="0"/>
              <a:buChar char="•"/>
            </a:pPr>
            <a:r>
              <a:rPr lang="en-US" b="0" dirty="0"/>
              <a:t>Clinical Trials</a:t>
            </a:r>
            <a:endParaRPr lang="en-US" dirty="0"/>
          </a:p>
        </p:txBody>
      </p:sp>
      <p:sp>
        <p:nvSpPr>
          <p:cNvPr id="4" name="Google Shape;78;p14">
            <a:extLst>
              <a:ext uri="{FF2B5EF4-FFF2-40B4-BE49-F238E27FC236}">
                <a16:creationId xmlns:a16="http://schemas.microsoft.com/office/drawing/2014/main" id="{AEF71E00-9D06-890C-EDBA-3B0B54BCB29E}"/>
              </a:ext>
            </a:extLst>
          </p:cNvPr>
          <p:cNvSpPr txBox="1">
            <a:spLocks/>
          </p:cNvSpPr>
          <p:nvPr/>
        </p:nvSpPr>
        <p:spPr>
          <a:xfrm>
            <a:off x="4823756" y="0"/>
            <a:ext cx="3738353" cy="83263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9pPr>
          </a:lstStyle>
          <a:p>
            <a:pPr>
              <a:spcAft>
                <a:spcPts val="1600"/>
              </a:spcAft>
            </a:pPr>
            <a:r>
              <a:rPr lang="en-US" sz="3600" dirty="0">
                <a:solidFill>
                  <a:schemeClr val="bg1"/>
                </a:solidFill>
              </a:rPr>
              <a:t>What is Human Subjects Research?</a:t>
            </a:r>
            <a:endParaRPr lang="en-US" sz="2400" dirty="0">
              <a:solidFill>
                <a:schemeClr val="bg1"/>
              </a:solidFill>
            </a:endParaRPr>
          </a:p>
        </p:txBody>
      </p:sp>
      <p:sp>
        <p:nvSpPr>
          <p:cNvPr id="5" name="TextBox 4">
            <a:extLst>
              <a:ext uri="{FF2B5EF4-FFF2-40B4-BE49-F238E27FC236}">
                <a16:creationId xmlns:a16="http://schemas.microsoft.com/office/drawing/2014/main" id="{4C491897-E54B-C136-D913-80DF0E32C6F3}"/>
              </a:ext>
            </a:extLst>
          </p:cNvPr>
          <p:cNvSpPr txBox="1"/>
          <p:nvPr/>
        </p:nvSpPr>
        <p:spPr>
          <a:xfrm>
            <a:off x="4823756" y="1893116"/>
            <a:ext cx="3246518" cy="1169551"/>
          </a:xfrm>
          <a:prstGeom prst="rect">
            <a:avLst/>
          </a:prstGeom>
          <a:noFill/>
        </p:spPr>
        <p:txBody>
          <a:bodyPr wrap="square" rtlCol="0">
            <a:spAutoFit/>
          </a:bodyPr>
          <a:lstStyle/>
          <a:p>
            <a:r>
              <a:rPr lang="en-US" b="1" dirty="0"/>
              <a:t>Human subjects research </a:t>
            </a:r>
            <a:r>
              <a:rPr lang="en-US" dirty="0"/>
              <a:t>is systematic </a:t>
            </a:r>
            <a:r>
              <a:rPr lang="en-US" i="1" u="sng" dirty="0"/>
              <a:t>investigation</a:t>
            </a:r>
            <a:r>
              <a:rPr lang="en-US" i="1" dirty="0"/>
              <a:t> </a:t>
            </a:r>
            <a:r>
              <a:rPr lang="en-US" dirty="0"/>
              <a:t>designed to develop </a:t>
            </a:r>
            <a:r>
              <a:rPr lang="en-US" i="1" u="sng" dirty="0"/>
              <a:t>generalized</a:t>
            </a:r>
            <a:r>
              <a:rPr lang="en-US" dirty="0"/>
              <a:t> knowledge about a </a:t>
            </a:r>
            <a:r>
              <a:rPr lang="en-US" i="1" u="sng" dirty="0"/>
              <a:t>living individual </a:t>
            </a:r>
            <a:r>
              <a:rPr lang="en-US" dirty="0"/>
              <a:t>through </a:t>
            </a:r>
            <a:r>
              <a:rPr lang="en-US" i="1" u="sng" dirty="0"/>
              <a:t>data or interaction</a:t>
            </a:r>
            <a:r>
              <a:rPr lang="en-US" dirty="0"/>
              <a:t> with that individual.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CD041A-E47B-6348-83E5-0779AE2CDE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Google Shape;121;p19">
            <a:extLst>
              <a:ext uri="{FF2B5EF4-FFF2-40B4-BE49-F238E27FC236}">
                <a16:creationId xmlns:a16="http://schemas.microsoft.com/office/drawing/2014/main" id="{4432F681-331A-FF43-B997-AA0D6B90711D}"/>
              </a:ext>
            </a:extLst>
          </p:cNvPr>
          <p:cNvPicPr preferRelativeResize="0"/>
          <p:nvPr/>
        </p:nvPicPr>
        <p:blipFill>
          <a:blip r:embed="rId3">
            <a:alphaModFix/>
          </a:blip>
          <a:stretch>
            <a:fillRect/>
          </a:stretch>
        </p:blipFill>
        <p:spPr>
          <a:xfrm>
            <a:off x="221673" y="162731"/>
            <a:ext cx="8742217" cy="4561669"/>
          </a:xfrm>
          <a:prstGeom prst="rect">
            <a:avLst/>
          </a:prstGeom>
          <a:noFill/>
          <a:ln>
            <a:noFill/>
          </a:ln>
        </p:spPr>
      </p:pic>
      <p:sp>
        <p:nvSpPr>
          <p:cNvPr id="5" name="Google Shape;123;p19">
            <a:extLst>
              <a:ext uri="{FF2B5EF4-FFF2-40B4-BE49-F238E27FC236}">
                <a16:creationId xmlns:a16="http://schemas.microsoft.com/office/drawing/2014/main" id="{085240EE-5836-2A40-9688-23871CCCD4FC}"/>
              </a:ext>
            </a:extLst>
          </p:cNvPr>
          <p:cNvSpPr txBox="1"/>
          <p:nvPr/>
        </p:nvSpPr>
        <p:spPr>
          <a:xfrm>
            <a:off x="640703" y="285420"/>
            <a:ext cx="6688351" cy="76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b="1" dirty="0">
                <a:solidFill>
                  <a:schemeClr val="lt2"/>
                </a:solidFill>
                <a:latin typeface="Raleway"/>
                <a:ea typeface="Raleway"/>
                <a:cs typeface="Raleway"/>
                <a:sym typeface="Raleway"/>
              </a:rPr>
              <a:t>Filling Out The IRB Application</a:t>
            </a:r>
            <a:endParaRPr sz="3000" b="1" dirty="0">
              <a:solidFill>
                <a:schemeClr val="lt2"/>
              </a:solidFill>
              <a:latin typeface="Raleway"/>
              <a:ea typeface="Raleway"/>
              <a:cs typeface="Raleway"/>
              <a:sym typeface="Raleway"/>
            </a:endParaRPr>
          </a:p>
        </p:txBody>
      </p:sp>
      <p:sp>
        <p:nvSpPr>
          <p:cNvPr id="6" name="Google Shape;124;p19">
            <a:extLst>
              <a:ext uri="{FF2B5EF4-FFF2-40B4-BE49-F238E27FC236}">
                <a16:creationId xmlns:a16="http://schemas.microsoft.com/office/drawing/2014/main" id="{9B3A9971-8843-1641-83EB-AD146ECC7259}"/>
              </a:ext>
            </a:extLst>
          </p:cNvPr>
          <p:cNvSpPr txBox="1">
            <a:spLocks/>
          </p:cNvSpPr>
          <p:nvPr/>
        </p:nvSpPr>
        <p:spPr>
          <a:xfrm>
            <a:off x="689194" y="861111"/>
            <a:ext cx="7228678" cy="34212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buSzPts val="1100"/>
              <a:buFont typeface="Arial"/>
              <a:buNone/>
            </a:pPr>
            <a:r>
              <a:rPr lang="en-US" sz="1200" dirty="0">
                <a:latin typeface="Raleway"/>
                <a:ea typeface="Raleway"/>
                <a:cs typeface="Raleway"/>
                <a:sym typeface="Raleway"/>
              </a:rPr>
              <a:t>Blank applications can be found within IRBNet in forms and templates as well as on our website at </a:t>
            </a:r>
            <a:r>
              <a:rPr lang="en-US" sz="1200" dirty="0">
                <a:latin typeface="Raleway"/>
                <a:ea typeface="Raleway"/>
                <a:cs typeface="Raleway"/>
                <a:sym typeface="Raleway"/>
                <a:hlinkClick r:id="rId4"/>
              </a:rPr>
              <a:t>https://www.wku.edu/compliance/irbhumansubjects2021.php</a:t>
            </a:r>
            <a:r>
              <a:rPr lang="en-US" sz="1200" dirty="0">
                <a:latin typeface="Raleway"/>
                <a:ea typeface="Raleway"/>
                <a:cs typeface="Raleway"/>
                <a:sym typeface="Raleway"/>
              </a:rPr>
              <a:t> </a:t>
            </a:r>
          </a:p>
          <a:p>
            <a:pPr marL="482600">
              <a:spcBef>
                <a:spcPts val="1600"/>
              </a:spcBef>
              <a:buClr>
                <a:schemeClr val="dk1"/>
              </a:buClr>
              <a:buSzPts val="1400"/>
              <a:buFont typeface="+mj-lt"/>
              <a:buAutoNum type="arabicPeriod"/>
            </a:pPr>
            <a:r>
              <a:rPr lang="en-US" sz="1400" b="1" dirty="0">
                <a:solidFill>
                  <a:schemeClr val="dk1"/>
                </a:solidFill>
                <a:latin typeface="Raleway"/>
                <a:ea typeface="Raleway"/>
                <a:cs typeface="Raleway"/>
                <a:sym typeface="Raleway"/>
              </a:rPr>
              <a:t>Title of the Project</a:t>
            </a:r>
            <a:br>
              <a:rPr lang="en-US" sz="1200" dirty="0">
                <a:latin typeface="Raleway"/>
                <a:ea typeface="Raleway"/>
                <a:cs typeface="Raleway"/>
                <a:sym typeface="Raleway"/>
              </a:rPr>
            </a:br>
            <a:r>
              <a:rPr lang="en-US" sz="1200" dirty="0">
                <a:latin typeface="Raleway"/>
                <a:ea typeface="Raleway"/>
                <a:cs typeface="Raleway"/>
                <a:sym typeface="Raleway"/>
              </a:rPr>
              <a:t>This should reflect the title within IRBNet and your consent documents.</a:t>
            </a:r>
          </a:p>
          <a:p>
            <a:pPr marL="482600">
              <a:spcBef>
                <a:spcPts val="1600"/>
              </a:spcBef>
              <a:buClr>
                <a:schemeClr val="dk1"/>
              </a:buClr>
              <a:buSzPts val="1400"/>
              <a:buFont typeface="+mj-lt"/>
              <a:buAutoNum type="arabicPeriod"/>
            </a:pPr>
            <a:r>
              <a:rPr lang="en-US" sz="1400" b="1" dirty="0">
                <a:solidFill>
                  <a:schemeClr val="dk1"/>
                </a:solidFill>
                <a:latin typeface="Raleway"/>
                <a:ea typeface="Raleway"/>
                <a:cs typeface="Raleway"/>
                <a:sym typeface="Raleway"/>
              </a:rPr>
              <a:t>Principal Investigator Information</a:t>
            </a:r>
            <a:br>
              <a:rPr lang="en-US" sz="1200" dirty="0">
                <a:latin typeface="Raleway"/>
                <a:ea typeface="Raleway"/>
                <a:cs typeface="Raleway"/>
                <a:sym typeface="Raleway"/>
              </a:rPr>
            </a:br>
            <a:r>
              <a:rPr lang="en-US" sz="1200" dirty="0">
                <a:latin typeface="Raleway"/>
                <a:ea typeface="Raleway"/>
                <a:cs typeface="Raleway"/>
                <a:sym typeface="Raleway"/>
              </a:rPr>
              <a:t>Make sure to fill in the most recent CITI Training dates below. If they are close to expiring, make sure to take your refresher course!</a:t>
            </a:r>
          </a:p>
          <a:p>
            <a:pPr marL="482600">
              <a:spcBef>
                <a:spcPts val="1600"/>
              </a:spcBef>
              <a:buClr>
                <a:schemeClr val="dk1"/>
              </a:buClr>
              <a:buSzPts val="1400"/>
              <a:buFont typeface="+mj-lt"/>
              <a:buAutoNum type="arabicPeriod"/>
            </a:pPr>
            <a:r>
              <a:rPr lang="en-US" sz="1400" b="1" dirty="0">
                <a:solidFill>
                  <a:schemeClr val="dk1"/>
                </a:solidFill>
                <a:latin typeface="Raleway"/>
                <a:ea typeface="Raleway"/>
                <a:cs typeface="Raleway"/>
                <a:sym typeface="Raleway"/>
              </a:rPr>
              <a:t>Co-Investigator Information</a:t>
            </a:r>
            <a:br>
              <a:rPr lang="en-US" sz="1200" dirty="0">
                <a:latin typeface="Raleway"/>
                <a:ea typeface="Raleway"/>
                <a:cs typeface="Raleway"/>
                <a:sym typeface="Raleway"/>
              </a:rPr>
            </a:br>
            <a:r>
              <a:rPr lang="en-US" sz="1200" dirty="0">
                <a:latin typeface="Raleway"/>
                <a:ea typeface="Raleway"/>
                <a:cs typeface="Raleway"/>
                <a:sym typeface="Raleway"/>
              </a:rPr>
              <a:t>Please leave blank if no Co-PI or if you are a student and have a faculty advisor. </a:t>
            </a:r>
          </a:p>
          <a:p>
            <a:pPr marL="482600">
              <a:spcBef>
                <a:spcPts val="1600"/>
              </a:spcBef>
              <a:buClr>
                <a:schemeClr val="dk1"/>
              </a:buClr>
              <a:buSzPts val="1400"/>
              <a:buFont typeface="+mj-lt"/>
              <a:buAutoNum type="arabicPeriod"/>
            </a:pPr>
            <a:r>
              <a:rPr lang="en-US" sz="1600" b="1" dirty="0">
                <a:solidFill>
                  <a:schemeClr val="dk1"/>
                </a:solidFill>
                <a:latin typeface="Raleway"/>
                <a:ea typeface="Raleway"/>
                <a:cs typeface="Raleway"/>
                <a:sym typeface="Raleway"/>
              </a:rPr>
              <a:t>List All Key Personnel</a:t>
            </a:r>
            <a:br>
              <a:rPr lang="en-US" sz="1400" dirty="0">
                <a:latin typeface="Raleway"/>
                <a:ea typeface="Raleway"/>
                <a:cs typeface="Raleway"/>
                <a:sym typeface="Raleway"/>
              </a:rPr>
            </a:br>
            <a:r>
              <a:rPr lang="en-US" sz="1400" dirty="0">
                <a:latin typeface="Raleway"/>
                <a:ea typeface="Raleway"/>
                <a:cs typeface="Raleway"/>
                <a:sym typeface="Raleway"/>
              </a:rPr>
              <a:t>This is for any additional faculty, staff, or students on your project. If you need more spaces, please attach their information at the end of the application. </a:t>
            </a:r>
          </a:p>
        </p:txBody>
      </p:sp>
    </p:spTree>
    <p:extLst>
      <p:ext uri="{BB962C8B-B14F-4D97-AF65-F5344CB8AC3E}">
        <p14:creationId xmlns:p14="http://schemas.microsoft.com/office/powerpoint/2010/main" val="3177673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E9E30-2501-0BFB-8A5A-CE8D57B64F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619C8B-6423-BDDB-5C04-1E9191281DD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Google Shape;121;p19">
            <a:extLst>
              <a:ext uri="{FF2B5EF4-FFF2-40B4-BE49-F238E27FC236}">
                <a16:creationId xmlns:a16="http://schemas.microsoft.com/office/drawing/2014/main" id="{2752A833-CED7-B12A-1E73-D4F0B8F322EA}"/>
              </a:ext>
            </a:extLst>
          </p:cNvPr>
          <p:cNvPicPr preferRelativeResize="0"/>
          <p:nvPr/>
        </p:nvPicPr>
        <p:blipFill>
          <a:blip r:embed="rId3">
            <a:alphaModFix/>
          </a:blip>
          <a:stretch>
            <a:fillRect/>
          </a:stretch>
        </p:blipFill>
        <p:spPr>
          <a:xfrm>
            <a:off x="221673" y="162731"/>
            <a:ext cx="8742217" cy="4561669"/>
          </a:xfrm>
          <a:prstGeom prst="rect">
            <a:avLst/>
          </a:prstGeom>
          <a:noFill/>
          <a:ln>
            <a:noFill/>
          </a:ln>
        </p:spPr>
      </p:pic>
      <p:sp>
        <p:nvSpPr>
          <p:cNvPr id="5" name="Google Shape;123;p19">
            <a:extLst>
              <a:ext uri="{FF2B5EF4-FFF2-40B4-BE49-F238E27FC236}">
                <a16:creationId xmlns:a16="http://schemas.microsoft.com/office/drawing/2014/main" id="{C53E321A-74F2-9014-D391-686D76725F4F}"/>
              </a:ext>
            </a:extLst>
          </p:cNvPr>
          <p:cNvSpPr txBox="1"/>
          <p:nvPr/>
        </p:nvSpPr>
        <p:spPr>
          <a:xfrm>
            <a:off x="640703" y="285420"/>
            <a:ext cx="6688351" cy="76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b="1" dirty="0">
                <a:solidFill>
                  <a:schemeClr val="lt2"/>
                </a:solidFill>
                <a:latin typeface="Raleway"/>
                <a:ea typeface="Raleway"/>
                <a:cs typeface="Raleway"/>
                <a:sym typeface="Raleway"/>
              </a:rPr>
              <a:t>Filling Out The IRB Application</a:t>
            </a:r>
            <a:endParaRPr sz="3000" b="1" dirty="0">
              <a:solidFill>
                <a:schemeClr val="lt2"/>
              </a:solidFill>
              <a:latin typeface="Raleway"/>
              <a:ea typeface="Raleway"/>
              <a:cs typeface="Raleway"/>
              <a:sym typeface="Raleway"/>
            </a:endParaRPr>
          </a:p>
        </p:txBody>
      </p:sp>
      <p:sp>
        <p:nvSpPr>
          <p:cNvPr id="6" name="Google Shape;124;p19">
            <a:extLst>
              <a:ext uri="{FF2B5EF4-FFF2-40B4-BE49-F238E27FC236}">
                <a16:creationId xmlns:a16="http://schemas.microsoft.com/office/drawing/2014/main" id="{1261ED70-F331-4F28-F18B-E8F96981A648}"/>
              </a:ext>
            </a:extLst>
          </p:cNvPr>
          <p:cNvSpPr txBox="1">
            <a:spLocks/>
          </p:cNvSpPr>
          <p:nvPr/>
        </p:nvSpPr>
        <p:spPr>
          <a:xfrm>
            <a:off x="689193" y="861112"/>
            <a:ext cx="7814103" cy="33783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buSzPts val="1100"/>
              <a:buFont typeface="Arial"/>
              <a:buNone/>
            </a:pPr>
            <a:r>
              <a:rPr lang="en-US" sz="1200" dirty="0">
                <a:latin typeface="Raleway"/>
                <a:ea typeface="Raleway"/>
                <a:cs typeface="Raleway"/>
                <a:sym typeface="Raleway"/>
              </a:rPr>
              <a:t>Blank applications can be found within IRBNet in forms and templates as well as on our website at </a:t>
            </a:r>
            <a:r>
              <a:rPr lang="en-US" sz="1200" dirty="0">
                <a:latin typeface="Raleway"/>
                <a:ea typeface="Raleway"/>
                <a:cs typeface="Raleway"/>
                <a:sym typeface="Raleway"/>
                <a:hlinkClick r:id="rId4"/>
              </a:rPr>
              <a:t>https://www.wku.edu/compliance/irbhumansubjects2021.php</a:t>
            </a:r>
            <a:r>
              <a:rPr lang="en-US" sz="1200" dirty="0">
                <a:latin typeface="Raleway"/>
                <a:ea typeface="Raleway"/>
                <a:cs typeface="Raleway"/>
                <a:sym typeface="Raleway"/>
              </a:rPr>
              <a:t> </a:t>
            </a:r>
          </a:p>
          <a:p>
            <a:pPr marL="482600">
              <a:spcBef>
                <a:spcPts val="1600"/>
              </a:spcBef>
              <a:buClr>
                <a:schemeClr val="dk1"/>
              </a:buClr>
              <a:buSzPts val="1400"/>
              <a:buFont typeface="+mj-lt"/>
              <a:buAutoNum type="arabicPeriod" startAt="5"/>
            </a:pPr>
            <a:r>
              <a:rPr lang="en-US" sz="1400" b="1" dirty="0">
                <a:solidFill>
                  <a:schemeClr val="dk1"/>
                </a:solidFill>
                <a:latin typeface="Raleway"/>
                <a:ea typeface="Raleway"/>
                <a:cs typeface="Raleway"/>
                <a:sym typeface="Raleway"/>
              </a:rPr>
              <a:t>Student PI required questions</a:t>
            </a:r>
            <a:br>
              <a:rPr lang="en-US" sz="1200" dirty="0">
                <a:latin typeface="Raleway"/>
                <a:ea typeface="Raleway"/>
                <a:cs typeface="Raleway"/>
                <a:sym typeface="Raleway"/>
              </a:rPr>
            </a:br>
            <a:r>
              <a:rPr lang="en-US" sz="1200" dirty="0">
                <a:latin typeface="Raleway"/>
                <a:ea typeface="Raleway"/>
                <a:cs typeface="Raleway"/>
                <a:sym typeface="Raleway"/>
              </a:rPr>
              <a:t>If you are a student please fill out this section of the application, otherwise please move to the next</a:t>
            </a:r>
          </a:p>
          <a:p>
            <a:pPr marL="482600">
              <a:spcBef>
                <a:spcPts val="1600"/>
              </a:spcBef>
              <a:buClr>
                <a:schemeClr val="dk1"/>
              </a:buClr>
              <a:buSzPts val="1400"/>
              <a:buFont typeface="+mj-lt"/>
              <a:buAutoNum type="arabicPeriod" startAt="5"/>
            </a:pPr>
            <a:r>
              <a:rPr lang="en-US" sz="1400" b="1" dirty="0">
                <a:solidFill>
                  <a:schemeClr val="dk1"/>
                </a:solidFill>
                <a:latin typeface="Raleway"/>
                <a:ea typeface="Raleway"/>
                <a:cs typeface="Raleway"/>
                <a:sym typeface="Raleway"/>
              </a:rPr>
              <a:t>Project Period</a:t>
            </a:r>
            <a:br>
              <a:rPr lang="en-US" sz="1200" dirty="0">
                <a:latin typeface="Raleway"/>
                <a:ea typeface="Raleway"/>
                <a:cs typeface="Raleway"/>
                <a:sym typeface="Raleway"/>
              </a:rPr>
            </a:br>
            <a:r>
              <a:rPr lang="en-US" sz="1200" dirty="0">
                <a:latin typeface="Raleway"/>
                <a:ea typeface="Raleway"/>
                <a:cs typeface="Raleway"/>
                <a:sym typeface="Raleway"/>
              </a:rPr>
              <a:t>Add a future end date. This does not have to be exact but we do need an estimated project end. </a:t>
            </a:r>
          </a:p>
          <a:p>
            <a:pPr marL="482600">
              <a:spcBef>
                <a:spcPts val="1600"/>
              </a:spcBef>
              <a:buClr>
                <a:schemeClr val="dk1"/>
              </a:buClr>
              <a:buSzPts val="1400"/>
              <a:buFont typeface="+mj-lt"/>
              <a:buAutoNum type="arabicPeriod" startAt="5"/>
            </a:pPr>
            <a:r>
              <a:rPr lang="en-US" sz="1400" b="1" dirty="0">
                <a:solidFill>
                  <a:schemeClr val="dk1"/>
                </a:solidFill>
                <a:latin typeface="Raleway"/>
                <a:ea typeface="Raleway"/>
                <a:cs typeface="Raleway"/>
                <a:sym typeface="Raleway"/>
              </a:rPr>
              <a:t>Conflict of Interest Screening Question</a:t>
            </a:r>
            <a:br>
              <a:rPr lang="en-US" sz="1200" dirty="0">
                <a:latin typeface="Raleway"/>
                <a:ea typeface="Raleway"/>
                <a:cs typeface="Raleway"/>
                <a:sym typeface="Raleway"/>
              </a:rPr>
            </a:br>
            <a:r>
              <a:rPr lang="en-US" sz="1200" dirty="0">
                <a:latin typeface="Raleway"/>
                <a:ea typeface="Raleway"/>
                <a:cs typeface="Raleway"/>
                <a:sym typeface="Raleway"/>
              </a:rPr>
              <a:t>Answer yes or no if you or any other key personnel have a potential conflict of interest, financial, personal, or otherwise. </a:t>
            </a:r>
          </a:p>
          <a:p>
            <a:pPr marL="482600">
              <a:spcBef>
                <a:spcPts val="1600"/>
              </a:spcBef>
              <a:buClr>
                <a:schemeClr val="dk1"/>
              </a:buClr>
              <a:buSzPts val="1400"/>
              <a:buFont typeface="+mj-lt"/>
              <a:buAutoNum type="arabicPeriod" startAt="5"/>
            </a:pPr>
            <a:r>
              <a:rPr lang="en-US" sz="1600" b="1" dirty="0">
                <a:solidFill>
                  <a:schemeClr val="dk1"/>
                </a:solidFill>
                <a:latin typeface="Raleway"/>
                <a:ea typeface="Raleway"/>
                <a:cs typeface="Raleway"/>
                <a:sym typeface="Raleway"/>
              </a:rPr>
              <a:t>External or Internal Funding</a:t>
            </a:r>
            <a:br>
              <a:rPr lang="en-US" sz="1400" dirty="0">
                <a:latin typeface="Raleway"/>
                <a:ea typeface="Raleway"/>
                <a:cs typeface="Raleway"/>
                <a:sym typeface="Raleway"/>
              </a:rPr>
            </a:br>
            <a:r>
              <a:rPr lang="en-US" sz="1400" dirty="0">
                <a:latin typeface="Raleway"/>
                <a:ea typeface="Raleway"/>
                <a:cs typeface="Raleway"/>
                <a:sym typeface="Raleway"/>
              </a:rPr>
              <a:t>If “yes”, please fill in sections a-d below and attach your budget with the application </a:t>
            </a:r>
          </a:p>
        </p:txBody>
      </p:sp>
    </p:spTree>
    <p:extLst>
      <p:ext uri="{BB962C8B-B14F-4D97-AF65-F5344CB8AC3E}">
        <p14:creationId xmlns:p14="http://schemas.microsoft.com/office/powerpoint/2010/main" val="3493674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AC54C-82F6-DB8D-A559-A2F2389A28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647B965-4B6D-88FF-2A10-F21E695206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Google Shape;121;p19">
            <a:extLst>
              <a:ext uri="{FF2B5EF4-FFF2-40B4-BE49-F238E27FC236}">
                <a16:creationId xmlns:a16="http://schemas.microsoft.com/office/drawing/2014/main" id="{1F8BC13B-DDFE-4BA2-4478-BC68440CDBFD}"/>
              </a:ext>
            </a:extLst>
          </p:cNvPr>
          <p:cNvPicPr preferRelativeResize="0"/>
          <p:nvPr/>
        </p:nvPicPr>
        <p:blipFill>
          <a:blip r:embed="rId3">
            <a:alphaModFix/>
          </a:blip>
          <a:stretch>
            <a:fillRect/>
          </a:stretch>
        </p:blipFill>
        <p:spPr>
          <a:xfrm>
            <a:off x="0" y="162731"/>
            <a:ext cx="9144001" cy="4540887"/>
          </a:xfrm>
          <a:prstGeom prst="rect">
            <a:avLst/>
          </a:prstGeom>
          <a:noFill/>
          <a:ln>
            <a:noFill/>
          </a:ln>
        </p:spPr>
      </p:pic>
      <p:sp>
        <p:nvSpPr>
          <p:cNvPr id="5" name="Google Shape;123;p19">
            <a:extLst>
              <a:ext uri="{FF2B5EF4-FFF2-40B4-BE49-F238E27FC236}">
                <a16:creationId xmlns:a16="http://schemas.microsoft.com/office/drawing/2014/main" id="{BA3C12E6-6AFA-D72E-4631-D46BAA373203}"/>
              </a:ext>
            </a:extLst>
          </p:cNvPr>
          <p:cNvSpPr txBox="1"/>
          <p:nvPr/>
        </p:nvSpPr>
        <p:spPr>
          <a:xfrm>
            <a:off x="464127" y="162731"/>
            <a:ext cx="6688351" cy="76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b="1" dirty="0">
                <a:solidFill>
                  <a:schemeClr val="lt2"/>
                </a:solidFill>
                <a:latin typeface="Raleway"/>
                <a:ea typeface="Raleway"/>
                <a:cs typeface="Raleway"/>
                <a:sym typeface="Raleway"/>
              </a:rPr>
              <a:t>Filling Out The IRB Application</a:t>
            </a:r>
            <a:endParaRPr sz="3000" b="1" dirty="0">
              <a:solidFill>
                <a:schemeClr val="lt2"/>
              </a:solidFill>
              <a:latin typeface="Raleway"/>
              <a:ea typeface="Raleway"/>
              <a:cs typeface="Raleway"/>
              <a:sym typeface="Raleway"/>
            </a:endParaRPr>
          </a:p>
        </p:txBody>
      </p:sp>
      <p:sp>
        <p:nvSpPr>
          <p:cNvPr id="6" name="Google Shape;124;p19">
            <a:extLst>
              <a:ext uri="{FF2B5EF4-FFF2-40B4-BE49-F238E27FC236}">
                <a16:creationId xmlns:a16="http://schemas.microsoft.com/office/drawing/2014/main" id="{050DEE96-1175-8686-8DE4-DC03A0BC378D}"/>
              </a:ext>
            </a:extLst>
          </p:cNvPr>
          <p:cNvSpPr txBox="1">
            <a:spLocks/>
          </p:cNvSpPr>
          <p:nvPr/>
        </p:nvSpPr>
        <p:spPr>
          <a:xfrm>
            <a:off x="330742" y="733624"/>
            <a:ext cx="8482515" cy="36762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buSzPts val="1100"/>
              <a:buFont typeface="Arial"/>
              <a:buNone/>
            </a:pPr>
            <a:r>
              <a:rPr lang="en-US" sz="1200" dirty="0">
                <a:latin typeface="Raleway"/>
                <a:ea typeface="Raleway"/>
                <a:cs typeface="Raleway"/>
                <a:sym typeface="Raleway"/>
              </a:rPr>
              <a:t>Blank applications can be found within IRBNet in forms and templates as well as on our website at </a:t>
            </a:r>
            <a:r>
              <a:rPr lang="en-US" sz="1200" dirty="0">
                <a:latin typeface="Raleway"/>
                <a:ea typeface="Raleway"/>
                <a:cs typeface="Raleway"/>
                <a:sym typeface="Raleway"/>
                <a:hlinkClick r:id="rId4"/>
              </a:rPr>
              <a:t>https://www.wku.edu/compliance/irbhumansubjects2021.php</a:t>
            </a:r>
            <a:r>
              <a:rPr lang="en-US" sz="1200" dirty="0">
                <a:latin typeface="Raleway"/>
                <a:ea typeface="Raleway"/>
                <a:cs typeface="Raleway"/>
                <a:sym typeface="Raleway"/>
              </a:rPr>
              <a:t> </a:t>
            </a:r>
          </a:p>
          <a:p>
            <a:pPr marL="482600">
              <a:spcBef>
                <a:spcPts val="1600"/>
              </a:spcBef>
              <a:buClr>
                <a:schemeClr val="dk1"/>
              </a:buClr>
              <a:buSzPts val="1400"/>
              <a:buFont typeface="+mj-lt"/>
              <a:buAutoNum type="arabicPeriod" startAt="9"/>
            </a:pPr>
            <a:r>
              <a:rPr lang="en-US" sz="1200" b="1" dirty="0">
                <a:solidFill>
                  <a:schemeClr val="dk1"/>
                </a:solidFill>
                <a:latin typeface="Raleway"/>
                <a:ea typeface="Raleway"/>
                <a:cs typeface="Raleway"/>
                <a:sym typeface="Raleway"/>
              </a:rPr>
              <a:t>Participant Incentives</a:t>
            </a:r>
            <a:br>
              <a:rPr lang="en-US" sz="1100" dirty="0">
                <a:latin typeface="Raleway"/>
                <a:ea typeface="Raleway"/>
                <a:cs typeface="Raleway"/>
                <a:sym typeface="Raleway"/>
              </a:rPr>
            </a:br>
            <a:r>
              <a:rPr lang="en-US" sz="1100" dirty="0">
                <a:latin typeface="Raleway"/>
                <a:ea typeface="Raleway"/>
                <a:cs typeface="Raleway"/>
                <a:sym typeface="Raleway"/>
              </a:rPr>
              <a:t>If you will be providing incentives in any form, describe below using sections a-c. You will be asked this question later but it is important to answer here as well for quick access to incentives in further approval processes. </a:t>
            </a:r>
          </a:p>
          <a:p>
            <a:pPr marL="482600">
              <a:spcBef>
                <a:spcPts val="1600"/>
              </a:spcBef>
              <a:buClr>
                <a:schemeClr val="dk1"/>
              </a:buClr>
              <a:buSzPts val="1400"/>
              <a:buFont typeface="+mj-lt"/>
              <a:buAutoNum type="arabicPeriod" startAt="9"/>
            </a:pPr>
            <a:r>
              <a:rPr lang="en-US" sz="1200" b="1" dirty="0">
                <a:solidFill>
                  <a:schemeClr val="dk1"/>
                </a:solidFill>
                <a:latin typeface="Raleway"/>
                <a:ea typeface="Raleway"/>
                <a:cs typeface="Raleway"/>
                <a:sym typeface="Raleway"/>
              </a:rPr>
              <a:t>Human Subjects</a:t>
            </a:r>
            <a:br>
              <a:rPr lang="en-US" sz="1100" dirty="0">
                <a:latin typeface="Raleway"/>
                <a:ea typeface="Raleway"/>
                <a:cs typeface="Raleway"/>
                <a:sym typeface="Raleway"/>
              </a:rPr>
            </a:br>
            <a:r>
              <a:rPr lang="en-US" sz="1100" dirty="0">
                <a:latin typeface="Raleway"/>
                <a:ea typeface="Raleway"/>
                <a:cs typeface="Raleway"/>
                <a:sym typeface="Raleway"/>
              </a:rPr>
              <a:t>Answer question a-d concerning the level of human subjects research. If all four criteria are marked it may be required to review by a Biomedical IRB.</a:t>
            </a:r>
          </a:p>
          <a:p>
            <a:pPr marL="482600">
              <a:spcBef>
                <a:spcPts val="1600"/>
              </a:spcBef>
              <a:buClr>
                <a:schemeClr val="dk1"/>
              </a:buClr>
              <a:buSzPts val="1400"/>
              <a:buFont typeface="+mj-lt"/>
              <a:buAutoNum type="arabicPeriod" startAt="9"/>
            </a:pPr>
            <a:r>
              <a:rPr lang="en-US" sz="1200" b="1" dirty="0">
                <a:solidFill>
                  <a:schemeClr val="dk1"/>
                </a:solidFill>
                <a:latin typeface="Raleway"/>
                <a:ea typeface="Raleway"/>
                <a:cs typeface="Raleway"/>
                <a:sym typeface="Raleway"/>
              </a:rPr>
              <a:t>Existing Data</a:t>
            </a:r>
            <a:br>
              <a:rPr lang="en-US" sz="1100" dirty="0">
                <a:latin typeface="Raleway"/>
                <a:ea typeface="Raleway"/>
                <a:cs typeface="Raleway"/>
                <a:sym typeface="Raleway"/>
              </a:rPr>
            </a:br>
            <a:r>
              <a:rPr lang="en-US" sz="1100" dirty="0">
                <a:latin typeface="Raleway"/>
                <a:ea typeface="Raleway"/>
                <a:cs typeface="Raleway"/>
                <a:sym typeface="Raleway"/>
              </a:rPr>
              <a:t>If you are only conducting research using a database please complete this question through section A. You are also required to add the databases if available or provide how they will be obtained</a:t>
            </a:r>
          </a:p>
          <a:p>
            <a:pPr marL="482600">
              <a:spcBef>
                <a:spcPts val="1600"/>
              </a:spcBef>
              <a:buClr>
                <a:schemeClr val="dk1"/>
              </a:buClr>
              <a:buSzPts val="1400"/>
              <a:buFont typeface="+mj-lt"/>
              <a:buAutoNum type="arabicPeriod" startAt="9"/>
            </a:pPr>
            <a:r>
              <a:rPr lang="en-US" sz="1400" b="1" dirty="0">
                <a:solidFill>
                  <a:schemeClr val="dk1"/>
                </a:solidFill>
                <a:latin typeface="Raleway"/>
                <a:ea typeface="Raleway"/>
                <a:cs typeface="Raleway"/>
                <a:sym typeface="Raleway"/>
              </a:rPr>
              <a:t>Plans to Publish</a:t>
            </a:r>
            <a:br>
              <a:rPr lang="en-US" sz="1200" dirty="0">
                <a:latin typeface="Raleway"/>
                <a:ea typeface="Raleway"/>
                <a:cs typeface="Raleway"/>
                <a:sym typeface="Raleway"/>
              </a:rPr>
            </a:br>
            <a:r>
              <a:rPr lang="en-US" sz="1200" dirty="0">
                <a:latin typeface="Raleway"/>
                <a:ea typeface="Raleway"/>
                <a:cs typeface="Raleway"/>
                <a:sym typeface="Raleway"/>
              </a:rPr>
              <a:t>Publication includes: any presentation, publication, journal, paper, or outside sharing. If there is any potential you will use this data for any reason outside the University in the future this needs to be marked as “yes”.</a:t>
            </a:r>
          </a:p>
        </p:txBody>
      </p:sp>
    </p:spTree>
    <p:extLst>
      <p:ext uri="{BB962C8B-B14F-4D97-AF65-F5344CB8AC3E}">
        <p14:creationId xmlns:p14="http://schemas.microsoft.com/office/powerpoint/2010/main" val="1612184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pic>
        <p:nvPicPr>
          <p:cNvPr id="3" name="Picture 2">
            <a:extLst>
              <a:ext uri="{FF2B5EF4-FFF2-40B4-BE49-F238E27FC236}">
                <a16:creationId xmlns:a16="http://schemas.microsoft.com/office/drawing/2014/main" id="{3F54D3B6-9C32-5749-849F-F48A4CCF26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77195"/>
            <a:ext cx="9249598" cy="6168311"/>
          </a:xfrm>
          <a:prstGeom prst="rect">
            <a:avLst/>
          </a:prstGeom>
        </p:spPr>
      </p:pic>
      <p:sp>
        <p:nvSpPr>
          <p:cNvPr id="161" name="Google Shape;161;p23"/>
          <p:cNvSpPr/>
          <p:nvPr/>
        </p:nvSpPr>
        <p:spPr>
          <a:xfrm>
            <a:off x="283000" y="297900"/>
            <a:ext cx="8601694" cy="4547700"/>
          </a:xfrm>
          <a:prstGeom prst="rect">
            <a:avLst/>
          </a:prstGeom>
          <a:solidFill>
            <a:srgbClr val="000000">
              <a:alpha val="7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23"/>
          <p:cNvSpPr txBox="1">
            <a:spLocks noGrp="1"/>
          </p:cNvSpPr>
          <p:nvPr>
            <p:ph type="body" idx="4294967295"/>
          </p:nvPr>
        </p:nvSpPr>
        <p:spPr>
          <a:xfrm>
            <a:off x="370463" y="415635"/>
            <a:ext cx="8267845" cy="4197929"/>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800" b="1" dirty="0">
                <a:solidFill>
                  <a:schemeClr val="tx1"/>
                </a:solidFill>
              </a:rPr>
              <a:t>Filling Out the IRB Application</a:t>
            </a:r>
          </a:p>
          <a:p>
            <a:pPr marL="0" lvl="0" indent="0" algn="l" rtl="0">
              <a:lnSpc>
                <a:spcPct val="100000"/>
              </a:lnSpc>
              <a:spcBef>
                <a:spcPts val="0"/>
              </a:spcBef>
              <a:spcAft>
                <a:spcPts val="0"/>
              </a:spcAft>
              <a:buNone/>
            </a:pPr>
            <a:r>
              <a:rPr lang="en-US" sz="2800" b="1" dirty="0">
                <a:solidFill>
                  <a:schemeClr val="tx1"/>
                </a:solidFill>
              </a:rPr>
              <a:t>Section A- Summary</a:t>
            </a:r>
          </a:p>
          <a:p>
            <a:pPr marL="0" lvl="0" indent="0" algn="l" rtl="0">
              <a:lnSpc>
                <a:spcPct val="100000"/>
              </a:lnSpc>
              <a:spcBef>
                <a:spcPts val="0"/>
              </a:spcBef>
              <a:spcAft>
                <a:spcPts val="0"/>
              </a:spcAft>
              <a:buNone/>
            </a:pPr>
            <a:endParaRPr sz="1000" b="1" dirty="0">
              <a:solidFill>
                <a:schemeClr val="tx1"/>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This is a </a:t>
            </a:r>
            <a:r>
              <a:rPr lang="en-US" u="sng" dirty="0">
                <a:solidFill>
                  <a:schemeClr val="tx2">
                    <a:lumMod val="20000"/>
                    <a:lumOff val="80000"/>
                  </a:schemeClr>
                </a:solidFill>
              </a:rPr>
              <a:t>brief project summary </a:t>
            </a:r>
            <a:r>
              <a:rPr lang="en-US" dirty="0">
                <a:solidFill>
                  <a:schemeClr val="tx2">
                    <a:lumMod val="20000"/>
                    <a:lumOff val="80000"/>
                  </a:schemeClr>
                </a:solidFill>
              </a:rPr>
              <a:t>of your research. It should include basic research design and hypothesis. Include any measurement tools you are using as well as define any acronyms clearly. </a:t>
            </a:r>
          </a:p>
          <a:p>
            <a:pPr marL="0" indent="0">
              <a:buClr>
                <a:schemeClr val="tx2">
                  <a:lumMod val="20000"/>
                  <a:lumOff val="80000"/>
                </a:schemeClr>
              </a:buClr>
              <a:buNone/>
            </a:pPr>
            <a:endParaRPr lang="en-US" sz="105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This is reviewed by many parties so using </a:t>
            </a:r>
            <a:r>
              <a:rPr lang="en-US" u="sng" dirty="0">
                <a:solidFill>
                  <a:schemeClr val="tx2">
                    <a:lumMod val="20000"/>
                    <a:lumOff val="80000"/>
                  </a:schemeClr>
                </a:solidFill>
              </a:rPr>
              <a:t>layman's terms </a:t>
            </a:r>
            <a:r>
              <a:rPr lang="en-US" dirty="0">
                <a:solidFill>
                  <a:schemeClr val="tx2">
                    <a:lumMod val="20000"/>
                    <a:lumOff val="80000"/>
                  </a:schemeClr>
                </a:solidFill>
              </a:rPr>
              <a:t>or defining terms is helpful for us to read and understand</a:t>
            </a:r>
          </a:p>
          <a:p>
            <a:pPr marL="0" indent="0">
              <a:buClr>
                <a:schemeClr val="tx2">
                  <a:lumMod val="20000"/>
                  <a:lumOff val="80000"/>
                </a:schemeClr>
              </a:buClr>
              <a:buNone/>
            </a:pPr>
            <a:endParaRPr lang="en-US" sz="1050" dirty="0"/>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This does not need to include every single aspect of your project but should describe the main purpose and goal to establish working knowledge as the rest of the application is reviewed!</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This section should be </a:t>
            </a:r>
            <a:r>
              <a:rPr lang="en-US" u="sng" dirty="0">
                <a:solidFill>
                  <a:schemeClr val="tx2">
                    <a:lumMod val="20000"/>
                    <a:lumOff val="80000"/>
                  </a:schemeClr>
                </a:solidFill>
              </a:rPr>
              <a:t>no more than half a page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a:extLst>
            <a:ext uri="{FF2B5EF4-FFF2-40B4-BE49-F238E27FC236}">
              <a16:creationId xmlns:a16="http://schemas.microsoft.com/office/drawing/2014/main" id="{4E3418BF-2DAE-80B0-BFF1-52390A316D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B05930-9276-768F-0DAA-909FEC1539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77195"/>
            <a:ext cx="9249598" cy="6168311"/>
          </a:xfrm>
          <a:prstGeom prst="rect">
            <a:avLst/>
          </a:prstGeom>
        </p:spPr>
      </p:pic>
      <p:sp>
        <p:nvSpPr>
          <p:cNvPr id="161" name="Google Shape;161;p23">
            <a:extLst>
              <a:ext uri="{FF2B5EF4-FFF2-40B4-BE49-F238E27FC236}">
                <a16:creationId xmlns:a16="http://schemas.microsoft.com/office/drawing/2014/main" id="{D50475B4-A72E-80FA-BC20-4F1E65386058}"/>
              </a:ext>
            </a:extLst>
          </p:cNvPr>
          <p:cNvSpPr/>
          <p:nvPr/>
        </p:nvSpPr>
        <p:spPr>
          <a:xfrm>
            <a:off x="283000" y="297900"/>
            <a:ext cx="8601694" cy="4547700"/>
          </a:xfrm>
          <a:prstGeom prst="rect">
            <a:avLst/>
          </a:prstGeom>
          <a:solidFill>
            <a:srgbClr val="000000">
              <a:alpha val="7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23">
            <a:extLst>
              <a:ext uri="{FF2B5EF4-FFF2-40B4-BE49-F238E27FC236}">
                <a16:creationId xmlns:a16="http://schemas.microsoft.com/office/drawing/2014/main" id="{1E0E0C46-A905-238E-5C52-CADAA59B5DDC}"/>
              </a:ext>
            </a:extLst>
          </p:cNvPr>
          <p:cNvSpPr txBox="1">
            <a:spLocks noGrp="1"/>
          </p:cNvSpPr>
          <p:nvPr>
            <p:ph type="body" idx="4294967295"/>
          </p:nvPr>
        </p:nvSpPr>
        <p:spPr>
          <a:xfrm>
            <a:off x="370463" y="415635"/>
            <a:ext cx="8267845" cy="4197929"/>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800" b="1" dirty="0">
                <a:solidFill>
                  <a:schemeClr val="tx1"/>
                </a:solidFill>
              </a:rPr>
              <a:t>Filling Out the IRB Application</a:t>
            </a:r>
          </a:p>
          <a:p>
            <a:pPr marL="0" lvl="0" indent="0" algn="l" rtl="0">
              <a:lnSpc>
                <a:spcPct val="100000"/>
              </a:lnSpc>
              <a:spcBef>
                <a:spcPts val="0"/>
              </a:spcBef>
              <a:spcAft>
                <a:spcPts val="0"/>
              </a:spcAft>
              <a:buNone/>
            </a:pPr>
            <a:r>
              <a:rPr lang="en-US" sz="2800" b="1" dirty="0">
                <a:solidFill>
                  <a:schemeClr val="tx1"/>
                </a:solidFill>
              </a:rPr>
              <a:t>Section B- Participant Information</a:t>
            </a:r>
          </a:p>
          <a:p>
            <a:pPr marL="0" lvl="0" indent="0" algn="l" rtl="0">
              <a:lnSpc>
                <a:spcPct val="100000"/>
              </a:lnSpc>
              <a:spcBef>
                <a:spcPts val="0"/>
              </a:spcBef>
              <a:spcAft>
                <a:spcPts val="0"/>
              </a:spcAft>
              <a:buNone/>
            </a:pPr>
            <a:endParaRPr sz="1000" b="1" dirty="0">
              <a:solidFill>
                <a:schemeClr val="tx1"/>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Question 1 in this section is to determine if there are any vulnerable populations involved in the research.</a:t>
            </a:r>
          </a:p>
          <a:p>
            <a:pPr marL="0" indent="0">
              <a:buClr>
                <a:schemeClr val="tx2">
                  <a:lumMod val="20000"/>
                  <a:lumOff val="80000"/>
                </a:schemeClr>
              </a:buClr>
              <a:buNone/>
            </a:pPr>
            <a:endParaRPr lang="en-US" sz="105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If you are a student and any of the questions from Question 1 are answered yes, you will need to be listed as a Co-PI and your faculty advisor as the PI. Your faculty advisor will need to submit the application on your behalf.</a:t>
            </a:r>
          </a:p>
          <a:p>
            <a:pPr marL="0" indent="0">
              <a:buClr>
                <a:schemeClr val="tx2">
                  <a:lumMod val="20000"/>
                  <a:lumOff val="80000"/>
                </a:schemeClr>
              </a:buClr>
              <a:buNone/>
            </a:pPr>
            <a:endParaRPr lang="en-US" sz="1050" dirty="0"/>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Answer Questions 2-7 in enough detail for reviewers. This does not need to be super lengthy. A few sentences should suffice</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Include any recruitment material or scripts in this application</a:t>
            </a:r>
            <a:endParaRPr lang="en-US" u="sng" dirty="0">
              <a:solidFill>
                <a:schemeClr val="tx2">
                  <a:lumMod val="20000"/>
                  <a:lumOff val="80000"/>
                </a:schemeClr>
              </a:solidFill>
            </a:endParaRPr>
          </a:p>
        </p:txBody>
      </p:sp>
    </p:spTree>
    <p:extLst>
      <p:ext uri="{BB962C8B-B14F-4D97-AF65-F5344CB8AC3E}">
        <p14:creationId xmlns:p14="http://schemas.microsoft.com/office/powerpoint/2010/main" val="4191596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a:extLst>
            <a:ext uri="{FF2B5EF4-FFF2-40B4-BE49-F238E27FC236}">
              <a16:creationId xmlns:a16="http://schemas.microsoft.com/office/drawing/2014/main" id="{CB9EFA38-807F-96D6-9857-C9F8DF4948F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012E850-BDDA-E8C5-646B-26EF9E50FA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77195"/>
            <a:ext cx="9249598" cy="6168311"/>
          </a:xfrm>
          <a:prstGeom prst="rect">
            <a:avLst/>
          </a:prstGeom>
        </p:spPr>
      </p:pic>
      <p:sp>
        <p:nvSpPr>
          <p:cNvPr id="161" name="Google Shape;161;p23">
            <a:extLst>
              <a:ext uri="{FF2B5EF4-FFF2-40B4-BE49-F238E27FC236}">
                <a16:creationId xmlns:a16="http://schemas.microsoft.com/office/drawing/2014/main" id="{F523E553-515B-ACA1-B690-11CE5F958319}"/>
              </a:ext>
            </a:extLst>
          </p:cNvPr>
          <p:cNvSpPr/>
          <p:nvPr/>
        </p:nvSpPr>
        <p:spPr>
          <a:xfrm>
            <a:off x="283000" y="297900"/>
            <a:ext cx="8601694" cy="4547700"/>
          </a:xfrm>
          <a:prstGeom prst="rect">
            <a:avLst/>
          </a:prstGeom>
          <a:solidFill>
            <a:srgbClr val="000000">
              <a:alpha val="7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23">
            <a:extLst>
              <a:ext uri="{FF2B5EF4-FFF2-40B4-BE49-F238E27FC236}">
                <a16:creationId xmlns:a16="http://schemas.microsoft.com/office/drawing/2014/main" id="{583A0691-A13F-C2A5-2088-522D90540EF0}"/>
              </a:ext>
            </a:extLst>
          </p:cNvPr>
          <p:cNvSpPr txBox="1">
            <a:spLocks noGrp="1"/>
          </p:cNvSpPr>
          <p:nvPr>
            <p:ph type="body" idx="4294967295"/>
          </p:nvPr>
        </p:nvSpPr>
        <p:spPr>
          <a:xfrm>
            <a:off x="370463" y="415635"/>
            <a:ext cx="8267845" cy="4197929"/>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800" b="1" dirty="0">
                <a:solidFill>
                  <a:schemeClr val="tx1"/>
                </a:solidFill>
              </a:rPr>
              <a:t>Filling Out the IRB Application</a:t>
            </a:r>
          </a:p>
          <a:p>
            <a:pPr marL="0" lvl="0" indent="0" algn="l" rtl="0">
              <a:lnSpc>
                <a:spcPct val="100000"/>
              </a:lnSpc>
              <a:spcBef>
                <a:spcPts val="0"/>
              </a:spcBef>
              <a:spcAft>
                <a:spcPts val="0"/>
              </a:spcAft>
              <a:buNone/>
            </a:pPr>
            <a:r>
              <a:rPr lang="en-US" sz="2800" b="1" dirty="0">
                <a:solidFill>
                  <a:schemeClr val="tx1"/>
                </a:solidFill>
              </a:rPr>
              <a:t>Section C- Informed Consent</a:t>
            </a:r>
          </a:p>
          <a:p>
            <a:pPr marL="0" lvl="0" indent="0" algn="l" rtl="0">
              <a:lnSpc>
                <a:spcPct val="100000"/>
              </a:lnSpc>
              <a:spcBef>
                <a:spcPts val="0"/>
              </a:spcBef>
              <a:spcAft>
                <a:spcPts val="0"/>
              </a:spcAft>
              <a:buNone/>
            </a:pPr>
            <a:endParaRPr sz="1000" b="1" dirty="0">
              <a:solidFill>
                <a:schemeClr val="tx1"/>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This section should include the process for how participants are consented.</a:t>
            </a:r>
          </a:p>
          <a:p>
            <a:pPr marL="0" indent="0">
              <a:buClr>
                <a:schemeClr val="tx2">
                  <a:lumMod val="20000"/>
                  <a:lumOff val="80000"/>
                </a:schemeClr>
              </a:buClr>
              <a:buNone/>
            </a:pPr>
            <a:endParaRPr lang="en-US" sz="105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State whether consent is implied or informed, how consent will be signed or given, and how consent will be reviewed with participants before research </a:t>
            </a:r>
            <a:r>
              <a:rPr lang="en-US" dirty="0" err="1">
                <a:solidFill>
                  <a:schemeClr val="tx2">
                    <a:lumMod val="20000"/>
                    <a:lumOff val="80000"/>
                  </a:schemeClr>
                </a:solidFill>
              </a:rPr>
              <a:t>si</a:t>
            </a:r>
            <a:r>
              <a:rPr lang="en-US" dirty="0">
                <a:solidFill>
                  <a:schemeClr val="tx2">
                    <a:lumMod val="20000"/>
                    <a:lumOff val="80000"/>
                  </a:schemeClr>
                </a:solidFill>
              </a:rPr>
              <a:t> conducted</a:t>
            </a:r>
          </a:p>
          <a:p>
            <a:pPr marL="0" indent="0">
              <a:buClr>
                <a:schemeClr val="tx2">
                  <a:lumMod val="20000"/>
                  <a:lumOff val="80000"/>
                </a:schemeClr>
              </a:buClr>
              <a:buNone/>
            </a:pPr>
            <a:endParaRPr lang="en-US" sz="1050" dirty="0"/>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If you are conducting multistage or multipopulational research you may have multiple different consents for groups of people or types of research being conducted in your project</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u="sng" dirty="0">
                <a:solidFill>
                  <a:schemeClr val="tx2">
                    <a:lumMod val="20000"/>
                    <a:lumOff val="80000"/>
                  </a:schemeClr>
                </a:solidFill>
              </a:rPr>
              <a:t>Do Not </a:t>
            </a:r>
            <a:r>
              <a:rPr lang="en-US" dirty="0">
                <a:solidFill>
                  <a:schemeClr val="tx2">
                    <a:lumMod val="20000"/>
                    <a:lumOff val="80000"/>
                  </a:schemeClr>
                </a:solidFill>
              </a:rPr>
              <a:t>include your consent documents in Section C. These should be uploaded separately in IRBNet. </a:t>
            </a:r>
            <a:endParaRPr lang="en-US" u="sng" dirty="0">
              <a:solidFill>
                <a:schemeClr val="tx2">
                  <a:lumMod val="20000"/>
                  <a:lumOff val="80000"/>
                </a:schemeClr>
              </a:solidFill>
            </a:endParaRPr>
          </a:p>
        </p:txBody>
      </p:sp>
    </p:spTree>
    <p:extLst>
      <p:ext uri="{BB962C8B-B14F-4D97-AF65-F5344CB8AC3E}">
        <p14:creationId xmlns:p14="http://schemas.microsoft.com/office/powerpoint/2010/main" val="919341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a:extLst>
            <a:ext uri="{FF2B5EF4-FFF2-40B4-BE49-F238E27FC236}">
              <a16:creationId xmlns:a16="http://schemas.microsoft.com/office/drawing/2014/main" id="{C867A5D8-22B9-DEE6-343D-BC79688025C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6C1538A-D737-222A-C6F7-4C193BE7B4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77195"/>
            <a:ext cx="9249598" cy="6168311"/>
          </a:xfrm>
          <a:prstGeom prst="rect">
            <a:avLst/>
          </a:prstGeom>
        </p:spPr>
      </p:pic>
      <p:sp>
        <p:nvSpPr>
          <p:cNvPr id="161" name="Google Shape;161;p23">
            <a:extLst>
              <a:ext uri="{FF2B5EF4-FFF2-40B4-BE49-F238E27FC236}">
                <a16:creationId xmlns:a16="http://schemas.microsoft.com/office/drawing/2014/main" id="{161A2943-D449-A113-1128-0945C71C7AB2}"/>
              </a:ext>
            </a:extLst>
          </p:cNvPr>
          <p:cNvSpPr/>
          <p:nvPr/>
        </p:nvSpPr>
        <p:spPr>
          <a:xfrm>
            <a:off x="283000" y="297900"/>
            <a:ext cx="8601694" cy="4547700"/>
          </a:xfrm>
          <a:prstGeom prst="rect">
            <a:avLst/>
          </a:prstGeom>
          <a:solidFill>
            <a:srgbClr val="000000">
              <a:alpha val="7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23">
            <a:extLst>
              <a:ext uri="{FF2B5EF4-FFF2-40B4-BE49-F238E27FC236}">
                <a16:creationId xmlns:a16="http://schemas.microsoft.com/office/drawing/2014/main" id="{65709088-1BAD-793B-7A98-788FA0542649}"/>
              </a:ext>
            </a:extLst>
          </p:cNvPr>
          <p:cNvSpPr txBox="1">
            <a:spLocks noGrp="1"/>
          </p:cNvSpPr>
          <p:nvPr>
            <p:ph type="body" idx="4294967295"/>
          </p:nvPr>
        </p:nvSpPr>
        <p:spPr>
          <a:xfrm>
            <a:off x="370463" y="415635"/>
            <a:ext cx="8267845" cy="4197929"/>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800" b="1" dirty="0">
                <a:solidFill>
                  <a:schemeClr val="tx1"/>
                </a:solidFill>
              </a:rPr>
              <a:t>Filling Out the IRB Application</a:t>
            </a:r>
          </a:p>
          <a:p>
            <a:pPr marL="0" lvl="0" indent="0" algn="l" rtl="0">
              <a:lnSpc>
                <a:spcPct val="100000"/>
              </a:lnSpc>
              <a:spcBef>
                <a:spcPts val="0"/>
              </a:spcBef>
              <a:spcAft>
                <a:spcPts val="0"/>
              </a:spcAft>
              <a:buNone/>
            </a:pPr>
            <a:r>
              <a:rPr lang="en-US" sz="2800" b="1" dirty="0">
                <a:solidFill>
                  <a:schemeClr val="tx1"/>
                </a:solidFill>
              </a:rPr>
              <a:t>Section D- Procedures</a:t>
            </a:r>
          </a:p>
          <a:p>
            <a:pPr marL="0" lvl="0" indent="0" algn="l" rtl="0">
              <a:lnSpc>
                <a:spcPct val="100000"/>
              </a:lnSpc>
              <a:spcBef>
                <a:spcPts val="0"/>
              </a:spcBef>
              <a:spcAft>
                <a:spcPts val="0"/>
              </a:spcAft>
              <a:buNone/>
            </a:pPr>
            <a:endParaRPr sz="1000" b="1" dirty="0">
              <a:solidFill>
                <a:schemeClr val="tx1"/>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This should outline step by step instructions on how research is taking place</a:t>
            </a:r>
          </a:p>
          <a:p>
            <a:pPr marL="0" indent="0">
              <a:buClr>
                <a:schemeClr val="tx2">
                  <a:lumMod val="20000"/>
                  <a:lumOff val="80000"/>
                </a:schemeClr>
              </a:buClr>
              <a:buNone/>
            </a:pPr>
            <a:endParaRPr lang="en-US" sz="105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Include how long each step will take, how many questions in surveys/interviews, where it will take place, how and who will be conducting the step.</a:t>
            </a:r>
          </a:p>
          <a:p>
            <a:pPr marL="0" indent="0">
              <a:buClr>
                <a:schemeClr val="tx2">
                  <a:lumMod val="20000"/>
                  <a:lumOff val="80000"/>
                </a:schemeClr>
              </a:buClr>
              <a:buNone/>
            </a:pPr>
            <a:endParaRPr lang="en-US" sz="1050" dirty="0"/>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If applicable, explain how transcription audio recording or video recording will take place. </a:t>
            </a:r>
          </a:p>
          <a:p>
            <a:pPr marL="0" indent="0">
              <a:buClr>
                <a:schemeClr val="tx2">
                  <a:lumMod val="20000"/>
                  <a:lumOff val="80000"/>
                </a:schemeClr>
              </a:buClr>
              <a:buNone/>
            </a:pPr>
            <a:endParaRPr lang="en-US" sz="1000" dirty="0">
              <a:solidFill>
                <a:schemeClr val="tx2">
                  <a:lumMod val="20000"/>
                  <a:lumOff val="80000"/>
                </a:schemeClr>
              </a:solidFill>
            </a:endParaRPr>
          </a:p>
          <a:p>
            <a:pPr marL="342900">
              <a:buClr>
                <a:schemeClr val="tx2">
                  <a:lumMod val="20000"/>
                  <a:lumOff val="80000"/>
                </a:schemeClr>
              </a:buClr>
              <a:buFont typeface="Arial" panose="020B0604020202020204" pitchFamily="34" charset="0"/>
              <a:buChar char="•"/>
            </a:pPr>
            <a:r>
              <a:rPr lang="en-US" dirty="0">
                <a:solidFill>
                  <a:schemeClr val="tx2">
                    <a:lumMod val="20000"/>
                    <a:lumOff val="80000"/>
                  </a:schemeClr>
                </a:solidFill>
              </a:rPr>
              <a:t>A sentence for each step is sufficient for this section. </a:t>
            </a:r>
          </a:p>
        </p:txBody>
      </p:sp>
    </p:spTree>
    <p:extLst>
      <p:ext uri="{BB962C8B-B14F-4D97-AF65-F5344CB8AC3E}">
        <p14:creationId xmlns:p14="http://schemas.microsoft.com/office/powerpoint/2010/main" val="2721716921"/>
      </p:ext>
    </p:extLst>
  </p:cSld>
  <p:clrMapOvr>
    <a:masterClrMapping/>
  </p:clrMapOvr>
</p:sld>
</file>

<file path=ppt/theme/theme1.xml><?xml version="1.0" encoding="utf-8"?>
<a:theme xmlns:a="http://schemas.openxmlformats.org/drawingml/2006/main" name="Swiss">
  <a:themeElements>
    <a:clrScheme name="WKU Colors">
      <a:dk1>
        <a:srgbClr val="D01F3D"/>
      </a:dk1>
      <a:lt1>
        <a:srgbClr val="FFFFFF"/>
      </a:lt1>
      <a:dk2>
        <a:srgbClr val="000000"/>
      </a:dk2>
      <a:lt2>
        <a:srgbClr val="606366"/>
      </a:lt2>
      <a:accent1>
        <a:srgbClr val="606366"/>
      </a:accent1>
      <a:accent2>
        <a:srgbClr val="606366"/>
      </a:accent2>
      <a:accent3>
        <a:srgbClr val="606366"/>
      </a:accent3>
      <a:accent4>
        <a:srgbClr val="606366"/>
      </a:accent4>
      <a:accent5>
        <a:srgbClr val="FF2600"/>
      </a:accent5>
      <a:accent6>
        <a:srgbClr val="FF2600"/>
      </a:accent6>
      <a:hlink>
        <a:srgbClr val="606366"/>
      </a:hlink>
      <a:folHlink>
        <a:srgbClr val="6063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1451</Words>
  <Application>Microsoft Office PowerPoint</Application>
  <PresentationFormat>On-screen Show (16:9)</PresentationFormat>
  <Paragraphs>109</Paragraphs>
  <Slides>14</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Raleway</vt:lpstr>
      <vt:lpstr>Arial</vt:lpstr>
      <vt:lpstr>Lato</vt:lpstr>
      <vt:lpstr>Swiss</vt:lpstr>
      <vt:lpstr>Completing a Human Subjects Application</vt:lpstr>
      <vt:lpstr>A human subject is defined by the Code of Federal Regulations (CFR) as "a living individual about whom an investigator obtains (1) data through intervention or interaction with the individual or (2) identifiable private information.“  Research is defined in the Code of Federal Regulations (CFR) as "a systematic investigation designed to develop and contribute to generalizable knowledge."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Further Questions?  Please contact The Office of Research Integrity 270-745-3360 ori@wku.edu Wetherby Administration Building Suite 301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Presentations That Stick</dc:title>
  <dc:creator>Friddell, Darian</dc:creator>
  <cp:lastModifiedBy>Friddell, Darian</cp:lastModifiedBy>
  <cp:revision>17</cp:revision>
  <dcterms:modified xsi:type="dcterms:W3CDTF">2026-07-07T16:04:41Z</dcterms:modified>
</cp:coreProperties>
</file>