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18"/>
  </p:notesMasterIdLst>
  <p:handoutMasterIdLst>
    <p:handoutMasterId r:id="rId19"/>
  </p:handoutMasterIdLst>
  <p:sldIdLst>
    <p:sldId id="256" r:id="rId2"/>
    <p:sldId id="259" r:id="rId3"/>
    <p:sldId id="282" r:id="rId4"/>
    <p:sldId id="267" r:id="rId5"/>
    <p:sldId id="273" r:id="rId6"/>
    <p:sldId id="262" r:id="rId7"/>
    <p:sldId id="265" r:id="rId8"/>
    <p:sldId id="279" r:id="rId9"/>
    <p:sldId id="276" r:id="rId10"/>
    <p:sldId id="284" r:id="rId11"/>
    <p:sldId id="277" r:id="rId12"/>
    <p:sldId id="280" r:id="rId13"/>
    <p:sldId id="260" r:id="rId14"/>
    <p:sldId id="261" r:id="rId15"/>
    <p:sldId id="271" r:id="rId16"/>
    <p:sldId id="268" r:id="rId17"/>
  </p:sldIdLst>
  <p:sldSz cx="9144000" cy="6858000" type="screen4x3"/>
  <p:notesSz cx="6858000" cy="92662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FF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9471" autoAdjust="0"/>
  </p:normalViewPr>
  <p:slideViewPr>
    <p:cSldViewPr>
      <p:cViewPr varScale="1">
        <p:scale>
          <a:sx n="92" d="100"/>
          <a:sy n="92" d="100"/>
        </p:scale>
        <p:origin x="94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63312"/>
          </a:xfrm>
          <a:prstGeom prst="rect">
            <a:avLst/>
          </a:prstGeom>
          <a:noFill/>
          <a:ln w="12700">
            <a:noFill/>
            <a:miter lim="800000"/>
            <a:headEnd type="none" w="sm" len="sm"/>
            <a:tailEnd type="none" w="sm" len="sm"/>
          </a:ln>
          <a:effectLst/>
        </p:spPr>
        <p:txBody>
          <a:bodyPr vert="horz" wrap="square" lIns="92133" tIns="46067" rIns="92133" bIns="46067" numCol="1" anchor="t" anchorCtr="0" compatLnSpc="1">
            <a:prstTxWarp prst="textNoShape">
              <a:avLst/>
            </a:prstTxWarp>
          </a:bodyPr>
          <a:lstStyle>
            <a:lvl1pPr eaLnBrk="0" hangingPunct="0">
              <a:defRPr sz="1200">
                <a:latin typeface="Times New Roman" pitchFamily="18" charset="0"/>
              </a:defRPr>
            </a:lvl1pPr>
          </a:lstStyle>
          <a:p>
            <a:endParaRPr lang="en-US" dirty="0"/>
          </a:p>
        </p:txBody>
      </p:sp>
      <p:sp>
        <p:nvSpPr>
          <p:cNvPr id="15363" name="Rectangle 3"/>
          <p:cNvSpPr>
            <a:spLocks noGrp="1" noChangeArrowheads="1"/>
          </p:cNvSpPr>
          <p:nvPr>
            <p:ph type="dt" sz="quarter" idx="1"/>
          </p:nvPr>
        </p:nvSpPr>
        <p:spPr bwMode="auto">
          <a:xfrm>
            <a:off x="3886200" y="0"/>
            <a:ext cx="2971800" cy="463312"/>
          </a:xfrm>
          <a:prstGeom prst="rect">
            <a:avLst/>
          </a:prstGeom>
          <a:noFill/>
          <a:ln w="12700">
            <a:noFill/>
            <a:miter lim="800000"/>
            <a:headEnd type="none" w="sm" len="sm"/>
            <a:tailEnd type="none" w="sm" len="sm"/>
          </a:ln>
          <a:effectLst/>
        </p:spPr>
        <p:txBody>
          <a:bodyPr vert="horz" wrap="square" lIns="92133" tIns="46067" rIns="92133" bIns="46067" numCol="1" anchor="t" anchorCtr="0" compatLnSpc="1">
            <a:prstTxWarp prst="textNoShape">
              <a:avLst/>
            </a:prstTxWarp>
          </a:bodyPr>
          <a:lstStyle>
            <a:lvl1pPr algn="r" eaLnBrk="0" hangingPunct="0">
              <a:defRPr sz="1200">
                <a:latin typeface="Times New Roman" pitchFamily="18" charset="0"/>
              </a:defRPr>
            </a:lvl1pPr>
          </a:lstStyle>
          <a:p>
            <a:endParaRPr lang="en-US" dirty="0"/>
          </a:p>
        </p:txBody>
      </p:sp>
      <p:sp>
        <p:nvSpPr>
          <p:cNvPr id="15364" name="Rectangle 4"/>
          <p:cNvSpPr>
            <a:spLocks noGrp="1" noChangeArrowheads="1"/>
          </p:cNvSpPr>
          <p:nvPr>
            <p:ph type="ftr" sz="quarter" idx="2"/>
          </p:nvPr>
        </p:nvSpPr>
        <p:spPr bwMode="auto">
          <a:xfrm>
            <a:off x="0" y="8802926"/>
            <a:ext cx="2971800" cy="463312"/>
          </a:xfrm>
          <a:prstGeom prst="rect">
            <a:avLst/>
          </a:prstGeom>
          <a:noFill/>
          <a:ln w="12700">
            <a:noFill/>
            <a:miter lim="800000"/>
            <a:headEnd type="none" w="sm" len="sm"/>
            <a:tailEnd type="none" w="sm" len="sm"/>
          </a:ln>
          <a:effectLst/>
        </p:spPr>
        <p:txBody>
          <a:bodyPr vert="horz" wrap="square" lIns="92133" tIns="46067" rIns="92133" bIns="46067" numCol="1" anchor="b" anchorCtr="0" compatLnSpc="1">
            <a:prstTxWarp prst="textNoShape">
              <a:avLst/>
            </a:prstTxWarp>
          </a:bodyPr>
          <a:lstStyle>
            <a:lvl1pPr eaLnBrk="0" hangingPunct="0">
              <a:defRPr sz="1200">
                <a:latin typeface="Times New Roman" pitchFamily="18" charset="0"/>
              </a:defRPr>
            </a:lvl1pPr>
          </a:lstStyle>
          <a:p>
            <a:endParaRPr lang="en-US" dirty="0"/>
          </a:p>
        </p:txBody>
      </p:sp>
      <p:sp>
        <p:nvSpPr>
          <p:cNvPr id="15365" name="Rectangle 5"/>
          <p:cNvSpPr>
            <a:spLocks noGrp="1" noChangeArrowheads="1"/>
          </p:cNvSpPr>
          <p:nvPr>
            <p:ph type="sldNum" sz="quarter" idx="3"/>
          </p:nvPr>
        </p:nvSpPr>
        <p:spPr bwMode="auto">
          <a:xfrm>
            <a:off x="3886200" y="8802926"/>
            <a:ext cx="2971800" cy="463312"/>
          </a:xfrm>
          <a:prstGeom prst="rect">
            <a:avLst/>
          </a:prstGeom>
          <a:noFill/>
          <a:ln w="12700">
            <a:noFill/>
            <a:miter lim="800000"/>
            <a:headEnd type="none" w="sm" len="sm"/>
            <a:tailEnd type="none" w="sm" len="sm"/>
          </a:ln>
          <a:effectLst/>
        </p:spPr>
        <p:txBody>
          <a:bodyPr vert="horz" wrap="square" lIns="92133" tIns="46067" rIns="92133" bIns="46067" numCol="1" anchor="b" anchorCtr="0" compatLnSpc="1">
            <a:prstTxWarp prst="textNoShape">
              <a:avLst/>
            </a:prstTxWarp>
          </a:bodyPr>
          <a:lstStyle>
            <a:lvl1pPr algn="r" eaLnBrk="0" hangingPunct="0">
              <a:defRPr sz="1200">
                <a:latin typeface="Times New Roman" pitchFamily="18" charset="0"/>
              </a:defRPr>
            </a:lvl1pPr>
          </a:lstStyle>
          <a:p>
            <a:fld id="{F7046091-38E0-4560-9EBB-B9BFA175B3CF}" type="slidenum">
              <a:rPr lang="en-US"/>
              <a:pPr/>
              <a:t>‹#›</a:t>
            </a:fld>
            <a:endParaRPr lang="en-US" dirty="0"/>
          </a:p>
        </p:txBody>
      </p:sp>
    </p:spTree>
    <p:extLst>
      <p:ext uri="{BB962C8B-B14F-4D97-AF65-F5344CB8AC3E}">
        <p14:creationId xmlns:p14="http://schemas.microsoft.com/office/powerpoint/2010/main" val="3190767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63312"/>
          </a:xfrm>
          <a:prstGeom prst="rect">
            <a:avLst/>
          </a:prstGeom>
          <a:noFill/>
          <a:ln w="12700">
            <a:noFill/>
            <a:miter lim="800000"/>
            <a:headEnd type="none" w="sm" len="sm"/>
            <a:tailEnd type="none" w="sm" len="sm"/>
          </a:ln>
          <a:effectLst/>
        </p:spPr>
        <p:txBody>
          <a:bodyPr vert="horz" wrap="square" lIns="92133" tIns="46067" rIns="92133" bIns="46067" numCol="1" anchor="t" anchorCtr="0" compatLnSpc="1">
            <a:prstTxWarp prst="textNoShape">
              <a:avLst/>
            </a:prstTxWarp>
          </a:bodyPr>
          <a:lstStyle>
            <a:lvl1pPr eaLnBrk="0" hangingPunct="0">
              <a:defRPr sz="1200">
                <a:latin typeface="Times New Roman" pitchFamily="18" charset="0"/>
              </a:defRPr>
            </a:lvl1pPr>
          </a:lstStyle>
          <a:p>
            <a:endParaRPr lang="en-US" dirty="0"/>
          </a:p>
        </p:txBody>
      </p:sp>
      <p:sp>
        <p:nvSpPr>
          <p:cNvPr id="17411" name="Rectangle 3"/>
          <p:cNvSpPr>
            <a:spLocks noGrp="1" noChangeArrowheads="1"/>
          </p:cNvSpPr>
          <p:nvPr>
            <p:ph type="dt" idx="1"/>
          </p:nvPr>
        </p:nvSpPr>
        <p:spPr bwMode="auto">
          <a:xfrm>
            <a:off x="3886200" y="0"/>
            <a:ext cx="2971800" cy="463312"/>
          </a:xfrm>
          <a:prstGeom prst="rect">
            <a:avLst/>
          </a:prstGeom>
          <a:noFill/>
          <a:ln w="12700">
            <a:noFill/>
            <a:miter lim="800000"/>
            <a:headEnd type="none" w="sm" len="sm"/>
            <a:tailEnd type="none" w="sm" len="sm"/>
          </a:ln>
          <a:effectLst/>
        </p:spPr>
        <p:txBody>
          <a:bodyPr vert="horz" wrap="square" lIns="92133" tIns="46067" rIns="92133" bIns="46067" numCol="1" anchor="t" anchorCtr="0" compatLnSpc="1">
            <a:prstTxWarp prst="textNoShape">
              <a:avLst/>
            </a:prstTxWarp>
          </a:bodyPr>
          <a:lstStyle>
            <a:lvl1pPr algn="r" eaLnBrk="0" hangingPunct="0">
              <a:defRPr sz="1200">
                <a:latin typeface="Times New Roman" pitchFamily="18" charset="0"/>
              </a:defRPr>
            </a:lvl1pPr>
          </a:lstStyle>
          <a:p>
            <a:endParaRPr lang="en-US" dirty="0"/>
          </a:p>
        </p:txBody>
      </p:sp>
      <p:sp>
        <p:nvSpPr>
          <p:cNvPr id="17412" name="Rectangle 4"/>
          <p:cNvSpPr>
            <a:spLocks noGrp="1" noRot="1" noChangeAspect="1" noChangeArrowheads="1" noTextEdit="1"/>
          </p:cNvSpPr>
          <p:nvPr>
            <p:ph type="sldImg" idx="2"/>
          </p:nvPr>
        </p:nvSpPr>
        <p:spPr bwMode="auto">
          <a:xfrm>
            <a:off x="1114425" y="695325"/>
            <a:ext cx="4629150" cy="347345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914400" y="4401463"/>
            <a:ext cx="5029200" cy="4169807"/>
          </a:xfrm>
          <a:prstGeom prst="rect">
            <a:avLst/>
          </a:prstGeom>
          <a:noFill/>
          <a:ln w="12700">
            <a:noFill/>
            <a:miter lim="800000"/>
            <a:headEnd type="none" w="sm" len="sm"/>
            <a:tailEnd type="none" w="sm" len="sm"/>
          </a:ln>
          <a:effectLst/>
        </p:spPr>
        <p:txBody>
          <a:bodyPr vert="horz" wrap="square" lIns="92133" tIns="46067" rIns="92133" bIns="460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802926"/>
            <a:ext cx="2971800" cy="463312"/>
          </a:xfrm>
          <a:prstGeom prst="rect">
            <a:avLst/>
          </a:prstGeom>
          <a:noFill/>
          <a:ln w="12700">
            <a:noFill/>
            <a:miter lim="800000"/>
            <a:headEnd type="none" w="sm" len="sm"/>
            <a:tailEnd type="none" w="sm" len="sm"/>
          </a:ln>
          <a:effectLst/>
        </p:spPr>
        <p:txBody>
          <a:bodyPr vert="horz" wrap="square" lIns="92133" tIns="46067" rIns="92133" bIns="46067" numCol="1" anchor="b" anchorCtr="0" compatLnSpc="1">
            <a:prstTxWarp prst="textNoShape">
              <a:avLst/>
            </a:prstTxWarp>
          </a:bodyPr>
          <a:lstStyle>
            <a:lvl1pPr eaLnBrk="0" hangingPunct="0">
              <a:defRPr sz="1200">
                <a:latin typeface="Times New Roman" pitchFamily="18" charset="0"/>
              </a:defRPr>
            </a:lvl1pPr>
          </a:lstStyle>
          <a:p>
            <a:endParaRPr lang="en-US" dirty="0"/>
          </a:p>
        </p:txBody>
      </p:sp>
      <p:sp>
        <p:nvSpPr>
          <p:cNvPr id="17415" name="Rectangle 7"/>
          <p:cNvSpPr>
            <a:spLocks noGrp="1" noChangeArrowheads="1"/>
          </p:cNvSpPr>
          <p:nvPr>
            <p:ph type="sldNum" sz="quarter" idx="5"/>
          </p:nvPr>
        </p:nvSpPr>
        <p:spPr bwMode="auto">
          <a:xfrm>
            <a:off x="3886200" y="8802926"/>
            <a:ext cx="2971800" cy="463312"/>
          </a:xfrm>
          <a:prstGeom prst="rect">
            <a:avLst/>
          </a:prstGeom>
          <a:noFill/>
          <a:ln w="12700">
            <a:noFill/>
            <a:miter lim="800000"/>
            <a:headEnd type="none" w="sm" len="sm"/>
            <a:tailEnd type="none" w="sm" len="sm"/>
          </a:ln>
          <a:effectLst/>
        </p:spPr>
        <p:txBody>
          <a:bodyPr vert="horz" wrap="square" lIns="92133" tIns="46067" rIns="92133" bIns="46067" numCol="1" anchor="b" anchorCtr="0" compatLnSpc="1">
            <a:prstTxWarp prst="textNoShape">
              <a:avLst/>
            </a:prstTxWarp>
          </a:bodyPr>
          <a:lstStyle>
            <a:lvl1pPr algn="r" eaLnBrk="0" hangingPunct="0">
              <a:defRPr sz="1200">
                <a:latin typeface="Times New Roman" pitchFamily="18" charset="0"/>
              </a:defRPr>
            </a:lvl1pPr>
          </a:lstStyle>
          <a:p>
            <a:fld id="{FE770BC6-0BB3-4AFD-83FA-EA4E2CA59416}" type="slidenum">
              <a:rPr lang="en-US"/>
              <a:pPr/>
              <a:t>‹#›</a:t>
            </a:fld>
            <a:endParaRPr lang="en-US" dirty="0"/>
          </a:p>
        </p:txBody>
      </p:sp>
    </p:spTree>
    <p:extLst>
      <p:ext uri="{BB962C8B-B14F-4D97-AF65-F5344CB8AC3E}">
        <p14:creationId xmlns:p14="http://schemas.microsoft.com/office/powerpoint/2010/main" val="2956744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FE770BC6-0BB3-4AFD-83FA-EA4E2CA59416}" type="slidenum">
              <a:rPr lang="en-US" smtClean="0"/>
              <a:pPr/>
              <a:t>2</a:t>
            </a:fld>
            <a:endParaRPr lang="en-US" dirty="0"/>
          </a:p>
        </p:txBody>
      </p:sp>
    </p:spTree>
    <p:extLst>
      <p:ext uri="{BB962C8B-B14F-4D97-AF65-F5344CB8AC3E}">
        <p14:creationId xmlns:p14="http://schemas.microsoft.com/office/powerpoint/2010/main" val="834756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iCAP</a:t>
            </a:r>
            <a:r>
              <a:rPr lang="en-US" dirty="0" smtClean="0"/>
              <a:t> is a students tool for success! The</a:t>
            </a:r>
            <a:r>
              <a:rPr lang="en-US" baseline="0" dirty="0" smtClean="0"/>
              <a:t> </a:t>
            </a:r>
            <a:r>
              <a:rPr lang="en-US" baseline="0" dirty="0" err="1" smtClean="0"/>
              <a:t>iCAP</a:t>
            </a:r>
            <a:r>
              <a:rPr lang="en-US" baseline="0" dirty="0" smtClean="0"/>
              <a:t> , which is a degree audit, can be found under the Student Services tab in </a:t>
            </a:r>
            <a:r>
              <a:rPr lang="en-US" baseline="0" dirty="0" err="1" smtClean="0"/>
              <a:t>Topnet</a:t>
            </a:r>
            <a:r>
              <a:rPr lang="en-US" baseline="0" dirty="0" smtClean="0"/>
              <a:t>. The </a:t>
            </a:r>
            <a:r>
              <a:rPr lang="en-US" baseline="0" dirty="0" err="1" smtClean="0"/>
              <a:t>iCAP</a:t>
            </a:r>
            <a:r>
              <a:rPr lang="en-US" baseline="0" dirty="0" smtClean="0"/>
              <a:t> will tell you what classes to take and which ones you have already taken. You can also run a “What If” Audit if you are considering changing a major but are not sure to what you want to change or  if you are simply curious!</a:t>
            </a:r>
            <a:endParaRPr lang="en-US" dirty="0"/>
          </a:p>
        </p:txBody>
      </p:sp>
      <p:sp>
        <p:nvSpPr>
          <p:cNvPr id="4" name="Slide Number Placeholder 3"/>
          <p:cNvSpPr>
            <a:spLocks noGrp="1"/>
          </p:cNvSpPr>
          <p:nvPr>
            <p:ph type="sldNum" sz="quarter" idx="10"/>
          </p:nvPr>
        </p:nvSpPr>
        <p:spPr/>
        <p:txBody>
          <a:bodyPr/>
          <a:lstStyle/>
          <a:p>
            <a:fld id="{FE770BC6-0BB3-4AFD-83FA-EA4E2CA59416}" type="slidenum">
              <a:rPr lang="en-US" smtClean="0"/>
              <a:pPr/>
              <a:t>11</a:t>
            </a:fld>
            <a:endParaRPr lang="en-US" dirty="0"/>
          </a:p>
        </p:txBody>
      </p:sp>
    </p:spTree>
    <p:extLst>
      <p:ext uri="{BB962C8B-B14F-4D97-AF65-F5344CB8AC3E}">
        <p14:creationId xmlns:p14="http://schemas.microsoft.com/office/powerpoint/2010/main" val="4245752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Another tool to assist you in understanding your Colonnade Plan requirements is </a:t>
            </a:r>
            <a:r>
              <a:rPr lang="en-US" baseline="0" dirty="0" err="1" smtClean="0"/>
              <a:t>iCAP</a:t>
            </a:r>
            <a:r>
              <a:rPr lang="en-US" baseline="0" dirty="0" smtClean="0"/>
              <a:t>…</a:t>
            </a:r>
            <a:endParaRPr lang="en-US" dirty="0" smtClean="0"/>
          </a:p>
          <a:p>
            <a:endParaRPr lang="en-US" dirty="0" smtClean="0"/>
          </a:p>
          <a:p>
            <a:r>
              <a:rPr lang="en-US" dirty="0" smtClean="0"/>
              <a:t>Ask for a M.A.S.T.E.R. plan</a:t>
            </a:r>
            <a:r>
              <a:rPr lang="en-US" baseline="0" dirty="0" smtClean="0"/>
              <a:t> </a:t>
            </a:r>
            <a:r>
              <a:rPr lang="en-US" dirty="0" smtClean="0"/>
              <a:t>volunteer</a:t>
            </a:r>
            <a:r>
              <a:rPr lang="en-US" baseline="0" dirty="0" smtClean="0"/>
              <a:t> before you start the session. Use their name or 800# so you can pull up their </a:t>
            </a:r>
            <a:r>
              <a:rPr lang="en-US" baseline="0" dirty="0" err="1" smtClean="0"/>
              <a:t>iCAP</a:t>
            </a:r>
            <a:r>
              <a:rPr lang="en-US" baseline="0" dirty="0" smtClean="0"/>
              <a:t>.  You will need to use a new student as an example because any students that attended WKU before the fall 2014 semester will be listed under the old General Education Requirements. </a:t>
            </a:r>
          </a:p>
          <a:p>
            <a:endParaRPr lang="en-US" dirty="0" smtClean="0"/>
          </a:p>
          <a:p>
            <a:r>
              <a:rPr lang="en-US" u="sng" baseline="0" dirty="0" smtClean="0"/>
              <a:t>Must have all green checkmarks to graduate.</a:t>
            </a:r>
          </a:p>
          <a:p>
            <a:r>
              <a:rPr lang="en-US" u="sng" baseline="0" dirty="0" smtClean="0"/>
              <a:t>Give examples of how the audit works (plus signs/minus signs)</a:t>
            </a:r>
          </a:p>
          <a:p>
            <a:r>
              <a:rPr lang="en-US" u="sng" baseline="0" dirty="0" smtClean="0"/>
              <a:t>Describe “What If” Audits</a:t>
            </a:r>
          </a:p>
          <a:p>
            <a:endParaRPr lang="en-US" dirty="0"/>
          </a:p>
        </p:txBody>
      </p:sp>
      <p:sp>
        <p:nvSpPr>
          <p:cNvPr id="4" name="Slide Number Placeholder 3"/>
          <p:cNvSpPr>
            <a:spLocks noGrp="1"/>
          </p:cNvSpPr>
          <p:nvPr>
            <p:ph type="sldNum" sz="quarter" idx="10"/>
          </p:nvPr>
        </p:nvSpPr>
        <p:spPr/>
        <p:txBody>
          <a:bodyPr/>
          <a:lstStyle/>
          <a:p>
            <a:fld id="{FE770BC6-0BB3-4AFD-83FA-EA4E2CA59416}" type="slidenum">
              <a:rPr lang="en-US" smtClean="0"/>
              <a:pPr/>
              <a:t>12</a:t>
            </a:fld>
            <a:endParaRPr lang="en-US"/>
          </a:p>
        </p:txBody>
      </p:sp>
    </p:spTree>
    <p:extLst>
      <p:ext uri="{BB962C8B-B14F-4D97-AF65-F5344CB8AC3E}">
        <p14:creationId xmlns:p14="http://schemas.microsoft.com/office/powerpoint/2010/main" val="266919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one will make you go to class. Attending class is your responsibility. Be aware of the attendance policy for each of your classes. Each instructor may keep track of attendance in different ways. Also be aware that WKU has an overall attendance policy and you can fail a class due to lack of attendance.</a:t>
            </a:r>
          </a:p>
          <a:p>
            <a:endParaRPr lang="en-US" baseline="0" dirty="0" smtClean="0"/>
          </a:p>
          <a:p>
            <a:r>
              <a:rPr lang="en-US" baseline="0" dirty="0" smtClean="0"/>
              <a:t>Notify your instructor as soon as you find out that you must miss a class. When needed, be prepared to provide documentation for the absence. Always offer to get the notes from a class mate and NEVER ask if you missed anything important. Instructors view every class as important and this will only hurt your image in their eyes. If you miss class unexpectedly, be sure to talk to a class mate for the notes and if something was handed out, ask the professor for that specific handout.</a:t>
            </a:r>
          </a:p>
          <a:p>
            <a:endParaRPr lang="en-US" baseline="0" dirty="0" smtClean="0"/>
          </a:p>
          <a:p>
            <a:r>
              <a:rPr lang="en-US" baseline="0" dirty="0" smtClean="0"/>
              <a:t>Do the required reading for class. The readings and lectures will supplement each other and provide detail at various levels in different areas. Some instructors will test you on information they never mention in class but expected you to have read from the text.</a:t>
            </a:r>
          </a:p>
          <a:p>
            <a:endParaRPr lang="en-US" baseline="0" dirty="0" smtClean="0"/>
          </a:p>
          <a:p>
            <a:r>
              <a:rPr lang="en-US" baseline="0" dirty="0" smtClean="0"/>
              <a:t>Do things early. You will often know about assignments from the beginning of the semester through the syllabus. Start them as soon as you have the information you need to complete the assignment. Because you have weeks to complete assignments, late work is often not accepted. Many instructors may even take a look at work completed early and guide you towards the highest possible grade, giving you suggestions to improve your work.</a:t>
            </a:r>
          </a:p>
          <a:p>
            <a:endParaRPr lang="en-US" baseline="0" dirty="0" smtClean="0"/>
          </a:p>
          <a:p>
            <a:r>
              <a:rPr lang="en-US" baseline="0" dirty="0" smtClean="0"/>
              <a:t>Set priorities. Make sure that your education is very high on your list beginning with going to class, studying, and completing all assignments.</a:t>
            </a:r>
          </a:p>
          <a:p>
            <a:endParaRPr lang="en-US" baseline="0" dirty="0" smtClean="0"/>
          </a:p>
          <a:p>
            <a:r>
              <a:rPr lang="en-US" baseline="0" dirty="0" smtClean="0"/>
              <a:t>Academic dishonesty (plagiarism, cheating, copying, etc.) will earn you an F. It is a violation of the student code of conduct and may also lead you to trouble with university disciplinary system.</a:t>
            </a:r>
          </a:p>
          <a:p>
            <a:endParaRPr lang="en-US" baseline="0" dirty="0" smtClean="0"/>
          </a:p>
          <a:p>
            <a:r>
              <a:rPr lang="en-US" baseline="0" dirty="0" smtClean="0"/>
              <a:t>Check your WKU e-mail and Blackboard every day, even multiple times a day. This is how instructors and university officials will communicate with you outside of class and not seeing a message is no excuse.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E770BC6-0BB3-4AFD-83FA-EA4E2CA59416}" type="slidenum">
              <a:rPr lang="en-US" smtClean="0"/>
              <a:pPr/>
              <a:t>13</a:t>
            </a:fld>
            <a:endParaRPr lang="en-US" dirty="0"/>
          </a:p>
        </p:txBody>
      </p:sp>
    </p:spTree>
    <p:extLst>
      <p:ext uri="{BB962C8B-B14F-4D97-AF65-F5344CB8AC3E}">
        <p14:creationId xmlns:p14="http://schemas.microsoft.com/office/powerpoint/2010/main" val="1227553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to know your instructors. Doing</a:t>
            </a:r>
            <a:r>
              <a:rPr lang="en-US" baseline="0" dirty="0" smtClean="0"/>
              <a:t> so can help you in ways you may not realize. Borderline grades can shift due to class participation and an instructor’s acknowledgement of who you are. It can lead to networking within your major and future profession. And it could lead to opportunities that help you gain experience in your field. You never know what a good relationship with an instructor can do for you.</a:t>
            </a:r>
          </a:p>
          <a:p>
            <a:endParaRPr lang="en-US" baseline="0" dirty="0" smtClean="0"/>
          </a:p>
          <a:p>
            <a:r>
              <a:rPr lang="en-US" baseline="0" dirty="0" smtClean="0"/>
              <a:t>Get to know your academic advisor. You will need to communicate with him/her every semester in order to register for classes at the very least. He/she can be a very valuable resource in ensuring that you graduate in a timely manner.</a:t>
            </a:r>
          </a:p>
          <a:p>
            <a:endParaRPr lang="en-US" baseline="0" dirty="0" smtClean="0"/>
          </a:p>
          <a:p>
            <a:r>
              <a:rPr lang="en-US" baseline="0" dirty="0" smtClean="0"/>
              <a:t>Treat school as a full time job. If you spend 40 hours a week on school (including time you are actually in class), you should be extremely successful here. This should be spent reading for class, reviewing notes, completing assignments, and studying. The Learning Centers on campus offer a great quiet space to accomplish any of these things. Make it a regular part of your day and you shouldn’t have to worry about cramming and pulling all-nighters.</a:t>
            </a:r>
          </a:p>
          <a:p>
            <a:endParaRPr lang="en-US" baseline="0" dirty="0" smtClean="0"/>
          </a:p>
          <a:p>
            <a:r>
              <a:rPr lang="en-US" baseline="0" dirty="0" smtClean="0"/>
              <a:t>Make friends in class. These friends can help you study and offer a second set of eyes and ears that may pick up on different pieces of information. Learn from these friends and use each other to succeed, not to goof off.</a:t>
            </a:r>
          </a:p>
          <a:p>
            <a:endParaRPr lang="en-US" baseline="0" dirty="0" smtClean="0"/>
          </a:p>
          <a:p>
            <a:r>
              <a:rPr lang="en-US" baseline="0" dirty="0" smtClean="0"/>
              <a:t>As soon as you realize you are struggling in a course, seek out tutoring. They can’t help you the day before your final in December nearly as much as they can help you over the course of weeks starting in October. Tutors are provided in a number of courses and they have all received an A or B in the course they are tutoring.</a:t>
            </a:r>
          </a:p>
          <a:p>
            <a:endParaRPr lang="en-US" baseline="0" dirty="0" smtClean="0"/>
          </a:p>
          <a:p>
            <a:r>
              <a:rPr lang="en-US" baseline="0" dirty="0" smtClean="0"/>
              <a:t>Get involved in your Major’s student organization if there is one. This is a great way to meet the faculty of your major, other students in your major, and professionals working in your field. It will help provide you the experience and networking skills that will help lead you toward success after college.</a:t>
            </a:r>
          </a:p>
        </p:txBody>
      </p:sp>
      <p:sp>
        <p:nvSpPr>
          <p:cNvPr id="4" name="Slide Number Placeholder 3"/>
          <p:cNvSpPr>
            <a:spLocks noGrp="1"/>
          </p:cNvSpPr>
          <p:nvPr>
            <p:ph type="sldNum" sz="quarter" idx="10"/>
          </p:nvPr>
        </p:nvSpPr>
        <p:spPr/>
        <p:txBody>
          <a:bodyPr/>
          <a:lstStyle/>
          <a:p>
            <a:fld id="{FE770BC6-0BB3-4AFD-83FA-EA4E2CA59416}" type="slidenum">
              <a:rPr lang="en-US" smtClean="0"/>
              <a:pPr/>
              <a:t>14</a:t>
            </a:fld>
            <a:endParaRPr lang="en-US" dirty="0"/>
          </a:p>
        </p:txBody>
      </p:sp>
    </p:spTree>
    <p:extLst>
      <p:ext uri="{BB962C8B-B14F-4D97-AF65-F5344CB8AC3E}">
        <p14:creationId xmlns:p14="http://schemas.microsoft.com/office/powerpoint/2010/main" val="1958630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Wrap-up of general tips:</a:t>
            </a:r>
            <a:endParaRPr lang="en-US" dirty="0"/>
          </a:p>
        </p:txBody>
      </p:sp>
      <p:sp>
        <p:nvSpPr>
          <p:cNvPr id="4" name="Slide Number Placeholder 3"/>
          <p:cNvSpPr>
            <a:spLocks noGrp="1"/>
          </p:cNvSpPr>
          <p:nvPr>
            <p:ph type="sldNum" sz="quarter" idx="10"/>
          </p:nvPr>
        </p:nvSpPr>
        <p:spPr/>
        <p:txBody>
          <a:bodyPr/>
          <a:lstStyle/>
          <a:p>
            <a:fld id="{FE770BC6-0BB3-4AFD-83FA-EA4E2CA59416}" type="slidenum">
              <a:rPr lang="en-US" smtClean="0"/>
              <a:pPr/>
              <a:t>15</a:t>
            </a:fld>
            <a:endParaRPr lang="en-US" dirty="0"/>
          </a:p>
        </p:txBody>
      </p:sp>
    </p:spTree>
    <p:extLst>
      <p:ext uri="{BB962C8B-B14F-4D97-AF65-F5344CB8AC3E}">
        <p14:creationId xmlns:p14="http://schemas.microsoft.com/office/powerpoint/2010/main" val="1877452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70BC6-0BB3-4AFD-83FA-EA4E2CA59416}" type="slidenum">
              <a:rPr lang="en-US" smtClean="0"/>
              <a:pPr/>
              <a:t>16</a:t>
            </a:fld>
            <a:endParaRPr lang="en-US" dirty="0"/>
          </a:p>
        </p:txBody>
      </p:sp>
    </p:spTree>
    <p:extLst>
      <p:ext uri="{BB962C8B-B14F-4D97-AF65-F5344CB8AC3E}">
        <p14:creationId xmlns:p14="http://schemas.microsoft.com/office/powerpoint/2010/main" val="297528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u="sng" dirty="0" smtClean="0">
                <a:solidFill>
                  <a:srgbClr val="FF0000"/>
                </a:solidFill>
              </a:rPr>
              <a:t>Every student needs to meet</a:t>
            </a:r>
            <a:r>
              <a:rPr lang="en-US" u="sng" baseline="0" dirty="0" smtClean="0">
                <a:solidFill>
                  <a:srgbClr val="FF0000"/>
                </a:solidFill>
              </a:rPr>
              <a:t> with their advisor each semester in order to register for classes for the next term. Exploratory students meet with advisors from the AARC while students with declared majors meet with an advisor relating to their major. You should expect to meet with your advisor in early to mid October. You can make an appointment with your advisor through </a:t>
            </a:r>
            <a:r>
              <a:rPr lang="en-US" u="sng" baseline="0" dirty="0" err="1" smtClean="0">
                <a:solidFill>
                  <a:srgbClr val="FF0000"/>
                </a:solidFill>
              </a:rPr>
              <a:t>TopNet</a:t>
            </a:r>
            <a:r>
              <a:rPr lang="en-US" u="sng" baseline="0" dirty="0" smtClean="0">
                <a:solidFill>
                  <a:srgbClr val="FF0000"/>
                </a:solidFill>
              </a:rPr>
              <a:t>.</a:t>
            </a:r>
          </a:p>
          <a:p>
            <a:endParaRPr lang="en-US" u="sng" baseline="0" dirty="0" smtClean="0">
              <a:solidFill>
                <a:srgbClr val="FF0000"/>
              </a:solidFill>
            </a:endParaRPr>
          </a:p>
          <a:p>
            <a:r>
              <a:rPr lang="en-US" u="sng" baseline="0" dirty="0" smtClean="0">
                <a:solidFill>
                  <a:srgbClr val="FF0000"/>
                </a:solidFill>
              </a:rPr>
              <a:t>Advisors can help make sure that you are taking the classes you need to be taking to keep on track toward graduation. They can help explore changes of majors. They can help you change your major. They are a listening ear to help you with academic related issues.</a:t>
            </a:r>
          </a:p>
          <a:p>
            <a:endParaRPr lang="en-US" baseline="0" dirty="0" smtClean="0"/>
          </a:p>
          <a:p>
            <a:r>
              <a:rPr lang="en-US" baseline="0" dirty="0" smtClean="0"/>
              <a:t>To find your advisor, you will log into </a:t>
            </a:r>
            <a:r>
              <a:rPr lang="en-US" baseline="0" dirty="0" err="1" smtClean="0"/>
              <a:t>TopNet</a:t>
            </a:r>
            <a:r>
              <a:rPr lang="en-US" baseline="0" dirty="0" smtClean="0"/>
              <a:t>. Advisor information is located in Student Services -&gt; Registration -&gt; View Advisor Information.</a:t>
            </a:r>
          </a:p>
          <a:p>
            <a:endParaRPr lang="en-US" baseline="0" dirty="0" smtClean="0"/>
          </a:p>
          <a:p>
            <a:r>
              <a:rPr lang="en-US" dirty="0" smtClean="0"/>
              <a:t>Your advisor</a:t>
            </a:r>
            <a:r>
              <a:rPr lang="en-US" baseline="0" dirty="0" smtClean="0"/>
              <a:t> may have certain expectations that they would like you to abide by.</a:t>
            </a:r>
          </a:p>
          <a:p>
            <a:endParaRPr lang="en-US" baseline="0" dirty="0" smtClean="0"/>
          </a:p>
          <a:p>
            <a:r>
              <a:rPr lang="en-US" baseline="0" dirty="0" smtClean="0"/>
              <a:t>Colonnade Plan Requirements:</a:t>
            </a:r>
          </a:p>
          <a:p>
            <a:r>
              <a:rPr lang="en-US" baseline="0" dirty="0" smtClean="0"/>
              <a:t>There are 39 hours of general education that all students need to graduate from WKU with a Bachelors degree. These are spread out over three different categories (Foundation, Exploration, and Connections) and are designed to give more than just a particularly specialized degree. </a:t>
            </a:r>
          </a:p>
          <a:p>
            <a:endParaRPr lang="en-US" baseline="0" dirty="0" smtClean="0"/>
          </a:p>
          <a:p>
            <a:r>
              <a:rPr lang="en-US" baseline="0" dirty="0" smtClean="0"/>
              <a:t>Explain to students that there is some flexibility within the general education requirements.</a:t>
            </a:r>
          </a:p>
          <a:p>
            <a:r>
              <a:rPr lang="en-US" baseline="0" dirty="0" smtClean="0"/>
              <a:t>	Give examples as you go through the Colonnade Plan handout: Must take ENG 100 but can choose between HIST 101 and HIST 102.</a:t>
            </a:r>
          </a:p>
          <a:p>
            <a:r>
              <a:rPr lang="en-US" baseline="0" dirty="0" smtClean="0"/>
              <a:t>	</a:t>
            </a:r>
            <a:r>
              <a:rPr lang="en-US" u="sng" baseline="0" dirty="0" smtClean="0"/>
              <a:t>This is where exploratory comes in</a:t>
            </a:r>
          </a:p>
        </p:txBody>
      </p:sp>
      <p:sp>
        <p:nvSpPr>
          <p:cNvPr id="4" name="Slide Number Placeholder 3"/>
          <p:cNvSpPr>
            <a:spLocks noGrp="1"/>
          </p:cNvSpPr>
          <p:nvPr>
            <p:ph type="sldNum" sz="quarter" idx="10"/>
          </p:nvPr>
        </p:nvSpPr>
        <p:spPr/>
        <p:txBody>
          <a:bodyPr/>
          <a:lstStyle/>
          <a:p>
            <a:fld id="{FE770BC6-0BB3-4AFD-83FA-EA4E2CA59416}" type="slidenum">
              <a:rPr lang="en-US" smtClean="0"/>
              <a:pPr/>
              <a:t>3</a:t>
            </a:fld>
            <a:endParaRPr lang="en-US"/>
          </a:p>
        </p:txBody>
      </p:sp>
    </p:spTree>
    <p:extLst>
      <p:ext uri="{BB962C8B-B14F-4D97-AF65-F5344CB8AC3E}">
        <p14:creationId xmlns:p14="http://schemas.microsoft.com/office/powerpoint/2010/main" val="4230858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Grades</a:t>
            </a:r>
            <a:r>
              <a:rPr lang="en-US" baseline="0" dirty="0" smtClean="0"/>
              <a:t> also differ in college. There are no “pluses” or “minuses” at WKU. Besides an A, B, C, D, or Fail grade, there also grades of “</a:t>
            </a:r>
            <a:r>
              <a:rPr lang="en-US" baseline="0" dirty="0" err="1" smtClean="0"/>
              <a:t>Fn</a:t>
            </a:r>
            <a:r>
              <a:rPr lang="en-US" baseline="0" dirty="0" smtClean="0"/>
              <a:t>” and “W”. A grade of “</a:t>
            </a:r>
            <a:r>
              <a:rPr lang="en-US" baseline="0" dirty="0" err="1" smtClean="0"/>
              <a:t>Fn</a:t>
            </a:r>
            <a:r>
              <a:rPr lang="en-US" baseline="0" dirty="0" smtClean="0"/>
              <a:t>” is failure due to non-attendance. It affects your GPA just like an “F” does. A grade of a “W” represents that you officially withdrew from the course. This can be done up through the midpoint of the semester and is done through </a:t>
            </a:r>
            <a:r>
              <a:rPr lang="en-US" baseline="0" dirty="0" err="1" smtClean="0"/>
              <a:t>TopNet</a:t>
            </a:r>
            <a:r>
              <a:rPr lang="en-US" baseline="0" dirty="0" smtClean="0"/>
              <a:t>. You </a:t>
            </a:r>
            <a:r>
              <a:rPr lang="en-US" b="1" baseline="0" dirty="0" smtClean="0"/>
              <a:t>cannot</a:t>
            </a:r>
            <a:r>
              <a:rPr lang="en-US" baseline="0" dirty="0" smtClean="0"/>
              <a:t> withdraw from a class simply by not going anymore. A “W” does not affect your GPA at all. For all but record purposes, it acts as if you never took the class at all. </a:t>
            </a:r>
          </a:p>
          <a:p>
            <a:endParaRPr lang="en-US" baseline="0" dirty="0" smtClean="0"/>
          </a:p>
          <a:p>
            <a:r>
              <a:rPr lang="en-US" baseline="0" dirty="0" smtClean="0"/>
              <a:t>While a “D” is technically passing a class, some classes require a better grade in order to continue taking similar classes. For example, if you are majoring in Biology, you need a C or better in Biology classes. Be sure to check with your major and advisor to ensure that you know and get the grades you need. Know also that certain majors require certain GPAs to be admitted into that program. Example: Biology majors require a cumulative GPA of 2.0 or better. And some programs, like nursing, are competitive meaning that even though they require a minimum of a 2.75 GPA, meeting that requirement does not ensure that you will be accepted.</a:t>
            </a:r>
          </a:p>
          <a:p>
            <a:endParaRPr lang="en-US" baseline="0" dirty="0" smtClean="0"/>
          </a:p>
          <a:p>
            <a:r>
              <a:rPr lang="en-US" baseline="0" dirty="0" smtClean="0"/>
              <a:t>To remain in good academic standing, you need to have a certain GPA. If you have less than 17 credits earned, you need to achieve higher than a 1.7 GPA. You need higher than a 1.8 if you have between 17 and 34 hours earned. Falling below once will put you on Academic Warning and a second time leads to Academic Probation. Academic probation will enroll you in the Best Expectations Program which will require monthly advising appointments, attendance at two academic workshops, and 6 monitored study hours/week among other things. This is designed to help those students achieve academic success.</a:t>
            </a:r>
          </a:p>
          <a:p>
            <a:endParaRPr lang="en-US" baseline="0" dirty="0" smtClean="0"/>
          </a:p>
          <a:p>
            <a:r>
              <a:rPr lang="en-US" baseline="0" dirty="0" smtClean="0"/>
              <a:t>It is important to note that financial aid requires certain academic progress. Grades of “F”s, “</a:t>
            </a:r>
            <a:r>
              <a:rPr lang="en-US" baseline="0" dirty="0" err="1" smtClean="0"/>
              <a:t>Fn”s</a:t>
            </a:r>
            <a:r>
              <a:rPr lang="en-US" baseline="0" dirty="0" smtClean="0"/>
              <a:t>, and “W”s can influence your ability to receive federal financial aid. In more ways than one, it is very important that you pass all of your classes.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E770BC6-0BB3-4AFD-83FA-EA4E2CA59416}" type="slidenum">
              <a:rPr lang="en-US" smtClean="0"/>
              <a:pPr/>
              <a:t>4</a:t>
            </a:fld>
            <a:endParaRPr lang="en-US" dirty="0"/>
          </a:p>
        </p:txBody>
      </p:sp>
    </p:spTree>
    <p:extLst>
      <p:ext uri="{BB962C8B-B14F-4D97-AF65-F5344CB8AC3E}">
        <p14:creationId xmlns:p14="http://schemas.microsoft.com/office/powerpoint/2010/main" val="3084594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WKU students require a minimum of 120 credit hours to graduate</a:t>
            </a:r>
          </a:p>
          <a:p>
            <a:r>
              <a:rPr lang="en-US" dirty="0" smtClean="0"/>
              <a:t>Of the</a:t>
            </a:r>
            <a:r>
              <a:rPr lang="en-US" baseline="0" dirty="0" smtClean="0"/>
              <a:t> 120 credit hours, 42 of them must be Upper Division. Upper division are classes that are labeled at 300 or above.</a:t>
            </a:r>
          </a:p>
          <a:p>
            <a:endParaRPr lang="en-US" baseline="0" dirty="0" smtClean="0"/>
          </a:p>
          <a:p>
            <a:r>
              <a:rPr lang="en-US" baseline="0" dirty="0" smtClean="0"/>
              <a:t>There are two major options in Biology. One is with a Minor. The other option is without a minor. The Biology program that contains the minor is adjusted in credit hours to allot for the minor. A typical minor at WKU requires approximately 18-21 hours.</a:t>
            </a:r>
          </a:p>
          <a:p>
            <a:endParaRPr lang="en-US" baseline="0" dirty="0" smtClean="0"/>
          </a:p>
          <a:p>
            <a:r>
              <a:rPr lang="en-US" baseline="0" dirty="0" smtClean="0"/>
              <a:t>The department of Biology at WKU also offers degrees in Medical Technology and Biochemistry.</a:t>
            </a:r>
          </a:p>
          <a:p>
            <a:endParaRPr lang="en-US" baseline="0" dirty="0" smtClean="0"/>
          </a:p>
          <a:p>
            <a:r>
              <a:rPr lang="en-US" baseline="0" dirty="0" smtClean="0"/>
              <a:t>All majors at WKU requires 44-45 credit hours of General Education credit. However, one section of General Education is fulfilled through major’s classes therefore, leaving only 36 hours of General Education credit to be taken.</a:t>
            </a:r>
          </a:p>
        </p:txBody>
      </p:sp>
      <p:sp>
        <p:nvSpPr>
          <p:cNvPr id="4" name="Slide Number Placeholder 3"/>
          <p:cNvSpPr>
            <a:spLocks noGrp="1"/>
          </p:cNvSpPr>
          <p:nvPr>
            <p:ph type="sldNum" sz="quarter" idx="10"/>
          </p:nvPr>
        </p:nvSpPr>
        <p:spPr/>
        <p:txBody>
          <a:bodyPr/>
          <a:lstStyle/>
          <a:p>
            <a:fld id="{FE770BC6-0BB3-4AFD-83FA-EA4E2CA59416}" type="slidenum">
              <a:rPr lang="en-US" smtClean="0"/>
              <a:pPr/>
              <a:t>5</a:t>
            </a:fld>
            <a:endParaRPr lang="en-US" dirty="0"/>
          </a:p>
        </p:txBody>
      </p:sp>
    </p:spTree>
    <p:extLst>
      <p:ext uri="{BB962C8B-B14F-4D97-AF65-F5344CB8AC3E}">
        <p14:creationId xmlns:p14="http://schemas.microsoft.com/office/powerpoint/2010/main" val="186212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These classes are required for all Biology majors</a:t>
            </a:r>
          </a:p>
        </p:txBody>
      </p:sp>
      <p:sp>
        <p:nvSpPr>
          <p:cNvPr id="4" name="Slide Number Placeholder 3"/>
          <p:cNvSpPr>
            <a:spLocks noGrp="1"/>
          </p:cNvSpPr>
          <p:nvPr>
            <p:ph type="sldNum" sz="quarter" idx="10"/>
          </p:nvPr>
        </p:nvSpPr>
        <p:spPr/>
        <p:txBody>
          <a:bodyPr/>
          <a:lstStyle/>
          <a:p>
            <a:fld id="{FE770BC6-0BB3-4AFD-83FA-EA4E2CA59416}" type="slidenum">
              <a:rPr lang="en-US" smtClean="0"/>
              <a:pPr/>
              <a:t>6</a:t>
            </a:fld>
            <a:endParaRPr lang="en-US" dirty="0"/>
          </a:p>
        </p:txBody>
      </p:sp>
    </p:spTree>
    <p:extLst>
      <p:ext uri="{BB962C8B-B14F-4D97-AF65-F5344CB8AC3E}">
        <p14:creationId xmlns:p14="http://schemas.microsoft.com/office/powerpoint/2010/main" val="4145566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 supporting courses required for successful completion of a Biology Major</a:t>
            </a:r>
            <a:endParaRPr lang="en-US" dirty="0"/>
          </a:p>
        </p:txBody>
      </p:sp>
      <p:sp>
        <p:nvSpPr>
          <p:cNvPr id="4" name="Slide Number Placeholder 3"/>
          <p:cNvSpPr>
            <a:spLocks noGrp="1"/>
          </p:cNvSpPr>
          <p:nvPr>
            <p:ph type="sldNum" sz="quarter" idx="10"/>
          </p:nvPr>
        </p:nvSpPr>
        <p:spPr/>
        <p:txBody>
          <a:bodyPr/>
          <a:lstStyle/>
          <a:p>
            <a:fld id="{FE770BC6-0BB3-4AFD-83FA-EA4E2CA59416}" type="slidenum">
              <a:rPr lang="en-US" smtClean="0"/>
              <a:pPr/>
              <a:t>7</a:t>
            </a:fld>
            <a:endParaRPr lang="en-US" dirty="0"/>
          </a:p>
        </p:txBody>
      </p:sp>
    </p:spTree>
    <p:extLst>
      <p:ext uri="{BB962C8B-B14F-4D97-AF65-F5344CB8AC3E}">
        <p14:creationId xmlns:p14="http://schemas.microsoft.com/office/powerpoint/2010/main" val="3477043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you meet with your advisor for your advising appointment, they are going to discuss your major course requirements as well as the Colonnade Plan requirements. The Colonnade Plan is a new set of general education requirements beginning in the Fall 2014 semester. All WKU students that attended prior to the fall 2014 semester fall under an old set of general education requirements. </a:t>
            </a:r>
            <a:r>
              <a:rPr lang="en-US" u="sng" baseline="0" dirty="0" smtClean="0"/>
              <a:t>Be sure to listen to your advisor about these new requirements and not friends or family that started prior to Fall 2014 as they may not be familiar with the Colonnade Plan Requirements.</a:t>
            </a:r>
          </a:p>
          <a:p>
            <a:endParaRPr lang="en-US" baseline="0" dirty="0" smtClean="0"/>
          </a:p>
          <a:p>
            <a:r>
              <a:rPr lang="en-US" dirty="0" smtClean="0"/>
              <a:t>All WKU</a:t>
            </a:r>
            <a:r>
              <a:rPr lang="en-US" baseline="0" dirty="0" smtClean="0"/>
              <a:t> students are required to complete a total of 39 hours of Colonnade Plan Requirements. These requirements will apply to every WKU student no matter their major. The 39-hour WKU COLONNADE PROGRAM consists of the following required coursework:</a:t>
            </a:r>
          </a:p>
          <a:p>
            <a:endParaRPr lang="en-US" baseline="0" dirty="0" smtClean="0"/>
          </a:p>
          <a:p>
            <a:pPr marL="171450" indent="-171450">
              <a:buFont typeface="Arial" panose="020B0604020202020204" pitchFamily="34" charset="0"/>
              <a:buChar char="•"/>
            </a:pPr>
            <a:r>
              <a:rPr lang="en-US" baseline="0" dirty="0" smtClean="0"/>
              <a:t>Foundations: Practical and Intellectual Skills (18 hrs.)</a:t>
            </a:r>
          </a:p>
          <a:p>
            <a:pPr marL="171450" indent="-171450">
              <a:buFont typeface="Arial" panose="020B0604020202020204" pitchFamily="34" charset="0"/>
              <a:buChar char="•"/>
            </a:pPr>
            <a:r>
              <a:rPr lang="en-US" baseline="0" dirty="0" smtClean="0"/>
              <a:t>Explorations: Knowledge of Human Cultures and the Physical and Natural World (12 hrs.)</a:t>
            </a:r>
          </a:p>
          <a:p>
            <a:pPr marL="171450" indent="-171450">
              <a:buFont typeface="Arial" panose="020B0604020202020204" pitchFamily="34" charset="0"/>
              <a:buChar char="•"/>
            </a:pPr>
            <a:r>
              <a:rPr lang="en-US" baseline="0" dirty="0" smtClean="0"/>
              <a:t>Connections: Understanding Individual and Social Responsibility (9 hrs.)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Pull up a link to the Colonnade Plan approved courses and breakdown the requirements: http://www.wku.edu/colonnade/documents/approved_colonnade_courses_website.pdf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Foundations:</a:t>
            </a:r>
          </a:p>
          <a:p>
            <a:pPr marL="0" indent="0">
              <a:buFont typeface="Arial" panose="020B0604020202020204" pitchFamily="34" charset="0"/>
              <a:buNone/>
            </a:pPr>
            <a:r>
              <a:rPr lang="en-US" baseline="0" dirty="0" smtClean="0"/>
              <a:t>You will be required to take 18 hours from this section before you graduate. Courses include: ENG 100 (3 credit hours), COMM 145 (3 credit hours), ENG 300 or equivalent (junior/senior year) (3 credit hours), MATH (3 credit hours), ENG 200 (3 credit hours) and HIST 101 or HIST 102 (3 credit hours).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Explain the ACT/SAT scores –</a:t>
            </a:r>
          </a:p>
          <a:p>
            <a:pPr marL="171450" indent="-171450">
              <a:buFont typeface="Arial" panose="020B0604020202020204" pitchFamily="34" charset="0"/>
              <a:buChar char="•"/>
            </a:pPr>
            <a:r>
              <a:rPr lang="en-US" baseline="0" dirty="0" smtClean="0"/>
              <a:t>English ACT score of 29 or higher or SAT score above 650 will give student credit for ENG 100 </a:t>
            </a:r>
          </a:p>
          <a:p>
            <a:pPr marL="171450" indent="-171450">
              <a:buFont typeface="Arial" panose="020B0604020202020204" pitchFamily="34" charset="0"/>
              <a:buChar char="•"/>
            </a:pPr>
            <a:r>
              <a:rPr lang="en-US" baseline="0" dirty="0" smtClean="0"/>
              <a:t>Math ACT score of 26 or higher or SAT score above 600 will give student credit for MATH 116</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Explorations:</a:t>
            </a:r>
          </a:p>
          <a:p>
            <a:pPr marL="0" indent="0">
              <a:buFont typeface="Arial" panose="020B0604020202020204" pitchFamily="34" charset="0"/>
              <a:buNone/>
            </a:pPr>
            <a:r>
              <a:rPr lang="en-US" baseline="0" dirty="0" smtClean="0"/>
              <a:t>You will be required to take 12 credit hours from this section before you graduate. </a:t>
            </a:r>
          </a:p>
          <a:p>
            <a:pPr marL="0" indent="0">
              <a:buFont typeface="Arial" panose="020B0604020202020204" pitchFamily="34" charset="0"/>
              <a:buNone/>
            </a:pPr>
            <a:r>
              <a:rPr lang="en-US" baseline="0" dirty="0" smtClean="0"/>
              <a:t>Categories include Arts and Humanities, Social and Behavioral Sciences and Natural and Physical Science. You will be required to take one course from Arts and Humanities (3 credit hours) and Social and Behavioral Sciences (3 credit hours). You will be required to take two courses from Natural and Physical Science (6 credit hours), one of which will require a lab. The Natural and Physical Science will need to be different disciplines.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Connections:</a:t>
            </a:r>
          </a:p>
          <a:p>
            <a:pPr marL="0" indent="0">
              <a:buFont typeface="Arial" panose="020B0604020202020204" pitchFamily="34" charset="0"/>
              <a:buNone/>
            </a:pPr>
            <a:r>
              <a:rPr lang="en-US" baseline="0" dirty="0" smtClean="0"/>
              <a:t>You will be required to take 9 credit hours from this section before you graduate. You will not be eligible to take these courses until you have earned 21 hours from Foundations and Explorations or until you have reached Junior standing. </a:t>
            </a:r>
          </a:p>
          <a:p>
            <a:pPr marL="0" indent="0">
              <a:buFont typeface="Arial" panose="020B0604020202020204" pitchFamily="34" charset="0"/>
              <a:buNone/>
            </a:pPr>
            <a:r>
              <a:rPr lang="en-US" baseline="0" dirty="0" smtClean="0"/>
              <a:t>Categories include Social and Cultural, Local to Global and Systems. </a:t>
            </a:r>
          </a:p>
          <a:p>
            <a:pPr marL="0" indent="0">
              <a:buFont typeface="Arial" panose="020B0604020202020204" pitchFamily="34" charset="0"/>
              <a:buNone/>
            </a:pPr>
            <a:r>
              <a:rPr lang="en-US" baseline="0" dirty="0" smtClean="0"/>
              <a:t>You will be required to take one course from Social to Cultural (3 credit hours), Local to Global (3 credit hours) and Systems (3 credit hours).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Language Proficiency of Novice-High must be reached before 60 credit hours. This can be done by taking a language test at the Counseling and Testing Center or by completely a language at the 120 level or higher (Additional information can be found on the Modern Language Website, http://www.wku.edu/modernlanguages/placement/)</a:t>
            </a:r>
          </a:p>
          <a:p>
            <a:endParaRPr lang="en-US" baseline="0" dirty="0" smtClean="0"/>
          </a:p>
        </p:txBody>
      </p:sp>
      <p:sp>
        <p:nvSpPr>
          <p:cNvPr id="4" name="Slide Number Placeholder 3"/>
          <p:cNvSpPr>
            <a:spLocks noGrp="1"/>
          </p:cNvSpPr>
          <p:nvPr>
            <p:ph type="sldNum" sz="quarter" idx="10"/>
          </p:nvPr>
        </p:nvSpPr>
        <p:spPr/>
        <p:txBody>
          <a:bodyPr/>
          <a:lstStyle/>
          <a:p>
            <a:fld id="{FE770BC6-0BB3-4AFD-83FA-EA4E2CA59416}" type="slidenum">
              <a:rPr lang="en-US" smtClean="0"/>
              <a:pPr/>
              <a:t>8</a:t>
            </a:fld>
            <a:endParaRPr lang="en-US"/>
          </a:p>
        </p:txBody>
      </p:sp>
    </p:spTree>
    <p:extLst>
      <p:ext uri="{BB962C8B-B14F-4D97-AF65-F5344CB8AC3E}">
        <p14:creationId xmlns:p14="http://schemas.microsoft.com/office/powerpoint/2010/main" val="413591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70BC6-0BB3-4AFD-83FA-EA4E2CA59416}" type="slidenum">
              <a:rPr lang="en-US" smtClean="0"/>
              <a:pPr/>
              <a:t>9</a:t>
            </a:fld>
            <a:endParaRPr lang="en-US" dirty="0"/>
          </a:p>
        </p:txBody>
      </p:sp>
    </p:spTree>
    <p:extLst>
      <p:ext uri="{BB962C8B-B14F-4D97-AF65-F5344CB8AC3E}">
        <p14:creationId xmlns:p14="http://schemas.microsoft.com/office/powerpoint/2010/main" val="1116499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You need 120 hours to graduate from WKU with a Bachelors degree.</a:t>
            </a:r>
            <a:r>
              <a:rPr lang="en-US" baseline="0" dirty="0" smtClean="0"/>
              <a:t> 39 of these will be general education requirements, the rest will come from your major and possibly electives.</a:t>
            </a:r>
          </a:p>
          <a:p>
            <a:endParaRPr lang="en-US" baseline="0" dirty="0" smtClean="0"/>
          </a:p>
          <a:p>
            <a:r>
              <a:rPr lang="en-US" baseline="0" dirty="0" smtClean="0"/>
              <a:t>To be a full time student, you need to take 12 credit hours. But everyone wants to graduate in four years, or eight semesters, right? Well four years of 12 credits/semester will only get you to 96 credits. 12 credits a semester will lead towards a degree in 5 years.</a:t>
            </a:r>
          </a:p>
          <a:p>
            <a:endParaRPr lang="en-US" baseline="0" dirty="0" smtClean="0"/>
          </a:p>
          <a:p>
            <a:r>
              <a:rPr lang="en-US" baseline="0" dirty="0" smtClean="0"/>
              <a:t>In order to graduate in four years, you need to average 15 credits a semester or 30 credits a year. Smaller course loads can be taken in the fall/spring and supplemented with winter and summer classed to keep you on track. Just remember that credits taken and credits earned also affect things like financial aid.</a:t>
            </a:r>
          </a:p>
          <a:p>
            <a:endParaRPr lang="en-US" baseline="0" dirty="0" smtClean="0"/>
          </a:p>
          <a:p>
            <a:r>
              <a:rPr lang="en-US" baseline="0" dirty="0" smtClean="0"/>
              <a:t>Also note that developmental courses, course designator of less than 100, do not count towards your graduation total or cumulative GPA.</a:t>
            </a:r>
          </a:p>
          <a:p>
            <a:r>
              <a:rPr lang="en-US" baseline="0" dirty="0" smtClean="0"/>
              <a:t>	English ACT of 16/17 – Students take 100E – one extra hour per week (counts as credit)</a:t>
            </a:r>
          </a:p>
          <a:p>
            <a:r>
              <a:rPr lang="en-US" baseline="0" dirty="0" smtClean="0"/>
              <a:t>	English ACT 15 and below – student takes English 055 – must pass with a “C” or better to take ENG 100</a:t>
            </a:r>
          </a:p>
          <a:p>
            <a:r>
              <a:rPr lang="en-US" baseline="0" dirty="0" smtClean="0"/>
              <a:t>	Reading ACT 18/19 – Student takes Literacy 199 (counts as credit) – must pass with a “C” or higher</a:t>
            </a:r>
          </a:p>
          <a:p>
            <a:r>
              <a:rPr lang="en-US" baseline="0" dirty="0" smtClean="0"/>
              <a:t>	Reading ACT 17 and below – student takes DRDG 080 – must pass with a “C” or better</a:t>
            </a:r>
          </a:p>
          <a:p>
            <a:r>
              <a:rPr lang="en-US" baseline="0" dirty="0" smtClean="0"/>
              <a:t>	Math is determined by ACT score and the Math Department Placement test according to a chart. DMA 055 and DMA 096 require a “C” or higher in order to move on to the next level.</a:t>
            </a:r>
          </a:p>
          <a:p>
            <a:endParaRPr lang="en-US" baseline="0" dirty="0" smtClean="0"/>
          </a:p>
          <a:p>
            <a:r>
              <a:rPr lang="en-US" baseline="0" dirty="0" smtClean="0"/>
              <a:t>Failing a course in most cases means getting an “F” although some classes require a “C” or better. If you fail, all is not lost! You can repeat courses.</a:t>
            </a:r>
          </a:p>
          <a:p>
            <a:endParaRPr lang="en-US" baseline="0" dirty="0" smtClean="0"/>
          </a:p>
          <a:p>
            <a:r>
              <a:rPr lang="en-US" baseline="0" dirty="0" smtClean="0"/>
              <a:t>Repeating courses – (Undergraduate Catalog page 30)</a:t>
            </a:r>
          </a:p>
          <a:p>
            <a:r>
              <a:rPr lang="en-US" baseline="0" dirty="0" smtClean="0"/>
              <a:t>	An undergraduate student is permitted to repeat a maximum of six courses. Only two courses in which a grade of “C” or above has been earned may be repeated.</a:t>
            </a:r>
          </a:p>
          <a:p>
            <a:r>
              <a:rPr lang="en-US" baseline="0" dirty="0" smtClean="0"/>
              <a:t>	Credit for a course in which a grade of “F” has been received can be earned only by repeating the course in residence unless prior approval is given by the head of the department in which 	the course was failed.</a:t>
            </a:r>
          </a:p>
          <a:p>
            <a:r>
              <a:rPr lang="en-US" baseline="0" dirty="0" smtClean="0"/>
              <a:t>	A course in which a grade of “D” has been received may be repeated at another accredited institution.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E770BC6-0BB3-4AFD-83FA-EA4E2CA59416}" type="slidenum">
              <a:rPr lang="en-US" smtClean="0"/>
              <a:pPr/>
              <a:t>10</a:t>
            </a:fld>
            <a:endParaRPr lang="en-US"/>
          </a:p>
        </p:txBody>
      </p:sp>
    </p:spTree>
    <p:extLst>
      <p:ext uri="{BB962C8B-B14F-4D97-AF65-F5344CB8AC3E}">
        <p14:creationId xmlns:p14="http://schemas.microsoft.com/office/powerpoint/2010/main" val="472735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B5ADD6D-662B-4551-8EC9-8BD0493FC264}" type="slidenum">
              <a:rPr lang="en-US" smtClean="0"/>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5E556CC-9ED4-4F59-ADF8-51066FF2A91C}" type="slidenum">
              <a:rPr lang="en-US" smtClean="0"/>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D1306FB-4C4F-46BF-ACEF-AB1037F1F28B}" type="slidenum">
              <a:rPr lang="en-US" smtClean="0"/>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981200"/>
            <a:ext cx="8229600" cy="4144963"/>
          </a:xfrm>
        </p:spPr>
        <p:txBody>
          <a:bodyPr/>
          <a:lstStyle>
            <a:lvl1pPr>
              <a:buNone/>
              <a:defRPr/>
            </a:lvl1pPr>
            <a:lvl2pPr>
              <a:buFont typeface="Arial" pitchFamily="34" charset="0"/>
              <a:buChar char="•"/>
              <a:defRPr sz="3200"/>
            </a:lvl2pPr>
            <a:lvl3pPr>
              <a:buFont typeface="Wingdings" pitchFamily="2" charset="2"/>
              <a:buChar char="Ø"/>
              <a:defRPr sz="3200"/>
            </a:lvl3pPr>
            <a:lvl4pPr>
              <a:defRPr sz="3200"/>
            </a:lvl4pPr>
            <a:lvl5pPr>
              <a:defRPr sz="3200"/>
            </a:lvl5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6BF2BB4-7C65-4595-A995-798B9F442313}" type="slidenum">
              <a:rPr lang="en-US" smtClean="0"/>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0CC05B6-929D-4C87-ACAD-739F3AC5BB62}" type="slidenum">
              <a:rPr lang="en-US" smtClean="0"/>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1C70ABF-E5DF-417A-A19A-616BE09C4BCF}" type="slidenum">
              <a:rPr lang="en-US" smtClean="0"/>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B6D6E399-B1C0-4183-B3B6-EB879AC3F0F4}" type="slidenum">
              <a:rPr lang="en-US" smtClean="0"/>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34F12BDE-FE1D-40F8-AE88-AC5941DC6665}" type="slidenum">
              <a:rPr lang="en-US" smtClean="0"/>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F72C6A57-E32D-4F8A-BCEF-73231221E8A0}" type="slidenum">
              <a:rPr lang="en-US" smtClean="0"/>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EC663F69-4A95-4717-A207-1384372B24E3}" type="slidenum">
              <a:rPr lang="en-US" smtClean="0"/>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BCEE0CFA-52C1-4338-983F-010B1B5B12D2}" type="slidenum">
              <a:rPr lang="en-US" smtClean="0"/>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5532065E-DFFA-44AA-99F1-0310FB78797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ku.edu/biology/student_resources_and_organizations.ph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762000" y="1447800"/>
            <a:ext cx="7772400" cy="1470025"/>
          </a:xfrm>
        </p:spPr>
        <p:txBody>
          <a:bodyPr/>
          <a:lstStyle/>
          <a:p>
            <a:r>
              <a:rPr lang="en-US" dirty="0"/>
              <a:t>Biology Major</a:t>
            </a:r>
          </a:p>
        </p:txBody>
      </p:sp>
      <p:sp>
        <p:nvSpPr>
          <p:cNvPr id="4101" name="Rectangle 5"/>
          <p:cNvSpPr>
            <a:spLocks noGrp="1" noChangeArrowheads="1"/>
          </p:cNvSpPr>
          <p:nvPr>
            <p:ph type="subTitle" idx="1"/>
          </p:nvPr>
        </p:nvSpPr>
        <p:spPr>
          <a:xfrm>
            <a:off x="609600" y="2667000"/>
            <a:ext cx="8077200" cy="1066800"/>
          </a:xfrm>
        </p:spPr>
        <p:txBody>
          <a:bodyPr/>
          <a:lstStyle/>
          <a:p>
            <a:r>
              <a:rPr lang="en-US" sz="5400" dirty="0"/>
              <a:t>Academic Advising</a:t>
            </a:r>
          </a:p>
        </p:txBody>
      </p:sp>
      <p:pic>
        <p:nvPicPr>
          <p:cNvPr id="4" name="Picture 3" descr="bdlogowhtbkg.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152400" y="3513364"/>
            <a:ext cx="2124075" cy="1943100"/>
          </a:xfrm>
          <a:prstGeom prst="rect">
            <a:avLst/>
          </a:prstGeom>
          <a:noFill/>
          <a:ln w="9525">
            <a:noFill/>
            <a:miter lim="800000"/>
            <a:headEnd/>
            <a:tailEnd/>
          </a:ln>
        </p:spPr>
      </p:pic>
      <p:pic>
        <p:nvPicPr>
          <p:cNvPr id="5" name="Picture 7" descr="davincbrain"/>
          <p:cNvPicPr>
            <a:picLocks noChangeAspect="1" noChangeArrowheads="1"/>
          </p:cNvPicPr>
          <p:nvPr/>
        </p:nvPicPr>
        <p:blipFill>
          <a:blip r:embed="rId3" cstate="print"/>
          <a:srcRect/>
          <a:stretch>
            <a:fillRect/>
          </a:stretch>
        </p:blipFill>
        <p:spPr bwMode="auto">
          <a:xfrm>
            <a:off x="2514600" y="3786187"/>
            <a:ext cx="1905000" cy="1681163"/>
          </a:xfrm>
          <a:prstGeom prst="rect">
            <a:avLst/>
          </a:prstGeom>
          <a:noFill/>
          <a:ln w="9525">
            <a:noFill/>
            <a:miter lim="800000"/>
            <a:headEnd/>
            <a:tailEnd/>
          </a:ln>
        </p:spPr>
      </p:pic>
      <p:pic>
        <p:nvPicPr>
          <p:cNvPr id="6" name="Picture 5" descr="btlogoSM.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4965700" y="3624261"/>
            <a:ext cx="1663700" cy="2005013"/>
          </a:xfrm>
          <a:prstGeom prst="rect">
            <a:avLst/>
          </a:prstGeom>
          <a:noFill/>
          <a:ln w="9525">
            <a:noFill/>
            <a:miter lim="800000"/>
            <a:headEnd/>
            <a:tailEnd/>
          </a:ln>
        </p:spPr>
      </p:pic>
      <p:pic>
        <p:nvPicPr>
          <p:cNvPr id="7" name="Picture 7" descr="BISC.jpg"/>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7086600" y="3750468"/>
            <a:ext cx="1752600" cy="1752600"/>
          </a:xfrm>
          <a:prstGeom prst="rect">
            <a:avLst/>
          </a:prstGeom>
          <a:noFill/>
          <a:ln w="9525">
            <a:noFill/>
            <a:miter lim="800000"/>
            <a:headEnd/>
            <a:tailEnd/>
          </a:ln>
        </p:spPr>
      </p:pic>
      <p:pic>
        <p:nvPicPr>
          <p:cNvPr id="8" name="Picture 7" descr="bio_final_small.jpg"/>
          <p:cNvPicPr>
            <a:picLocks noChangeAspect="1"/>
          </p:cNvPicPr>
          <p:nvPr/>
        </p:nvPicPr>
        <p:blipFill>
          <a:blip r:embed="rId6" cstate="print">
            <a:clrChange>
              <a:clrFrom>
                <a:srgbClr val="FDFDFD"/>
              </a:clrFrom>
              <a:clrTo>
                <a:srgbClr val="FDFDFD">
                  <a:alpha val="0"/>
                </a:srgbClr>
              </a:clrTo>
            </a:clrChange>
          </a:blip>
          <a:stretch>
            <a:fillRect/>
          </a:stretch>
        </p:blipFill>
        <p:spPr>
          <a:xfrm>
            <a:off x="6039933" y="0"/>
            <a:ext cx="3104068" cy="26670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962400" cy="914400"/>
          </a:xfrm>
        </p:spPr>
        <p:txBody>
          <a:bodyPr/>
          <a:lstStyle/>
          <a:p>
            <a:pPr algn="l"/>
            <a:r>
              <a:rPr lang="en-US" sz="3600" b="1" dirty="0" smtClean="0"/>
              <a:t>Graduation Reality</a:t>
            </a:r>
            <a:endParaRPr lang="en-US" sz="3600" b="1" dirty="0"/>
          </a:p>
        </p:txBody>
      </p:sp>
      <p:sp>
        <p:nvSpPr>
          <p:cNvPr id="3" name="Content Placeholder 2"/>
          <p:cNvSpPr>
            <a:spLocks noGrp="1"/>
          </p:cNvSpPr>
          <p:nvPr>
            <p:ph idx="1"/>
          </p:nvPr>
        </p:nvSpPr>
        <p:spPr>
          <a:xfrm>
            <a:off x="457200" y="1981200"/>
            <a:ext cx="5715000" cy="5715000"/>
          </a:xfrm>
        </p:spPr>
        <p:txBody>
          <a:bodyPr/>
          <a:lstStyle/>
          <a:p>
            <a:pPr>
              <a:buFont typeface="Arial" pitchFamily="34" charset="0"/>
              <a:buChar char="•"/>
            </a:pPr>
            <a:r>
              <a:rPr lang="en-US" sz="2600" dirty="0" smtClean="0"/>
              <a:t>Minimum of 120 hours needed</a:t>
            </a:r>
          </a:p>
          <a:p>
            <a:pPr>
              <a:buFont typeface="Arial" pitchFamily="34" charset="0"/>
              <a:buChar char="•"/>
            </a:pPr>
            <a:r>
              <a:rPr lang="en-US" sz="2600" dirty="0" smtClean="0">
                <a:sym typeface="Symbol"/>
              </a:rPr>
              <a:t>12 hour minimum to be full time</a:t>
            </a:r>
          </a:p>
          <a:p>
            <a:pPr lvl="1"/>
            <a:r>
              <a:rPr lang="en-US" sz="2200" dirty="0" smtClean="0"/>
              <a:t>BUT… 12 hours X 8 semester = 96 hours</a:t>
            </a:r>
          </a:p>
          <a:p>
            <a:pPr>
              <a:buFont typeface="Arial" pitchFamily="34" charset="0"/>
              <a:buChar char="•"/>
            </a:pPr>
            <a:r>
              <a:rPr lang="en-US" sz="2600" dirty="0" smtClean="0">
                <a:sym typeface="Symbol"/>
              </a:rPr>
              <a:t>15 hrs/semester = 120 hours in 4 years</a:t>
            </a:r>
          </a:p>
          <a:p>
            <a:pPr lvl="1"/>
            <a:r>
              <a:rPr lang="en-US" sz="2200" dirty="0" smtClean="0">
                <a:sym typeface="Symbol"/>
              </a:rPr>
              <a:t>Or winter and summer hours can be taken to supplement spring and fall classes</a:t>
            </a:r>
          </a:p>
          <a:p>
            <a:pPr>
              <a:buFont typeface="Arial" pitchFamily="34" charset="0"/>
              <a:buChar char="•"/>
            </a:pPr>
            <a:r>
              <a:rPr lang="en-US" sz="2600" dirty="0" smtClean="0">
                <a:sym typeface="Symbol"/>
              </a:rPr>
              <a:t>Developmental courses</a:t>
            </a:r>
          </a:p>
          <a:p>
            <a:pPr>
              <a:buFont typeface="Arial" pitchFamily="34" charset="0"/>
              <a:buChar char="•"/>
            </a:pPr>
            <a:r>
              <a:rPr lang="en-US" sz="2600" dirty="0" smtClean="0">
                <a:sym typeface="Symbol"/>
              </a:rPr>
              <a:t>Failing a course</a:t>
            </a:r>
          </a:p>
          <a:p>
            <a:endParaRPr lang="en-US" sz="2600" dirty="0" smtClean="0">
              <a:sym typeface="Symbol"/>
            </a:endParaRPr>
          </a:p>
          <a:p>
            <a:endParaRPr lang="en-US" dirty="0" smtClean="0"/>
          </a:p>
          <a:p>
            <a:pPr>
              <a:buNone/>
            </a:pPr>
            <a:endParaRPr lang="en-US" dirty="0"/>
          </a:p>
        </p:txBody>
      </p:sp>
      <p:sp>
        <p:nvSpPr>
          <p:cNvPr id="5" name="TextBox 4"/>
          <p:cNvSpPr txBox="1"/>
          <p:nvPr/>
        </p:nvSpPr>
        <p:spPr>
          <a:xfrm>
            <a:off x="8763000" y="152400"/>
            <a:ext cx="304800" cy="381000"/>
          </a:xfrm>
          <a:prstGeom prst="rect">
            <a:avLst/>
          </a:prstGeom>
          <a:noFill/>
        </p:spPr>
        <p:txBody>
          <a:bodyPr wrap="square" rtlCol="0">
            <a:spAutoFit/>
          </a:bodyPr>
          <a:lstStyle/>
          <a:p>
            <a:r>
              <a:rPr lang="en-US" dirty="0" smtClean="0"/>
              <a:t>9</a:t>
            </a:r>
            <a:endParaRPr lang="en-US" dirty="0"/>
          </a:p>
        </p:txBody>
      </p:sp>
      <p:pic>
        <p:nvPicPr>
          <p:cNvPr id="1026" name="Picture 2" descr="S:\UNIVERSITY-WIDE-SHARED\University Photography\Photos\2013 Commencements\spring 2-00\2013.05.11_ 2-00 commencement _lewis-007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577" r="12707"/>
          <a:stretch/>
        </p:blipFill>
        <p:spPr bwMode="auto">
          <a:xfrm>
            <a:off x="6196641" y="1219200"/>
            <a:ext cx="2738887" cy="459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0366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smtClean="0"/>
              <a:t>iCAP</a:t>
            </a:r>
          </a:p>
        </p:txBody>
      </p:sp>
      <p:sp>
        <p:nvSpPr>
          <p:cNvPr id="20482" name="Content Placeholder 2"/>
          <p:cNvSpPr>
            <a:spLocks noGrp="1"/>
          </p:cNvSpPr>
          <p:nvPr>
            <p:ph idx="1"/>
          </p:nvPr>
        </p:nvSpPr>
        <p:spPr>
          <a:xfrm>
            <a:off x="1676400" y="1524000"/>
            <a:ext cx="5638800" cy="4525963"/>
          </a:xfrm>
        </p:spPr>
        <p:txBody>
          <a:bodyPr/>
          <a:lstStyle/>
          <a:p>
            <a:pPr eaLnBrk="1" hangingPunct="1"/>
            <a:r>
              <a:rPr lang="en-US" dirty="0" smtClean="0"/>
              <a:t>Degree Audit for your major</a:t>
            </a:r>
          </a:p>
          <a:p>
            <a:pPr eaLnBrk="1" hangingPunct="1"/>
            <a:r>
              <a:rPr lang="en-US" dirty="0" smtClean="0"/>
              <a:t>“What if” Audit</a:t>
            </a:r>
          </a:p>
          <a:p>
            <a:pPr eaLnBrk="1" hangingPunct="1"/>
            <a:r>
              <a:rPr lang="en-US" dirty="0" smtClean="0"/>
              <a:t>TopNet</a:t>
            </a:r>
          </a:p>
          <a:p>
            <a:pPr lvl="1" eaLnBrk="1" hangingPunct="1"/>
            <a:r>
              <a:rPr lang="en-US" dirty="0" smtClean="0"/>
              <a:t>Student Services</a:t>
            </a:r>
          </a:p>
          <a:p>
            <a:pPr lvl="2" eaLnBrk="1" hangingPunct="1"/>
            <a:r>
              <a:rPr lang="en-US" b="1" dirty="0" smtClean="0">
                <a:solidFill>
                  <a:srgbClr val="00B0F0"/>
                </a:solidFill>
              </a:rPr>
              <a:t>iCAP (Interactive Degree Audit)</a:t>
            </a:r>
          </a:p>
          <a:p>
            <a:pPr eaLnBrk="1" hangingPunct="1"/>
            <a:endParaRPr lang="en-US" dirty="0" smtClean="0"/>
          </a:p>
        </p:txBody>
      </p:sp>
      <p:pic>
        <p:nvPicPr>
          <p:cNvPr id="4" name="Picture 0" descr="C:\Documents and Settings\wkuuser\Desktop\icap_logo_bevel.gif"/>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81800" y="5181600"/>
            <a:ext cx="1828800" cy="887104"/>
          </a:xfrm>
          <a:prstGeom prst="rect">
            <a:avLst/>
          </a:prstGeom>
          <a:noFill/>
        </p:spPr>
      </p:pic>
    </p:spTree>
    <p:custDataLst>
      <p:tags r:id="rId1"/>
    </p:custDataLst>
    <p:extLst>
      <p:ext uri="{BB962C8B-B14F-4D97-AF65-F5344CB8AC3E}">
        <p14:creationId xmlns:p14="http://schemas.microsoft.com/office/powerpoint/2010/main" val="383280935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0" descr="C:\Documents and Settings\wkuuser\Desktop\icap_logo_bevel.gif"/>
          <p:cNvPicPr>
            <a:picLocks noChangeAspect="1" noChangeArrowheads="1"/>
          </p:cNvPicPr>
          <p:nvPr/>
        </p:nvPicPr>
        <p:blipFill>
          <a:blip r:embed="rId3" cstate="print"/>
          <a:srcRect/>
          <a:stretch>
            <a:fillRect/>
          </a:stretch>
        </p:blipFill>
        <p:spPr bwMode="auto">
          <a:xfrm>
            <a:off x="98367" y="1258666"/>
            <a:ext cx="1828800" cy="887104"/>
          </a:xfrm>
          <a:prstGeom prst="rect">
            <a:avLst/>
          </a:prstGeom>
          <a:noFill/>
        </p:spPr>
      </p:pic>
      <p:sp>
        <p:nvSpPr>
          <p:cNvPr id="7" name="TextBox 6"/>
          <p:cNvSpPr txBox="1"/>
          <p:nvPr/>
        </p:nvSpPr>
        <p:spPr>
          <a:xfrm>
            <a:off x="8763000" y="152400"/>
            <a:ext cx="304800" cy="381000"/>
          </a:xfrm>
          <a:prstGeom prst="rect">
            <a:avLst/>
          </a:prstGeom>
          <a:noFill/>
        </p:spPr>
        <p:txBody>
          <a:bodyPr wrap="square" rtlCol="0">
            <a:spAutoFit/>
          </a:bodyPr>
          <a:lstStyle/>
          <a:p>
            <a:r>
              <a:rPr lang="en-US" dirty="0" smtClean="0"/>
              <a:t>8</a:t>
            </a:r>
            <a:endParaRPr lang="en-US" dirty="0"/>
          </a:p>
        </p:txBody>
      </p:sp>
      <p:pic>
        <p:nvPicPr>
          <p:cNvPr id="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54650" b="9261"/>
          <a:stretch/>
        </p:blipFill>
        <p:spPr bwMode="auto">
          <a:xfrm>
            <a:off x="3164607" y="990601"/>
            <a:ext cx="4618209" cy="4953000"/>
          </a:xfrm>
          <a:prstGeom prst="rect">
            <a:avLst/>
          </a:prstGeom>
          <a:noFill/>
          <a:ln w="9525">
            <a:noFill/>
            <a:miter lim="800000"/>
            <a:headEnd/>
            <a:tailEnd/>
          </a:ln>
        </p:spPr>
      </p:pic>
    </p:spTree>
    <p:extLst>
      <p:ext uri="{BB962C8B-B14F-4D97-AF65-F5344CB8AC3E}">
        <p14:creationId xmlns:p14="http://schemas.microsoft.com/office/powerpoint/2010/main" val="241899529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Grp="1" noChangeArrowheads="1"/>
          </p:cNvSpPr>
          <p:nvPr>
            <p:ph idx="1"/>
          </p:nvPr>
        </p:nvSpPr>
        <p:spPr>
          <a:xfrm>
            <a:off x="457200" y="1981200"/>
            <a:ext cx="8077200" cy="4267200"/>
          </a:xfrm>
        </p:spPr>
        <p:txBody>
          <a:bodyPr/>
          <a:lstStyle/>
          <a:p>
            <a:pPr>
              <a:buFont typeface="Arial" pitchFamily="34" charset="0"/>
              <a:buChar char="•"/>
            </a:pPr>
            <a:r>
              <a:rPr lang="en-US" sz="2600" dirty="0" smtClean="0"/>
              <a:t>Attend class</a:t>
            </a:r>
          </a:p>
          <a:p>
            <a:pPr>
              <a:buFont typeface="Arial" pitchFamily="34" charset="0"/>
              <a:buChar char="•"/>
            </a:pPr>
            <a:r>
              <a:rPr lang="en-US" sz="2600" dirty="0" smtClean="0"/>
              <a:t>Notify your instructor before missing a class if possible</a:t>
            </a:r>
          </a:p>
          <a:p>
            <a:pPr>
              <a:buFont typeface="Arial" pitchFamily="34" charset="0"/>
              <a:buChar char="•"/>
            </a:pPr>
            <a:r>
              <a:rPr lang="en-US" sz="2600" dirty="0" smtClean="0"/>
              <a:t>Do the required reading</a:t>
            </a:r>
          </a:p>
          <a:p>
            <a:pPr>
              <a:buFont typeface="Arial" pitchFamily="34" charset="0"/>
              <a:buChar char="•"/>
            </a:pPr>
            <a:r>
              <a:rPr lang="en-US" sz="2600" dirty="0" smtClean="0"/>
              <a:t>Complete assignments on-time/early</a:t>
            </a:r>
          </a:p>
          <a:p>
            <a:pPr>
              <a:buFont typeface="Arial" pitchFamily="34" charset="0"/>
              <a:buChar char="•"/>
            </a:pPr>
            <a:r>
              <a:rPr lang="en-US" sz="2600" dirty="0" smtClean="0"/>
              <a:t>Keep coursework high on your priorities</a:t>
            </a:r>
          </a:p>
          <a:p>
            <a:pPr>
              <a:buFont typeface="Arial" pitchFamily="34" charset="0"/>
              <a:buChar char="•"/>
            </a:pPr>
            <a:r>
              <a:rPr lang="en-US" sz="2600" dirty="0" smtClean="0"/>
              <a:t>Academic Dishonesty will earn you an F, or worse</a:t>
            </a:r>
          </a:p>
          <a:p>
            <a:pPr>
              <a:buFont typeface="Arial" pitchFamily="34" charset="0"/>
              <a:buChar char="•"/>
            </a:pPr>
            <a:r>
              <a:rPr lang="en-US" sz="2600" dirty="0" smtClean="0"/>
              <a:t>Check your WKU email/Blackboard every morning</a:t>
            </a:r>
          </a:p>
        </p:txBody>
      </p:sp>
      <p:pic>
        <p:nvPicPr>
          <p:cNvPr id="8199" name="Picture 7" descr="C:\Documents and Settings\wkuuser\Local Settings\Temporary Internet Files\Content.IE5\DEE3KSZX\MP900442265[1].jpg"/>
          <p:cNvPicPr>
            <a:picLocks noChangeAspect="1" noChangeArrowheads="1"/>
          </p:cNvPicPr>
          <p:nvPr/>
        </p:nvPicPr>
        <p:blipFill>
          <a:blip r:embed="rId3" cstate="print"/>
          <a:srcRect/>
          <a:stretch>
            <a:fillRect/>
          </a:stretch>
        </p:blipFill>
        <p:spPr bwMode="auto">
          <a:xfrm>
            <a:off x="6477000" y="2895600"/>
            <a:ext cx="2362200" cy="1574800"/>
          </a:xfrm>
          <a:prstGeom prst="rect">
            <a:avLst/>
          </a:prstGeom>
          <a:noFill/>
        </p:spPr>
      </p:pic>
      <p:sp>
        <p:nvSpPr>
          <p:cNvPr id="6" name="Title 1"/>
          <p:cNvSpPr txBox="1">
            <a:spLocks/>
          </p:cNvSpPr>
          <p:nvPr/>
        </p:nvSpPr>
        <p:spPr bwMode="auto">
          <a:xfrm>
            <a:off x="457200" y="1066800"/>
            <a:ext cx="6705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Tips for Academic Success</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29400" y="5181600"/>
            <a:ext cx="1905000" cy="369332"/>
          </a:xfrm>
          <a:prstGeom prst="rect">
            <a:avLst/>
          </a:prstGeom>
          <a:noFill/>
        </p:spPr>
        <p:txBody>
          <a:bodyPr wrap="square" rtlCol="0">
            <a:spAutoFit/>
          </a:bodyPr>
          <a:lstStyle/>
          <a:p>
            <a:endParaRPr lang="en-US" dirty="0"/>
          </a:p>
        </p:txBody>
      </p:sp>
      <p:sp>
        <p:nvSpPr>
          <p:cNvPr id="7" name="Title 1"/>
          <p:cNvSpPr txBox="1">
            <a:spLocks/>
          </p:cNvSpPr>
          <p:nvPr/>
        </p:nvSpPr>
        <p:spPr bwMode="auto">
          <a:xfrm>
            <a:off x="457200" y="914400"/>
            <a:ext cx="6705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More Tips for Academic Success</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5"/>
          <p:cNvSpPr>
            <a:spLocks noGrp="1" noChangeArrowheads="1"/>
          </p:cNvSpPr>
          <p:nvPr>
            <p:ph idx="1"/>
          </p:nvPr>
        </p:nvSpPr>
        <p:spPr>
          <a:xfrm>
            <a:off x="457200" y="1676400"/>
            <a:ext cx="8305800" cy="4114800"/>
          </a:xfrm>
        </p:spPr>
        <p:txBody>
          <a:bodyPr/>
          <a:lstStyle/>
          <a:p>
            <a:pPr>
              <a:buFont typeface="Arial" pitchFamily="34" charset="0"/>
              <a:buChar char="•"/>
            </a:pPr>
            <a:r>
              <a:rPr lang="en-US" sz="2600" dirty="0" smtClean="0"/>
              <a:t>Get to know your instructors</a:t>
            </a:r>
          </a:p>
          <a:p>
            <a:pPr>
              <a:buFont typeface="Arial" pitchFamily="34" charset="0"/>
              <a:buChar char="•"/>
            </a:pPr>
            <a:r>
              <a:rPr lang="en-US" sz="2600" dirty="0" smtClean="0"/>
              <a:t>Get to know your academic advisor</a:t>
            </a:r>
            <a:endParaRPr lang="en-US" sz="2600" dirty="0"/>
          </a:p>
          <a:p>
            <a:pPr>
              <a:buFont typeface="Arial" pitchFamily="34" charset="0"/>
              <a:buChar char="•"/>
            </a:pPr>
            <a:r>
              <a:rPr lang="en-US" sz="2600" dirty="0" smtClean="0"/>
              <a:t>Treat school as a full-time job (40 hours a week)</a:t>
            </a:r>
          </a:p>
          <a:p>
            <a:pPr lvl="1"/>
            <a:r>
              <a:rPr lang="en-US" sz="2200" dirty="0" smtClean="0"/>
              <a:t>Make study time a regular part of your day</a:t>
            </a:r>
          </a:p>
          <a:p>
            <a:pPr>
              <a:buFont typeface="Arial" pitchFamily="34" charset="0"/>
              <a:buChar char="•"/>
            </a:pPr>
            <a:r>
              <a:rPr lang="en-US" sz="2600" dirty="0" smtClean="0"/>
              <a:t>Make friends in class… the kind that will help you, not the kind that will distract you</a:t>
            </a:r>
          </a:p>
          <a:p>
            <a:pPr>
              <a:buFont typeface="Arial" pitchFamily="34" charset="0"/>
              <a:buChar char="•"/>
            </a:pPr>
            <a:r>
              <a:rPr lang="en-US" sz="2600" dirty="0" smtClean="0"/>
              <a:t>Get tutoring/help when you need it</a:t>
            </a:r>
          </a:p>
          <a:p>
            <a:pPr>
              <a:buFont typeface="Arial" pitchFamily="34" charset="0"/>
              <a:buChar char="•"/>
            </a:pPr>
            <a:r>
              <a:rPr lang="en-US" sz="2600" dirty="0" smtClean="0"/>
              <a:t>Get involved in your Major’s student organizations</a:t>
            </a:r>
          </a:p>
          <a:p>
            <a:pPr lvl="1"/>
            <a:r>
              <a:rPr lang="en-US" sz="2600" dirty="0" smtClean="0">
                <a:hlinkClick r:id="rId3"/>
              </a:rPr>
              <a:t>Student Resources and Organizations</a:t>
            </a:r>
            <a:endParaRPr lang="en-US" sz="26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990600"/>
            <a:ext cx="3352800" cy="914400"/>
          </a:xfrm>
        </p:spPr>
        <p:txBody>
          <a:bodyPr/>
          <a:lstStyle/>
          <a:p>
            <a:r>
              <a:rPr lang="en-US" sz="3600" b="1" dirty="0" smtClean="0"/>
              <a:t>In Conclusion:</a:t>
            </a:r>
            <a:endParaRPr lang="en-US" sz="3600" b="1" dirty="0"/>
          </a:p>
        </p:txBody>
      </p:sp>
      <p:sp>
        <p:nvSpPr>
          <p:cNvPr id="3" name="Content Placeholder 2"/>
          <p:cNvSpPr>
            <a:spLocks noGrp="1"/>
          </p:cNvSpPr>
          <p:nvPr>
            <p:ph idx="1"/>
          </p:nvPr>
        </p:nvSpPr>
        <p:spPr>
          <a:xfrm>
            <a:off x="381000" y="2057400"/>
            <a:ext cx="8077200" cy="4495800"/>
          </a:xfrm>
        </p:spPr>
        <p:txBody>
          <a:bodyPr/>
          <a:lstStyle/>
          <a:p>
            <a:pPr algn="ctr">
              <a:buNone/>
            </a:pPr>
            <a:r>
              <a:rPr lang="en-US" dirty="0" smtClean="0"/>
              <a:t>   Enjoy your time at WKU. </a:t>
            </a:r>
          </a:p>
          <a:p>
            <a:pPr algn="ctr">
              <a:buNone/>
            </a:pPr>
            <a:r>
              <a:rPr lang="en-US" dirty="0" smtClean="0"/>
              <a:t>Make new friends. </a:t>
            </a:r>
          </a:p>
          <a:p>
            <a:pPr algn="ctr">
              <a:buNone/>
            </a:pPr>
            <a:r>
              <a:rPr lang="en-US" dirty="0" smtClean="0"/>
              <a:t>Learn. </a:t>
            </a:r>
          </a:p>
          <a:p>
            <a:pPr algn="ctr">
              <a:buNone/>
            </a:pPr>
            <a:r>
              <a:rPr lang="en-US" dirty="0" smtClean="0"/>
              <a:t>Participate in campus activities. </a:t>
            </a:r>
          </a:p>
          <a:p>
            <a:pPr algn="ctr">
              <a:buNone/>
            </a:pPr>
            <a:r>
              <a:rPr lang="en-US" dirty="0" smtClean="0"/>
              <a:t>Get to know your advisors and instructors.</a:t>
            </a:r>
          </a:p>
          <a:p>
            <a:pPr algn="ctr">
              <a:buNone/>
            </a:pPr>
            <a:r>
              <a:rPr lang="en-US" dirty="0" smtClean="0"/>
              <a:t>Prepare for an exciting future.</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1910477"/>
            <a:ext cx="6553200" cy="1754326"/>
          </a:xfrm>
          <a:prstGeom prst="rect">
            <a:avLst/>
          </a:prstGeom>
          <a:noFill/>
        </p:spPr>
        <p:txBody>
          <a:bodyPr wrap="square" rtlCol="0">
            <a:spAutoFit/>
          </a:bodyPr>
          <a:lstStyle/>
          <a:p>
            <a:pPr algn="ctr"/>
            <a:r>
              <a:rPr lang="en-US" b="1" dirty="0" smtClean="0"/>
              <a:t>Biology Advising Center</a:t>
            </a:r>
            <a:endParaRPr lang="en-US" dirty="0"/>
          </a:p>
          <a:p>
            <a:pPr algn="ctr"/>
            <a:r>
              <a:rPr lang="en-US" b="1" dirty="0" smtClean="0"/>
              <a:t>TCCW room 376</a:t>
            </a:r>
            <a:endParaRPr lang="en-US" dirty="0"/>
          </a:p>
          <a:p>
            <a:pPr algn="ctr"/>
            <a:r>
              <a:rPr lang="en-US" b="1" dirty="0" smtClean="0"/>
              <a:t>270-745-2638</a:t>
            </a:r>
            <a:endParaRPr lang="en-US" dirty="0"/>
          </a:p>
          <a:p>
            <a:pPr algn="ctr"/>
            <a:r>
              <a:rPr lang="en-US" b="1" dirty="0" smtClean="0"/>
              <a:t>Biology.advising@wku.edu</a:t>
            </a:r>
          </a:p>
          <a:p>
            <a:pPr algn="ctr"/>
            <a:endParaRPr lang="en-US" b="1" dirty="0"/>
          </a:p>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3078892"/>
            <a:ext cx="3429000" cy="2788508"/>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533400" y="1066800"/>
            <a:ext cx="8610600" cy="914400"/>
          </a:xfrm>
        </p:spPr>
        <p:txBody>
          <a:bodyPr/>
          <a:lstStyle/>
          <a:p>
            <a:pPr algn="l"/>
            <a:r>
              <a:rPr lang="en-US" sz="3600" dirty="0"/>
              <a:t>Aims of this Session</a:t>
            </a:r>
            <a:r>
              <a:rPr lang="en-US" sz="3400" b="1" dirty="0" smtClean="0"/>
              <a:t>…</a:t>
            </a:r>
            <a:endParaRPr lang="en-US" sz="3400" b="1" dirty="0"/>
          </a:p>
        </p:txBody>
      </p:sp>
      <p:sp>
        <p:nvSpPr>
          <p:cNvPr id="7182" name="Rectangle 14"/>
          <p:cNvSpPr>
            <a:spLocks noGrp="1" noChangeArrowheads="1"/>
          </p:cNvSpPr>
          <p:nvPr>
            <p:ph idx="1"/>
          </p:nvPr>
        </p:nvSpPr>
        <p:spPr>
          <a:xfrm>
            <a:off x="457200" y="1981200"/>
            <a:ext cx="8077200" cy="4953000"/>
          </a:xfrm>
        </p:spPr>
        <p:txBody>
          <a:bodyPr/>
          <a:lstStyle/>
          <a:p>
            <a:pPr marL="457200" indent="-457200">
              <a:buFont typeface="Arial" pitchFamily="34" charset="0"/>
              <a:buChar char="•"/>
            </a:pPr>
            <a:r>
              <a:rPr lang="en-US" sz="2800" dirty="0"/>
              <a:t>Familiarize Students with Requirements for Graduation</a:t>
            </a:r>
          </a:p>
          <a:p>
            <a:pPr marL="457200" indent="-457200">
              <a:buFont typeface="Arial" pitchFamily="34" charset="0"/>
              <a:buChar char="•"/>
            </a:pPr>
            <a:r>
              <a:rPr lang="en-US" sz="2800" dirty="0"/>
              <a:t>Familiarize Students with Requirements of the Biology Majors</a:t>
            </a:r>
          </a:p>
          <a:p>
            <a:pPr marL="457200" indent="-457200">
              <a:buFont typeface="Arial" pitchFamily="34" charset="0"/>
              <a:buChar char="•"/>
            </a:pPr>
            <a:r>
              <a:rPr lang="en-US" sz="2800" dirty="0"/>
              <a:t>Check Your Progress toward Graduation</a:t>
            </a:r>
          </a:p>
          <a:p>
            <a:pPr marL="457200" indent="-457200">
              <a:buFont typeface="Arial" pitchFamily="34" charset="0"/>
              <a:buChar char="•"/>
            </a:pPr>
            <a:r>
              <a:rPr lang="en-US" sz="2800" dirty="0"/>
              <a:t>Answer any Scheduling Questions for Next Semester</a:t>
            </a:r>
          </a:p>
          <a:p>
            <a:pPr marL="457200" indent="-457200">
              <a:buFont typeface="Arial" pitchFamily="34" charset="0"/>
              <a:buChar char="•"/>
            </a:pPr>
            <a:r>
              <a:rPr lang="en-US" sz="2800" dirty="0"/>
              <a:t>Release your Advisement Hold</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533400" y="1143000"/>
            <a:ext cx="2362200" cy="685800"/>
          </a:xfrm>
        </p:spPr>
        <p:txBody>
          <a:bodyPr/>
          <a:lstStyle/>
          <a:p>
            <a:pPr algn="l"/>
            <a:r>
              <a:rPr lang="en-US" sz="3600" b="1" dirty="0" smtClean="0"/>
              <a:t>Advising</a:t>
            </a:r>
            <a:endParaRPr lang="en-US" sz="3600" b="1" dirty="0"/>
          </a:p>
        </p:txBody>
      </p:sp>
      <p:sp>
        <p:nvSpPr>
          <p:cNvPr id="11269" name="Rectangle 5"/>
          <p:cNvSpPr>
            <a:spLocks noGrp="1" noChangeArrowheads="1"/>
          </p:cNvSpPr>
          <p:nvPr>
            <p:ph idx="1"/>
          </p:nvPr>
        </p:nvSpPr>
        <p:spPr>
          <a:xfrm>
            <a:off x="304800" y="4169390"/>
            <a:ext cx="8458200" cy="1981200"/>
          </a:xfrm>
        </p:spPr>
        <p:txBody>
          <a:bodyPr/>
          <a:lstStyle/>
          <a:p>
            <a:pPr lvl="1"/>
            <a:r>
              <a:rPr lang="en-US" sz="2200" dirty="0" err="1" smtClean="0"/>
              <a:t>TopNet</a:t>
            </a:r>
            <a:r>
              <a:rPr lang="en-US" sz="2200" dirty="0" smtClean="0"/>
              <a:t>, Student Services, Registration, View Advisor Information</a:t>
            </a:r>
          </a:p>
          <a:p>
            <a:pPr>
              <a:buFont typeface="Arial" pitchFamily="34" charset="0"/>
              <a:buChar char="•"/>
            </a:pPr>
            <a:r>
              <a:rPr lang="en-US" sz="2600" dirty="0" smtClean="0"/>
              <a:t>Advisor Expectations</a:t>
            </a:r>
            <a:endParaRPr lang="en-US" sz="2600" dirty="0"/>
          </a:p>
          <a:p>
            <a:pPr>
              <a:buFont typeface="Arial" pitchFamily="34" charset="0"/>
              <a:buChar char="•"/>
            </a:pPr>
            <a:r>
              <a:rPr lang="en-US" sz="2600" dirty="0" smtClean="0"/>
              <a:t>Colonnade Plan Requirements</a:t>
            </a:r>
          </a:p>
        </p:txBody>
      </p:sp>
      <p:sp>
        <p:nvSpPr>
          <p:cNvPr id="6" name="TextBox 5"/>
          <p:cNvSpPr txBox="1"/>
          <p:nvPr/>
        </p:nvSpPr>
        <p:spPr>
          <a:xfrm>
            <a:off x="8763000" y="152400"/>
            <a:ext cx="228600" cy="369332"/>
          </a:xfrm>
          <a:prstGeom prst="rect">
            <a:avLst/>
          </a:prstGeom>
          <a:noFill/>
        </p:spPr>
        <p:txBody>
          <a:bodyPr wrap="square" rtlCol="0">
            <a:spAutoFit/>
          </a:bodyPr>
          <a:lstStyle/>
          <a:p>
            <a:r>
              <a:rPr lang="en-US" dirty="0" smtClean="0"/>
              <a:t>6</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169" y="1299556"/>
            <a:ext cx="5367131" cy="2743200"/>
          </a:xfrm>
          <a:prstGeom prst="rect">
            <a:avLst/>
          </a:prstGeom>
        </p:spPr>
      </p:pic>
      <p:sp>
        <p:nvSpPr>
          <p:cNvPr id="3" name="Rectangle 2"/>
          <p:cNvSpPr/>
          <p:nvPr/>
        </p:nvSpPr>
        <p:spPr>
          <a:xfrm>
            <a:off x="320040" y="1752600"/>
            <a:ext cx="3124200" cy="2492990"/>
          </a:xfrm>
          <a:prstGeom prst="rect">
            <a:avLst/>
          </a:prstGeom>
        </p:spPr>
        <p:txBody>
          <a:bodyPr wrap="square">
            <a:spAutoFit/>
          </a:bodyPr>
          <a:lstStyle/>
          <a:p>
            <a:pPr>
              <a:buFont typeface="Arial" pitchFamily="34" charset="0"/>
              <a:buChar char="•"/>
            </a:pPr>
            <a:r>
              <a:rPr lang="en-US" sz="2600" dirty="0" smtClean="0">
                <a:latin typeface="+mn-lt"/>
              </a:rPr>
              <a:t>    Who </a:t>
            </a:r>
            <a:r>
              <a:rPr lang="en-US" sz="2600" dirty="0">
                <a:latin typeface="+mn-lt"/>
              </a:rPr>
              <a:t>has to be </a:t>
            </a:r>
            <a:r>
              <a:rPr lang="en-US" sz="2600" dirty="0" smtClean="0">
                <a:latin typeface="+mn-lt"/>
              </a:rPr>
              <a:t>  advised</a:t>
            </a:r>
            <a:r>
              <a:rPr lang="en-US" sz="2600" dirty="0">
                <a:latin typeface="+mn-lt"/>
              </a:rPr>
              <a:t>?</a:t>
            </a:r>
          </a:p>
          <a:p>
            <a:pPr>
              <a:buFont typeface="Arial" pitchFamily="34" charset="0"/>
              <a:buChar char="•"/>
            </a:pPr>
            <a:r>
              <a:rPr lang="en-US" sz="2600" dirty="0" smtClean="0">
                <a:latin typeface="+mn-lt"/>
              </a:rPr>
              <a:t>    What </a:t>
            </a:r>
            <a:r>
              <a:rPr lang="en-US" sz="2600" dirty="0">
                <a:latin typeface="+mn-lt"/>
              </a:rPr>
              <a:t>can an advisor do for me?</a:t>
            </a:r>
          </a:p>
          <a:p>
            <a:pPr>
              <a:buFont typeface="Arial" pitchFamily="34" charset="0"/>
              <a:buChar char="•"/>
            </a:pPr>
            <a:r>
              <a:rPr lang="en-US" sz="2600" dirty="0" smtClean="0">
                <a:latin typeface="+mn-lt"/>
              </a:rPr>
              <a:t>    How </a:t>
            </a:r>
            <a:r>
              <a:rPr lang="en-US" sz="2600" dirty="0">
                <a:latin typeface="+mn-lt"/>
              </a:rPr>
              <a:t>do I find out who my advisor is?</a:t>
            </a:r>
          </a:p>
        </p:txBody>
      </p:sp>
      <p:sp>
        <p:nvSpPr>
          <p:cNvPr id="5" name="TextBox 4"/>
          <p:cNvSpPr txBox="1"/>
          <p:nvPr/>
        </p:nvSpPr>
        <p:spPr>
          <a:xfrm>
            <a:off x="4571999" y="2064993"/>
            <a:ext cx="1143000" cy="246221"/>
          </a:xfrm>
          <a:prstGeom prst="rect">
            <a:avLst/>
          </a:prstGeom>
          <a:solidFill>
            <a:schemeClr val="bg1"/>
          </a:solidFill>
        </p:spPr>
        <p:txBody>
          <a:bodyPr wrap="square" rtlCol="0">
            <a:spAutoFit/>
          </a:bodyPr>
          <a:lstStyle/>
          <a:p>
            <a:r>
              <a:rPr lang="en-US" sz="1000" b="1" dirty="0" smtClean="0">
                <a:solidFill>
                  <a:srgbClr val="00B050"/>
                </a:solidFill>
              </a:rPr>
              <a:t>Your name</a:t>
            </a:r>
            <a:endParaRPr lang="en-US" sz="1000" b="1" dirty="0">
              <a:solidFill>
                <a:srgbClr val="00B050"/>
              </a:solidFill>
            </a:endParaRPr>
          </a:p>
        </p:txBody>
      </p:sp>
    </p:spTree>
    <p:extLst>
      <p:ext uri="{BB962C8B-B14F-4D97-AF65-F5344CB8AC3E}">
        <p14:creationId xmlns:p14="http://schemas.microsoft.com/office/powerpoint/2010/main" val="29814951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7" name="Picture 3" descr="C:\Documents and Settings\wkuuser\Local Settings\Temporary Internet Files\Content.IE5\GAOZAWK1\MP900439513[1].jpg"/>
          <p:cNvPicPr>
            <a:picLocks noChangeAspect="1" noChangeArrowheads="1"/>
          </p:cNvPicPr>
          <p:nvPr/>
        </p:nvPicPr>
        <p:blipFill>
          <a:blip r:embed="rId3" cstate="print">
            <a:clrChange>
              <a:clrFrom>
                <a:srgbClr val="FEFFFA"/>
              </a:clrFrom>
              <a:clrTo>
                <a:srgbClr val="FEFFFA">
                  <a:alpha val="0"/>
                </a:srgbClr>
              </a:clrTo>
            </a:clrChange>
          </a:blip>
          <a:srcRect l="-46" b="1160"/>
          <a:stretch>
            <a:fillRect/>
          </a:stretch>
        </p:blipFill>
        <p:spPr bwMode="auto">
          <a:xfrm>
            <a:off x="5562600" y="3505200"/>
            <a:ext cx="3581400" cy="2362200"/>
          </a:xfrm>
          <a:prstGeom prst="rect">
            <a:avLst/>
          </a:prstGeom>
          <a:noFill/>
        </p:spPr>
      </p:pic>
      <p:sp>
        <p:nvSpPr>
          <p:cNvPr id="2" name="Title 1"/>
          <p:cNvSpPr>
            <a:spLocks noGrp="1"/>
          </p:cNvSpPr>
          <p:nvPr>
            <p:ph type="title"/>
          </p:nvPr>
        </p:nvSpPr>
        <p:spPr>
          <a:xfrm>
            <a:off x="533400" y="990600"/>
            <a:ext cx="4343400" cy="990600"/>
          </a:xfrm>
        </p:spPr>
        <p:txBody>
          <a:bodyPr/>
          <a:lstStyle/>
          <a:p>
            <a:pPr algn="l"/>
            <a:r>
              <a:rPr lang="en-US" sz="3600" b="1" dirty="0" smtClean="0"/>
              <a:t>The ABCs of Grades </a:t>
            </a:r>
            <a:endParaRPr lang="en-US" sz="3600" b="1" dirty="0"/>
          </a:p>
        </p:txBody>
      </p:sp>
      <p:sp>
        <p:nvSpPr>
          <p:cNvPr id="3" name="Content Placeholder 2"/>
          <p:cNvSpPr>
            <a:spLocks noGrp="1"/>
          </p:cNvSpPr>
          <p:nvPr>
            <p:ph idx="1"/>
          </p:nvPr>
        </p:nvSpPr>
        <p:spPr>
          <a:xfrm>
            <a:off x="457200" y="1752600"/>
            <a:ext cx="8077200" cy="3581400"/>
          </a:xfrm>
        </p:spPr>
        <p:txBody>
          <a:bodyPr/>
          <a:lstStyle/>
          <a:p>
            <a:pPr>
              <a:buFont typeface="Arial" pitchFamily="34" charset="0"/>
              <a:buChar char="•"/>
            </a:pPr>
            <a:r>
              <a:rPr lang="en-US" sz="2600" dirty="0" smtClean="0"/>
              <a:t>A, B, C, D, F… Fn, W?</a:t>
            </a:r>
          </a:p>
          <a:p>
            <a:pPr>
              <a:buFont typeface="Arial" pitchFamily="34" charset="0"/>
              <a:buChar char="•"/>
            </a:pPr>
            <a:r>
              <a:rPr lang="en-US" sz="2600" dirty="0" smtClean="0"/>
              <a:t>Grade requirement for Biology majors</a:t>
            </a:r>
          </a:p>
          <a:p>
            <a:pPr lvl="1"/>
            <a:r>
              <a:rPr lang="en-US" sz="2600" dirty="0" smtClean="0"/>
              <a:t>“C” or better</a:t>
            </a:r>
          </a:p>
          <a:p>
            <a:pPr>
              <a:buFont typeface="Arial" pitchFamily="34" charset="0"/>
              <a:buChar char="•"/>
            </a:pPr>
            <a:r>
              <a:rPr lang="en-US" sz="2600" dirty="0" smtClean="0"/>
              <a:t>Academic Standing</a:t>
            </a:r>
          </a:p>
          <a:p>
            <a:pPr lvl="1"/>
            <a:r>
              <a:rPr lang="en-US" sz="2600" dirty="0" smtClean="0"/>
              <a:t>Minimum 2.0 GPA for Biology Majors</a:t>
            </a:r>
          </a:p>
          <a:p>
            <a:pPr>
              <a:buFont typeface="Arial" pitchFamily="34" charset="0"/>
              <a:buChar char="•"/>
            </a:pPr>
            <a:r>
              <a:rPr lang="en-US" sz="2600" dirty="0" smtClean="0"/>
              <a:t>Financial Aid and Grades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Graduation</a:t>
            </a:r>
          </a:p>
        </p:txBody>
      </p:sp>
      <p:sp>
        <p:nvSpPr>
          <p:cNvPr id="3" name="Content Placeholder 2"/>
          <p:cNvSpPr>
            <a:spLocks noGrp="1"/>
          </p:cNvSpPr>
          <p:nvPr>
            <p:ph idx="1"/>
          </p:nvPr>
        </p:nvSpPr>
        <p:spPr>
          <a:xfrm>
            <a:off x="457200" y="1676400"/>
            <a:ext cx="8229600" cy="4449763"/>
          </a:xfrm>
        </p:spPr>
        <p:txBody>
          <a:bodyPr/>
          <a:lstStyle/>
          <a:p>
            <a:pPr marL="457200" indent="-457200">
              <a:buFont typeface="Arial" pitchFamily="34" charset="0"/>
              <a:buChar char="•"/>
            </a:pPr>
            <a:r>
              <a:rPr lang="en-US" sz="2800" dirty="0"/>
              <a:t>120 Credit Hours; 42 must be 300 or 400 level</a:t>
            </a:r>
          </a:p>
          <a:p>
            <a:pPr marL="457200" indent="-457200">
              <a:buFont typeface="Arial" pitchFamily="34" charset="0"/>
              <a:buChar char="•"/>
            </a:pPr>
            <a:r>
              <a:rPr lang="en-US" sz="2800" dirty="0"/>
              <a:t>Major in Biology</a:t>
            </a:r>
          </a:p>
          <a:p>
            <a:pPr lvl="1"/>
            <a:r>
              <a:rPr lang="en-US" sz="2800" dirty="0"/>
              <a:t>36 Credit hrs. (#617) requires a minor (18 hours)</a:t>
            </a:r>
          </a:p>
          <a:p>
            <a:pPr lvl="1"/>
            <a:r>
              <a:rPr lang="en-US" sz="2800" dirty="0"/>
              <a:t>48 Credit hrs. (#525) no minor required</a:t>
            </a:r>
          </a:p>
          <a:p>
            <a:pPr marL="457200" indent="-457200">
              <a:buFont typeface="Arial" pitchFamily="34" charset="0"/>
              <a:buChar char="•"/>
            </a:pPr>
            <a:r>
              <a:rPr lang="en-US" sz="2800" dirty="0"/>
              <a:t>Major in Medical Technology (#582)</a:t>
            </a:r>
          </a:p>
          <a:p>
            <a:pPr marL="457200" indent="-457200">
              <a:buFont typeface="Arial" pitchFamily="34" charset="0"/>
              <a:buChar char="•"/>
            </a:pPr>
            <a:r>
              <a:rPr lang="en-US" sz="2800" dirty="0"/>
              <a:t>Major in Biochemistry (#519)</a:t>
            </a:r>
          </a:p>
          <a:p>
            <a:pPr marL="457200" indent="-457200">
              <a:buFont typeface="Arial" pitchFamily="34" charset="0"/>
              <a:buChar char="•"/>
            </a:pPr>
            <a:r>
              <a:rPr lang="en-US" sz="2800" dirty="0"/>
              <a:t>General Education; 44-45 credit hours</a:t>
            </a:r>
          </a:p>
          <a:p>
            <a:pPr lvl="1"/>
            <a:r>
              <a:rPr lang="en-US" sz="2800" dirty="0"/>
              <a:t>Really 36 Hours (double dip the Math and </a:t>
            </a:r>
            <a:r>
              <a:rPr lang="en-US" sz="2800" dirty="0" smtClean="0"/>
              <a:t>Science)</a:t>
            </a:r>
            <a:endParaRPr lang="en-US" sz="2800" dirty="0"/>
          </a:p>
        </p:txBody>
      </p:sp>
    </p:spTree>
    <p:extLst>
      <p:ext uri="{BB962C8B-B14F-4D97-AF65-F5344CB8AC3E}">
        <p14:creationId xmlns:p14="http://schemas.microsoft.com/office/powerpoint/2010/main" val="327313790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533400" y="914400"/>
            <a:ext cx="6553200" cy="914400"/>
          </a:xfrm>
        </p:spPr>
        <p:txBody>
          <a:bodyPr/>
          <a:lstStyle/>
          <a:p>
            <a:pPr algn="l"/>
            <a:r>
              <a:rPr lang="en-US" sz="3200" b="1" dirty="0"/>
              <a:t>Requirements for the Biology Majors</a:t>
            </a:r>
          </a:p>
        </p:txBody>
      </p:sp>
      <p:sp>
        <p:nvSpPr>
          <p:cNvPr id="10245" name="Rectangle 5"/>
          <p:cNvSpPr>
            <a:spLocks noGrp="1" noChangeArrowheads="1"/>
          </p:cNvSpPr>
          <p:nvPr>
            <p:ph idx="1"/>
          </p:nvPr>
        </p:nvSpPr>
        <p:spPr>
          <a:xfrm>
            <a:off x="457200" y="1600200"/>
            <a:ext cx="8077200" cy="4419600"/>
          </a:xfrm>
        </p:spPr>
        <p:txBody>
          <a:bodyPr/>
          <a:lstStyle/>
          <a:p>
            <a:pPr marL="457200" indent="-457200">
              <a:buFont typeface="Arial" pitchFamily="34" charset="0"/>
              <a:buChar char="•"/>
            </a:pPr>
            <a:r>
              <a:rPr lang="en-US" sz="2800" dirty="0" err="1" smtClean="0"/>
              <a:t>Biol</a:t>
            </a:r>
            <a:r>
              <a:rPr lang="en-US" sz="2800" dirty="0" smtClean="0"/>
              <a:t> </a:t>
            </a:r>
            <a:r>
              <a:rPr lang="en-US" sz="2800" dirty="0"/>
              <a:t>120/121 </a:t>
            </a:r>
            <a:r>
              <a:rPr lang="en-US" sz="2800" dirty="0" smtClean="0"/>
              <a:t> </a:t>
            </a:r>
            <a:r>
              <a:rPr lang="en-US" sz="2800" b="1" u="sng" dirty="0" smtClean="0"/>
              <a:t>and</a:t>
            </a:r>
            <a:r>
              <a:rPr lang="en-US" sz="2800" dirty="0" smtClean="0"/>
              <a:t>  122/123 (8</a:t>
            </a:r>
            <a:r>
              <a:rPr lang="en-US" sz="2800" dirty="0"/>
              <a:t>)</a:t>
            </a:r>
          </a:p>
          <a:p>
            <a:pPr marL="457200" indent="-457200">
              <a:buFont typeface="Arial" pitchFamily="34" charset="0"/>
              <a:buChar char="•"/>
            </a:pPr>
            <a:r>
              <a:rPr lang="en-US" sz="2800" dirty="0"/>
              <a:t>Biol 222/223 </a:t>
            </a:r>
            <a:r>
              <a:rPr lang="en-US" sz="2800" dirty="0" smtClean="0"/>
              <a:t> </a:t>
            </a:r>
            <a:r>
              <a:rPr lang="en-US" sz="2800" b="1" u="sng" dirty="0" smtClean="0"/>
              <a:t>or</a:t>
            </a:r>
            <a:r>
              <a:rPr lang="en-US" sz="2800" dirty="0" smtClean="0"/>
              <a:t>  </a:t>
            </a:r>
            <a:r>
              <a:rPr lang="en-US" sz="2800" dirty="0" err="1" smtClean="0"/>
              <a:t>Biol</a:t>
            </a:r>
            <a:r>
              <a:rPr lang="en-US" sz="2800" dirty="0" smtClean="0"/>
              <a:t> </a:t>
            </a:r>
            <a:r>
              <a:rPr lang="en-US" sz="2800" dirty="0"/>
              <a:t>224/225 </a:t>
            </a:r>
            <a:r>
              <a:rPr lang="en-US" sz="2800" dirty="0" smtClean="0"/>
              <a:t> </a:t>
            </a:r>
            <a:r>
              <a:rPr lang="en-US" sz="2800" b="1" u="sng" dirty="0" smtClean="0"/>
              <a:t>or</a:t>
            </a:r>
            <a:r>
              <a:rPr lang="en-US" sz="2800" dirty="0" smtClean="0"/>
              <a:t>  </a:t>
            </a:r>
            <a:r>
              <a:rPr lang="en-US" sz="2800" dirty="0" err="1" smtClean="0"/>
              <a:t>Biol</a:t>
            </a:r>
            <a:r>
              <a:rPr lang="en-US" sz="2800" dirty="0" smtClean="0"/>
              <a:t> </a:t>
            </a:r>
            <a:r>
              <a:rPr lang="en-US" sz="2800" dirty="0"/>
              <a:t>226/227 (4)</a:t>
            </a:r>
          </a:p>
          <a:p>
            <a:pPr marL="457200" indent="-457200">
              <a:buFont typeface="Arial" pitchFamily="34" charset="0"/>
              <a:buChar char="•"/>
            </a:pPr>
            <a:r>
              <a:rPr lang="en-US" sz="2800" dirty="0" err="1"/>
              <a:t>Biol</a:t>
            </a:r>
            <a:r>
              <a:rPr lang="en-US" sz="2800" dirty="0"/>
              <a:t> </a:t>
            </a:r>
            <a:r>
              <a:rPr lang="en-US" sz="2800" dirty="0" smtClean="0"/>
              <a:t>319  </a:t>
            </a:r>
            <a:r>
              <a:rPr lang="en-US" sz="2800" b="1" u="sng" dirty="0" smtClean="0"/>
              <a:t>or</a:t>
            </a:r>
            <a:r>
              <a:rPr lang="en-US" sz="2800" dirty="0" smtClean="0"/>
              <a:t>  </a:t>
            </a:r>
            <a:r>
              <a:rPr lang="en-US" sz="2800" dirty="0" err="1" smtClean="0"/>
              <a:t>Biol</a:t>
            </a:r>
            <a:r>
              <a:rPr lang="en-US" sz="2800" dirty="0" smtClean="0"/>
              <a:t> 327 with lab of 322 or 337</a:t>
            </a:r>
            <a:endParaRPr lang="en-US" sz="2800" dirty="0"/>
          </a:p>
          <a:p>
            <a:pPr marL="457200" indent="-457200">
              <a:buFont typeface="Arial" pitchFamily="34" charset="0"/>
              <a:buChar char="•"/>
            </a:pPr>
            <a:r>
              <a:rPr lang="en-US" sz="2800" dirty="0"/>
              <a:t>Biol 315 </a:t>
            </a:r>
            <a:r>
              <a:rPr lang="en-US" sz="2800" dirty="0" smtClean="0"/>
              <a:t> </a:t>
            </a:r>
            <a:r>
              <a:rPr lang="en-US" sz="2800" b="1" u="sng" dirty="0" smtClean="0"/>
              <a:t>or</a:t>
            </a:r>
            <a:r>
              <a:rPr lang="en-US" sz="2800" dirty="0" smtClean="0"/>
              <a:t>  </a:t>
            </a:r>
            <a:r>
              <a:rPr lang="en-US" sz="2800" dirty="0" err="1" smtClean="0"/>
              <a:t>Biol</a:t>
            </a:r>
            <a:r>
              <a:rPr lang="en-US" sz="2800" dirty="0" smtClean="0"/>
              <a:t> 316 (3)</a:t>
            </a:r>
          </a:p>
          <a:p>
            <a:pPr marL="457200" indent="-457200">
              <a:buFont typeface="Arial" pitchFamily="34" charset="0"/>
              <a:buChar char="•"/>
            </a:pPr>
            <a:r>
              <a:rPr lang="en-US" sz="2800" dirty="0" smtClean="0"/>
              <a:t>Laboratory experience (5): consult advisor</a:t>
            </a:r>
          </a:p>
          <a:p>
            <a:pPr marL="457200" indent="-457200">
              <a:buFont typeface="Arial" pitchFamily="34" charset="0"/>
              <a:buChar char="•"/>
            </a:pPr>
            <a:r>
              <a:rPr lang="en-US" sz="2800" dirty="0" smtClean="0"/>
              <a:t>Electives </a:t>
            </a:r>
            <a:r>
              <a:rPr lang="en-US" sz="2800" dirty="0"/>
              <a:t>to reach 36 or 48 </a:t>
            </a:r>
            <a:r>
              <a:rPr lang="en-US" sz="2800" dirty="0" err="1" smtClean="0"/>
              <a:t>hrs</a:t>
            </a:r>
            <a:endParaRPr lang="en-US" sz="2800" dirty="0"/>
          </a:p>
          <a:p>
            <a:pPr lvl="1"/>
            <a:r>
              <a:rPr lang="en-US" sz="2800" dirty="0"/>
              <a:t>Select electives in consultation with your</a:t>
            </a:r>
            <a:r>
              <a:rPr lang="en-US" dirty="0"/>
              <a:t> advisor</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762000"/>
          </a:xfrm>
        </p:spPr>
        <p:txBody>
          <a:bodyPr/>
          <a:lstStyle/>
          <a:p>
            <a:pPr algn="l"/>
            <a:r>
              <a:rPr lang="en-US" sz="3600" b="1" dirty="0"/>
              <a:t>Required Supporting Courses</a:t>
            </a:r>
          </a:p>
        </p:txBody>
      </p:sp>
      <p:sp>
        <p:nvSpPr>
          <p:cNvPr id="3" name="Content Placeholder 2"/>
          <p:cNvSpPr>
            <a:spLocks noGrp="1"/>
          </p:cNvSpPr>
          <p:nvPr>
            <p:ph idx="1"/>
          </p:nvPr>
        </p:nvSpPr>
        <p:spPr>
          <a:xfrm>
            <a:off x="457200" y="1600200"/>
            <a:ext cx="8077200" cy="4191000"/>
          </a:xfrm>
        </p:spPr>
        <p:txBody>
          <a:bodyPr/>
          <a:lstStyle/>
          <a:p>
            <a:pPr>
              <a:lnSpc>
                <a:spcPct val="90000"/>
              </a:lnSpc>
            </a:pPr>
            <a:r>
              <a:rPr lang="en-US" sz="2400" dirty="0"/>
              <a:t>Math 116 and 117, or higher</a:t>
            </a:r>
          </a:p>
          <a:p>
            <a:pPr>
              <a:lnSpc>
                <a:spcPct val="90000"/>
              </a:lnSpc>
            </a:pPr>
            <a:r>
              <a:rPr lang="en-US" sz="2400" dirty="0"/>
              <a:t>Phys 231/232 or 255/256</a:t>
            </a:r>
          </a:p>
          <a:p>
            <a:pPr>
              <a:lnSpc>
                <a:spcPct val="90000"/>
              </a:lnSpc>
            </a:pPr>
            <a:r>
              <a:rPr lang="en-US" sz="2400" dirty="0"/>
              <a:t>Chem 120/121, </a:t>
            </a:r>
            <a:r>
              <a:rPr lang="en-US" sz="2400" dirty="0" smtClean="0"/>
              <a:t>and</a:t>
            </a:r>
            <a:endParaRPr lang="en-US" sz="2400" dirty="0"/>
          </a:p>
          <a:p>
            <a:pPr>
              <a:lnSpc>
                <a:spcPct val="90000"/>
              </a:lnSpc>
            </a:pPr>
            <a:r>
              <a:rPr lang="en-US" sz="2400" b="1" dirty="0"/>
              <a:t>Two </a:t>
            </a:r>
            <a:r>
              <a:rPr lang="en-US" sz="2400" dirty="0"/>
              <a:t>of the following: </a:t>
            </a:r>
            <a:r>
              <a:rPr lang="en-US" sz="2400" dirty="0" smtClean="0"/>
              <a:t>Agro 350, 452, 454, 455 &amp; 456, 457 &amp; 458, </a:t>
            </a:r>
            <a:r>
              <a:rPr lang="en-US" sz="2400" dirty="0" err="1" smtClean="0"/>
              <a:t>Biol</a:t>
            </a:r>
            <a:r>
              <a:rPr lang="en-US" sz="2400" dirty="0" smtClean="0"/>
              <a:t> </a:t>
            </a:r>
            <a:r>
              <a:rPr lang="en-US" sz="2400" dirty="0"/>
              <a:t>3</a:t>
            </a:r>
            <a:r>
              <a:rPr lang="en-US" sz="2400" dirty="0" smtClean="0"/>
              <a:t>83</a:t>
            </a:r>
            <a:r>
              <a:rPr lang="en-US" sz="2400" dirty="0"/>
              <a:t>, </a:t>
            </a:r>
            <a:r>
              <a:rPr lang="en-US" sz="2400" b="1" dirty="0">
                <a:solidFill>
                  <a:srgbClr val="00B0F0"/>
                </a:solidFill>
              </a:rPr>
              <a:t>Chem 222/223</a:t>
            </a:r>
            <a:r>
              <a:rPr lang="en-US" sz="2400" dirty="0"/>
              <a:t>, Chem 314 or </a:t>
            </a:r>
            <a:r>
              <a:rPr lang="en-US" sz="2400" b="1" dirty="0">
                <a:solidFill>
                  <a:srgbClr val="00B0F0"/>
                </a:solidFill>
              </a:rPr>
              <a:t>Chem 340/341</a:t>
            </a:r>
            <a:r>
              <a:rPr lang="en-US" sz="2400" dirty="0"/>
              <a:t>, Chem 330, CIS 343, CIS 226 or CS 226 or CS 230, Geog 316, Geog 317, Geog 415, Geog 417, </a:t>
            </a:r>
            <a:r>
              <a:rPr lang="en-US" sz="2400" dirty="0">
                <a:solidFill>
                  <a:srgbClr val="00CCFF"/>
                </a:solidFill>
              </a:rPr>
              <a:t>Math 136</a:t>
            </a:r>
            <a:r>
              <a:rPr lang="en-US" sz="2400" dirty="0"/>
              <a:t>, Math </a:t>
            </a:r>
            <a:r>
              <a:rPr lang="en-US" sz="2400" dirty="0" smtClean="0"/>
              <a:t>137, </a:t>
            </a:r>
            <a:r>
              <a:rPr lang="en-US" sz="2400" dirty="0"/>
              <a:t>Math 305, Math 307, </a:t>
            </a:r>
            <a:r>
              <a:rPr lang="en-US" sz="2400" b="1" dirty="0">
                <a:solidFill>
                  <a:srgbClr val="00B0F0"/>
                </a:solidFill>
              </a:rPr>
              <a:t>Phys 332/233 </a:t>
            </a:r>
            <a:r>
              <a:rPr lang="en-US" sz="2400" dirty="0"/>
              <a:t>or Phys 265/266, Socl 302. </a:t>
            </a:r>
          </a:p>
          <a:p>
            <a:pPr>
              <a:lnSpc>
                <a:spcPct val="90000"/>
              </a:lnSpc>
            </a:pPr>
            <a:r>
              <a:rPr lang="en-US" sz="2400" dirty="0" smtClean="0">
                <a:solidFill>
                  <a:srgbClr val="FF0000"/>
                </a:solidFill>
              </a:rPr>
              <a:t>           </a:t>
            </a:r>
            <a:r>
              <a:rPr lang="en-US" sz="2400" b="1" dirty="0" smtClean="0">
                <a:solidFill>
                  <a:srgbClr val="00B0F0"/>
                </a:solidFill>
              </a:rPr>
              <a:t>Required </a:t>
            </a:r>
            <a:r>
              <a:rPr lang="en-US" sz="2400" b="1" dirty="0">
                <a:solidFill>
                  <a:srgbClr val="00B0F0"/>
                </a:solidFill>
              </a:rPr>
              <a:t>for most health professions</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3" name="TextBox 2"/>
          <p:cNvSpPr txBox="1"/>
          <p:nvPr/>
        </p:nvSpPr>
        <p:spPr>
          <a:xfrm>
            <a:off x="8686800" y="152400"/>
            <a:ext cx="304800" cy="369332"/>
          </a:xfrm>
          <a:prstGeom prst="rect">
            <a:avLst/>
          </a:prstGeom>
          <a:noFill/>
        </p:spPr>
        <p:txBody>
          <a:bodyPr wrap="square" rtlCol="0">
            <a:spAutoFit/>
          </a:bodyPr>
          <a:lstStyle/>
          <a:p>
            <a:r>
              <a:rPr lang="en-US" dirty="0" smtClean="0"/>
              <a:t>7</a:t>
            </a:r>
            <a:endParaRPr lang="en-US" dirty="0"/>
          </a:p>
        </p:txBody>
      </p:sp>
    </p:spTree>
    <p:extLst>
      <p:ext uri="{BB962C8B-B14F-4D97-AF65-F5344CB8AC3E}">
        <p14:creationId xmlns:p14="http://schemas.microsoft.com/office/powerpoint/2010/main" val="84285584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382000" cy="1143000"/>
          </a:xfrm>
        </p:spPr>
        <p:txBody>
          <a:bodyPr rtlCol="0">
            <a:normAutofit/>
          </a:bodyPr>
          <a:lstStyle/>
          <a:p>
            <a:pPr eaLnBrk="1" fontAlgn="auto" hangingPunct="1">
              <a:spcAft>
                <a:spcPts val="0"/>
              </a:spcAft>
              <a:defRPr/>
            </a:pPr>
            <a:r>
              <a:rPr lang="en-US" sz="3600" dirty="0" smtClean="0"/>
              <a:t>What should I have completed during…</a:t>
            </a:r>
            <a:endParaRPr lang="en-US" sz="3600" dirty="0"/>
          </a:p>
        </p:txBody>
      </p:sp>
      <p:sp>
        <p:nvSpPr>
          <p:cNvPr id="19458" name="Content Placeholder 2"/>
          <p:cNvSpPr>
            <a:spLocks noGrp="1"/>
          </p:cNvSpPr>
          <p:nvPr>
            <p:ph idx="1"/>
          </p:nvPr>
        </p:nvSpPr>
        <p:spPr>
          <a:xfrm>
            <a:off x="239486" y="1760127"/>
            <a:ext cx="4114800" cy="3733800"/>
          </a:xfrm>
        </p:spPr>
        <p:txBody>
          <a:bodyPr/>
          <a:lstStyle/>
          <a:p>
            <a:pPr eaLnBrk="1" hangingPunct="1">
              <a:lnSpc>
                <a:spcPct val="80000"/>
              </a:lnSpc>
              <a:buFont typeface="Arial" charset="0"/>
              <a:buNone/>
            </a:pPr>
            <a:r>
              <a:rPr lang="en-US" sz="2400" b="1" i="1" dirty="0" smtClean="0"/>
              <a:t>First Year</a:t>
            </a:r>
          </a:p>
          <a:p>
            <a:pPr eaLnBrk="1" hangingPunct="1">
              <a:lnSpc>
                <a:spcPct val="80000"/>
              </a:lnSpc>
            </a:pPr>
            <a:r>
              <a:rPr lang="en-US" sz="2400" dirty="0" smtClean="0"/>
              <a:t>English 100</a:t>
            </a:r>
          </a:p>
          <a:p>
            <a:pPr eaLnBrk="1" hangingPunct="1">
              <a:lnSpc>
                <a:spcPct val="80000"/>
              </a:lnSpc>
            </a:pPr>
            <a:r>
              <a:rPr lang="en-US" sz="2400" dirty="0" err="1" smtClean="0"/>
              <a:t>Comm</a:t>
            </a:r>
            <a:r>
              <a:rPr lang="en-US" sz="2400" dirty="0" smtClean="0"/>
              <a:t> 145</a:t>
            </a:r>
          </a:p>
          <a:p>
            <a:pPr eaLnBrk="1" hangingPunct="1">
              <a:lnSpc>
                <a:spcPct val="80000"/>
              </a:lnSpc>
            </a:pPr>
            <a:r>
              <a:rPr lang="en-US" sz="2400" dirty="0" err="1" smtClean="0"/>
              <a:t>Hist</a:t>
            </a:r>
            <a:r>
              <a:rPr lang="en-US" sz="2400" dirty="0" smtClean="0"/>
              <a:t> 101 or 102</a:t>
            </a:r>
          </a:p>
          <a:p>
            <a:pPr eaLnBrk="1" hangingPunct="1">
              <a:lnSpc>
                <a:spcPct val="80000"/>
              </a:lnSpc>
            </a:pPr>
            <a:r>
              <a:rPr lang="en-US" sz="2400" dirty="0" smtClean="0"/>
              <a:t>Math 116</a:t>
            </a:r>
          </a:p>
          <a:p>
            <a:pPr eaLnBrk="1" hangingPunct="1">
              <a:lnSpc>
                <a:spcPct val="80000"/>
              </a:lnSpc>
            </a:pPr>
            <a:r>
              <a:rPr lang="en-US" sz="2400" dirty="0" smtClean="0"/>
              <a:t>Chem 120 &amp; 121</a:t>
            </a:r>
          </a:p>
          <a:p>
            <a:pPr eaLnBrk="1" hangingPunct="1">
              <a:lnSpc>
                <a:spcPct val="80000"/>
              </a:lnSpc>
            </a:pPr>
            <a:r>
              <a:rPr lang="en-US" sz="2400" dirty="0" smtClean="0"/>
              <a:t>Biol 120 &amp; 121, </a:t>
            </a:r>
          </a:p>
          <a:p>
            <a:pPr eaLnBrk="1" hangingPunct="1">
              <a:lnSpc>
                <a:spcPct val="80000"/>
              </a:lnSpc>
              <a:buFont typeface="Arial" charset="0"/>
              <a:buNone/>
            </a:pPr>
            <a:r>
              <a:rPr lang="en-US" sz="2400" dirty="0" smtClean="0"/>
              <a:t>		122 &amp; 123</a:t>
            </a:r>
          </a:p>
          <a:p>
            <a:pPr eaLnBrk="1" hangingPunct="1">
              <a:lnSpc>
                <a:spcPct val="80000"/>
              </a:lnSpc>
            </a:pPr>
            <a:r>
              <a:rPr lang="en-US" sz="2400" dirty="0" smtClean="0"/>
              <a:t>Colonnade </a:t>
            </a:r>
          </a:p>
          <a:p>
            <a:pPr eaLnBrk="1" hangingPunct="1">
              <a:lnSpc>
                <a:spcPct val="80000"/>
              </a:lnSpc>
            </a:pPr>
            <a:r>
              <a:rPr lang="en-US" sz="2400" dirty="0" smtClean="0"/>
              <a:t>Approx. 30 total credit hours</a:t>
            </a:r>
          </a:p>
        </p:txBody>
      </p:sp>
      <p:sp>
        <p:nvSpPr>
          <p:cNvPr id="19459" name="Rectangle 3"/>
          <p:cNvSpPr>
            <a:spLocks noChangeArrowheads="1"/>
          </p:cNvSpPr>
          <p:nvPr/>
        </p:nvSpPr>
        <p:spPr bwMode="auto">
          <a:xfrm>
            <a:off x="4343400" y="1567543"/>
            <a:ext cx="4648200" cy="4154984"/>
          </a:xfrm>
          <a:prstGeom prst="rect">
            <a:avLst/>
          </a:prstGeom>
          <a:noFill/>
          <a:ln w="9525">
            <a:noFill/>
            <a:miter lim="800000"/>
            <a:headEnd/>
            <a:tailEnd/>
          </a:ln>
        </p:spPr>
        <p:txBody>
          <a:bodyPr>
            <a:spAutoFit/>
          </a:bodyPr>
          <a:lstStyle/>
          <a:p>
            <a:r>
              <a:rPr lang="en-US" sz="2400" b="1" i="1" dirty="0">
                <a:latin typeface="Calibri" pitchFamily="34" charset="0"/>
              </a:rPr>
              <a:t>Second Year</a:t>
            </a:r>
          </a:p>
          <a:p>
            <a:pPr>
              <a:buFont typeface="Arial" charset="0"/>
              <a:buChar char="•"/>
            </a:pPr>
            <a:r>
              <a:rPr lang="en-US" sz="2400" dirty="0">
                <a:latin typeface="Calibri" pitchFamily="34" charset="0"/>
              </a:rPr>
              <a:t>  English 200</a:t>
            </a:r>
          </a:p>
          <a:p>
            <a:pPr>
              <a:buFont typeface="Arial" charset="0"/>
              <a:buChar char="•"/>
            </a:pPr>
            <a:r>
              <a:rPr lang="en-US" sz="2400" dirty="0">
                <a:latin typeface="Calibri" pitchFamily="34" charset="0"/>
              </a:rPr>
              <a:t>  Math 117</a:t>
            </a:r>
          </a:p>
          <a:p>
            <a:pPr>
              <a:buFont typeface="Arial" charset="0"/>
              <a:buChar char="•"/>
            </a:pPr>
            <a:r>
              <a:rPr lang="en-US" sz="2400" dirty="0">
                <a:latin typeface="Calibri" pitchFamily="34" charset="0"/>
              </a:rPr>
              <a:t>  Phys 231/232</a:t>
            </a:r>
          </a:p>
          <a:p>
            <a:pPr>
              <a:buFont typeface="Arial" charset="0"/>
              <a:buChar char="•"/>
            </a:pPr>
            <a:r>
              <a:rPr lang="en-US" sz="2400" dirty="0">
                <a:latin typeface="Calibri" pitchFamily="34" charset="0"/>
              </a:rPr>
              <a:t>  Biol 222 or 224 or 226 (+lab)</a:t>
            </a:r>
          </a:p>
          <a:p>
            <a:pPr>
              <a:buFont typeface="Arial" charset="0"/>
              <a:buChar char="•"/>
            </a:pPr>
            <a:r>
              <a:rPr lang="en-US" sz="2400" dirty="0">
                <a:latin typeface="Calibri" pitchFamily="34" charset="0"/>
              </a:rPr>
              <a:t>  Biol Supporting Course</a:t>
            </a:r>
          </a:p>
          <a:p>
            <a:pPr>
              <a:buFont typeface="Arial" charset="0"/>
              <a:buChar char="•"/>
            </a:pPr>
            <a:r>
              <a:rPr lang="en-US" sz="2400" dirty="0">
                <a:latin typeface="Calibri" pitchFamily="34" charset="0"/>
              </a:rPr>
              <a:t>  Course in Minor or 	Additional Bio Course</a:t>
            </a:r>
          </a:p>
          <a:p>
            <a:pPr>
              <a:buFont typeface="Arial" charset="0"/>
              <a:buChar char="•"/>
            </a:pPr>
            <a:r>
              <a:rPr lang="en-US" sz="2400" dirty="0">
                <a:latin typeface="Calibri" pitchFamily="34" charset="0"/>
              </a:rPr>
              <a:t>  </a:t>
            </a:r>
            <a:r>
              <a:rPr lang="en-US" sz="2400" dirty="0" smtClean="0">
                <a:latin typeface="Calibri" pitchFamily="34" charset="0"/>
              </a:rPr>
              <a:t>Colonnade</a:t>
            </a:r>
            <a:endParaRPr lang="en-US" sz="2400" dirty="0">
              <a:latin typeface="Calibri" pitchFamily="34" charset="0"/>
            </a:endParaRPr>
          </a:p>
          <a:p>
            <a:pPr>
              <a:buFont typeface="Arial" charset="0"/>
              <a:buChar char="•"/>
            </a:pPr>
            <a:r>
              <a:rPr lang="en-US" sz="2400" dirty="0">
                <a:latin typeface="Calibri" pitchFamily="34" charset="0"/>
              </a:rPr>
              <a:t>  </a:t>
            </a:r>
            <a:r>
              <a:rPr lang="en-US" sz="2400" dirty="0" smtClean="0">
                <a:latin typeface="Calibri" pitchFamily="34" charset="0"/>
              </a:rPr>
              <a:t>Colonnade</a:t>
            </a:r>
            <a:endParaRPr lang="en-US" sz="2400" dirty="0">
              <a:latin typeface="Calibri" pitchFamily="34" charset="0"/>
            </a:endParaRPr>
          </a:p>
          <a:p>
            <a:pPr>
              <a:buFont typeface="Arial" charset="0"/>
              <a:buChar char="•"/>
            </a:pPr>
            <a:r>
              <a:rPr lang="en-US" sz="2400" dirty="0">
                <a:latin typeface="Calibri" pitchFamily="34" charset="0"/>
              </a:rPr>
              <a:t>  Approx. 60 total credit hours</a:t>
            </a:r>
          </a:p>
        </p:txBody>
      </p:sp>
    </p:spTree>
    <p:custDataLst>
      <p:tags r:id="rId1"/>
    </p:custDataLst>
    <p:extLst>
      <p:ext uri="{BB962C8B-B14F-4D97-AF65-F5344CB8AC3E}">
        <p14:creationId xmlns:p14="http://schemas.microsoft.com/office/powerpoint/2010/main" val="372713694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Qualitative Research pt. 1 edit 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2591</TotalTime>
  <Words>3169</Words>
  <Application>Microsoft Office PowerPoint</Application>
  <PresentationFormat>On-screen Show (4:3)</PresentationFormat>
  <Paragraphs>240</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Symbol</vt:lpstr>
      <vt:lpstr>Times New Roman</vt:lpstr>
      <vt:lpstr>Wingdings</vt:lpstr>
      <vt:lpstr>Qualitative Research pt. 1 edit 3-1</vt:lpstr>
      <vt:lpstr>Biology Major</vt:lpstr>
      <vt:lpstr>Aims of this Session…</vt:lpstr>
      <vt:lpstr>Advising</vt:lpstr>
      <vt:lpstr>The ABCs of Grades </vt:lpstr>
      <vt:lpstr>Requirements for Graduation</vt:lpstr>
      <vt:lpstr>Requirements for the Biology Majors</vt:lpstr>
      <vt:lpstr>Required Supporting Courses</vt:lpstr>
      <vt:lpstr>PowerPoint Presentation</vt:lpstr>
      <vt:lpstr>What should I have completed during…</vt:lpstr>
      <vt:lpstr>Graduation Reality</vt:lpstr>
      <vt:lpstr>iCAP</vt:lpstr>
      <vt:lpstr>PowerPoint Presentation</vt:lpstr>
      <vt:lpstr>PowerPoint Presentation</vt:lpstr>
      <vt:lpstr>PowerPoint Presentation</vt:lpstr>
      <vt:lpstr>In Conclusion:</vt:lpstr>
      <vt:lpstr>PowerPoint Presentation</vt:lpstr>
    </vt:vector>
  </TitlesOfParts>
  <Company>Western Kentucky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Plan 2011</dc:title>
  <dc:creator>Network and Computing Support</dc:creator>
  <cp:lastModifiedBy>Schulte, Donna</cp:lastModifiedBy>
  <cp:revision>160</cp:revision>
  <cp:lastPrinted>1601-01-01T00:00:00Z</cp:lastPrinted>
  <dcterms:created xsi:type="dcterms:W3CDTF">2011-07-15T16:12:25Z</dcterms:created>
  <dcterms:modified xsi:type="dcterms:W3CDTF">2014-10-08T13:12:44Z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TC062561681033</vt:lpwstr>
  </property>
</Properties>
</file>