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329" r:id="rId2"/>
    <p:sldId id="333" r:id="rId3"/>
    <p:sldId id="312" r:id="rId4"/>
    <p:sldId id="314" r:id="rId5"/>
    <p:sldId id="339" r:id="rId6"/>
    <p:sldId id="318" r:id="rId7"/>
    <p:sldId id="320" r:id="rId8"/>
    <p:sldId id="322" r:id="rId9"/>
    <p:sldId id="337" r:id="rId10"/>
    <p:sldId id="324" r:id="rId11"/>
    <p:sldId id="326" r:id="rId12"/>
    <p:sldId id="327" r:id="rId13"/>
    <p:sldId id="330" r:id="rId14"/>
    <p:sldId id="332" r:id="rId15"/>
    <p:sldId id="310" r:id="rId16"/>
    <p:sldId id="328" r:id="rId17"/>
    <p:sldId id="334" r:id="rId18"/>
    <p:sldId id="335" r:id="rId19"/>
    <p:sldId id="336" r:id="rId20"/>
    <p:sldId id="309" r:id="rId21"/>
    <p:sldId id="331" r:id="rId22"/>
    <p:sldId id="33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6" autoAdjust="0"/>
    <p:restoredTop sz="94660"/>
  </p:normalViewPr>
  <p:slideViewPr>
    <p:cSldViewPr snapToGrid="0">
      <p:cViewPr varScale="1">
        <p:scale>
          <a:sx n="112" d="100"/>
          <a:sy n="112" d="100"/>
        </p:scale>
        <p:origin x="552" y="78"/>
      </p:cViewPr>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EBDA6D-DC69-4DCE-BAF7-6763517D3376}" type="datetimeFigureOut">
              <a:rPr lang="en-US"/>
              <a:t>4/15/2022</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977E94-A6AB-4E02-8E43-E89F9CF4757F}" type="slidenum">
              <a:rPr/>
              <a:t>‹#›</a:t>
            </a:fld>
            <a:endParaRPr/>
          </a:p>
        </p:txBody>
      </p:sp>
    </p:spTree>
    <p:extLst>
      <p:ext uri="{BB962C8B-B14F-4D97-AF65-F5344CB8AC3E}">
        <p14:creationId xmlns:p14="http://schemas.microsoft.com/office/powerpoint/2010/main" val="2154258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7F6C43-988E-4257-9A1C-C162EF036D58}" type="datetimeFigureOut">
              <a:rPr lang="en-US"/>
              <a:t>4/15/2022</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491D0-8E1B-49C7-849B-A28568D94497}" type="slidenum">
              <a:rPr/>
              <a:t>‹#›</a:t>
            </a:fld>
            <a:endParaRPr/>
          </a:p>
        </p:txBody>
      </p:sp>
    </p:spTree>
    <p:extLst>
      <p:ext uri="{BB962C8B-B14F-4D97-AF65-F5344CB8AC3E}">
        <p14:creationId xmlns:p14="http://schemas.microsoft.com/office/powerpoint/2010/main" val="1726325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2832533" y="1371600"/>
            <a:ext cx="9359467"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2832533" y="4462272"/>
            <a:ext cx="9359467"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bwMode="black">
          <a:xfrm>
            <a:off x="3175199" y="1943842"/>
            <a:ext cx="8500062" cy="2387600"/>
          </a:xfrm>
        </p:spPr>
        <p:txBody>
          <a:bodyPr anchor="b"/>
          <a:lstStyle>
            <a:lvl1pPr algn="l">
              <a:lnSpc>
                <a:spcPct val="90000"/>
              </a:lnSpc>
              <a:defRPr sz="6000" b="1">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3175199" y="4538659"/>
            <a:ext cx="8500062" cy="865321"/>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Date Placeholder 3"/>
          <p:cNvSpPr>
            <a:spLocks noGrp="1"/>
          </p:cNvSpPr>
          <p:nvPr>
            <p:ph type="dt" sz="half" idx="10"/>
          </p:nvPr>
        </p:nvSpPr>
        <p:spPr/>
        <p:txBody>
          <a:bodyPr/>
          <a:lstStyle>
            <a:lvl1pPr>
              <a:defRPr>
                <a:solidFill>
                  <a:schemeClr val="bg2"/>
                </a:solidFill>
              </a:defRPr>
            </a:lvl1pPr>
          </a:lstStyle>
          <a:p>
            <a:fld id="{2CCFE9AC-F15C-4FA0-A6F1-298829FA691D}" type="datetimeFigureOut">
              <a:rPr lang="en-US" smtClean="0"/>
              <a:pPr/>
              <a:t>4/15/2022</a:t>
            </a:fld>
            <a:endParaRPr lang="en-US" dirty="0"/>
          </a:p>
        </p:txBody>
      </p:sp>
      <p:sp>
        <p:nvSpPr>
          <p:cNvPr id="12"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13" name="Slide Number Placeholder 5"/>
          <p:cNvSpPr>
            <a:spLocks noGrp="1"/>
          </p:cNvSpPr>
          <p:nvPr>
            <p:ph type="sldNum" sz="quarter" idx="12"/>
          </p:nvPr>
        </p:nvSpPr>
        <p:spPr/>
        <p:txBody>
          <a:bodyPr/>
          <a:lstStyle>
            <a:lvl1pPr>
              <a:defRPr>
                <a:solidFill>
                  <a:schemeClr val="bg2"/>
                </a:solidFill>
              </a:defRPr>
            </a:lvl1pPr>
          </a:lstStyle>
          <a:p>
            <a:fld id="{BD266BE7-899D-4075-917F-DBDE33B6B692}" type="slidenum">
              <a:rPr lang="en-US" smtClean="0"/>
              <a:pPr/>
              <a:t>‹#›</a:t>
            </a:fld>
            <a:endParaRPr lang="en-US"/>
          </a:p>
        </p:txBody>
      </p:sp>
    </p:spTree>
    <p:extLst>
      <p:ext uri="{BB962C8B-B14F-4D97-AF65-F5344CB8AC3E}">
        <p14:creationId xmlns:p14="http://schemas.microsoft.com/office/powerpoint/2010/main" val="304754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CCFE9AC-F15C-4FA0-A6F1-298829FA691D}" type="datetimeFigureOut">
              <a:rPr lang="en-US"/>
              <a:t>4/15/2022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266440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0" name="Rectangle 9"/>
          <p:cNvSpPr/>
          <p:nvPr/>
        </p:nvSpPr>
        <p:spPr>
          <a:xfrm rot="5400000">
            <a:off x="8267671" y="3370131"/>
            <a:ext cx="6858000" cy="118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rot="5400000">
            <a:off x="7523375" y="2743540"/>
            <a:ext cx="6857433" cy="1371487"/>
          </a:xfrm>
          <a:prstGeom prst="rect">
            <a:avLst/>
          </a:prstGeom>
        </p:spPr>
      </p:pic>
      <p:sp>
        <p:nvSpPr>
          <p:cNvPr id="2" name="Vertical Title 1"/>
          <p:cNvSpPr>
            <a:spLocks noGrp="1"/>
          </p:cNvSpPr>
          <p:nvPr>
            <p:ph type="title" orient="vert"/>
          </p:nvPr>
        </p:nvSpPr>
        <p:spPr>
          <a:xfrm>
            <a:off x="10266348" y="462249"/>
            <a:ext cx="1370886" cy="5714714"/>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378199" y="462249"/>
            <a:ext cx="9693088" cy="57147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378199" y="6356350"/>
            <a:ext cx="1971947" cy="365125"/>
          </a:xfrm>
        </p:spPr>
        <p:txBody>
          <a:bodyPr/>
          <a:lstStyle/>
          <a:p>
            <a:fld id="{2CCFE9AC-F15C-4FA0-A6F1-298829FA691D}" type="datetimeFigureOut">
              <a:rPr lang="en-US"/>
              <a:t>4/15/2022</a:t>
            </a:fld>
            <a:endParaRPr/>
          </a:p>
        </p:txBody>
      </p:sp>
      <p:sp>
        <p:nvSpPr>
          <p:cNvPr id="5" name="Footer Placeholder 4"/>
          <p:cNvSpPr>
            <a:spLocks noGrp="1"/>
          </p:cNvSpPr>
          <p:nvPr>
            <p:ph type="ftr" sz="quarter" idx="11"/>
          </p:nvPr>
        </p:nvSpPr>
        <p:spPr>
          <a:xfrm>
            <a:off x="2382374" y="6356350"/>
            <a:ext cx="5687786" cy="365125"/>
          </a:xfrm>
        </p:spPr>
        <p:txBody>
          <a:bodyPr/>
          <a:lstStyle/>
          <a:p>
            <a:endParaRPr/>
          </a:p>
        </p:txBody>
      </p:sp>
      <p:sp>
        <p:nvSpPr>
          <p:cNvPr id="6" name="Slide Number Placeholder 5"/>
          <p:cNvSpPr>
            <a:spLocks noGrp="1"/>
          </p:cNvSpPr>
          <p:nvPr>
            <p:ph type="sldNum" sz="quarter" idx="12"/>
          </p:nvPr>
        </p:nvSpPr>
        <p:spPr>
          <a:xfrm>
            <a:off x="8102389" y="6356350"/>
            <a:ext cx="1968898" cy="365125"/>
          </a:xfrm>
        </p:spPr>
        <p:txBody>
          <a:bodyPr/>
          <a:lstStyle/>
          <a:p>
            <a:fld id="{BD266BE7-899D-4075-917F-DBDE33B6B692}" type="slidenum">
              <a:rPr/>
              <a:t>‹#›</a:t>
            </a:fld>
            <a:endParaRPr/>
          </a:p>
        </p:txBody>
      </p:sp>
    </p:spTree>
    <p:extLst>
      <p:ext uri="{BB962C8B-B14F-4D97-AF65-F5344CB8AC3E}">
        <p14:creationId xmlns:p14="http://schemas.microsoft.com/office/powerpoint/2010/main" val="302941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CCFE9AC-F15C-4FA0-A6F1-298829FA691D}" type="datetimeFigureOut">
              <a:rPr lang="en-US"/>
              <a:t>4/15/2022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54133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3502152" y="-20637"/>
            <a:ext cx="7315200" cy="434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3502152" y="4462272"/>
            <a:ext cx="7315200" cy="1719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bwMode="black">
          <a:xfrm>
            <a:off x="3838015" y="658346"/>
            <a:ext cx="6597464" cy="3664417"/>
          </a:xfrm>
        </p:spPr>
        <p:txBody>
          <a:bodyPr anchor="b">
            <a:normAutofit/>
          </a:bodyPr>
          <a:lstStyle>
            <a:lvl1pPr>
              <a:lnSpc>
                <a:spcPct val="90000"/>
              </a:lnSpc>
              <a:defRPr sz="5000" b="1">
                <a:solidFill>
                  <a:schemeClr val="tx1"/>
                </a:solidFill>
              </a:defRPr>
            </a:lvl1pPr>
          </a:lstStyle>
          <a:p>
            <a:r>
              <a:rPr lang="en-US"/>
              <a:t>Click to edit Master title style</a:t>
            </a:r>
            <a:endParaRPr/>
          </a:p>
        </p:txBody>
      </p:sp>
      <p:sp>
        <p:nvSpPr>
          <p:cNvPr id="3" name="Text Placeholder 2"/>
          <p:cNvSpPr>
            <a:spLocks noGrp="1"/>
          </p:cNvSpPr>
          <p:nvPr>
            <p:ph type="body" idx="1"/>
          </p:nvPr>
        </p:nvSpPr>
        <p:spPr>
          <a:xfrm>
            <a:off x="3838014" y="4589463"/>
            <a:ext cx="6597465" cy="1500187"/>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2"/>
                </a:solidFill>
              </a:defRPr>
            </a:lvl1pPr>
          </a:lstStyle>
          <a:p>
            <a:fld id="{2CCFE9AC-F15C-4FA0-A6F1-298829FA691D}" type="datetimeFigureOut">
              <a:rPr lang="en-US" smtClean="0"/>
              <a:pPr/>
              <a:t>4/15/2022</a:t>
            </a:fld>
            <a:endParaRPr lang="en-US"/>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BD266BE7-899D-4075-917F-DBDE33B6B692}" type="slidenum">
              <a:rPr lang="en-US" smtClean="0"/>
              <a:pPr/>
              <a:t>‹#›</a:t>
            </a:fld>
            <a:endParaRPr lang="en-US"/>
          </a:p>
        </p:txBody>
      </p:sp>
    </p:spTree>
    <p:extLst>
      <p:ext uri="{BB962C8B-B14F-4D97-AF65-F5344CB8AC3E}">
        <p14:creationId xmlns:p14="http://schemas.microsoft.com/office/powerpoint/2010/main" val="428245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80160" y="2194560"/>
            <a:ext cx="4489704"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415368" y="2194560"/>
            <a:ext cx="4493424"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CCFE9AC-F15C-4FA0-A6F1-298829FA691D}" type="datetimeFigureOut">
              <a:rPr lang="en-US"/>
              <a:t>4/15/2022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320104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280160" y="1828456"/>
            <a:ext cx="4489704" cy="83069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80160" y="2743194"/>
            <a:ext cx="4489704" cy="3433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419088" y="1828456"/>
            <a:ext cx="4489704" cy="83069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9088" y="2743194"/>
            <a:ext cx="4489704" cy="3433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2CCFE9AC-F15C-4FA0-A6F1-298829FA691D}" type="datetimeFigureOut">
              <a:rPr lang="en-US"/>
              <a:t>4/15/2022</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426128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CCFE9AC-F15C-4FA0-A6F1-298829FA691D}" type="datetimeFigureOut">
              <a:rPr lang="en-US"/>
              <a:t>4/15/2022</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264161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CFE9AC-F15C-4FA0-A6F1-298829FA691D}" type="datetimeFigureOut">
              <a:rPr lang="en-US"/>
              <a:t>4/15/2022</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183029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000"/>
            </a:lvl1pPr>
          </a:lstStyle>
          <a:p>
            <a:r>
              <a:rPr lang="en-US"/>
              <a:t>Click to edit Master title style</a:t>
            </a:r>
            <a:endParaRPr/>
          </a:p>
        </p:txBody>
      </p:sp>
      <p:sp>
        <p:nvSpPr>
          <p:cNvPr id="4" name="Text Placeholder 2"/>
          <p:cNvSpPr>
            <a:spLocks noGrp="1"/>
          </p:cNvSpPr>
          <p:nvPr>
            <p:ph type="body" sz="half" idx="2"/>
          </p:nvPr>
        </p:nvSpPr>
        <p:spPr>
          <a:xfrm>
            <a:off x="1291818" y="2465294"/>
            <a:ext cx="3834874" cy="3711669"/>
          </a:xfrm>
        </p:spPr>
        <p:txBody>
          <a:bodyPr>
            <a:normAutofit/>
          </a:bodyPr>
          <a:lstStyle>
            <a:lvl1pPr marL="0" indent="0">
              <a:spcBef>
                <a:spcPts val="150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3"/>
          <p:cNvSpPr>
            <a:spLocks noGrp="1"/>
          </p:cNvSpPr>
          <p:nvPr>
            <p:ph idx="1"/>
          </p:nvPr>
        </p:nvSpPr>
        <p:spPr>
          <a:xfrm>
            <a:off x="5518897" y="2465294"/>
            <a:ext cx="5174504" cy="3711669"/>
          </a:xfrm>
        </p:spPr>
        <p:txBody>
          <a:bodyPr>
            <a:normAutofit/>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CCFE9AC-F15C-4FA0-A6F1-298829FA691D}" type="datetimeFigureOut">
              <a:rPr lang="en-US"/>
              <a:t>4/15/2022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311474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000"/>
            </a:lvl1pPr>
          </a:lstStyle>
          <a:p>
            <a:r>
              <a:rPr lang="en-US"/>
              <a:t>Click to edit Master title style</a:t>
            </a:r>
            <a:endParaRPr/>
          </a:p>
        </p:txBody>
      </p:sp>
      <p:sp>
        <p:nvSpPr>
          <p:cNvPr id="4" name="Text Placeholder 3"/>
          <p:cNvSpPr>
            <a:spLocks noGrp="1"/>
          </p:cNvSpPr>
          <p:nvPr>
            <p:ph type="body" sz="half" idx="2"/>
          </p:nvPr>
        </p:nvSpPr>
        <p:spPr>
          <a:xfrm>
            <a:off x="1291819" y="2465293"/>
            <a:ext cx="3834874" cy="3711669"/>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5518896" y="1828456"/>
            <a:ext cx="5389895" cy="5029544"/>
          </a:xfrm>
        </p:spPr>
        <p:txBody>
          <a:bodyPr tIns="13716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2CCFE9AC-F15C-4FA0-A6F1-298829FA691D}" type="datetimeFigureOut">
              <a:rPr lang="en-US"/>
              <a:t>4/15/2022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416136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347472"/>
            <a:ext cx="12188952" cy="118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invGray">
          <a:xfrm>
            <a:off x="0" y="457200"/>
            <a:ext cx="12188952" cy="1371257"/>
          </a:xfrm>
          <a:prstGeom prst="rect">
            <a:avLst/>
          </a:prstGeom>
        </p:spPr>
      </p:pic>
      <p:sp>
        <p:nvSpPr>
          <p:cNvPr id="2" name="Title Placeholder 1"/>
          <p:cNvSpPr>
            <a:spLocks noGrp="1"/>
          </p:cNvSpPr>
          <p:nvPr>
            <p:ph type="title"/>
          </p:nvPr>
        </p:nvSpPr>
        <p:spPr bwMode="black">
          <a:xfrm>
            <a:off x="1280160" y="466343"/>
            <a:ext cx="9628632" cy="1362113"/>
          </a:xfrm>
          <a:prstGeom prst="rect">
            <a:avLst/>
          </a:prstGeom>
        </p:spPr>
        <p:txBody>
          <a:bodyPr vert="horz" lIns="91440" tIns="45720" rIns="91440" bIns="45720" rtlCol="0" anchor="ctr">
            <a:normAutofit/>
          </a:bodyPr>
          <a:lstStyle/>
          <a:p>
            <a:r>
              <a:rPr lang="en-US"/>
              <a:t>Click to edit Master title style</a:t>
            </a:r>
            <a:endParaRPr dirty="0"/>
          </a:p>
        </p:txBody>
      </p:sp>
      <p:sp>
        <p:nvSpPr>
          <p:cNvPr id="3" name="Text Placeholder 2"/>
          <p:cNvSpPr>
            <a:spLocks noGrp="1"/>
          </p:cNvSpPr>
          <p:nvPr>
            <p:ph type="body" idx="1"/>
          </p:nvPr>
        </p:nvSpPr>
        <p:spPr>
          <a:xfrm>
            <a:off x="1280160" y="2190749"/>
            <a:ext cx="9628632" cy="39862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280160" y="6356350"/>
            <a:ext cx="1971947" cy="365125"/>
          </a:xfrm>
          <a:prstGeom prst="rect">
            <a:avLst/>
          </a:prstGeom>
        </p:spPr>
        <p:txBody>
          <a:bodyPr vert="horz" lIns="91440" tIns="45720" rIns="91440" bIns="45720" rtlCol="0" anchor="ctr"/>
          <a:lstStyle>
            <a:lvl1pPr algn="l">
              <a:defRPr sz="1200" baseline="0">
                <a:solidFill>
                  <a:schemeClr val="tx1"/>
                </a:solidFill>
              </a:defRPr>
            </a:lvl1pPr>
          </a:lstStyle>
          <a:p>
            <a:fld id="{2CCFE9AC-F15C-4FA0-A6F1-298829FA691D}" type="datetimeFigureOut">
              <a:rPr lang="en-US" smtClean="0"/>
              <a:pPr/>
              <a:t>4/15/2022</a:t>
            </a:fld>
            <a:endParaRPr lang="en-US" dirty="0"/>
          </a:p>
        </p:txBody>
      </p:sp>
      <p:sp>
        <p:nvSpPr>
          <p:cNvPr id="5" name="Footer Placeholder 4"/>
          <p:cNvSpPr>
            <a:spLocks noGrp="1"/>
          </p:cNvSpPr>
          <p:nvPr>
            <p:ph type="ftr" sz="quarter" idx="3"/>
          </p:nvPr>
        </p:nvSpPr>
        <p:spPr>
          <a:xfrm>
            <a:off x="3252107" y="6356350"/>
            <a:ext cx="5687786" cy="365125"/>
          </a:xfrm>
          <a:prstGeom prst="rect">
            <a:avLst/>
          </a:prstGeom>
        </p:spPr>
        <p:txBody>
          <a:bodyPr vert="horz" lIns="91440" tIns="45720" rIns="91440" bIns="45720" rtlCol="0" anchor="ctr"/>
          <a:lstStyle>
            <a:lvl1pPr algn="ctr">
              <a:defRPr sz="1200" baseline="0">
                <a:solidFill>
                  <a:schemeClr val="tx1"/>
                </a:solidFill>
              </a:defRPr>
            </a:lvl1pPr>
          </a:lstStyle>
          <a:p>
            <a:endParaRPr lang="en-US"/>
          </a:p>
        </p:txBody>
      </p:sp>
      <p:sp>
        <p:nvSpPr>
          <p:cNvPr id="6" name="Slide Number Placeholder 5"/>
          <p:cNvSpPr>
            <a:spLocks noGrp="1"/>
          </p:cNvSpPr>
          <p:nvPr>
            <p:ph type="sldNum" sz="quarter" idx="4"/>
          </p:nvPr>
        </p:nvSpPr>
        <p:spPr>
          <a:xfrm>
            <a:off x="8939894" y="6356350"/>
            <a:ext cx="1968898" cy="365125"/>
          </a:xfrm>
          <a:prstGeom prst="rect">
            <a:avLst/>
          </a:prstGeom>
        </p:spPr>
        <p:txBody>
          <a:bodyPr vert="horz" lIns="91440" tIns="45720" rIns="91440" bIns="45720" rtlCol="0" anchor="ctr"/>
          <a:lstStyle>
            <a:lvl1pPr algn="r">
              <a:defRPr sz="1200" baseline="0">
                <a:solidFill>
                  <a:schemeClr val="tx1"/>
                </a:solidFill>
              </a:defRPr>
            </a:lvl1pPr>
          </a:lstStyle>
          <a:p>
            <a:fld id="{BD266BE7-899D-4075-917F-DBDE33B6B692}" type="slidenum">
              <a:rPr lang="en-US" smtClean="0"/>
              <a:pPr/>
              <a:t>‹#›</a:t>
            </a:fld>
            <a:endParaRPr lang="en-US"/>
          </a:p>
        </p:txBody>
      </p:sp>
    </p:spTree>
    <p:extLst>
      <p:ext uri="{BB962C8B-B14F-4D97-AF65-F5344CB8AC3E}">
        <p14:creationId xmlns:p14="http://schemas.microsoft.com/office/powerpoint/2010/main" val="2871921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5000"/>
        </a:lnSpc>
        <a:spcBef>
          <a:spcPct val="0"/>
        </a:spcBef>
        <a:buNone/>
        <a:defRPr sz="3000"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mailto:biology@wku.edu" TargetMode="Externa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hyperlink" Target="https://www.wku.edu/smithneurobiologylab/" TargetMode="External"/><Relationship Id="rId7" Type="http://schemas.openxmlformats.org/officeDocument/2006/relationships/image" Target="../media/image40.jpeg"/><Relationship Id="rId2" Type="http://schemas.openxmlformats.org/officeDocument/2006/relationships/image" Target="../media/image37.jpg"/><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hyperlink" Target="mailto:michael.smith1@wku.edu"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6.xml"/><Relationship Id="rId5" Type="http://schemas.openxmlformats.org/officeDocument/2006/relationships/image" Target="../media/image44.jpeg"/><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hyperlink" Target="https://www.wku.edu/schultebehaviorlab/" TargetMode="External"/><Relationship Id="rId7" Type="http://schemas.openxmlformats.org/officeDocument/2006/relationships/image" Target="../media/image48.jpeg"/><Relationship Id="rId2" Type="http://schemas.openxmlformats.org/officeDocument/2006/relationships/hyperlink" Target="https://www.youtube.com/watch?v=mL2_zXCgbXI" TargetMode="External"/><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3389/fpls.2017.00633" TargetMode="External"/><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 Id="rId6" Type="http://schemas.openxmlformats.org/officeDocument/2006/relationships/image" Target="../media/image57.jpg"/><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hyperlink" Target="mailto:chandrakanth.emani@wku.edu"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6.xml"/><Relationship Id="rId5" Type="http://schemas.openxmlformats.org/officeDocument/2006/relationships/image" Target="../media/image64.jpeg"/><Relationship Id="rId4" Type="http://schemas.openxmlformats.org/officeDocument/2006/relationships/image" Target="../media/image63.jpeg"/></Relationships>
</file>

<file path=ppt/slides/_rels/slide1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jpeg"/></Relationships>
</file>

<file path=ppt/slides/_rels/slide1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g"/><Relationship Id="rId1" Type="http://schemas.openxmlformats.org/officeDocument/2006/relationships/slideLayout" Target="../slideLayouts/slideLayout6.xml"/><Relationship Id="rId5" Type="http://schemas.openxmlformats.org/officeDocument/2006/relationships/image" Target="../media/image73.jpeg"/><Relationship Id="rId4" Type="http://schemas.openxmlformats.org/officeDocument/2006/relationships/image" Target="../media/image72.jpeg"/></Relationships>
</file>

<file path=ppt/slides/_rels/slide1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g"/><Relationship Id="rId1" Type="http://schemas.openxmlformats.org/officeDocument/2006/relationships/slideLayout" Target="../slideLayouts/slideLayout6.xml"/><Relationship Id="rId5" Type="http://schemas.openxmlformats.org/officeDocument/2006/relationships/image" Target="../media/image77.jpeg"/><Relationship Id="rId4" Type="http://schemas.openxmlformats.org/officeDocument/2006/relationships/image" Target="../media/image76.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tiff"/><Relationship Id="rId5" Type="http://schemas.openxmlformats.org/officeDocument/2006/relationships/image" Target="../media/image81.jpeg"/><Relationship Id="rId4" Type="http://schemas.openxmlformats.org/officeDocument/2006/relationships/image" Target="../media/image80.jpeg"/></Relationships>
</file>

<file path=ppt/slides/_rels/slide21.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g"/><Relationship Id="rId2" Type="http://schemas.openxmlformats.org/officeDocument/2006/relationships/image" Target="../media/image83.png"/><Relationship Id="rId1" Type="http://schemas.openxmlformats.org/officeDocument/2006/relationships/slideLayout" Target="../slideLayouts/slideLayout6.xml"/><Relationship Id="rId6" Type="http://schemas.openxmlformats.org/officeDocument/2006/relationships/image" Target="../media/image87.jpeg"/><Relationship Id="rId5" Type="http://schemas.openxmlformats.org/officeDocument/2006/relationships/image" Target="../media/image86.jpg"/><Relationship Id="rId4" Type="http://schemas.openxmlformats.org/officeDocument/2006/relationships/image" Target="../media/image85.jpeg"/></Relationships>
</file>

<file path=ppt/slides/_rels/slide22.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89.jpeg"/><Relationship Id="rId1" Type="http://schemas.openxmlformats.org/officeDocument/2006/relationships/slideLayout" Target="../slideLayouts/slideLayout6.xml"/><Relationship Id="rId6" Type="http://schemas.openxmlformats.org/officeDocument/2006/relationships/image" Target="../media/image93.jpeg"/><Relationship Id="rId5" Type="http://schemas.openxmlformats.org/officeDocument/2006/relationships/image" Target="../media/image92.jpeg"/><Relationship Id="rId10" Type="http://schemas.openxmlformats.org/officeDocument/2006/relationships/image" Target="../media/image96.jpeg"/><Relationship Id="rId4" Type="http://schemas.openxmlformats.org/officeDocument/2006/relationships/image" Target="../media/image91.jpeg"/><Relationship Id="rId9" Type="http://schemas.openxmlformats.org/officeDocument/2006/relationships/hyperlink" Target="mailto:john.andersland@wku.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www.ecologyandsociety.org/vol18/iss4/art40/ES-2013-5837.pdf" TargetMode="External"/><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hyperlink" Target="https://sites.google.com/view/srivastavalab-at-wku/welcome-to-srivastava-lab" TargetMode="External"/><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hyperlink" Target="mailto:natalie.mountjoy@wku.edu" TargetMode="External"/><Relationship Id="rId2" Type="http://schemas.openxmlformats.org/officeDocument/2006/relationships/image" Target="../media/image17.jpg"/><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hyperlink" Target="mailto:albert.meier@wku.edu" TargetMode="External"/><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hyperlink" Target="https://www.wku.edu/biology/staff/index.php?memberid=767" TargetMode="External"/><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hyperlink" Target="mailto:philip.lienesch@wku.edu"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people.wku.edu/jarrett.johnson/index.html" TargetMode="External"/><Relationship Id="rId7" Type="http://schemas.openxmlformats.org/officeDocument/2006/relationships/image" Target="../media/image33.jpe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hyperlink" Target="mailto:jarrett.johnson@wku.edu"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6.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94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CCC02-BD56-45A3-AF3F-EDBD02AB6B54}"/>
              </a:ext>
            </a:extLst>
          </p:cNvPr>
          <p:cNvSpPr>
            <a:spLocks noGrp="1"/>
          </p:cNvSpPr>
          <p:nvPr>
            <p:ph type="title"/>
          </p:nvPr>
        </p:nvSpPr>
        <p:spPr>
          <a:xfrm>
            <a:off x="3308822" y="585639"/>
            <a:ext cx="5574355" cy="1077307"/>
          </a:xfrm>
        </p:spPr>
        <p:txBody>
          <a:bodyPr>
            <a:noAutofit/>
          </a:bodyPr>
          <a:lstStyle/>
          <a:p>
            <a:pPr algn="ctr"/>
            <a:r>
              <a:rPr lang="en-US" sz="9600" dirty="0">
                <a:solidFill>
                  <a:schemeClr val="bg2"/>
                </a:solidFill>
                <a:latin typeface="Aldhabi" panose="01000000000000000000" pitchFamily="2" charset="-78"/>
                <a:cs typeface="Aldhabi" panose="01000000000000000000" pitchFamily="2" charset="-78"/>
              </a:rPr>
              <a:t>WKU Biology</a:t>
            </a:r>
          </a:p>
        </p:txBody>
      </p:sp>
      <p:sp>
        <p:nvSpPr>
          <p:cNvPr id="6" name="TextBox 5">
            <a:extLst>
              <a:ext uri="{FF2B5EF4-FFF2-40B4-BE49-F238E27FC236}">
                <a16:creationId xmlns:a16="http://schemas.microsoft.com/office/drawing/2014/main" id="{F50E4A22-F376-4A1F-838F-0F69274A84AC}"/>
              </a:ext>
            </a:extLst>
          </p:cNvPr>
          <p:cNvSpPr txBox="1"/>
          <p:nvPr/>
        </p:nvSpPr>
        <p:spPr>
          <a:xfrm>
            <a:off x="10336360" y="748741"/>
            <a:ext cx="1937212" cy="375552"/>
          </a:xfrm>
          <a:prstGeom prst="rect">
            <a:avLst/>
          </a:prstGeom>
          <a:noFill/>
        </p:spPr>
        <p:txBody>
          <a:bodyPr wrap="square">
            <a:spAutoFit/>
          </a:bodyPr>
          <a:lstStyle/>
          <a:p>
            <a:pPr marL="0" marR="0">
              <a:lnSpc>
                <a:spcPct val="107000"/>
              </a:lnSpc>
              <a:spcBef>
                <a:spcPts val="0"/>
              </a:spcBef>
              <a:spcAft>
                <a:spcPts val="800"/>
              </a:spcAft>
            </a:pPr>
            <a:r>
              <a:rPr lang="en-US" sz="1800" u="sng"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biology@wku.edu</a:t>
            </a:r>
            <a:endParaRPr lang="en-US" sz="18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D23C979-BD86-4487-B113-627CA0A8FAF4}"/>
              </a:ext>
            </a:extLst>
          </p:cNvPr>
          <p:cNvSpPr txBox="1"/>
          <p:nvPr/>
        </p:nvSpPr>
        <p:spPr>
          <a:xfrm>
            <a:off x="2742114" y="2830898"/>
            <a:ext cx="7245655" cy="3539430"/>
          </a:xfrm>
          <a:prstGeom prst="rect">
            <a:avLst/>
          </a:prstGeom>
          <a:noFill/>
        </p:spPr>
        <p:txBody>
          <a:bodyPr wrap="square">
            <a:spAutoFit/>
          </a:bodyPr>
          <a:lstStyle/>
          <a:p>
            <a:r>
              <a:rPr lang="en-US" sz="2800" b="1" i="1" dirty="0">
                <a:solidFill>
                  <a:srgbClr val="000000"/>
                </a:solidFill>
                <a:effectLst/>
                <a:latin typeface="Constantia" panose="02030602050306030303" pitchFamily="18" charset="0"/>
              </a:rPr>
              <a:t>The Department of Biology at WKU strives to create a dynamic, experiential learning environment, and to be a destination department for competitive undergraduate and graduate students, involving them in the process of science and preparing them for success in a global society.</a:t>
            </a:r>
            <a:endParaRPr lang="en-US" sz="2800" b="1" dirty="0">
              <a:latin typeface="Constantia" panose="02030602050306030303" pitchFamily="18" charset="0"/>
            </a:endParaRPr>
          </a:p>
        </p:txBody>
      </p:sp>
      <p:sp>
        <p:nvSpPr>
          <p:cNvPr id="11" name="TextBox 10">
            <a:extLst>
              <a:ext uri="{FF2B5EF4-FFF2-40B4-BE49-F238E27FC236}">
                <a16:creationId xmlns:a16="http://schemas.microsoft.com/office/drawing/2014/main" id="{1FC95656-1BFD-4FE9-B25F-7D195164BC79}"/>
              </a:ext>
            </a:extLst>
          </p:cNvPr>
          <p:cNvSpPr txBox="1"/>
          <p:nvPr/>
        </p:nvSpPr>
        <p:spPr>
          <a:xfrm>
            <a:off x="10666932" y="1057189"/>
            <a:ext cx="1638838" cy="375552"/>
          </a:xfrm>
          <a:prstGeom prst="rect">
            <a:avLst/>
          </a:prstGeom>
          <a:noFill/>
        </p:spPr>
        <p:txBody>
          <a:bodyPr wrap="square">
            <a:spAutoFit/>
          </a:bodyPr>
          <a:lstStyle/>
          <a:p>
            <a:pPr marL="0" marR="0">
              <a:lnSpc>
                <a:spcPct val="107000"/>
              </a:lnSpc>
              <a:spcBef>
                <a:spcPts val="0"/>
              </a:spcBef>
              <a:spcAft>
                <a:spcPts val="800"/>
              </a:spcAft>
            </a:pPr>
            <a:r>
              <a:rPr lang="en-US" sz="18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270-745-3696</a:t>
            </a:r>
          </a:p>
        </p:txBody>
      </p:sp>
      <p:sp>
        <p:nvSpPr>
          <p:cNvPr id="13" name="TextBox 12">
            <a:extLst>
              <a:ext uri="{FF2B5EF4-FFF2-40B4-BE49-F238E27FC236}">
                <a16:creationId xmlns:a16="http://schemas.microsoft.com/office/drawing/2014/main" id="{6C9B1690-6101-4522-8644-D57B8D0B5833}"/>
              </a:ext>
            </a:extLst>
          </p:cNvPr>
          <p:cNvSpPr txBox="1"/>
          <p:nvPr/>
        </p:nvSpPr>
        <p:spPr>
          <a:xfrm>
            <a:off x="9060293" y="419711"/>
            <a:ext cx="3213279" cy="369332"/>
          </a:xfrm>
          <a:prstGeom prst="rect">
            <a:avLst/>
          </a:prstGeom>
          <a:noFill/>
        </p:spPr>
        <p:txBody>
          <a:bodyPr wrap="square">
            <a:spAutoFit/>
          </a:bodyPr>
          <a:lstStyle/>
          <a:p>
            <a:r>
              <a:rPr lang="en-US" dirty="0">
                <a:solidFill>
                  <a:schemeClr val="bg2"/>
                </a:solidFill>
              </a:rPr>
              <a:t>https://www.wku.edu/biology/</a:t>
            </a:r>
          </a:p>
        </p:txBody>
      </p:sp>
      <p:sp>
        <p:nvSpPr>
          <p:cNvPr id="15" name="TextBox 14">
            <a:extLst>
              <a:ext uri="{FF2B5EF4-FFF2-40B4-BE49-F238E27FC236}">
                <a16:creationId xmlns:a16="http://schemas.microsoft.com/office/drawing/2014/main" id="{FE0B3816-5ED1-4B05-939A-085080F68DBD}"/>
              </a:ext>
            </a:extLst>
          </p:cNvPr>
          <p:cNvSpPr txBox="1"/>
          <p:nvPr/>
        </p:nvSpPr>
        <p:spPr>
          <a:xfrm>
            <a:off x="10479462" y="1352291"/>
            <a:ext cx="1774065" cy="375552"/>
          </a:xfrm>
          <a:prstGeom prst="rect">
            <a:avLst/>
          </a:prstGeom>
          <a:noFill/>
        </p:spPr>
        <p:txBody>
          <a:bodyPr wrap="square">
            <a:spAutoFit/>
          </a:bodyPr>
          <a:lstStyle/>
          <a:p>
            <a:pPr marL="0" marR="0">
              <a:lnSpc>
                <a:spcPct val="107000"/>
              </a:lnSpc>
              <a:spcBef>
                <a:spcPts val="0"/>
              </a:spcBef>
              <a:spcAft>
                <a:spcPts val="800"/>
              </a:spcAft>
            </a:pPr>
            <a:r>
              <a:rPr lang="en-US" sz="18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#becausescience</a:t>
            </a:r>
          </a:p>
        </p:txBody>
      </p:sp>
      <p:pic>
        <p:nvPicPr>
          <p:cNvPr id="4" name="Picture 3" descr="Shape&#10;&#10;Description automatically generated">
            <a:extLst>
              <a:ext uri="{FF2B5EF4-FFF2-40B4-BE49-F238E27FC236}">
                <a16:creationId xmlns:a16="http://schemas.microsoft.com/office/drawing/2014/main" id="{09907601-5811-422F-8C5A-AF57557020D6}"/>
              </a:ext>
            </a:extLst>
          </p:cNvPr>
          <p:cNvPicPr>
            <a:picLocks noChangeAspect="1"/>
          </p:cNvPicPr>
          <p:nvPr/>
        </p:nvPicPr>
        <p:blipFill>
          <a:blip r:embed="rId3" cstate="print">
            <a:alphaModFix amt="17000"/>
            <a:extLst>
              <a:ext uri="{28A0092B-C50C-407E-A947-70E740481C1C}">
                <a14:useLocalDpi xmlns:a14="http://schemas.microsoft.com/office/drawing/2010/main" val="0"/>
              </a:ext>
            </a:extLst>
          </a:blip>
          <a:stretch>
            <a:fillRect/>
          </a:stretch>
        </p:blipFill>
        <p:spPr>
          <a:xfrm>
            <a:off x="9820373" y="5323970"/>
            <a:ext cx="2371627" cy="1570578"/>
          </a:xfrm>
          <a:prstGeom prst="rect">
            <a:avLst/>
          </a:prstGeom>
        </p:spPr>
      </p:pic>
      <p:pic>
        <p:nvPicPr>
          <p:cNvPr id="10" name="Picture 9" descr="Shape&#10;&#10;Description automatically generated">
            <a:extLst>
              <a:ext uri="{FF2B5EF4-FFF2-40B4-BE49-F238E27FC236}">
                <a16:creationId xmlns:a16="http://schemas.microsoft.com/office/drawing/2014/main" id="{BDCF0FE6-2D19-4AE9-B3BC-E80EE1D7095F}"/>
              </a:ext>
            </a:extLst>
          </p:cNvPr>
          <p:cNvPicPr>
            <a:picLocks noChangeAspect="1"/>
          </p:cNvPicPr>
          <p:nvPr/>
        </p:nvPicPr>
        <p:blipFill>
          <a:blip r:embed="rId3" cstate="print">
            <a:alphaModFix amt="17000"/>
            <a:extLst>
              <a:ext uri="{28A0092B-C50C-407E-A947-70E740481C1C}">
                <a14:useLocalDpi xmlns:a14="http://schemas.microsoft.com/office/drawing/2010/main" val="0"/>
              </a:ext>
            </a:extLst>
          </a:blip>
          <a:stretch>
            <a:fillRect/>
          </a:stretch>
        </p:blipFill>
        <p:spPr>
          <a:xfrm>
            <a:off x="-1" y="1910311"/>
            <a:ext cx="2371627" cy="1570578"/>
          </a:xfrm>
          <a:prstGeom prst="rect">
            <a:avLst/>
          </a:prstGeom>
        </p:spPr>
      </p:pic>
    </p:spTree>
    <p:extLst>
      <p:ext uri="{BB962C8B-B14F-4D97-AF65-F5344CB8AC3E}">
        <p14:creationId xmlns:p14="http://schemas.microsoft.com/office/powerpoint/2010/main" val="307285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00A651-3F67-48EB-8347-B4A4FCA931DC}"/>
              </a:ext>
            </a:extLst>
          </p:cNvPr>
          <p:cNvSpPr>
            <a:spLocks noGrp="1"/>
          </p:cNvSpPr>
          <p:nvPr>
            <p:ph type="title"/>
          </p:nvPr>
        </p:nvSpPr>
        <p:spPr>
          <a:xfrm>
            <a:off x="1504334" y="541499"/>
            <a:ext cx="4206240" cy="1286956"/>
          </a:xfrm>
        </p:spPr>
        <p:txBody>
          <a:bodyPr>
            <a:normAutofit/>
          </a:bodyPr>
          <a:lstStyle/>
          <a:p>
            <a:r>
              <a:rPr lang="en-US" sz="2800" dirty="0">
                <a:solidFill>
                  <a:schemeClr val="bg2"/>
                </a:solidFill>
                <a:latin typeface="Rockwell" panose="02060603020205020403" pitchFamily="18" charset="0"/>
              </a:rPr>
              <a:t>Dr. Michael Smith</a:t>
            </a:r>
            <a:br>
              <a:rPr lang="en-US" sz="2800" dirty="0">
                <a:solidFill>
                  <a:schemeClr val="bg2"/>
                </a:solidFill>
                <a:latin typeface="Rockwell" panose="02060603020205020403" pitchFamily="18" charset="0"/>
              </a:rPr>
            </a:br>
            <a:r>
              <a:rPr lang="en-US" sz="2800" dirty="0">
                <a:solidFill>
                  <a:schemeClr val="bg2"/>
                </a:solidFill>
                <a:latin typeface="Rockwell" panose="02060603020205020403" pitchFamily="18" charset="0"/>
              </a:rPr>
              <a:t>Dept. Head - Professor</a:t>
            </a:r>
            <a:endParaRPr lang="en-US" sz="2800" dirty="0">
              <a:solidFill>
                <a:schemeClr val="bg2"/>
              </a:solidFill>
            </a:endParaRPr>
          </a:p>
        </p:txBody>
      </p:sp>
      <p:sp>
        <p:nvSpPr>
          <p:cNvPr id="5" name="Content Placeholder 4">
            <a:extLst>
              <a:ext uri="{FF2B5EF4-FFF2-40B4-BE49-F238E27FC236}">
                <a16:creationId xmlns:a16="http://schemas.microsoft.com/office/drawing/2014/main" id="{2EB91870-DEAC-4F2C-A961-53947B7F59E0}"/>
              </a:ext>
            </a:extLst>
          </p:cNvPr>
          <p:cNvSpPr>
            <a:spLocks noGrp="1"/>
          </p:cNvSpPr>
          <p:nvPr>
            <p:ph sz="half" idx="4294967295"/>
          </p:nvPr>
        </p:nvSpPr>
        <p:spPr>
          <a:xfrm>
            <a:off x="-1" y="1867830"/>
            <a:ext cx="3717421" cy="2356888"/>
          </a:xfrm>
        </p:spPr>
        <p:txBody>
          <a:bodyPr/>
          <a:lstStyle/>
          <a:p>
            <a:pPr marL="109728" indent="0" algn="ctr">
              <a:buNone/>
            </a:pPr>
            <a:r>
              <a:rPr lang="en-US" sz="1800" b="1" u="sng" dirty="0">
                <a:solidFill>
                  <a:schemeClr val="accent1">
                    <a:lumMod val="50000"/>
                  </a:schemeClr>
                </a:solidFill>
                <a:effectLst/>
                <a:ea typeface="Tahoma" panose="020B0604030504040204" pitchFamily="34" charset="0"/>
                <a:cs typeface="Tahoma" panose="020B0604030504040204" pitchFamily="34" charset="0"/>
              </a:rPr>
              <a:t>Courses</a:t>
            </a:r>
          </a:p>
          <a:p>
            <a:pPr marL="285750" indent="-285750">
              <a:lnSpc>
                <a:spcPct val="80000"/>
              </a:lnSpc>
              <a:buClr>
                <a:schemeClr val="accent1">
                  <a:lumMod val="50000"/>
                </a:schemeClr>
              </a:buClr>
            </a:pPr>
            <a:r>
              <a:rPr lang="en-US" sz="1800" dirty="0"/>
              <a:t>BIOL 120 Honors Introductory Biology</a:t>
            </a:r>
          </a:p>
          <a:p>
            <a:pPr marL="285750" indent="-285750">
              <a:lnSpc>
                <a:spcPct val="80000"/>
              </a:lnSpc>
              <a:buClr>
                <a:schemeClr val="accent1">
                  <a:lumMod val="50000"/>
                </a:schemeClr>
              </a:buClr>
            </a:pPr>
            <a:r>
              <a:rPr lang="en-US" sz="1800" dirty="0"/>
              <a:t>BIOL 335 Neurobiology</a:t>
            </a:r>
          </a:p>
          <a:p>
            <a:pPr marL="285750" indent="-285750">
              <a:lnSpc>
                <a:spcPct val="80000"/>
              </a:lnSpc>
              <a:buClr>
                <a:schemeClr val="accent1">
                  <a:lumMod val="50000"/>
                </a:schemeClr>
              </a:buClr>
            </a:pPr>
            <a:r>
              <a:rPr lang="en-US" sz="1800" dirty="0"/>
              <a:t>BIOL 545 Animal Communication</a:t>
            </a:r>
            <a:endParaRPr lang="en-US" sz="1800" b="1" u="sng" dirty="0">
              <a:solidFill>
                <a:schemeClr val="accent1">
                  <a:lumMod val="50000"/>
                </a:schemeClr>
              </a:solidFill>
              <a:effectLst/>
              <a:ea typeface="Tahoma" panose="020B0604030504040204" pitchFamily="34" charset="0"/>
              <a:cs typeface="Tahoma" panose="020B0604030504040204" pitchFamily="34" charset="0"/>
            </a:endParaRPr>
          </a:p>
          <a:p>
            <a:endParaRPr lang="en-US" dirty="0"/>
          </a:p>
        </p:txBody>
      </p:sp>
      <p:sp>
        <p:nvSpPr>
          <p:cNvPr id="7" name="Content Placeholder 6">
            <a:extLst>
              <a:ext uri="{FF2B5EF4-FFF2-40B4-BE49-F238E27FC236}">
                <a16:creationId xmlns:a16="http://schemas.microsoft.com/office/drawing/2014/main" id="{8C1BE4F2-31C8-4B06-B988-AA3BA2760ABA}"/>
              </a:ext>
            </a:extLst>
          </p:cNvPr>
          <p:cNvSpPr>
            <a:spLocks noGrp="1"/>
          </p:cNvSpPr>
          <p:nvPr>
            <p:ph sz="quarter" idx="4294967295"/>
          </p:nvPr>
        </p:nvSpPr>
        <p:spPr>
          <a:xfrm>
            <a:off x="95571" y="3864393"/>
            <a:ext cx="4489450" cy="3433763"/>
          </a:xfrm>
        </p:spPr>
        <p:txBody>
          <a:bodyPr>
            <a:normAutofit/>
          </a:bodyPr>
          <a:lstStyle/>
          <a:p>
            <a:pPr marL="0" indent="0" algn="ctr">
              <a:lnSpc>
                <a:spcPct val="80000"/>
              </a:lnSpc>
              <a:buClr>
                <a:schemeClr val="accent1">
                  <a:lumMod val="50000"/>
                </a:schemeClr>
              </a:buClr>
              <a:buNone/>
            </a:pPr>
            <a:r>
              <a:rPr lang="en-US" sz="1800" b="1" u="sng" dirty="0">
                <a:solidFill>
                  <a:schemeClr val="accent1">
                    <a:lumMod val="50000"/>
                  </a:schemeClr>
                </a:solidFill>
                <a:effectLst/>
                <a:ea typeface="Tahoma" panose="020B0604030504040204" pitchFamily="34" charset="0"/>
                <a:cs typeface="Tahoma" panose="020B0604030504040204" pitchFamily="34" charset="0"/>
              </a:rPr>
              <a:t>Research</a:t>
            </a:r>
            <a:r>
              <a:rPr lang="en-US" sz="1800" dirty="0"/>
              <a:t>​</a:t>
            </a:r>
          </a:p>
          <a:p>
            <a:pPr>
              <a:lnSpc>
                <a:spcPct val="80000"/>
              </a:lnSpc>
              <a:buClr>
                <a:schemeClr val="accent1">
                  <a:lumMod val="50000"/>
                </a:schemeClr>
              </a:buClr>
            </a:pPr>
            <a:r>
              <a:rPr lang="en-US" sz="1800" dirty="0"/>
              <a:t>Auditory Neurobiology and Bioacoustics of Fishes</a:t>
            </a:r>
          </a:p>
          <a:p>
            <a:pPr marL="457200" lvl="1" indent="0">
              <a:lnSpc>
                <a:spcPct val="80000"/>
              </a:lnSpc>
              <a:buNone/>
            </a:pPr>
            <a:r>
              <a:rPr lang="en-US" sz="1600" dirty="0"/>
              <a:t>Research in my lab uses electrophysiological, behavioral, molecular, and morphological analysis to understand processes related to hearing in teleost fishes.</a:t>
            </a:r>
          </a:p>
          <a:p>
            <a:pPr marL="457200" lvl="1" indent="0">
              <a:lnSpc>
                <a:spcPct val="80000"/>
              </a:lnSpc>
              <a:buNone/>
            </a:pPr>
            <a:endParaRPr lang="en-US" sz="1800" dirty="0"/>
          </a:p>
          <a:p>
            <a:pPr>
              <a:lnSpc>
                <a:spcPct val="80000"/>
              </a:lnSpc>
              <a:buClr>
                <a:schemeClr val="accent1">
                  <a:lumMod val="50000"/>
                </a:schemeClr>
              </a:buClr>
            </a:pPr>
            <a:r>
              <a:rPr lang="en-US" sz="1800" dirty="0"/>
              <a:t>Vibratory Communication</a:t>
            </a:r>
          </a:p>
          <a:p>
            <a:pPr marL="457200" lvl="1" indent="0">
              <a:lnSpc>
                <a:spcPct val="80000"/>
              </a:lnSpc>
              <a:buNone/>
            </a:pPr>
            <a:r>
              <a:rPr lang="en-US" sz="1600" dirty="0"/>
              <a:t>Behavioral and morphological analysis of communication via substrate vibration in chameleons and mudskippers</a:t>
            </a:r>
          </a:p>
          <a:p>
            <a:endParaRPr lang="en-US" dirty="0"/>
          </a:p>
        </p:txBody>
      </p:sp>
      <p:pic>
        <p:nvPicPr>
          <p:cNvPr id="8" name="Picture 7" descr="A person wearing glasses&#10;&#10;Description automatically generated with low confidence">
            <a:extLst>
              <a:ext uri="{FF2B5EF4-FFF2-40B4-BE49-F238E27FC236}">
                <a16:creationId xmlns:a16="http://schemas.microsoft.com/office/drawing/2014/main" id="{A5756A74-E0B4-4F76-971E-BEA041BA34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4" y="0"/>
            <a:ext cx="1451155" cy="1828455"/>
          </a:xfrm>
          <a:prstGeom prst="rect">
            <a:avLst/>
          </a:prstGeom>
        </p:spPr>
      </p:pic>
      <p:sp>
        <p:nvSpPr>
          <p:cNvPr id="10" name="TextBox 9">
            <a:extLst>
              <a:ext uri="{FF2B5EF4-FFF2-40B4-BE49-F238E27FC236}">
                <a16:creationId xmlns:a16="http://schemas.microsoft.com/office/drawing/2014/main" id="{8DA855EE-CE29-4431-B992-4190DDC6F2A5}"/>
              </a:ext>
            </a:extLst>
          </p:cNvPr>
          <p:cNvSpPr txBox="1"/>
          <p:nvPr/>
        </p:nvSpPr>
        <p:spPr>
          <a:xfrm>
            <a:off x="8685510" y="1233264"/>
            <a:ext cx="3490461" cy="584775"/>
          </a:xfrm>
          <a:prstGeom prst="rect">
            <a:avLst/>
          </a:prstGeom>
          <a:noFill/>
        </p:spPr>
        <p:txBody>
          <a:bodyPr wrap="square">
            <a:spAutoFit/>
          </a:bodyPr>
          <a:lstStyle/>
          <a:p>
            <a:r>
              <a:rPr lang="en-US" sz="1600" dirty="0">
                <a:solidFill>
                  <a:schemeClr val="bg1"/>
                </a:solidFill>
              </a:rPr>
              <a:t>Ph.D. </a:t>
            </a:r>
            <a:r>
              <a:rPr lang="en-US" sz="1600" b="1" dirty="0">
                <a:solidFill>
                  <a:schemeClr val="bg1"/>
                </a:solidFill>
              </a:rPr>
              <a:t>- </a:t>
            </a:r>
            <a:r>
              <a:rPr lang="en-US" sz="1600" dirty="0">
                <a:solidFill>
                  <a:schemeClr val="bg1"/>
                </a:solidFill>
              </a:rPr>
              <a:t>The University of Texas at Austin</a:t>
            </a:r>
          </a:p>
          <a:p>
            <a:r>
              <a:rPr lang="en-US" sz="1600" dirty="0">
                <a:solidFill>
                  <a:schemeClr val="bg1"/>
                </a:solidFill>
              </a:rPr>
              <a:t>B.S., M.S.  </a:t>
            </a:r>
            <a:r>
              <a:rPr lang="en-US" sz="1600" b="1" dirty="0">
                <a:solidFill>
                  <a:schemeClr val="bg1"/>
                </a:solidFill>
              </a:rPr>
              <a:t>-</a:t>
            </a:r>
            <a:r>
              <a:rPr lang="en-US" sz="1600" dirty="0">
                <a:solidFill>
                  <a:schemeClr val="bg1"/>
                </a:solidFill>
              </a:rPr>
              <a:t>Brigham Young University</a:t>
            </a:r>
          </a:p>
        </p:txBody>
      </p:sp>
      <p:sp>
        <p:nvSpPr>
          <p:cNvPr id="12" name="TextBox 11">
            <a:extLst>
              <a:ext uri="{FF2B5EF4-FFF2-40B4-BE49-F238E27FC236}">
                <a16:creationId xmlns:a16="http://schemas.microsoft.com/office/drawing/2014/main" id="{CB9AD54D-D28E-44FE-B9B3-FF6DBC7FCB49}"/>
              </a:ext>
            </a:extLst>
          </p:cNvPr>
          <p:cNvSpPr txBox="1"/>
          <p:nvPr/>
        </p:nvSpPr>
        <p:spPr>
          <a:xfrm>
            <a:off x="7802252" y="426973"/>
            <a:ext cx="6333688" cy="338554"/>
          </a:xfrm>
          <a:prstGeom prst="rect">
            <a:avLst/>
          </a:prstGeom>
          <a:noFill/>
        </p:spPr>
        <p:txBody>
          <a:bodyPr wrap="square">
            <a:spAutoFit/>
          </a:bodyPr>
          <a:lstStyle/>
          <a:p>
            <a:r>
              <a:rPr lang="en-US" sz="1600" b="0" i="0" u="sng" dirty="0">
                <a:solidFill>
                  <a:srgbClr val="00B0F0"/>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https://www.wku.edu/smithneurobiologylab/</a:t>
            </a:r>
            <a:endParaRPr lang="en-US" sz="1600" dirty="0">
              <a:solidFill>
                <a:srgbClr val="00B0F0"/>
              </a:solidFill>
            </a:endParaRPr>
          </a:p>
        </p:txBody>
      </p:sp>
      <p:sp>
        <p:nvSpPr>
          <p:cNvPr id="11" name="TextBox 10">
            <a:extLst>
              <a:ext uri="{FF2B5EF4-FFF2-40B4-BE49-F238E27FC236}">
                <a16:creationId xmlns:a16="http://schemas.microsoft.com/office/drawing/2014/main" id="{A01CB335-B796-457C-974A-01A67EDE76F6}"/>
              </a:ext>
            </a:extLst>
          </p:cNvPr>
          <p:cNvSpPr txBox="1"/>
          <p:nvPr/>
        </p:nvSpPr>
        <p:spPr>
          <a:xfrm>
            <a:off x="5150977" y="6553693"/>
            <a:ext cx="6763996" cy="369332"/>
          </a:xfrm>
          <a:prstGeom prst="rect">
            <a:avLst/>
          </a:prstGeom>
          <a:noFill/>
        </p:spPr>
        <p:txBody>
          <a:bodyPr wrap="square">
            <a:spAutoFit/>
          </a:bodyPr>
          <a:lstStyle/>
          <a:p>
            <a:r>
              <a:rPr lang="en-US" b="0" i="0" u="sng" dirty="0">
                <a:solidFill>
                  <a:srgbClr val="FF0000"/>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michael.smith1@wku.edu</a:t>
            </a:r>
            <a:endParaRPr lang="en-US" dirty="0">
              <a:solidFill>
                <a:srgbClr val="FF0000"/>
              </a:solidFill>
            </a:endParaRPr>
          </a:p>
        </p:txBody>
      </p:sp>
      <p:sp>
        <p:nvSpPr>
          <p:cNvPr id="13" name="TextBox 12">
            <a:extLst>
              <a:ext uri="{FF2B5EF4-FFF2-40B4-BE49-F238E27FC236}">
                <a16:creationId xmlns:a16="http://schemas.microsoft.com/office/drawing/2014/main" id="{39504B7B-533C-4B3F-88F0-1685BEE49D8C}"/>
              </a:ext>
            </a:extLst>
          </p:cNvPr>
          <p:cNvSpPr txBox="1"/>
          <p:nvPr/>
        </p:nvSpPr>
        <p:spPr>
          <a:xfrm>
            <a:off x="5791912" y="1888964"/>
            <a:ext cx="6763996" cy="369332"/>
          </a:xfrm>
          <a:prstGeom prst="rect">
            <a:avLst/>
          </a:prstGeom>
          <a:noFill/>
        </p:spPr>
        <p:txBody>
          <a:bodyPr wrap="square">
            <a:spAutoFit/>
          </a:bodyPr>
          <a:lstStyle/>
          <a:p>
            <a:r>
              <a:rPr lang="en-US" dirty="0">
                <a:solidFill>
                  <a:schemeClr val="tx2">
                    <a:lumMod val="65000"/>
                    <a:lumOff val="35000"/>
                  </a:schemeClr>
                </a:solidFill>
              </a:rPr>
              <a:t>Interested in </a:t>
            </a:r>
            <a:r>
              <a:rPr lang="en-US" b="1" dirty="0">
                <a:solidFill>
                  <a:schemeClr val="tx2">
                    <a:lumMod val="65000"/>
                    <a:lumOff val="35000"/>
                  </a:schemeClr>
                </a:solidFill>
              </a:rPr>
              <a:t>Graduate </a:t>
            </a:r>
            <a:r>
              <a:rPr lang="en-US" dirty="0">
                <a:solidFill>
                  <a:schemeClr val="tx2">
                    <a:lumMod val="65000"/>
                    <a:lumOff val="35000"/>
                  </a:schemeClr>
                </a:solidFill>
              </a:rPr>
              <a:t>or</a:t>
            </a:r>
            <a:r>
              <a:rPr lang="en-US" b="1" dirty="0">
                <a:solidFill>
                  <a:schemeClr val="tx2">
                    <a:lumMod val="65000"/>
                    <a:lumOff val="35000"/>
                  </a:schemeClr>
                </a:solidFill>
              </a:rPr>
              <a:t> Undergraduate Research </a:t>
            </a:r>
            <a:r>
              <a:rPr lang="en-US" dirty="0">
                <a:solidFill>
                  <a:schemeClr val="tx2">
                    <a:lumMod val="65000"/>
                    <a:lumOff val="35000"/>
                  </a:schemeClr>
                </a:solidFill>
              </a:rPr>
              <a:t>with Dr. Smith?</a:t>
            </a:r>
          </a:p>
        </p:txBody>
      </p:sp>
      <p:sp>
        <p:nvSpPr>
          <p:cNvPr id="15" name="TextBox 14">
            <a:extLst>
              <a:ext uri="{FF2B5EF4-FFF2-40B4-BE49-F238E27FC236}">
                <a16:creationId xmlns:a16="http://schemas.microsoft.com/office/drawing/2014/main" id="{544A0B2D-1FEF-4EEC-A8CA-F34668316C79}"/>
              </a:ext>
            </a:extLst>
          </p:cNvPr>
          <p:cNvSpPr txBox="1"/>
          <p:nvPr/>
        </p:nvSpPr>
        <p:spPr>
          <a:xfrm>
            <a:off x="7033788" y="2566064"/>
            <a:ext cx="6763996" cy="338554"/>
          </a:xfrm>
          <a:prstGeom prst="rect">
            <a:avLst/>
          </a:prstGeom>
          <a:noFill/>
        </p:spPr>
        <p:txBody>
          <a:bodyPr wrap="square">
            <a:spAutoFit/>
          </a:bodyPr>
          <a:lstStyle/>
          <a:p>
            <a:pPr marL="285750" indent="-285750">
              <a:buFont typeface="Arial" panose="020B0604020202020204" pitchFamily="34" charset="0"/>
              <a:buChar char="•"/>
            </a:pPr>
            <a:r>
              <a:rPr lang="en-US" sz="1600" dirty="0">
                <a:solidFill>
                  <a:prstClr val="black"/>
                </a:solidFill>
              </a:rPr>
              <a:t>Ototoxic effects of platinum chemotherapies on hair cells</a:t>
            </a:r>
            <a:endParaRPr lang="en-US" sz="1600" dirty="0"/>
          </a:p>
        </p:txBody>
      </p:sp>
      <p:sp>
        <p:nvSpPr>
          <p:cNvPr id="17" name="TextBox 16">
            <a:extLst>
              <a:ext uri="{FF2B5EF4-FFF2-40B4-BE49-F238E27FC236}">
                <a16:creationId xmlns:a16="http://schemas.microsoft.com/office/drawing/2014/main" id="{C57BD192-C3D0-441B-A134-CF5CAA3AEF72}"/>
              </a:ext>
            </a:extLst>
          </p:cNvPr>
          <p:cNvSpPr txBox="1"/>
          <p:nvPr/>
        </p:nvSpPr>
        <p:spPr>
          <a:xfrm>
            <a:off x="7033788" y="2890663"/>
            <a:ext cx="6763996" cy="338554"/>
          </a:xfrm>
          <a:prstGeom prst="rect">
            <a:avLst/>
          </a:prstGeom>
          <a:noFill/>
        </p:spPr>
        <p:txBody>
          <a:bodyPr wrap="square">
            <a:spAutoFit/>
          </a:bodyPr>
          <a:lstStyle/>
          <a:p>
            <a:pPr marL="285750" indent="-285750">
              <a:buClr>
                <a:schemeClr val="accent1">
                  <a:lumMod val="50000"/>
                </a:schemeClr>
              </a:buClr>
              <a:buFont typeface="Arial" panose="020B0604020202020204" pitchFamily="34" charset="0"/>
              <a:buChar char="•"/>
            </a:pPr>
            <a:r>
              <a:rPr lang="en-US" sz="1600" dirty="0">
                <a:solidFill>
                  <a:prstClr val="black"/>
                </a:solidFill>
              </a:rPr>
              <a:t>Sound production and hearing in suckermouth catfishes</a:t>
            </a:r>
          </a:p>
        </p:txBody>
      </p:sp>
      <p:sp>
        <p:nvSpPr>
          <p:cNvPr id="19" name="TextBox 18">
            <a:extLst>
              <a:ext uri="{FF2B5EF4-FFF2-40B4-BE49-F238E27FC236}">
                <a16:creationId xmlns:a16="http://schemas.microsoft.com/office/drawing/2014/main" id="{A6C730D1-0650-4CF2-80EE-4BDC32B1E7F7}"/>
              </a:ext>
            </a:extLst>
          </p:cNvPr>
          <p:cNvSpPr txBox="1"/>
          <p:nvPr/>
        </p:nvSpPr>
        <p:spPr>
          <a:xfrm>
            <a:off x="7033788" y="3187285"/>
            <a:ext cx="6763996" cy="338554"/>
          </a:xfrm>
          <a:prstGeom prst="rect">
            <a:avLst/>
          </a:prstGeom>
          <a:noFill/>
        </p:spPr>
        <p:txBody>
          <a:bodyPr wrap="square">
            <a:spAutoFit/>
          </a:bodyPr>
          <a:lstStyle/>
          <a:p>
            <a:pPr marL="285750" indent="-285750">
              <a:buClr>
                <a:schemeClr val="accent1">
                  <a:lumMod val="50000"/>
                </a:schemeClr>
              </a:buClr>
              <a:buFont typeface="Arial" panose="020B0604020202020204" pitchFamily="34" charset="0"/>
              <a:buChar char="•"/>
            </a:pPr>
            <a:r>
              <a:rPr lang="en-US" sz="1600" dirty="0">
                <a:solidFill>
                  <a:prstClr val="black"/>
                </a:solidFill>
              </a:rPr>
              <a:t>Auditory hair cell regeneration in zebrafish</a:t>
            </a:r>
          </a:p>
        </p:txBody>
      </p:sp>
      <p:sp>
        <p:nvSpPr>
          <p:cNvPr id="21" name="TextBox 20">
            <a:extLst>
              <a:ext uri="{FF2B5EF4-FFF2-40B4-BE49-F238E27FC236}">
                <a16:creationId xmlns:a16="http://schemas.microsoft.com/office/drawing/2014/main" id="{B90B3A47-8216-43CA-A4E4-D19AC8A35E83}"/>
              </a:ext>
            </a:extLst>
          </p:cNvPr>
          <p:cNvSpPr txBox="1"/>
          <p:nvPr/>
        </p:nvSpPr>
        <p:spPr>
          <a:xfrm>
            <a:off x="7008096" y="2295749"/>
            <a:ext cx="6793906" cy="338554"/>
          </a:xfrm>
          <a:prstGeom prst="rect">
            <a:avLst/>
          </a:prstGeom>
          <a:noFill/>
        </p:spPr>
        <p:txBody>
          <a:bodyPr wrap="square">
            <a:spAutoFit/>
          </a:bodyPr>
          <a:lstStyle/>
          <a:p>
            <a:pPr marL="285750" indent="-285750">
              <a:buClr>
                <a:schemeClr val="accent1">
                  <a:lumMod val="50000"/>
                </a:schemeClr>
              </a:buClr>
              <a:buFont typeface="Arial" panose="020B0604020202020204" pitchFamily="34" charset="0"/>
              <a:buChar char="•"/>
            </a:pPr>
            <a:r>
              <a:rPr lang="en-US" sz="1600" dirty="0">
                <a:solidFill>
                  <a:prstClr val="black"/>
                </a:solidFill>
              </a:rPr>
              <a:t>Vibratory communication in mudskippers and chameleons</a:t>
            </a:r>
          </a:p>
        </p:txBody>
      </p:sp>
      <p:sp>
        <p:nvSpPr>
          <p:cNvPr id="23" name="TextBox 22">
            <a:extLst>
              <a:ext uri="{FF2B5EF4-FFF2-40B4-BE49-F238E27FC236}">
                <a16:creationId xmlns:a16="http://schemas.microsoft.com/office/drawing/2014/main" id="{D6D8D70F-45D5-4807-8D3E-179019CA9FCB}"/>
              </a:ext>
            </a:extLst>
          </p:cNvPr>
          <p:cNvSpPr txBox="1"/>
          <p:nvPr/>
        </p:nvSpPr>
        <p:spPr>
          <a:xfrm>
            <a:off x="7033788" y="3525839"/>
            <a:ext cx="6793906" cy="338554"/>
          </a:xfrm>
          <a:prstGeom prst="rect">
            <a:avLst/>
          </a:prstGeom>
          <a:noFill/>
        </p:spPr>
        <p:txBody>
          <a:bodyPr wrap="square">
            <a:spAutoFit/>
          </a:bodyPr>
          <a:lstStyle/>
          <a:p>
            <a:pPr marL="285750" indent="-285750">
              <a:buClr>
                <a:schemeClr val="accent1">
                  <a:lumMod val="50000"/>
                </a:schemeClr>
              </a:buClr>
              <a:buFont typeface="Arial" panose="020B0604020202020204" pitchFamily="34" charset="0"/>
              <a:buChar char="•"/>
            </a:pPr>
            <a:r>
              <a:rPr lang="en-US" sz="1600" dirty="0">
                <a:solidFill>
                  <a:prstClr val="black"/>
                </a:solidFill>
              </a:rPr>
              <a:t>Effects of anthropogenic sounds on fishes</a:t>
            </a:r>
          </a:p>
        </p:txBody>
      </p:sp>
      <p:pic>
        <p:nvPicPr>
          <p:cNvPr id="24" name="Picture 23">
            <a:extLst>
              <a:ext uri="{FF2B5EF4-FFF2-40B4-BE49-F238E27FC236}">
                <a16:creationId xmlns:a16="http://schemas.microsoft.com/office/drawing/2014/main" id="{BEE6A194-5EFE-4639-A720-4164E4145E78}"/>
              </a:ext>
            </a:extLst>
          </p:cNvPr>
          <p:cNvPicPr>
            <a:picLocks noChangeAspect="1"/>
          </p:cNvPicPr>
          <p:nvPr/>
        </p:nvPicPr>
        <p:blipFill rotWithShape="1">
          <a:blip r:embed="rId5"/>
          <a:srcRect l="4359" t="33300" r="20940"/>
          <a:stretch/>
        </p:blipFill>
        <p:spPr>
          <a:xfrm>
            <a:off x="4035224" y="2393603"/>
            <a:ext cx="1989073" cy="1198314"/>
          </a:xfrm>
          <a:prstGeom prst="rect">
            <a:avLst/>
          </a:prstGeom>
        </p:spPr>
      </p:pic>
      <p:pic>
        <p:nvPicPr>
          <p:cNvPr id="25" name="Picture 10" descr="C:\Documents and Settings\wkuuser\My Documents\My Pictures\Pics for Lab Web Page\Otocinclus fenestrae.jpg">
            <a:extLst>
              <a:ext uri="{FF2B5EF4-FFF2-40B4-BE49-F238E27FC236}">
                <a16:creationId xmlns:a16="http://schemas.microsoft.com/office/drawing/2014/main" id="{4CA2FD20-74AD-4700-ACF4-B6AF210363A1}"/>
              </a:ext>
            </a:extLst>
          </p:cNvPr>
          <p:cNvPicPr>
            <a:picLocks noChangeAspect="1" noChangeArrowheads="1"/>
          </p:cNvPicPr>
          <p:nvPr/>
        </p:nvPicPr>
        <p:blipFill>
          <a:blip r:embed="rId6" cstate="print"/>
          <a:srcRect/>
          <a:stretch>
            <a:fillRect/>
          </a:stretch>
        </p:blipFill>
        <p:spPr bwMode="auto">
          <a:xfrm>
            <a:off x="6279325" y="4559942"/>
            <a:ext cx="1963953" cy="1346321"/>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26" name="Picture 11" descr="C:\Documents and Settings\wkuuser\My Documents\My Pictures\Pics for Lab Web Page\Plecostomus spine copy.jpg">
            <a:extLst>
              <a:ext uri="{FF2B5EF4-FFF2-40B4-BE49-F238E27FC236}">
                <a16:creationId xmlns:a16="http://schemas.microsoft.com/office/drawing/2014/main" id="{F164378E-E826-47E8-B16F-EEE43543FCC8}"/>
              </a:ext>
            </a:extLst>
          </p:cNvPr>
          <p:cNvPicPr>
            <a:picLocks noChangeAspect="1" noChangeArrowheads="1"/>
          </p:cNvPicPr>
          <p:nvPr/>
        </p:nvPicPr>
        <p:blipFill>
          <a:blip r:embed="rId7" cstate="print"/>
          <a:srcRect/>
          <a:stretch>
            <a:fillRect/>
          </a:stretch>
        </p:blipFill>
        <p:spPr bwMode="auto">
          <a:xfrm>
            <a:off x="9656748" y="4224718"/>
            <a:ext cx="2017544" cy="2401685"/>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93576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22B171-3617-47C2-A6AC-CB8AE69E1191}"/>
              </a:ext>
            </a:extLst>
          </p:cNvPr>
          <p:cNvSpPr>
            <a:spLocks noGrp="1"/>
          </p:cNvSpPr>
          <p:nvPr>
            <p:ph type="title"/>
          </p:nvPr>
        </p:nvSpPr>
        <p:spPr>
          <a:xfrm>
            <a:off x="1451156" y="466343"/>
            <a:ext cx="3919913" cy="1362113"/>
          </a:xfrm>
        </p:spPr>
        <p:txBody>
          <a:bodyPr>
            <a:normAutofit/>
          </a:bodyPr>
          <a:lstStyle/>
          <a:p>
            <a:r>
              <a:rPr lang="en-US" sz="2800" dirty="0">
                <a:solidFill>
                  <a:schemeClr val="bg2"/>
                </a:solidFill>
                <a:latin typeface="Rockwell" panose="02060603020205020403" pitchFamily="18" charset="0"/>
              </a:rPr>
              <a:t>Dr. Steve Huskey</a:t>
            </a:r>
            <a:br>
              <a:rPr lang="en-US" sz="2800" dirty="0">
                <a:solidFill>
                  <a:schemeClr val="bg2"/>
                </a:solidFill>
                <a:latin typeface="Rockwell" panose="02060603020205020403" pitchFamily="18" charset="0"/>
              </a:rPr>
            </a:br>
            <a:r>
              <a:rPr lang="en-US" sz="2800" dirty="0">
                <a:solidFill>
                  <a:schemeClr val="bg2"/>
                </a:solidFill>
                <a:latin typeface="Rockwell" panose="02060603020205020403" pitchFamily="18" charset="0"/>
              </a:rPr>
              <a:t>Professor</a:t>
            </a:r>
            <a:endParaRPr lang="en-US" sz="2800" dirty="0">
              <a:solidFill>
                <a:schemeClr val="bg2"/>
              </a:solidFill>
            </a:endParaRPr>
          </a:p>
        </p:txBody>
      </p:sp>
      <p:pic>
        <p:nvPicPr>
          <p:cNvPr id="5" name="Picture 4" descr="A person holding a fish&#10;&#10;Description automatically generated">
            <a:extLst>
              <a:ext uri="{FF2B5EF4-FFF2-40B4-BE49-F238E27FC236}">
                <a16:creationId xmlns:a16="http://schemas.microsoft.com/office/drawing/2014/main" id="{DB9A9DBD-6D9D-45EE-9617-42B3F5712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51156" cy="1828456"/>
          </a:xfrm>
          <a:prstGeom prst="rect">
            <a:avLst/>
          </a:prstGeom>
        </p:spPr>
      </p:pic>
      <p:sp>
        <p:nvSpPr>
          <p:cNvPr id="7" name="TextBox 6">
            <a:extLst>
              <a:ext uri="{FF2B5EF4-FFF2-40B4-BE49-F238E27FC236}">
                <a16:creationId xmlns:a16="http://schemas.microsoft.com/office/drawing/2014/main" id="{56D51DAF-E01B-4579-9144-1E3853DE7E34}"/>
              </a:ext>
            </a:extLst>
          </p:cNvPr>
          <p:cNvSpPr txBox="1"/>
          <p:nvPr/>
        </p:nvSpPr>
        <p:spPr>
          <a:xfrm>
            <a:off x="8320448" y="1147399"/>
            <a:ext cx="6094602" cy="762645"/>
          </a:xfrm>
          <a:prstGeom prst="rect">
            <a:avLst/>
          </a:prstGeom>
          <a:noFill/>
        </p:spPr>
        <p:txBody>
          <a:bodyPr wrap="square">
            <a:spAutoFit/>
          </a:bodyPr>
          <a:lstStyle/>
          <a:p>
            <a:pPr>
              <a:lnSpc>
                <a:spcPct val="80000"/>
              </a:lnSpc>
            </a:pPr>
            <a:r>
              <a:rPr lang="en-US" dirty="0">
                <a:solidFill>
                  <a:schemeClr val="bg1"/>
                </a:solidFill>
              </a:rPr>
              <a:t>Post-doctoral</a:t>
            </a:r>
            <a:r>
              <a:rPr lang="en-US" b="1" dirty="0">
                <a:solidFill>
                  <a:schemeClr val="bg1"/>
                </a:solidFill>
              </a:rPr>
              <a:t> </a:t>
            </a:r>
            <a:r>
              <a:rPr lang="en-US" dirty="0">
                <a:solidFill>
                  <a:schemeClr val="bg1"/>
                </a:solidFill>
              </a:rPr>
              <a:t>- UC Davis</a:t>
            </a:r>
          </a:p>
          <a:p>
            <a:pPr>
              <a:lnSpc>
                <a:spcPct val="80000"/>
              </a:lnSpc>
            </a:pPr>
            <a:r>
              <a:rPr lang="en-US" dirty="0">
                <a:solidFill>
                  <a:schemeClr val="bg1"/>
                </a:solidFill>
              </a:rPr>
              <a:t>Ph.D. - Florida Tech</a:t>
            </a:r>
          </a:p>
          <a:p>
            <a:pPr>
              <a:lnSpc>
                <a:spcPct val="80000"/>
              </a:lnSpc>
            </a:pPr>
            <a:r>
              <a:rPr lang="en-US" dirty="0">
                <a:solidFill>
                  <a:schemeClr val="bg1"/>
                </a:solidFill>
              </a:rPr>
              <a:t>B.S.</a:t>
            </a:r>
            <a:r>
              <a:rPr lang="en-US" b="1" dirty="0">
                <a:solidFill>
                  <a:schemeClr val="bg1"/>
                </a:solidFill>
              </a:rPr>
              <a:t> </a:t>
            </a:r>
            <a:r>
              <a:rPr lang="en-US" dirty="0">
                <a:solidFill>
                  <a:schemeClr val="bg1"/>
                </a:solidFill>
              </a:rPr>
              <a:t>- Western Michigan University</a:t>
            </a:r>
          </a:p>
        </p:txBody>
      </p:sp>
      <p:sp>
        <p:nvSpPr>
          <p:cNvPr id="9" name="TextBox 8">
            <a:extLst>
              <a:ext uri="{FF2B5EF4-FFF2-40B4-BE49-F238E27FC236}">
                <a16:creationId xmlns:a16="http://schemas.microsoft.com/office/drawing/2014/main" id="{1DA5C283-EFFF-4483-ACCE-A74AB0903EE5}"/>
              </a:ext>
            </a:extLst>
          </p:cNvPr>
          <p:cNvSpPr txBox="1"/>
          <p:nvPr/>
        </p:nvSpPr>
        <p:spPr>
          <a:xfrm>
            <a:off x="202963" y="4465583"/>
            <a:ext cx="3531549" cy="2031325"/>
          </a:xfrm>
          <a:prstGeom prst="rect">
            <a:avLst/>
          </a:prstGeom>
          <a:noFill/>
        </p:spPr>
        <p:txBody>
          <a:bodyPr wrap="square">
            <a:spAutoFit/>
          </a:bodyPr>
          <a:lstStyle/>
          <a:p>
            <a:pPr marL="109728" indent="0" algn="ctr">
              <a:buNone/>
            </a:pPr>
            <a:r>
              <a:rPr lang="en-US" b="1" u="sng" dirty="0">
                <a:solidFill>
                  <a:schemeClr val="accent1">
                    <a:lumMod val="50000"/>
                  </a:schemeClr>
                </a:solidFill>
                <a:effectLst/>
                <a:ea typeface="Tahoma" panose="020B0604030504040204" pitchFamily="34" charset="0"/>
                <a:cs typeface="Tahoma" panose="020B0604030504040204" pitchFamily="34" charset="0"/>
              </a:rPr>
              <a:t>Research</a:t>
            </a:r>
            <a:r>
              <a:rPr lang="en-US" dirty="0"/>
              <a:t>​</a:t>
            </a:r>
          </a:p>
          <a:p>
            <a:pPr marL="566928" indent="-457200">
              <a:buClr>
                <a:schemeClr val="accent1">
                  <a:lumMod val="50000"/>
                </a:schemeClr>
              </a:buClr>
              <a:buFont typeface="Arial" panose="020B0604020202020204" pitchFamily="34" charset="0"/>
              <a:buChar char="•"/>
            </a:pPr>
            <a:r>
              <a:rPr lang="en-US" dirty="0"/>
              <a:t>Feeding performance in fishes</a:t>
            </a:r>
          </a:p>
          <a:p>
            <a:pPr marL="566928" indent="-457200">
              <a:buClr>
                <a:schemeClr val="accent1">
                  <a:lumMod val="50000"/>
                </a:schemeClr>
              </a:buClr>
              <a:buFont typeface="Arial" panose="020B0604020202020204" pitchFamily="34" charset="0"/>
              <a:buChar char="•"/>
            </a:pPr>
            <a:r>
              <a:rPr lang="en-US" dirty="0"/>
              <a:t>Chameleon communication</a:t>
            </a:r>
          </a:p>
          <a:p>
            <a:pPr marL="566928" indent="-457200">
              <a:buClr>
                <a:schemeClr val="accent1">
                  <a:lumMod val="50000"/>
                </a:schemeClr>
              </a:buClr>
              <a:buFont typeface="Arial" panose="020B0604020202020204" pitchFamily="34" charset="0"/>
              <a:buChar char="•"/>
            </a:pPr>
            <a:r>
              <a:rPr lang="en-US" dirty="0"/>
              <a:t>Functional morphology of dynamic mechanisms </a:t>
            </a:r>
          </a:p>
          <a:p>
            <a:pPr marL="566928" indent="-457200">
              <a:buClr>
                <a:schemeClr val="accent1">
                  <a:lumMod val="50000"/>
                </a:schemeClr>
              </a:buClr>
              <a:buFont typeface="Arial" panose="020B0604020202020204" pitchFamily="34" charset="0"/>
              <a:buChar char="•"/>
            </a:pPr>
            <a:r>
              <a:rPr lang="en-US" dirty="0"/>
              <a:t>Skeletal reconstruction</a:t>
            </a:r>
          </a:p>
        </p:txBody>
      </p:sp>
      <p:sp>
        <p:nvSpPr>
          <p:cNvPr id="11" name="TextBox 10">
            <a:extLst>
              <a:ext uri="{FF2B5EF4-FFF2-40B4-BE49-F238E27FC236}">
                <a16:creationId xmlns:a16="http://schemas.microsoft.com/office/drawing/2014/main" id="{988CD648-53E7-424E-8E27-35E547B487C6}"/>
              </a:ext>
            </a:extLst>
          </p:cNvPr>
          <p:cNvSpPr txBox="1"/>
          <p:nvPr/>
        </p:nvSpPr>
        <p:spPr>
          <a:xfrm>
            <a:off x="403791" y="2294799"/>
            <a:ext cx="3612732" cy="1704441"/>
          </a:xfrm>
          <a:prstGeom prst="rect">
            <a:avLst/>
          </a:prstGeom>
          <a:noFill/>
        </p:spPr>
        <p:txBody>
          <a:bodyPr wrap="square">
            <a:spAutoFit/>
          </a:bodyPr>
          <a:lstStyle/>
          <a:p>
            <a:pPr marL="109728" indent="0" algn="ctr">
              <a:buNone/>
            </a:pPr>
            <a:r>
              <a:rPr lang="en-US" b="1" u="sng" dirty="0">
                <a:solidFill>
                  <a:schemeClr val="accent1">
                    <a:lumMod val="50000"/>
                  </a:schemeClr>
                </a:solidFill>
                <a:effectLst/>
                <a:ea typeface="Tahoma" panose="020B0604030504040204" pitchFamily="34" charset="0"/>
                <a:cs typeface="Tahoma" panose="020B0604030504040204" pitchFamily="34" charset="0"/>
              </a:rPr>
              <a:t>Courses</a:t>
            </a:r>
          </a:p>
          <a:p>
            <a:pPr marL="285750" indent="-285750">
              <a:lnSpc>
                <a:spcPct val="80000"/>
              </a:lnSpc>
              <a:buClr>
                <a:schemeClr val="accent1">
                  <a:lumMod val="50000"/>
                </a:schemeClr>
              </a:buClr>
              <a:buFont typeface="Arial" panose="020B0604020202020204" pitchFamily="34" charset="0"/>
              <a:buChar char="•"/>
            </a:pPr>
            <a:r>
              <a:rPr lang="en-US" dirty="0"/>
              <a:t>BIOL 122H Introductory Biology</a:t>
            </a:r>
          </a:p>
          <a:p>
            <a:pPr marL="285750" indent="-285750">
              <a:lnSpc>
                <a:spcPct val="80000"/>
              </a:lnSpc>
              <a:buClr>
                <a:schemeClr val="accent1">
                  <a:lumMod val="50000"/>
                </a:schemeClr>
              </a:buClr>
              <a:buFont typeface="Arial" panose="020B0604020202020204" pitchFamily="34" charset="0"/>
              <a:buChar char="•"/>
            </a:pPr>
            <a:r>
              <a:rPr lang="en-US" dirty="0"/>
              <a:t>BIOL 377 Animal Form &amp; Function</a:t>
            </a:r>
          </a:p>
          <a:p>
            <a:pPr marL="285750" indent="-285750">
              <a:lnSpc>
                <a:spcPct val="80000"/>
              </a:lnSpc>
              <a:buClr>
                <a:schemeClr val="accent1">
                  <a:lumMod val="50000"/>
                </a:schemeClr>
              </a:buClr>
              <a:buFont typeface="Arial" panose="020B0604020202020204" pitchFamily="34" charset="0"/>
              <a:buChar char="•"/>
            </a:pPr>
            <a:r>
              <a:rPr lang="en-US" dirty="0"/>
              <a:t>BIOL 477 Marine Biology</a:t>
            </a:r>
          </a:p>
          <a:p>
            <a:pPr marL="285750" indent="-285750">
              <a:lnSpc>
                <a:spcPct val="80000"/>
              </a:lnSpc>
              <a:buClr>
                <a:schemeClr val="accent1">
                  <a:lumMod val="50000"/>
                </a:schemeClr>
              </a:buClr>
              <a:buFont typeface="Arial" panose="020B0604020202020204" pitchFamily="34" charset="0"/>
              <a:buChar char="•"/>
            </a:pPr>
            <a:r>
              <a:rPr lang="en-US" dirty="0"/>
              <a:t>BIOL 527 Adv. Animal Form &amp; Function</a:t>
            </a:r>
          </a:p>
          <a:p>
            <a:pPr marL="285750" indent="-285750">
              <a:lnSpc>
                <a:spcPct val="80000"/>
              </a:lnSpc>
              <a:buClr>
                <a:schemeClr val="accent1">
                  <a:lumMod val="50000"/>
                </a:schemeClr>
              </a:buClr>
              <a:buFont typeface="Arial" panose="020B0604020202020204" pitchFamily="34" charset="0"/>
              <a:buChar char="•"/>
            </a:pPr>
            <a:r>
              <a:rPr lang="en-US" dirty="0"/>
              <a:t>BIOL 577 Adv. Marine Biology</a:t>
            </a:r>
          </a:p>
        </p:txBody>
      </p:sp>
      <p:sp>
        <p:nvSpPr>
          <p:cNvPr id="13" name="TextBox 12">
            <a:extLst>
              <a:ext uri="{FF2B5EF4-FFF2-40B4-BE49-F238E27FC236}">
                <a16:creationId xmlns:a16="http://schemas.microsoft.com/office/drawing/2014/main" id="{5AF9C1FD-A4D4-4B15-A7E2-286607491D0B}"/>
              </a:ext>
            </a:extLst>
          </p:cNvPr>
          <p:cNvSpPr txBox="1"/>
          <p:nvPr/>
        </p:nvSpPr>
        <p:spPr>
          <a:xfrm>
            <a:off x="6893444" y="3319688"/>
            <a:ext cx="3446091" cy="1754326"/>
          </a:xfrm>
          <a:prstGeom prst="rect">
            <a:avLst/>
          </a:prstGeom>
          <a:noFill/>
        </p:spPr>
        <p:txBody>
          <a:bodyPr wrap="square">
            <a:spAutoFit/>
          </a:bodyPr>
          <a:lstStyle/>
          <a:p>
            <a:pPr marL="342900" indent="-342900">
              <a:buClr>
                <a:schemeClr val="accent1">
                  <a:lumMod val="50000"/>
                </a:schemeClr>
              </a:buClr>
              <a:buFont typeface="Arial" panose="020B0604020202020204" pitchFamily="34" charset="0"/>
              <a:buChar char="•"/>
            </a:pPr>
            <a:r>
              <a:rPr lang="en-US" sz="1800" dirty="0"/>
              <a:t>feeding</a:t>
            </a:r>
          </a:p>
          <a:p>
            <a:pPr marL="342900" indent="-342900">
              <a:buClr>
                <a:schemeClr val="accent1">
                  <a:lumMod val="50000"/>
                </a:schemeClr>
              </a:buClr>
              <a:buFont typeface="Arial" panose="020B0604020202020204" pitchFamily="34" charset="0"/>
              <a:buChar char="•"/>
            </a:pPr>
            <a:r>
              <a:rPr lang="en-US" sz="1800" dirty="0"/>
              <a:t>burrowing </a:t>
            </a:r>
          </a:p>
          <a:p>
            <a:pPr marL="342900" indent="-342900">
              <a:buClr>
                <a:schemeClr val="accent1">
                  <a:lumMod val="50000"/>
                </a:schemeClr>
              </a:buClr>
              <a:buFont typeface="Arial" panose="020B0604020202020204" pitchFamily="34" charset="0"/>
              <a:buChar char="•"/>
            </a:pPr>
            <a:r>
              <a:rPr lang="en-US" sz="1800" dirty="0"/>
              <a:t>climbing</a:t>
            </a:r>
          </a:p>
          <a:p>
            <a:pPr marL="342900" indent="-342900">
              <a:buClr>
                <a:schemeClr val="accent1">
                  <a:lumMod val="50000"/>
                </a:schemeClr>
              </a:buClr>
              <a:buFont typeface="Arial" panose="020B0604020202020204" pitchFamily="34" charset="0"/>
              <a:buChar char="•"/>
            </a:pPr>
            <a:r>
              <a:rPr lang="en-US" sz="1800" dirty="0"/>
              <a:t>swimming </a:t>
            </a:r>
          </a:p>
          <a:p>
            <a:pPr marL="342900" indent="-342900">
              <a:buClr>
                <a:schemeClr val="accent1">
                  <a:lumMod val="50000"/>
                </a:schemeClr>
              </a:buClr>
              <a:buFont typeface="Arial" panose="020B0604020202020204" pitchFamily="34" charset="0"/>
              <a:buChar char="•"/>
            </a:pPr>
            <a:r>
              <a:rPr lang="en-US" sz="1800" dirty="0"/>
              <a:t>running</a:t>
            </a:r>
          </a:p>
          <a:p>
            <a:pPr marL="342900" indent="-342900">
              <a:buClr>
                <a:schemeClr val="accent1">
                  <a:lumMod val="50000"/>
                </a:schemeClr>
              </a:buClr>
              <a:buFont typeface="Arial" panose="020B0604020202020204" pitchFamily="34" charset="0"/>
              <a:buChar char="•"/>
            </a:pPr>
            <a:r>
              <a:rPr lang="en-US" sz="1800" dirty="0"/>
              <a:t>flying</a:t>
            </a:r>
            <a:endParaRPr lang="en-US" dirty="0"/>
          </a:p>
        </p:txBody>
      </p:sp>
      <p:sp>
        <p:nvSpPr>
          <p:cNvPr id="15" name="TextBox 14">
            <a:extLst>
              <a:ext uri="{FF2B5EF4-FFF2-40B4-BE49-F238E27FC236}">
                <a16:creationId xmlns:a16="http://schemas.microsoft.com/office/drawing/2014/main" id="{C68730DD-44D9-473E-B50F-1599B718C6DC}"/>
              </a:ext>
            </a:extLst>
          </p:cNvPr>
          <p:cNvSpPr txBox="1"/>
          <p:nvPr/>
        </p:nvSpPr>
        <p:spPr>
          <a:xfrm>
            <a:off x="5583965" y="1999037"/>
            <a:ext cx="6608035" cy="369332"/>
          </a:xfrm>
          <a:prstGeom prst="rect">
            <a:avLst/>
          </a:prstGeom>
          <a:noFill/>
        </p:spPr>
        <p:txBody>
          <a:bodyPr wrap="square">
            <a:spAutoFit/>
          </a:bodyPr>
          <a:lstStyle/>
          <a:p>
            <a:r>
              <a:rPr lang="en-US" dirty="0">
                <a:solidFill>
                  <a:schemeClr val="tx2">
                    <a:lumMod val="65000"/>
                    <a:lumOff val="35000"/>
                  </a:schemeClr>
                </a:solidFill>
              </a:rPr>
              <a:t>Interested in </a:t>
            </a:r>
            <a:r>
              <a:rPr lang="en-US" b="1" dirty="0">
                <a:solidFill>
                  <a:schemeClr val="tx2">
                    <a:lumMod val="65000"/>
                    <a:lumOff val="35000"/>
                  </a:schemeClr>
                </a:solidFill>
              </a:rPr>
              <a:t>Graduate </a:t>
            </a:r>
            <a:r>
              <a:rPr lang="en-US" dirty="0">
                <a:solidFill>
                  <a:schemeClr val="tx2">
                    <a:lumMod val="65000"/>
                    <a:lumOff val="35000"/>
                  </a:schemeClr>
                </a:solidFill>
              </a:rPr>
              <a:t>or</a:t>
            </a:r>
            <a:r>
              <a:rPr lang="en-US" b="1" dirty="0">
                <a:solidFill>
                  <a:schemeClr val="tx2">
                    <a:lumMod val="65000"/>
                    <a:lumOff val="35000"/>
                  </a:schemeClr>
                </a:solidFill>
              </a:rPr>
              <a:t> Undergraduate Research </a:t>
            </a:r>
            <a:r>
              <a:rPr lang="en-US" dirty="0">
                <a:solidFill>
                  <a:schemeClr val="tx2">
                    <a:lumMod val="65000"/>
                    <a:lumOff val="35000"/>
                  </a:schemeClr>
                </a:solidFill>
              </a:rPr>
              <a:t>with Dr. Huskey?</a:t>
            </a:r>
          </a:p>
        </p:txBody>
      </p:sp>
      <p:sp>
        <p:nvSpPr>
          <p:cNvPr id="17" name="TextBox 16">
            <a:extLst>
              <a:ext uri="{FF2B5EF4-FFF2-40B4-BE49-F238E27FC236}">
                <a16:creationId xmlns:a16="http://schemas.microsoft.com/office/drawing/2014/main" id="{7A757AEB-3770-486E-8FC8-DFB4369AFDB1}"/>
              </a:ext>
            </a:extLst>
          </p:cNvPr>
          <p:cNvSpPr txBox="1"/>
          <p:nvPr/>
        </p:nvSpPr>
        <p:spPr>
          <a:xfrm>
            <a:off x="4716260" y="6579330"/>
            <a:ext cx="7208376" cy="369332"/>
          </a:xfrm>
          <a:prstGeom prst="rect">
            <a:avLst/>
          </a:prstGeom>
          <a:noFill/>
        </p:spPr>
        <p:txBody>
          <a:bodyPr wrap="square">
            <a:spAutoFit/>
          </a:bodyPr>
          <a:lstStyle/>
          <a:p>
            <a:r>
              <a:rPr lang="en-US" dirty="0">
                <a:solidFill>
                  <a:srgbClr val="FF0000"/>
                </a:solidFill>
              </a:rPr>
              <a:t>steve.huskey@wku.edu</a:t>
            </a:r>
          </a:p>
        </p:txBody>
      </p:sp>
      <p:pic>
        <p:nvPicPr>
          <p:cNvPr id="18" name="Picture 17" descr="A picture containing indoor&#10;&#10;Description automatically generated">
            <a:extLst>
              <a:ext uri="{FF2B5EF4-FFF2-40B4-BE49-F238E27FC236}">
                <a16:creationId xmlns:a16="http://schemas.microsoft.com/office/drawing/2014/main" id="{00F503D2-E3F0-4498-9866-36068AAB8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2722" y="5254367"/>
            <a:ext cx="1752472" cy="1506744"/>
          </a:xfrm>
          <a:prstGeom prst="rect">
            <a:avLst/>
          </a:prstGeom>
        </p:spPr>
      </p:pic>
      <p:pic>
        <p:nvPicPr>
          <p:cNvPr id="19" name="Picture 18" descr="A picture containing reptile, lizard, colorful&#10;&#10;Description automatically generated">
            <a:extLst>
              <a:ext uri="{FF2B5EF4-FFF2-40B4-BE49-F238E27FC236}">
                <a16:creationId xmlns:a16="http://schemas.microsoft.com/office/drawing/2014/main" id="{F774B6DF-CC81-406E-9B4D-87B87CAA9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7672" y="2573273"/>
            <a:ext cx="1304028" cy="1360663"/>
          </a:xfrm>
          <a:prstGeom prst="rect">
            <a:avLst/>
          </a:prstGeom>
        </p:spPr>
      </p:pic>
      <p:pic>
        <p:nvPicPr>
          <p:cNvPr id="20" name="Picture 19" descr="A skull&#10;&#10;Description automatically generated">
            <a:extLst>
              <a:ext uri="{FF2B5EF4-FFF2-40B4-BE49-F238E27FC236}">
                <a16:creationId xmlns:a16="http://schemas.microsoft.com/office/drawing/2014/main" id="{B8944EA0-2126-409F-9F3E-9D6F67D89E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3008" y="5297269"/>
            <a:ext cx="1566503" cy="1148365"/>
          </a:xfrm>
          <a:prstGeom prst="rect">
            <a:avLst/>
          </a:prstGeom>
        </p:spPr>
      </p:pic>
      <p:sp>
        <p:nvSpPr>
          <p:cNvPr id="14" name="TextBox 13">
            <a:extLst>
              <a:ext uri="{FF2B5EF4-FFF2-40B4-BE49-F238E27FC236}">
                <a16:creationId xmlns:a16="http://schemas.microsoft.com/office/drawing/2014/main" id="{F46843A5-0F0D-4B34-A4E8-188A4BCA104D}"/>
              </a:ext>
            </a:extLst>
          </p:cNvPr>
          <p:cNvSpPr txBox="1"/>
          <p:nvPr/>
        </p:nvSpPr>
        <p:spPr>
          <a:xfrm>
            <a:off x="6893444" y="2588676"/>
            <a:ext cx="5298556" cy="646331"/>
          </a:xfrm>
          <a:prstGeom prst="rect">
            <a:avLst/>
          </a:prstGeom>
          <a:noFill/>
        </p:spPr>
        <p:txBody>
          <a:bodyPr wrap="square">
            <a:spAutoFit/>
          </a:bodyPr>
          <a:lstStyle/>
          <a:p>
            <a:r>
              <a:rPr lang="en-US" sz="1800" dirty="0"/>
              <a:t>My lab focuses on understanding the mechanisms that underlie vertebrate performance, such as: </a:t>
            </a:r>
          </a:p>
        </p:txBody>
      </p:sp>
    </p:spTree>
    <p:extLst>
      <p:ext uri="{BB962C8B-B14F-4D97-AF65-F5344CB8AC3E}">
        <p14:creationId xmlns:p14="http://schemas.microsoft.com/office/powerpoint/2010/main" val="352190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D2806-EDBB-4FBC-A299-ECF2EB996703}"/>
              </a:ext>
            </a:extLst>
          </p:cNvPr>
          <p:cNvSpPr>
            <a:spLocks noGrp="1"/>
          </p:cNvSpPr>
          <p:nvPr>
            <p:ph type="title"/>
          </p:nvPr>
        </p:nvSpPr>
        <p:spPr>
          <a:xfrm>
            <a:off x="1439436" y="481589"/>
            <a:ext cx="5894363" cy="1362457"/>
          </a:xfrm>
        </p:spPr>
        <p:txBody>
          <a:bodyPr>
            <a:normAutofit/>
          </a:bodyPr>
          <a:lstStyle/>
          <a:p>
            <a:r>
              <a:rPr lang="en-US" sz="2800" dirty="0">
                <a:solidFill>
                  <a:schemeClr val="bg2"/>
                </a:solidFill>
                <a:latin typeface="Rockwell" panose="02060603020205020403" pitchFamily="18" charset="0"/>
              </a:rPr>
              <a:t>Dr. Bruce Schulte</a:t>
            </a:r>
            <a:br>
              <a:rPr lang="en-US" sz="2800" dirty="0">
                <a:solidFill>
                  <a:schemeClr val="bg2"/>
                </a:solidFill>
                <a:latin typeface="Rockwell" panose="02060603020205020403" pitchFamily="18" charset="0"/>
              </a:rPr>
            </a:br>
            <a:r>
              <a:rPr lang="en-US" sz="2800" dirty="0">
                <a:solidFill>
                  <a:schemeClr val="bg2"/>
                </a:solidFill>
                <a:latin typeface="Rockwell" panose="02060603020205020403" pitchFamily="18" charset="0"/>
              </a:rPr>
              <a:t>Professor</a:t>
            </a:r>
            <a:endParaRPr lang="en-US" sz="2000" dirty="0">
              <a:solidFill>
                <a:schemeClr val="bg2"/>
              </a:solidFill>
            </a:endParaRPr>
          </a:p>
        </p:txBody>
      </p:sp>
      <p:sp>
        <p:nvSpPr>
          <p:cNvPr id="5" name="TextBox 4">
            <a:extLst>
              <a:ext uri="{FF2B5EF4-FFF2-40B4-BE49-F238E27FC236}">
                <a16:creationId xmlns:a16="http://schemas.microsoft.com/office/drawing/2014/main" id="{FFC09291-C1B0-4EC4-8E7E-195D9EDE8AEE}"/>
              </a:ext>
            </a:extLst>
          </p:cNvPr>
          <p:cNvSpPr txBox="1"/>
          <p:nvPr/>
        </p:nvSpPr>
        <p:spPr>
          <a:xfrm>
            <a:off x="7333799" y="1007033"/>
            <a:ext cx="4748508" cy="830997"/>
          </a:xfrm>
          <a:prstGeom prst="rect">
            <a:avLst/>
          </a:prstGeom>
          <a:noFill/>
        </p:spPr>
        <p:txBody>
          <a:bodyPr wrap="square">
            <a:spAutoFit/>
          </a:bodyPr>
          <a:lstStyle/>
          <a:p>
            <a:r>
              <a:rPr lang="en-US" sz="1600" dirty="0">
                <a:solidFill>
                  <a:schemeClr val="bg1"/>
                </a:solidFill>
              </a:rPr>
              <a:t>Doctorate of Philosophy - State University of New York</a:t>
            </a:r>
          </a:p>
          <a:p>
            <a:r>
              <a:rPr lang="en-US" sz="1600" dirty="0">
                <a:solidFill>
                  <a:schemeClr val="bg1"/>
                </a:solidFill>
              </a:rPr>
              <a:t>M.S. - University of Southern California</a:t>
            </a:r>
          </a:p>
          <a:p>
            <a:r>
              <a:rPr lang="en-US" sz="1600" dirty="0">
                <a:solidFill>
                  <a:schemeClr val="bg1"/>
                </a:solidFill>
              </a:rPr>
              <a:t>B.S. - College of William and Mary</a:t>
            </a:r>
            <a:endParaRPr lang="en-US" sz="1600" b="1" u="sng" dirty="0">
              <a:solidFill>
                <a:schemeClr val="bg1"/>
              </a:solidFill>
            </a:endParaRPr>
          </a:p>
        </p:txBody>
      </p:sp>
      <p:sp>
        <p:nvSpPr>
          <p:cNvPr id="7" name="TextBox 6">
            <a:extLst>
              <a:ext uri="{FF2B5EF4-FFF2-40B4-BE49-F238E27FC236}">
                <a16:creationId xmlns:a16="http://schemas.microsoft.com/office/drawing/2014/main" id="{F0199869-76FB-4735-A91D-CB46B7A87C76}"/>
              </a:ext>
            </a:extLst>
          </p:cNvPr>
          <p:cNvSpPr txBox="1"/>
          <p:nvPr/>
        </p:nvSpPr>
        <p:spPr>
          <a:xfrm>
            <a:off x="-65942" y="1958397"/>
            <a:ext cx="4356588" cy="1200329"/>
          </a:xfrm>
          <a:prstGeom prst="rect">
            <a:avLst/>
          </a:prstGeom>
          <a:noFill/>
        </p:spPr>
        <p:txBody>
          <a:bodyPr wrap="square">
            <a:spAutoFit/>
          </a:bodyPr>
          <a:lstStyle/>
          <a:p>
            <a:pPr marL="109728" indent="0" algn="ctr">
              <a:buNone/>
            </a:pPr>
            <a:r>
              <a:rPr lang="en-US" b="1" u="sng" dirty="0">
                <a:solidFill>
                  <a:schemeClr val="accent1">
                    <a:lumMod val="50000"/>
                  </a:schemeClr>
                </a:solidFill>
                <a:effectLst/>
                <a:ea typeface="Tahoma" panose="020B0604030504040204" pitchFamily="34" charset="0"/>
                <a:cs typeface="Tahoma" panose="020B0604030504040204" pitchFamily="34" charset="0"/>
              </a:rPr>
              <a:t>Courses</a:t>
            </a:r>
          </a:p>
          <a:p>
            <a:pPr marL="285750" indent="-285750">
              <a:buClr>
                <a:schemeClr val="accent1">
                  <a:lumMod val="50000"/>
                </a:schemeClr>
              </a:buClr>
              <a:buFont typeface="Arial" panose="020B0604020202020204" pitchFamily="34" charset="0"/>
              <a:buChar char="•"/>
            </a:pPr>
            <a:r>
              <a:rPr lang="en-US" dirty="0"/>
              <a:t>BIOL 532 / 533 Behavioral Ecology / Lab</a:t>
            </a:r>
          </a:p>
          <a:p>
            <a:pPr marL="285750" indent="-285750">
              <a:buClr>
                <a:schemeClr val="accent1">
                  <a:lumMod val="50000"/>
                </a:schemeClr>
              </a:buClr>
              <a:buFont typeface="Arial" panose="020B0604020202020204" pitchFamily="34" charset="0"/>
              <a:buChar char="•"/>
            </a:pPr>
            <a:r>
              <a:rPr lang="en-US" dirty="0"/>
              <a:t>BIOL 534 Chemical Ecology</a:t>
            </a:r>
          </a:p>
          <a:p>
            <a:pPr marL="285750" indent="-285750">
              <a:buClr>
                <a:schemeClr val="accent1">
                  <a:lumMod val="50000"/>
                </a:schemeClr>
              </a:buClr>
              <a:buFont typeface="Arial" panose="020B0604020202020204" pitchFamily="34" charset="0"/>
              <a:buChar char="•"/>
            </a:pPr>
            <a:r>
              <a:rPr lang="en-US" dirty="0"/>
              <a:t>BIOL 543 Environmental Science Concept</a:t>
            </a:r>
            <a:endParaRPr lang="en-US" b="1" u="sng" dirty="0">
              <a:solidFill>
                <a:schemeClr val="accent1">
                  <a:lumMod val="50000"/>
                </a:schemeClr>
              </a:solidFill>
              <a:effectLst/>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12BD6583-FC51-4EBE-9DF0-4B3DB493C9B8}"/>
              </a:ext>
            </a:extLst>
          </p:cNvPr>
          <p:cNvSpPr txBox="1"/>
          <p:nvPr/>
        </p:nvSpPr>
        <p:spPr>
          <a:xfrm>
            <a:off x="-65942" y="5087188"/>
            <a:ext cx="5495192" cy="1754326"/>
          </a:xfrm>
          <a:prstGeom prst="rect">
            <a:avLst/>
          </a:prstGeom>
          <a:noFill/>
        </p:spPr>
        <p:txBody>
          <a:bodyPr wrap="square">
            <a:spAutoFit/>
          </a:bodyPr>
          <a:lstStyle/>
          <a:p>
            <a:pPr marL="109728" indent="0" algn="ctr">
              <a:buClr>
                <a:schemeClr val="accent1">
                  <a:lumMod val="50000"/>
                </a:schemeClr>
              </a:buClr>
              <a:buNone/>
            </a:pPr>
            <a:r>
              <a:rPr lang="en-US" b="1" u="sng" dirty="0">
                <a:solidFill>
                  <a:schemeClr val="accent1">
                    <a:lumMod val="50000"/>
                  </a:schemeClr>
                </a:solidFill>
              </a:rPr>
              <a:t>Research</a:t>
            </a:r>
          </a:p>
          <a:p>
            <a:pPr marL="566928" indent="-457200">
              <a:buClr>
                <a:schemeClr val="accent1">
                  <a:lumMod val="50000"/>
                </a:schemeClr>
              </a:buClr>
              <a:buFont typeface="Arial" panose="020B0604020202020204" pitchFamily="34" charset="0"/>
              <a:buChar char="•"/>
            </a:pPr>
            <a:r>
              <a:rPr lang="en-US" dirty="0"/>
              <a:t>Human-wildlife Interactions</a:t>
            </a:r>
          </a:p>
          <a:p>
            <a:pPr marL="566928" indent="-457200">
              <a:buClr>
                <a:schemeClr val="accent1">
                  <a:lumMod val="50000"/>
                </a:schemeClr>
              </a:buClr>
              <a:buFont typeface="Arial" panose="020B0604020202020204" pitchFamily="34" charset="0"/>
              <a:buChar char="•"/>
            </a:pPr>
            <a:r>
              <a:rPr lang="en-US" dirty="0"/>
              <a:t>Communication and social behavior of mammals such as elephants, beavers, cetaceans, otters, prairie dogs, and horses.</a:t>
            </a:r>
          </a:p>
          <a:p>
            <a:pPr marL="566928" indent="-457200">
              <a:buClr>
                <a:schemeClr val="accent1">
                  <a:lumMod val="50000"/>
                </a:schemeClr>
              </a:buClr>
              <a:buFont typeface="Arial" panose="020B0604020202020204" pitchFamily="34" charset="0"/>
              <a:buChar char="•"/>
            </a:pPr>
            <a:r>
              <a:rPr lang="en-US" dirty="0"/>
              <a:t>Africa, Alaska, western US, and more.</a:t>
            </a:r>
          </a:p>
        </p:txBody>
      </p:sp>
      <p:sp>
        <p:nvSpPr>
          <p:cNvPr id="11" name="TextBox 10">
            <a:extLst>
              <a:ext uri="{FF2B5EF4-FFF2-40B4-BE49-F238E27FC236}">
                <a16:creationId xmlns:a16="http://schemas.microsoft.com/office/drawing/2014/main" id="{AA7D4822-A152-44CF-9A83-2045388D09F5}"/>
              </a:ext>
            </a:extLst>
          </p:cNvPr>
          <p:cNvSpPr txBox="1"/>
          <p:nvPr/>
        </p:nvSpPr>
        <p:spPr>
          <a:xfrm>
            <a:off x="6878249" y="1904667"/>
            <a:ext cx="5521569" cy="646331"/>
          </a:xfrm>
          <a:prstGeom prst="rect">
            <a:avLst/>
          </a:prstGeom>
          <a:noFill/>
        </p:spPr>
        <p:txBody>
          <a:bodyPr wrap="square">
            <a:spAutoFit/>
          </a:bodyPr>
          <a:lstStyle/>
          <a:p>
            <a:r>
              <a:rPr lang="en-US" dirty="0">
                <a:solidFill>
                  <a:schemeClr val="tx2">
                    <a:lumMod val="65000"/>
                    <a:lumOff val="35000"/>
                  </a:schemeClr>
                </a:solidFill>
              </a:rPr>
              <a:t>Interested in </a:t>
            </a:r>
            <a:r>
              <a:rPr lang="en-US" b="1" dirty="0">
                <a:solidFill>
                  <a:schemeClr val="tx2">
                    <a:lumMod val="65000"/>
                    <a:lumOff val="35000"/>
                  </a:schemeClr>
                </a:solidFill>
              </a:rPr>
              <a:t>Graduate </a:t>
            </a:r>
            <a:r>
              <a:rPr lang="en-US" dirty="0">
                <a:solidFill>
                  <a:schemeClr val="tx2">
                    <a:lumMod val="65000"/>
                    <a:lumOff val="35000"/>
                  </a:schemeClr>
                </a:solidFill>
              </a:rPr>
              <a:t>or</a:t>
            </a:r>
            <a:r>
              <a:rPr lang="en-US" b="1" dirty="0">
                <a:solidFill>
                  <a:schemeClr val="tx2">
                    <a:lumMod val="65000"/>
                    <a:lumOff val="35000"/>
                  </a:schemeClr>
                </a:solidFill>
              </a:rPr>
              <a:t> Undergraduate Research </a:t>
            </a:r>
            <a:r>
              <a:rPr lang="en-US" dirty="0">
                <a:solidFill>
                  <a:schemeClr val="tx2">
                    <a:lumMod val="65000"/>
                    <a:lumOff val="35000"/>
                  </a:schemeClr>
                </a:solidFill>
              </a:rPr>
              <a:t>with Dr. Schulte?</a:t>
            </a:r>
          </a:p>
        </p:txBody>
      </p:sp>
      <p:sp>
        <p:nvSpPr>
          <p:cNvPr id="13" name="TextBox 12">
            <a:extLst>
              <a:ext uri="{FF2B5EF4-FFF2-40B4-BE49-F238E27FC236}">
                <a16:creationId xmlns:a16="http://schemas.microsoft.com/office/drawing/2014/main" id="{1F53D4DB-4663-4BF6-A3ED-5ED7859AE718}"/>
              </a:ext>
            </a:extLst>
          </p:cNvPr>
          <p:cNvSpPr txBox="1"/>
          <p:nvPr/>
        </p:nvSpPr>
        <p:spPr>
          <a:xfrm>
            <a:off x="7155721" y="5225687"/>
            <a:ext cx="4881054" cy="1477328"/>
          </a:xfrm>
          <a:prstGeom prst="rect">
            <a:avLst/>
          </a:prstGeom>
          <a:noFill/>
        </p:spPr>
        <p:txBody>
          <a:bodyPr wrap="square">
            <a:spAutoFit/>
          </a:bodyPr>
          <a:lstStyle/>
          <a:p>
            <a:pPr marL="285750" indent="-285750">
              <a:buFont typeface="Arial" panose="020B0604020202020204" pitchFamily="34" charset="0"/>
              <a:buChar char="•"/>
            </a:pPr>
            <a:r>
              <a:rPr lang="en-US" dirty="0"/>
              <a:t>One project is ESAK, Elephants and Sustainable Agriculture in Kenya. Please see my Biology website, CV, and numerous videos, including a Ted-Ed talk with WKU Biology MS alum Chase LaDue on the incredible </a:t>
            </a:r>
            <a:r>
              <a:rPr lang="en-US" dirty="0">
                <a:hlinkClick r:id="rId2"/>
              </a:rPr>
              <a:t>elephant trunk</a:t>
            </a:r>
            <a:r>
              <a:rPr lang="en-US" dirty="0"/>
              <a:t>!</a:t>
            </a:r>
            <a:endParaRPr lang="en-US" dirty="0">
              <a:solidFill>
                <a:prstClr val="black"/>
              </a:solidFill>
            </a:endParaRPr>
          </a:p>
        </p:txBody>
      </p:sp>
      <p:sp>
        <p:nvSpPr>
          <p:cNvPr id="17" name="TextBox 16">
            <a:extLst>
              <a:ext uri="{FF2B5EF4-FFF2-40B4-BE49-F238E27FC236}">
                <a16:creationId xmlns:a16="http://schemas.microsoft.com/office/drawing/2014/main" id="{3D87D693-704F-4DCD-B1C0-BF8502F10F5F}"/>
              </a:ext>
            </a:extLst>
          </p:cNvPr>
          <p:cNvSpPr txBox="1"/>
          <p:nvPr/>
        </p:nvSpPr>
        <p:spPr>
          <a:xfrm>
            <a:off x="7155721" y="2738196"/>
            <a:ext cx="4966626" cy="1534820"/>
          </a:xfrm>
          <a:prstGeom prst="rect">
            <a:avLst/>
          </a:prstGeom>
          <a:noFill/>
        </p:spPr>
        <p:txBody>
          <a:bodyPr wrap="square">
            <a:spAutoFit/>
          </a:bodyPr>
          <a:lstStyle/>
          <a:p>
            <a:pPr marL="285750" indent="-285750">
              <a:buFont typeface="Arial" panose="020B0604020202020204" pitchFamily="34" charset="0"/>
              <a:buChar char="•"/>
            </a:pPr>
            <a:r>
              <a:rPr lang="en-US" dirty="0"/>
              <a:t>We take a conservation behavior approach to reduce wildlife conflict by studying modes of communication, reproductive patterns, movements, and social system as well as the needs of people who share habitat with them. </a:t>
            </a:r>
          </a:p>
        </p:txBody>
      </p:sp>
      <p:sp>
        <p:nvSpPr>
          <p:cNvPr id="19" name="TextBox 18">
            <a:extLst>
              <a:ext uri="{FF2B5EF4-FFF2-40B4-BE49-F238E27FC236}">
                <a16:creationId xmlns:a16="http://schemas.microsoft.com/office/drawing/2014/main" id="{183225A9-2D29-4029-AFCA-A5ABCDDACA3B}"/>
              </a:ext>
            </a:extLst>
          </p:cNvPr>
          <p:cNvSpPr txBox="1"/>
          <p:nvPr/>
        </p:nvSpPr>
        <p:spPr>
          <a:xfrm>
            <a:off x="7155721" y="4307002"/>
            <a:ext cx="5319757" cy="655931"/>
          </a:xfrm>
          <a:prstGeom prst="rect">
            <a:avLst/>
          </a:prstGeom>
          <a:noFill/>
        </p:spPr>
        <p:txBody>
          <a:bodyPr wrap="square">
            <a:spAutoFit/>
          </a:bodyPr>
          <a:lstStyle/>
          <a:p>
            <a:pPr marL="285750" indent="-285750">
              <a:buFont typeface="Arial" panose="020B0604020202020204" pitchFamily="34" charset="0"/>
              <a:buChar char="•"/>
            </a:pPr>
            <a:r>
              <a:rPr lang="en-US" dirty="0"/>
              <a:t>We work with local peoples, government agencies, NGOs, and citizen scientists. </a:t>
            </a:r>
          </a:p>
        </p:txBody>
      </p:sp>
      <p:sp>
        <p:nvSpPr>
          <p:cNvPr id="21" name="TextBox 20">
            <a:extLst>
              <a:ext uri="{FF2B5EF4-FFF2-40B4-BE49-F238E27FC236}">
                <a16:creationId xmlns:a16="http://schemas.microsoft.com/office/drawing/2014/main" id="{3B315B97-E885-4D0B-B1CA-8E46968BF4CC}"/>
              </a:ext>
            </a:extLst>
          </p:cNvPr>
          <p:cNvSpPr txBox="1"/>
          <p:nvPr/>
        </p:nvSpPr>
        <p:spPr>
          <a:xfrm>
            <a:off x="5020655" y="6519446"/>
            <a:ext cx="6281158" cy="338554"/>
          </a:xfrm>
          <a:prstGeom prst="rect">
            <a:avLst/>
          </a:prstGeom>
          <a:noFill/>
        </p:spPr>
        <p:txBody>
          <a:bodyPr wrap="square">
            <a:spAutoFit/>
          </a:bodyPr>
          <a:lstStyle/>
          <a:p>
            <a:r>
              <a:rPr lang="en-US" sz="1600" dirty="0">
                <a:solidFill>
                  <a:srgbClr val="FF0000"/>
                </a:solidFill>
              </a:rPr>
              <a:t>bruce.schulte@wku.edu</a:t>
            </a:r>
          </a:p>
        </p:txBody>
      </p:sp>
      <p:sp>
        <p:nvSpPr>
          <p:cNvPr id="23" name="TextBox 22">
            <a:extLst>
              <a:ext uri="{FF2B5EF4-FFF2-40B4-BE49-F238E27FC236}">
                <a16:creationId xmlns:a16="http://schemas.microsoft.com/office/drawing/2014/main" id="{16C0BC99-4E78-4846-ACDF-1FE7E2189E38}"/>
              </a:ext>
            </a:extLst>
          </p:cNvPr>
          <p:cNvSpPr txBox="1"/>
          <p:nvPr/>
        </p:nvSpPr>
        <p:spPr>
          <a:xfrm>
            <a:off x="8536551" y="412933"/>
            <a:ext cx="3745628" cy="307777"/>
          </a:xfrm>
          <a:prstGeom prst="rect">
            <a:avLst/>
          </a:prstGeom>
          <a:noFill/>
        </p:spPr>
        <p:txBody>
          <a:bodyPr wrap="square">
            <a:spAutoFit/>
          </a:bodyPr>
          <a:lstStyle/>
          <a:p>
            <a:r>
              <a:rPr lang="en-US" sz="1400" b="0" i="0" u="sng" dirty="0">
                <a:solidFill>
                  <a:srgbClr val="00B0F0"/>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https://www.wku.edu/schultebehaviorlab/</a:t>
            </a:r>
            <a:endParaRPr lang="en-US" sz="1400" dirty="0">
              <a:solidFill>
                <a:srgbClr val="00B0F0"/>
              </a:solidFill>
            </a:endParaRPr>
          </a:p>
        </p:txBody>
      </p:sp>
      <p:pic>
        <p:nvPicPr>
          <p:cNvPr id="1026" name="Picture 2">
            <a:extLst>
              <a:ext uri="{FF2B5EF4-FFF2-40B4-BE49-F238E27FC236}">
                <a16:creationId xmlns:a16="http://schemas.microsoft.com/office/drawing/2014/main" id="{ED97B598-51D5-49F0-83FE-5A8C85575C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39436" cy="181368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4453C194-F365-43BE-8F28-EA4DB885CB76}"/>
              </a:ext>
            </a:extLst>
          </p:cNvPr>
          <p:cNvPicPr>
            <a:picLocks noChangeAspect="1"/>
          </p:cNvPicPr>
          <p:nvPr/>
        </p:nvPicPr>
        <p:blipFill>
          <a:blip r:embed="rId5"/>
          <a:stretch>
            <a:fillRect/>
          </a:stretch>
        </p:blipFill>
        <p:spPr>
          <a:xfrm>
            <a:off x="719718" y="3319372"/>
            <a:ext cx="2218712" cy="1664034"/>
          </a:xfrm>
          <a:prstGeom prst="rect">
            <a:avLst/>
          </a:prstGeom>
        </p:spPr>
      </p:pic>
      <p:pic>
        <p:nvPicPr>
          <p:cNvPr id="26" name="Picture 25">
            <a:extLst>
              <a:ext uri="{FF2B5EF4-FFF2-40B4-BE49-F238E27FC236}">
                <a16:creationId xmlns:a16="http://schemas.microsoft.com/office/drawing/2014/main" id="{3B432CF7-15BF-4306-8552-C2538BB439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539" t="8505" r="33000" b="7608"/>
          <a:stretch/>
        </p:blipFill>
        <p:spPr>
          <a:xfrm>
            <a:off x="5429250" y="4352521"/>
            <a:ext cx="1199491" cy="1891662"/>
          </a:xfrm>
          <a:prstGeom prst="rect">
            <a:avLst/>
          </a:prstGeom>
          <a:ln w="28575">
            <a:solidFill>
              <a:schemeClr val="bg1"/>
            </a:solidFill>
          </a:ln>
        </p:spPr>
      </p:pic>
      <p:pic>
        <p:nvPicPr>
          <p:cNvPr id="27" name="Picture 26">
            <a:extLst>
              <a:ext uri="{FF2B5EF4-FFF2-40B4-BE49-F238E27FC236}">
                <a16:creationId xmlns:a16="http://schemas.microsoft.com/office/drawing/2014/main" id="{D7E3AAE6-9030-411B-9BBB-C92B5A1458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0649" y="1982078"/>
            <a:ext cx="2302230" cy="153482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0536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A7145-A4BF-433B-9722-BF95BDA6DB4E}"/>
              </a:ext>
            </a:extLst>
          </p:cNvPr>
          <p:cNvSpPr>
            <a:spLocks noGrp="1"/>
          </p:cNvSpPr>
          <p:nvPr>
            <p:ph type="title"/>
          </p:nvPr>
        </p:nvSpPr>
        <p:spPr>
          <a:xfrm>
            <a:off x="1520511" y="446665"/>
            <a:ext cx="4000178" cy="1422459"/>
          </a:xfrm>
        </p:spPr>
        <p:txBody>
          <a:bodyPr>
            <a:normAutofit/>
          </a:bodyPr>
          <a:lstStyle/>
          <a:p>
            <a:r>
              <a:rPr lang="en-US" sz="2800" dirty="0">
                <a:solidFill>
                  <a:schemeClr val="bg2"/>
                </a:solidFill>
                <a:latin typeface="Rockwell" panose="02060603020205020403" pitchFamily="18" charset="0"/>
              </a:rPr>
              <a:t>Dr. Nilesh Sharma</a:t>
            </a:r>
            <a:br>
              <a:rPr lang="en-US" sz="2800" dirty="0">
                <a:solidFill>
                  <a:schemeClr val="bg2"/>
                </a:solidFill>
                <a:latin typeface="Rockwell" panose="02060603020205020403" pitchFamily="18" charset="0"/>
              </a:rPr>
            </a:br>
            <a:r>
              <a:rPr lang="en-US" sz="2800" dirty="0">
                <a:solidFill>
                  <a:schemeClr val="bg2"/>
                </a:solidFill>
                <a:latin typeface="Rockwell" panose="02060603020205020403" pitchFamily="18" charset="0"/>
              </a:rPr>
              <a:t>Instructor</a:t>
            </a:r>
            <a:endParaRPr lang="en-US" sz="2800" dirty="0">
              <a:solidFill>
                <a:schemeClr val="bg2"/>
              </a:solidFill>
            </a:endParaRPr>
          </a:p>
        </p:txBody>
      </p:sp>
      <p:sp>
        <p:nvSpPr>
          <p:cNvPr id="4" name="TextBox 3">
            <a:extLst>
              <a:ext uri="{FF2B5EF4-FFF2-40B4-BE49-F238E27FC236}">
                <a16:creationId xmlns:a16="http://schemas.microsoft.com/office/drawing/2014/main" id="{693FD958-24D2-46E3-86C4-202A2D2CC6E3}"/>
              </a:ext>
            </a:extLst>
          </p:cNvPr>
          <p:cNvSpPr txBox="1"/>
          <p:nvPr/>
        </p:nvSpPr>
        <p:spPr>
          <a:xfrm>
            <a:off x="9142927" y="864883"/>
            <a:ext cx="3049073" cy="923330"/>
          </a:xfrm>
          <a:prstGeom prst="rect">
            <a:avLst/>
          </a:prstGeom>
          <a:noFill/>
        </p:spPr>
        <p:txBody>
          <a:bodyPr wrap="square">
            <a:spAutoFit/>
          </a:bodyPr>
          <a:lstStyle/>
          <a:p>
            <a:r>
              <a:rPr lang="en-US" dirty="0">
                <a:solidFill>
                  <a:schemeClr val="bg1"/>
                </a:solidFill>
              </a:rPr>
              <a:t>Ph.D. – University of Bihar</a:t>
            </a:r>
          </a:p>
          <a:p>
            <a:r>
              <a:rPr lang="en-US" dirty="0">
                <a:solidFill>
                  <a:schemeClr val="bg1"/>
                </a:solidFill>
              </a:rPr>
              <a:t>M.S. - Patna University</a:t>
            </a:r>
          </a:p>
          <a:p>
            <a:r>
              <a:rPr lang="en-US" dirty="0">
                <a:solidFill>
                  <a:schemeClr val="bg1"/>
                </a:solidFill>
              </a:rPr>
              <a:t>B.S. - Patna University</a:t>
            </a:r>
          </a:p>
        </p:txBody>
      </p:sp>
      <p:sp>
        <p:nvSpPr>
          <p:cNvPr id="6" name="TextBox 5">
            <a:extLst>
              <a:ext uri="{FF2B5EF4-FFF2-40B4-BE49-F238E27FC236}">
                <a16:creationId xmlns:a16="http://schemas.microsoft.com/office/drawing/2014/main" id="{31740F99-8882-46A5-AC51-81715390D9BD}"/>
              </a:ext>
            </a:extLst>
          </p:cNvPr>
          <p:cNvSpPr txBox="1"/>
          <p:nvPr/>
        </p:nvSpPr>
        <p:spPr>
          <a:xfrm>
            <a:off x="6724468" y="1828456"/>
            <a:ext cx="5467532" cy="646331"/>
          </a:xfrm>
          <a:prstGeom prst="rect">
            <a:avLst/>
          </a:prstGeom>
          <a:noFill/>
        </p:spPr>
        <p:txBody>
          <a:bodyPr wrap="square">
            <a:spAutoFit/>
          </a:bodyPr>
          <a:lstStyle/>
          <a:p>
            <a:r>
              <a:rPr lang="en-US" dirty="0"/>
              <a:t>Interested in </a:t>
            </a:r>
            <a:r>
              <a:rPr lang="en-US" b="1" dirty="0"/>
              <a:t>Graduate </a:t>
            </a:r>
            <a:r>
              <a:rPr lang="en-US" dirty="0"/>
              <a:t>or</a:t>
            </a:r>
            <a:r>
              <a:rPr lang="en-US" b="1" dirty="0"/>
              <a:t> Undergraduate Research </a:t>
            </a:r>
            <a:r>
              <a:rPr lang="en-US" dirty="0"/>
              <a:t>with Dr. Sharma? </a:t>
            </a:r>
          </a:p>
        </p:txBody>
      </p:sp>
      <p:sp>
        <p:nvSpPr>
          <p:cNvPr id="8" name="TextBox 7">
            <a:extLst>
              <a:ext uri="{FF2B5EF4-FFF2-40B4-BE49-F238E27FC236}">
                <a16:creationId xmlns:a16="http://schemas.microsoft.com/office/drawing/2014/main" id="{1F652467-A447-4041-A528-105D13BA8227}"/>
              </a:ext>
            </a:extLst>
          </p:cNvPr>
          <p:cNvSpPr txBox="1"/>
          <p:nvPr/>
        </p:nvSpPr>
        <p:spPr>
          <a:xfrm>
            <a:off x="115910" y="1873220"/>
            <a:ext cx="3675395" cy="1754326"/>
          </a:xfrm>
          <a:prstGeom prst="rect">
            <a:avLst/>
          </a:prstGeom>
          <a:noFill/>
        </p:spPr>
        <p:txBody>
          <a:bodyPr wrap="square">
            <a:spAutoFit/>
          </a:bodyPr>
          <a:lstStyle/>
          <a:p>
            <a:pPr marL="109728" indent="0" algn="ctr">
              <a:buNone/>
            </a:pPr>
            <a:r>
              <a:rPr lang="en-US" b="1" u="sng" dirty="0">
                <a:solidFill>
                  <a:schemeClr val="accent1">
                    <a:lumMod val="50000"/>
                  </a:schemeClr>
                </a:solidFill>
                <a:effectLst/>
                <a:ea typeface="Tahoma" panose="020B0604030504040204" pitchFamily="34" charset="0"/>
                <a:cs typeface="Tahoma" panose="020B0604030504040204" pitchFamily="34" charset="0"/>
              </a:rPr>
              <a:t>Courses</a:t>
            </a:r>
          </a:p>
          <a:p>
            <a:pPr marL="285750" indent="-285750">
              <a:buClr>
                <a:schemeClr val="accent1">
                  <a:lumMod val="50000"/>
                </a:schemeClr>
              </a:buClr>
              <a:buFont typeface="Arial" panose="020B0604020202020204" pitchFamily="34" charset="0"/>
              <a:buChar char="•"/>
            </a:pPr>
            <a:r>
              <a:rPr lang="en-US" dirty="0"/>
              <a:t>BIOL 113 General Biology</a:t>
            </a:r>
          </a:p>
          <a:p>
            <a:pPr marL="285750" indent="-285750">
              <a:buClr>
                <a:schemeClr val="accent1">
                  <a:lumMod val="50000"/>
                </a:schemeClr>
              </a:buClr>
              <a:buFont typeface="Arial" panose="020B0604020202020204" pitchFamily="34" charset="0"/>
              <a:buChar char="•"/>
            </a:pPr>
            <a:r>
              <a:rPr lang="en-US" dirty="0"/>
              <a:t>BIOL 207/208 General Microbiology</a:t>
            </a:r>
          </a:p>
          <a:p>
            <a:pPr marL="285750" indent="-285750">
              <a:buClr>
                <a:schemeClr val="accent1">
                  <a:lumMod val="50000"/>
                </a:schemeClr>
              </a:buClr>
              <a:buFont typeface="Arial" panose="020B0604020202020204" pitchFamily="34" charset="0"/>
              <a:buChar char="•"/>
            </a:pPr>
            <a:r>
              <a:rPr lang="en-US" dirty="0"/>
              <a:t>BIOL 490 Plant Therapeutics</a:t>
            </a:r>
          </a:p>
          <a:p>
            <a:pPr marL="285750" indent="-285750">
              <a:buClr>
                <a:schemeClr val="accent1">
                  <a:lumMod val="50000"/>
                </a:schemeClr>
              </a:buClr>
              <a:buFont typeface="Arial" panose="020B0604020202020204" pitchFamily="34" charset="0"/>
              <a:buChar char="•"/>
            </a:pPr>
            <a:r>
              <a:rPr lang="en-US" dirty="0"/>
              <a:t>BIOL 516</a:t>
            </a:r>
            <a:endParaRPr lang="en-US" b="1" u="sng" dirty="0">
              <a:solidFill>
                <a:schemeClr val="accent1">
                  <a:lumMod val="50000"/>
                </a:schemeClr>
              </a:solidFill>
              <a:effectLst/>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41136972-0848-47C7-9718-B0440631B81F}"/>
              </a:ext>
            </a:extLst>
          </p:cNvPr>
          <p:cNvSpPr txBox="1"/>
          <p:nvPr/>
        </p:nvSpPr>
        <p:spPr>
          <a:xfrm>
            <a:off x="0" y="5657671"/>
            <a:ext cx="4591770" cy="1200329"/>
          </a:xfrm>
          <a:prstGeom prst="rect">
            <a:avLst/>
          </a:prstGeom>
          <a:noFill/>
        </p:spPr>
        <p:txBody>
          <a:bodyPr wrap="square">
            <a:spAutoFit/>
          </a:bodyPr>
          <a:lstStyle/>
          <a:p>
            <a:pPr marL="109728" indent="0" algn="ctr">
              <a:buClr>
                <a:schemeClr val="accent1">
                  <a:lumMod val="50000"/>
                </a:schemeClr>
              </a:buClr>
              <a:buNone/>
            </a:pPr>
            <a:r>
              <a:rPr lang="en-US" b="1" u="sng" dirty="0">
                <a:solidFill>
                  <a:schemeClr val="accent1">
                    <a:lumMod val="50000"/>
                  </a:schemeClr>
                </a:solidFill>
              </a:rPr>
              <a:t>Research Interests</a:t>
            </a:r>
          </a:p>
          <a:p>
            <a:pPr marL="285750" indent="-285750">
              <a:buClr>
                <a:schemeClr val="accent1">
                  <a:lumMod val="50000"/>
                </a:schemeClr>
              </a:buClr>
              <a:buFont typeface="Arial" panose="020B0604020202020204" pitchFamily="34" charset="0"/>
              <a:buChar char="•"/>
            </a:pPr>
            <a:r>
              <a:rPr lang="en-US" dirty="0"/>
              <a:t>Applications of phytochemicals in therapeutics</a:t>
            </a:r>
          </a:p>
          <a:p>
            <a:pPr marL="285750" indent="-285750">
              <a:buClr>
                <a:schemeClr val="accent1">
                  <a:lumMod val="50000"/>
                </a:schemeClr>
              </a:buClr>
              <a:buFont typeface="Arial" panose="020B0604020202020204" pitchFamily="34" charset="0"/>
              <a:buChar char="•"/>
            </a:pPr>
            <a:r>
              <a:rPr lang="en-US" dirty="0"/>
              <a:t>Nanotoxicology</a:t>
            </a:r>
          </a:p>
        </p:txBody>
      </p:sp>
      <p:sp>
        <p:nvSpPr>
          <p:cNvPr id="16" name="TextBox 15">
            <a:extLst>
              <a:ext uri="{FF2B5EF4-FFF2-40B4-BE49-F238E27FC236}">
                <a16:creationId xmlns:a16="http://schemas.microsoft.com/office/drawing/2014/main" id="{187EA4ED-CFEB-445A-90CB-27C64DA7E98C}"/>
              </a:ext>
            </a:extLst>
          </p:cNvPr>
          <p:cNvSpPr txBox="1"/>
          <p:nvPr/>
        </p:nvSpPr>
        <p:spPr>
          <a:xfrm>
            <a:off x="6724468" y="4832374"/>
            <a:ext cx="3675395" cy="2031325"/>
          </a:xfrm>
          <a:prstGeom prst="rect">
            <a:avLst/>
          </a:prstGeom>
          <a:noFill/>
        </p:spPr>
        <p:txBody>
          <a:bodyPr wrap="square">
            <a:spAutoFit/>
          </a:bodyPr>
          <a:lstStyle/>
          <a:p>
            <a:pPr marL="285750" indent="-285750">
              <a:buFont typeface="Arial" panose="020B0604020202020204" pitchFamily="34" charset="0"/>
              <a:buChar char="•"/>
            </a:pPr>
            <a:r>
              <a:rPr lang="en-US" sz="1800" dirty="0">
                <a:cs typeface="Arial" panose="020B0604020202020204" pitchFamily="34" charset="0"/>
              </a:rPr>
              <a:t>Wide applications of nanomaterials cause toxicity in living organisms and ecosystems. We investigate the effect of metal </a:t>
            </a:r>
            <a:r>
              <a:rPr lang="en-US" sz="1800" dirty="0">
                <a:solidFill>
                  <a:prstClr val="black"/>
                </a:solidFill>
                <a:cs typeface="Arial" panose="020B0604020202020204" pitchFamily="34" charset="0"/>
              </a:rPr>
              <a:t>(Au/</a:t>
            </a:r>
            <a:r>
              <a:rPr lang="en-US" sz="1800" dirty="0" err="1">
                <a:solidFill>
                  <a:prstClr val="black"/>
                </a:solidFill>
                <a:cs typeface="Arial" panose="020B0604020202020204" pitchFamily="34" charset="0"/>
              </a:rPr>
              <a:t>Ti</a:t>
            </a:r>
            <a:r>
              <a:rPr lang="en-US" sz="1800" dirty="0">
                <a:solidFill>
                  <a:prstClr val="black"/>
                </a:solidFill>
                <a:cs typeface="Arial" panose="020B0604020202020204" pitchFamily="34" charset="0"/>
              </a:rPr>
              <a:t>) </a:t>
            </a:r>
            <a:r>
              <a:rPr lang="en-US" sz="1800" dirty="0">
                <a:cs typeface="Arial" panose="020B0604020202020204" pitchFamily="34" charset="0"/>
              </a:rPr>
              <a:t>nanoparticles in vitro as well as in vivo using microbial or plant models </a:t>
            </a:r>
          </a:p>
        </p:txBody>
      </p:sp>
      <p:sp>
        <p:nvSpPr>
          <p:cNvPr id="18" name="TextBox 17">
            <a:extLst>
              <a:ext uri="{FF2B5EF4-FFF2-40B4-BE49-F238E27FC236}">
                <a16:creationId xmlns:a16="http://schemas.microsoft.com/office/drawing/2014/main" id="{A3F02688-2995-420A-9522-87B2881C4482}"/>
              </a:ext>
            </a:extLst>
          </p:cNvPr>
          <p:cNvSpPr txBox="1"/>
          <p:nvPr/>
        </p:nvSpPr>
        <p:spPr>
          <a:xfrm>
            <a:off x="6724468" y="2380270"/>
            <a:ext cx="3145665" cy="2308324"/>
          </a:xfrm>
          <a:prstGeom prst="rect">
            <a:avLst/>
          </a:prstGeom>
          <a:noFill/>
        </p:spPr>
        <p:txBody>
          <a:bodyPr wrap="square">
            <a:spAutoFit/>
          </a:bodyPr>
          <a:lstStyle/>
          <a:p>
            <a:pPr marL="285750" indent="-285750">
              <a:buFont typeface="Arial" panose="020B0604020202020204" pitchFamily="34" charset="0"/>
              <a:buChar char="•"/>
            </a:pPr>
            <a:r>
              <a:rPr lang="en-US" sz="1800" dirty="0">
                <a:cs typeface="Arial" panose="020B0604020202020204" pitchFamily="34" charset="0"/>
              </a:rPr>
              <a:t>In our </a:t>
            </a:r>
            <a:r>
              <a:rPr lang="en-US" sz="1800" dirty="0" err="1">
                <a:cs typeface="Arial" panose="020B0604020202020204" pitchFamily="34" charset="0"/>
              </a:rPr>
              <a:t>phytotherapeutic</a:t>
            </a:r>
            <a:r>
              <a:rPr lang="en-US" sz="1800" dirty="0">
                <a:cs typeface="Arial" panose="020B0604020202020204" pitchFamily="34" charset="0"/>
              </a:rPr>
              <a:t> approach we use phytochemicals (flavonoids) to examine their roles in disease (cancer, inflammation) and health (life span) in human cell lines or yeast. </a:t>
            </a:r>
          </a:p>
        </p:txBody>
      </p:sp>
      <p:sp>
        <p:nvSpPr>
          <p:cNvPr id="20" name="TextBox 19">
            <a:extLst>
              <a:ext uri="{FF2B5EF4-FFF2-40B4-BE49-F238E27FC236}">
                <a16:creationId xmlns:a16="http://schemas.microsoft.com/office/drawing/2014/main" id="{A6BD48C8-6287-451F-B249-3683A087BC15}"/>
              </a:ext>
            </a:extLst>
          </p:cNvPr>
          <p:cNvSpPr txBox="1"/>
          <p:nvPr/>
        </p:nvSpPr>
        <p:spPr>
          <a:xfrm>
            <a:off x="4417455" y="6616860"/>
            <a:ext cx="2313904" cy="338554"/>
          </a:xfrm>
          <a:prstGeom prst="rect">
            <a:avLst/>
          </a:prstGeom>
          <a:noFill/>
        </p:spPr>
        <p:txBody>
          <a:bodyPr wrap="square">
            <a:spAutoFit/>
          </a:bodyPr>
          <a:lstStyle/>
          <a:p>
            <a:r>
              <a:rPr lang="en-US" sz="1600" dirty="0">
                <a:solidFill>
                  <a:srgbClr val="FF0000"/>
                </a:solidFill>
              </a:rPr>
              <a:t>nilesh.sharma@wku.edu</a:t>
            </a:r>
          </a:p>
        </p:txBody>
      </p:sp>
      <p:pic>
        <p:nvPicPr>
          <p:cNvPr id="21" name="Picture 20">
            <a:extLst>
              <a:ext uri="{FF2B5EF4-FFF2-40B4-BE49-F238E27FC236}">
                <a16:creationId xmlns:a16="http://schemas.microsoft.com/office/drawing/2014/main" id="{3422E430-4DB5-476D-98D8-0D0E41D3ED17}"/>
              </a:ext>
            </a:extLst>
          </p:cNvPr>
          <p:cNvPicPr>
            <a:picLocks noChangeAspect="1"/>
          </p:cNvPicPr>
          <p:nvPr/>
        </p:nvPicPr>
        <p:blipFill>
          <a:blip r:embed="rId2"/>
          <a:stretch>
            <a:fillRect/>
          </a:stretch>
        </p:blipFill>
        <p:spPr>
          <a:xfrm>
            <a:off x="9959772" y="2750383"/>
            <a:ext cx="2232228" cy="2031326"/>
          </a:xfrm>
          <a:prstGeom prst="rect">
            <a:avLst/>
          </a:prstGeom>
        </p:spPr>
      </p:pic>
      <p:sp>
        <p:nvSpPr>
          <p:cNvPr id="23" name="TextBox 22">
            <a:extLst>
              <a:ext uri="{FF2B5EF4-FFF2-40B4-BE49-F238E27FC236}">
                <a16:creationId xmlns:a16="http://schemas.microsoft.com/office/drawing/2014/main" id="{045636D1-F002-486F-BBA2-E85985A9DC9C}"/>
              </a:ext>
            </a:extLst>
          </p:cNvPr>
          <p:cNvSpPr txBox="1"/>
          <p:nvPr/>
        </p:nvSpPr>
        <p:spPr>
          <a:xfrm>
            <a:off x="9702709" y="4767935"/>
            <a:ext cx="2662428" cy="261610"/>
          </a:xfrm>
          <a:prstGeom prst="rect">
            <a:avLst/>
          </a:prstGeom>
          <a:noFill/>
        </p:spPr>
        <p:txBody>
          <a:bodyPr wrap="square">
            <a:spAutoFit/>
          </a:bodyPr>
          <a:lstStyle/>
          <a:p>
            <a:pPr algn="ctr"/>
            <a:r>
              <a:rPr lang="en-US" sz="1100" dirty="0">
                <a:hlinkClick r:id="rId3"/>
              </a:rPr>
              <a:t>https://doi.org/10.3389/fpls.2017.00633</a:t>
            </a:r>
            <a:endParaRPr lang="en-US" sz="1100" dirty="0">
              <a:latin typeface="Tahoma" panose="020B0604030504040204" pitchFamily="34" charset="0"/>
              <a:ea typeface="Tahoma" panose="020B0604030504040204" pitchFamily="34" charset="0"/>
              <a:cs typeface="Tahoma" panose="020B0604030504040204" pitchFamily="34" charset="0"/>
            </a:endParaRPr>
          </a:p>
        </p:txBody>
      </p:sp>
      <p:pic>
        <p:nvPicPr>
          <p:cNvPr id="24" name="Picture 23">
            <a:extLst>
              <a:ext uri="{FF2B5EF4-FFF2-40B4-BE49-F238E27FC236}">
                <a16:creationId xmlns:a16="http://schemas.microsoft.com/office/drawing/2014/main" id="{C05BB15D-277A-4744-80E1-940703982441}"/>
              </a:ext>
            </a:extLst>
          </p:cNvPr>
          <p:cNvPicPr>
            <a:picLocks noChangeAspect="1"/>
          </p:cNvPicPr>
          <p:nvPr/>
        </p:nvPicPr>
        <p:blipFill>
          <a:blip r:embed="rId4"/>
          <a:stretch>
            <a:fillRect/>
          </a:stretch>
        </p:blipFill>
        <p:spPr>
          <a:xfrm>
            <a:off x="205915" y="3584613"/>
            <a:ext cx="3002530" cy="1903957"/>
          </a:xfrm>
          <a:prstGeom prst="rect">
            <a:avLst/>
          </a:prstGeom>
        </p:spPr>
      </p:pic>
      <p:pic>
        <p:nvPicPr>
          <p:cNvPr id="25" name="Picture 6">
            <a:extLst>
              <a:ext uri="{FF2B5EF4-FFF2-40B4-BE49-F238E27FC236}">
                <a16:creationId xmlns:a16="http://schemas.microsoft.com/office/drawing/2014/main" id="{C829B04D-7096-4911-AE51-A401C769A9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3936" y="1873220"/>
            <a:ext cx="2553418" cy="1491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a:extLst>
              <a:ext uri="{FF2B5EF4-FFF2-40B4-BE49-F238E27FC236}">
                <a16:creationId xmlns:a16="http://schemas.microsoft.com/office/drawing/2014/main" id="{2062A729-FDBE-44DD-9606-A45BB283490E}"/>
              </a:ext>
            </a:extLst>
          </p:cNvPr>
          <p:cNvSpPr txBox="1"/>
          <p:nvPr/>
        </p:nvSpPr>
        <p:spPr>
          <a:xfrm>
            <a:off x="4519357" y="3287487"/>
            <a:ext cx="2002665" cy="307777"/>
          </a:xfrm>
          <a:prstGeom prst="rect">
            <a:avLst/>
          </a:prstGeom>
          <a:noFill/>
        </p:spPr>
        <p:txBody>
          <a:bodyPr wrap="square">
            <a:spAutoFit/>
          </a:bodyPr>
          <a:lstStyle/>
          <a:p>
            <a:r>
              <a:rPr lang="en-US" sz="1400" dirty="0">
                <a:solidFill>
                  <a:schemeClr val="tx1">
                    <a:lumMod val="60000"/>
                    <a:lumOff val="40000"/>
                  </a:schemeClr>
                </a:solidFill>
              </a:rPr>
              <a:t>Gold Nanoparticles</a:t>
            </a:r>
          </a:p>
        </p:txBody>
      </p:sp>
      <p:pic>
        <p:nvPicPr>
          <p:cNvPr id="5" name="Picture 4" descr="A person in a blue shirt&#10;&#10;Description automatically generated with low confidence">
            <a:extLst>
              <a:ext uri="{FF2B5EF4-FFF2-40B4-BE49-F238E27FC236}">
                <a16:creationId xmlns:a16="http://schemas.microsoft.com/office/drawing/2014/main" id="{441B9963-BA42-4CC0-A2D4-0629DF984C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454227" cy="1832326"/>
          </a:xfrm>
          <a:prstGeom prst="rect">
            <a:avLst/>
          </a:prstGeom>
        </p:spPr>
      </p:pic>
    </p:spTree>
    <p:extLst>
      <p:ext uri="{BB962C8B-B14F-4D97-AF65-F5344CB8AC3E}">
        <p14:creationId xmlns:p14="http://schemas.microsoft.com/office/powerpoint/2010/main" val="177619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51EBF-F955-4F8A-A03E-AE6348501C21}"/>
              </a:ext>
            </a:extLst>
          </p:cNvPr>
          <p:cNvSpPr>
            <a:spLocks noGrp="1"/>
          </p:cNvSpPr>
          <p:nvPr>
            <p:ph type="title"/>
          </p:nvPr>
        </p:nvSpPr>
        <p:spPr>
          <a:xfrm>
            <a:off x="1465243" y="485106"/>
            <a:ext cx="4525729" cy="1296356"/>
          </a:xfrm>
        </p:spPr>
        <p:txBody>
          <a:bodyPr>
            <a:normAutofit/>
          </a:bodyPr>
          <a:lstStyle/>
          <a:p>
            <a:r>
              <a:rPr lang="en-US" sz="2800" dirty="0">
                <a:solidFill>
                  <a:schemeClr val="bg2"/>
                </a:solidFill>
                <a:latin typeface="Rockwell" panose="02060603020205020403" pitchFamily="18" charset="0"/>
              </a:rPr>
              <a:t>Dr. Keith Philips</a:t>
            </a:r>
            <a:br>
              <a:rPr lang="en-US" sz="2800" dirty="0">
                <a:solidFill>
                  <a:schemeClr val="bg2"/>
                </a:solidFill>
                <a:latin typeface="Rockwell" panose="02060603020205020403" pitchFamily="18" charset="0"/>
              </a:rPr>
            </a:br>
            <a:r>
              <a:rPr lang="en-US" sz="2800" dirty="0">
                <a:solidFill>
                  <a:schemeClr val="bg2"/>
                </a:solidFill>
                <a:latin typeface="Rockwell" panose="02060603020205020403" pitchFamily="18" charset="0"/>
              </a:rPr>
              <a:t>Professor</a:t>
            </a:r>
            <a:endParaRPr lang="en-US" sz="2800" dirty="0">
              <a:solidFill>
                <a:schemeClr val="bg2"/>
              </a:solidFill>
            </a:endParaRPr>
          </a:p>
        </p:txBody>
      </p:sp>
      <p:sp>
        <p:nvSpPr>
          <p:cNvPr id="4" name="TextBox 3">
            <a:extLst>
              <a:ext uri="{FF2B5EF4-FFF2-40B4-BE49-F238E27FC236}">
                <a16:creationId xmlns:a16="http://schemas.microsoft.com/office/drawing/2014/main" id="{532457CE-6C24-4D01-819A-40CAF100C98F}"/>
              </a:ext>
            </a:extLst>
          </p:cNvPr>
          <p:cNvSpPr txBox="1"/>
          <p:nvPr/>
        </p:nvSpPr>
        <p:spPr>
          <a:xfrm>
            <a:off x="8906219" y="1398531"/>
            <a:ext cx="3285781" cy="369332"/>
          </a:xfrm>
          <a:prstGeom prst="rect">
            <a:avLst/>
          </a:prstGeom>
          <a:noFill/>
        </p:spPr>
        <p:txBody>
          <a:bodyPr wrap="square">
            <a:spAutoFit/>
          </a:bodyPr>
          <a:lstStyle/>
          <a:p>
            <a:r>
              <a:rPr lang="en-US" dirty="0">
                <a:solidFill>
                  <a:schemeClr val="bg1"/>
                </a:solidFill>
              </a:rPr>
              <a:t>Ph.D. – The Ohio State University</a:t>
            </a:r>
          </a:p>
        </p:txBody>
      </p:sp>
      <p:sp>
        <p:nvSpPr>
          <p:cNvPr id="6" name="TextBox 5">
            <a:extLst>
              <a:ext uri="{FF2B5EF4-FFF2-40B4-BE49-F238E27FC236}">
                <a16:creationId xmlns:a16="http://schemas.microsoft.com/office/drawing/2014/main" id="{0838C5F8-B2BD-4539-A7CB-3B5BE5D6E1F0}"/>
              </a:ext>
            </a:extLst>
          </p:cNvPr>
          <p:cNvSpPr txBox="1"/>
          <p:nvPr/>
        </p:nvSpPr>
        <p:spPr>
          <a:xfrm>
            <a:off x="112923" y="1914035"/>
            <a:ext cx="6108852" cy="2308324"/>
          </a:xfrm>
          <a:prstGeom prst="rect">
            <a:avLst/>
          </a:prstGeom>
          <a:noFill/>
        </p:spPr>
        <p:txBody>
          <a:bodyPr wrap="square">
            <a:spAutoFit/>
          </a:bodyPr>
          <a:lstStyle/>
          <a:p>
            <a:pPr marL="109728" indent="0" algn="ctr">
              <a:buNone/>
            </a:pPr>
            <a:r>
              <a:rPr lang="en-US" b="1" u="sng" dirty="0">
                <a:solidFill>
                  <a:schemeClr val="accent1">
                    <a:lumMod val="50000"/>
                  </a:schemeClr>
                </a:solidFill>
                <a:effectLst/>
                <a:ea typeface="Tahoma" panose="020B0604030504040204" pitchFamily="34" charset="0"/>
                <a:cs typeface="Tahoma" panose="020B0604030504040204" pitchFamily="34" charset="0"/>
              </a:rPr>
              <a:t>Courses</a:t>
            </a:r>
          </a:p>
          <a:p>
            <a:pPr>
              <a:buClr>
                <a:schemeClr val="accent1">
                  <a:lumMod val="50000"/>
                </a:schemeClr>
              </a:buClr>
            </a:pPr>
            <a:r>
              <a:rPr lang="en-US" dirty="0"/>
              <a:t>BIOL 122 Evolution, Diversity, and Ecology</a:t>
            </a:r>
          </a:p>
          <a:p>
            <a:pPr>
              <a:buClr>
                <a:schemeClr val="accent1">
                  <a:lumMod val="50000"/>
                </a:schemeClr>
              </a:buClr>
            </a:pPr>
            <a:r>
              <a:rPr lang="en-US" dirty="0"/>
              <a:t>BIOL 325 Insect Biodiversity</a:t>
            </a:r>
          </a:p>
          <a:p>
            <a:pPr>
              <a:buClr>
                <a:schemeClr val="accent1">
                  <a:lumMod val="50000"/>
                </a:schemeClr>
              </a:buClr>
            </a:pPr>
            <a:r>
              <a:rPr lang="en-US" dirty="0"/>
              <a:t>BIOL 285 Costa Rican Biodiversity</a:t>
            </a:r>
          </a:p>
          <a:p>
            <a:pPr>
              <a:buClr>
                <a:schemeClr val="accent1">
                  <a:lumMod val="50000"/>
                </a:schemeClr>
              </a:buClr>
            </a:pPr>
            <a:r>
              <a:rPr lang="en-US" dirty="0"/>
              <a:t>BIOL 522 Systematics + Evolution</a:t>
            </a:r>
          </a:p>
          <a:p>
            <a:pPr>
              <a:buClr>
                <a:schemeClr val="accent1">
                  <a:lumMod val="50000"/>
                </a:schemeClr>
              </a:buClr>
            </a:pPr>
            <a:r>
              <a:rPr lang="en-US" dirty="0"/>
              <a:t>BIOL 675 Coleoptera Evolution</a:t>
            </a:r>
          </a:p>
          <a:p>
            <a:pPr>
              <a:buClr>
                <a:schemeClr val="accent1">
                  <a:lumMod val="50000"/>
                </a:schemeClr>
              </a:buClr>
            </a:pPr>
            <a:r>
              <a:rPr lang="en-US" dirty="0"/>
              <a:t>BIOL 675 Insect Evolution</a:t>
            </a:r>
          </a:p>
          <a:p>
            <a:pPr>
              <a:buClr>
                <a:schemeClr val="accent1">
                  <a:lumMod val="50000"/>
                </a:schemeClr>
              </a:buClr>
            </a:pPr>
            <a:r>
              <a:rPr lang="en-US" dirty="0"/>
              <a:t>BIOL 675 Molecular Phylogenetics</a:t>
            </a:r>
          </a:p>
        </p:txBody>
      </p:sp>
      <p:sp>
        <p:nvSpPr>
          <p:cNvPr id="8" name="TextBox 7">
            <a:extLst>
              <a:ext uri="{FF2B5EF4-FFF2-40B4-BE49-F238E27FC236}">
                <a16:creationId xmlns:a16="http://schemas.microsoft.com/office/drawing/2014/main" id="{74E251B2-3C54-4A3D-8829-13253C3C6FD1}"/>
              </a:ext>
            </a:extLst>
          </p:cNvPr>
          <p:cNvSpPr txBox="1"/>
          <p:nvPr/>
        </p:nvSpPr>
        <p:spPr>
          <a:xfrm>
            <a:off x="47648" y="5750004"/>
            <a:ext cx="3588744" cy="923330"/>
          </a:xfrm>
          <a:prstGeom prst="rect">
            <a:avLst/>
          </a:prstGeom>
          <a:noFill/>
        </p:spPr>
        <p:txBody>
          <a:bodyPr wrap="square">
            <a:spAutoFit/>
          </a:bodyPr>
          <a:lstStyle/>
          <a:p>
            <a:pPr marL="109728" indent="0" algn="ctr">
              <a:buClr>
                <a:schemeClr val="accent1">
                  <a:lumMod val="50000"/>
                </a:schemeClr>
              </a:buClr>
              <a:buNone/>
            </a:pPr>
            <a:r>
              <a:rPr lang="en-US" b="1" u="sng" dirty="0">
                <a:solidFill>
                  <a:schemeClr val="accent1">
                    <a:lumMod val="50000"/>
                  </a:schemeClr>
                </a:solidFill>
              </a:rPr>
              <a:t>Research</a:t>
            </a:r>
          </a:p>
          <a:p>
            <a:pPr marL="566928" indent="-457200">
              <a:buClr>
                <a:schemeClr val="accent1">
                  <a:lumMod val="50000"/>
                </a:schemeClr>
              </a:buClr>
            </a:pPr>
            <a:r>
              <a:rPr lang="en-US" dirty="0"/>
              <a:t>Evolution and Diversity of Insects, especially on beetles.</a:t>
            </a:r>
          </a:p>
        </p:txBody>
      </p:sp>
      <p:sp>
        <p:nvSpPr>
          <p:cNvPr id="10" name="TextBox 9">
            <a:extLst>
              <a:ext uri="{FF2B5EF4-FFF2-40B4-BE49-F238E27FC236}">
                <a16:creationId xmlns:a16="http://schemas.microsoft.com/office/drawing/2014/main" id="{B2DDD89D-C447-4FC6-8D07-A10CC1162973}"/>
              </a:ext>
            </a:extLst>
          </p:cNvPr>
          <p:cNvSpPr txBox="1"/>
          <p:nvPr/>
        </p:nvSpPr>
        <p:spPr>
          <a:xfrm>
            <a:off x="6497198" y="1914036"/>
            <a:ext cx="5694802" cy="641878"/>
          </a:xfrm>
          <a:prstGeom prst="rect">
            <a:avLst/>
          </a:prstGeom>
          <a:noFill/>
        </p:spPr>
        <p:txBody>
          <a:bodyPr wrap="square">
            <a:spAutoFit/>
          </a:bodyPr>
          <a:lstStyle/>
          <a:p>
            <a:r>
              <a:rPr lang="en-US" dirty="0">
                <a:solidFill>
                  <a:schemeClr val="tx2">
                    <a:lumMod val="75000"/>
                    <a:lumOff val="25000"/>
                  </a:schemeClr>
                </a:solidFill>
              </a:rPr>
              <a:t>Interested in </a:t>
            </a:r>
            <a:r>
              <a:rPr lang="en-US" b="1" dirty="0">
                <a:solidFill>
                  <a:schemeClr val="tx2">
                    <a:lumMod val="75000"/>
                    <a:lumOff val="25000"/>
                  </a:schemeClr>
                </a:solidFill>
              </a:rPr>
              <a:t>Graduate </a:t>
            </a:r>
            <a:r>
              <a:rPr lang="en-US" dirty="0">
                <a:solidFill>
                  <a:schemeClr val="tx2">
                    <a:lumMod val="75000"/>
                    <a:lumOff val="25000"/>
                  </a:schemeClr>
                </a:solidFill>
              </a:rPr>
              <a:t>or</a:t>
            </a:r>
            <a:r>
              <a:rPr lang="en-US" b="1" dirty="0">
                <a:solidFill>
                  <a:schemeClr val="tx2">
                    <a:lumMod val="75000"/>
                    <a:lumOff val="25000"/>
                  </a:schemeClr>
                </a:solidFill>
              </a:rPr>
              <a:t> Undergraduate Research </a:t>
            </a:r>
            <a:r>
              <a:rPr lang="en-US" dirty="0">
                <a:solidFill>
                  <a:schemeClr val="tx2">
                    <a:lumMod val="75000"/>
                    <a:lumOff val="25000"/>
                  </a:schemeClr>
                </a:solidFill>
              </a:rPr>
              <a:t>with Dr. Philips? </a:t>
            </a:r>
          </a:p>
        </p:txBody>
      </p:sp>
      <p:sp>
        <p:nvSpPr>
          <p:cNvPr id="12" name="TextBox 11">
            <a:extLst>
              <a:ext uri="{FF2B5EF4-FFF2-40B4-BE49-F238E27FC236}">
                <a16:creationId xmlns:a16="http://schemas.microsoft.com/office/drawing/2014/main" id="{BDFA4E96-66A2-433F-A622-6BC3944979DE}"/>
              </a:ext>
            </a:extLst>
          </p:cNvPr>
          <p:cNvSpPr txBox="1"/>
          <p:nvPr/>
        </p:nvSpPr>
        <p:spPr>
          <a:xfrm>
            <a:off x="4789582" y="6488668"/>
            <a:ext cx="2423711" cy="369332"/>
          </a:xfrm>
          <a:prstGeom prst="rect">
            <a:avLst/>
          </a:prstGeom>
          <a:noFill/>
        </p:spPr>
        <p:txBody>
          <a:bodyPr wrap="square">
            <a:spAutoFit/>
          </a:bodyPr>
          <a:lstStyle/>
          <a:p>
            <a:r>
              <a:rPr lang="en-US" dirty="0">
                <a:solidFill>
                  <a:srgbClr val="FF0000"/>
                </a:solidFill>
              </a:rPr>
              <a:t>keith.philips@wku.edu</a:t>
            </a:r>
          </a:p>
        </p:txBody>
      </p:sp>
      <p:sp>
        <p:nvSpPr>
          <p:cNvPr id="14" name="TextBox 13">
            <a:extLst>
              <a:ext uri="{FF2B5EF4-FFF2-40B4-BE49-F238E27FC236}">
                <a16:creationId xmlns:a16="http://schemas.microsoft.com/office/drawing/2014/main" id="{6E23A447-1E9B-4454-ABDD-4C3E18190D57}"/>
              </a:ext>
            </a:extLst>
          </p:cNvPr>
          <p:cNvSpPr txBox="1"/>
          <p:nvPr/>
        </p:nvSpPr>
        <p:spPr>
          <a:xfrm>
            <a:off x="6428076" y="3300163"/>
            <a:ext cx="4850177" cy="369332"/>
          </a:xfrm>
          <a:prstGeom prst="rect">
            <a:avLst/>
          </a:prstGeom>
          <a:noFill/>
        </p:spPr>
        <p:txBody>
          <a:bodyPr wrap="square">
            <a:spAutoFit/>
          </a:bodyPr>
          <a:lstStyle/>
          <a:p>
            <a:pPr marL="285750" indent="-285750">
              <a:buClr>
                <a:schemeClr val="accent1">
                  <a:lumMod val="50000"/>
                </a:schemeClr>
              </a:buClr>
              <a:buFont typeface="Arial" panose="020B0604020202020204" pitchFamily="34" charset="0"/>
              <a:buChar char="•"/>
            </a:pPr>
            <a:r>
              <a:rPr lang="en-US" sz="1800" dirty="0">
                <a:solidFill>
                  <a:prstClr val="black"/>
                </a:solidFill>
              </a:rPr>
              <a:t>Diversity + ecological studies of dung beetles</a:t>
            </a:r>
          </a:p>
        </p:txBody>
      </p:sp>
      <p:sp>
        <p:nvSpPr>
          <p:cNvPr id="16" name="TextBox 15">
            <a:extLst>
              <a:ext uri="{FF2B5EF4-FFF2-40B4-BE49-F238E27FC236}">
                <a16:creationId xmlns:a16="http://schemas.microsoft.com/office/drawing/2014/main" id="{BFB7621D-A9DB-4D15-ADF8-4226804EE3D0}"/>
              </a:ext>
            </a:extLst>
          </p:cNvPr>
          <p:cNvSpPr txBox="1"/>
          <p:nvPr/>
        </p:nvSpPr>
        <p:spPr>
          <a:xfrm>
            <a:off x="6428076" y="3909718"/>
            <a:ext cx="2999342" cy="369332"/>
          </a:xfrm>
          <a:prstGeom prst="rect">
            <a:avLst/>
          </a:prstGeom>
          <a:noFill/>
        </p:spPr>
        <p:txBody>
          <a:bodyPr wrap="square">
            <a:spAutoFit/>
          </a:bodyPr>
          <a:lstStyle/>
          <a:p>
            <a:pPr marL="285750" indent="-285750">
              <a:buClr>
                <a:schemeClr val="accent1">
                  <a:lumMod val="50000"/>
                </a:schemeClr>
              </a:buClr>
              <a:buFont typeface="Arial" panose="020B0604020202020204" pitchFamily="34" charset="0"/>
              <a:buChar char="•"/>
            </a:pPr>
            <a:r>
              <a:rPr lang="en-US" sz="1800" dirty="0">
                <a:solidFill>
                  <a:prstClr val="black"/>
                </a:solidFill>
              </a:rPr>
              <a:t>The Ghana Insect Project </a:t>
            </a:r>
          </a:p>
        </p:txBody>
      </p:sp>
      <p:sp>
        <p:nvSpPr>
          <p:cNvPr id="18" name="TextBox 17">
            <a:extLst>
              <a:ext uri="{FF2B5EF4-FFF2-40B4-BE49-F238E27FC236}">
                <a16:creationId xmlns:a16="http://schemas.microsoft.com/office/drawing/2014/main" id="{7A3AC6E5-B7F8-4384-B389-08CF04C003AE}"/>
              </a:ext>
            </a:extLst>
          </p:cNvPr>
          <p:cNvSpPr txBox="1"/>
          <p:nvPr/>
        </p:nvSpPr>
        <p:spPr>
          <a:xfrm>
            <a:off x="6466442" y="4553194"/>
            <a:ext cx="2878157" cy="369332"/>
          </a:xfrm>
          <a:prstGeom prst="rect">
            <a:avLst/>
          </a:prstGeom>
          <a:noFill/>
        </p:spPr>
        <p:txBody>
          <a:bodyPr wrap="square">
            <a:spAutoFit/>
          </a:bodyPr>
          <a:lstStyle/>
          <a:p>
            <a:pPr marL="285750" indent="-285750">
              <a:buClr>
                <a:schemeClr val="accent1">
                  <a:lumMod val="50000"/>
                </a:schemeClr>
              </a:buClr>
              <a:buFont typeface="Arial" panose="020B0604020202020204" pitchFamily="34" charset="0"/>
              <a:buChar char="•"/>
            </a:pPr>
            <a:r>
              <a:rPr lang="en-US" sz="1800" dirty="0">
                <a:solidFill>
                  <a:prstClr val="black"/>
                </a:solidFill>
              </a:rPr>
              <a:t>Evolution of cave beetles</a:t>
            </a:r>
          </a:p>
        </p:txBody>
      </p:sp>
      <p:sp>
        <p:nvSpPr>
          <p:cNvPr id="20" name="TextBox 19">
            <a:extLst>
              <a:ext uri="{FF2B5EF4-FFF2-40B4-BE49-F238E27FC236}">
                <a16:creationId xmlns:a16="http://schemas.microsoft.com/office/drawing/2014/main" id="{5153D6C1-0AA5-4BC6-84DA-9CF82672B696}"/>
              </a:ext>
            </a:extLst>
          </p:cNvPr>
          <p:cNvSpPr txBox="1"/>
          <p:nvPr/>
        </p:nvSpPr>
        <p:spPr>
          <a:xfrm>
            <a:off x="6428076" y="2699406"/>
            <a:ext cx="4850177" cy="369332"/>
          </a:xfrm>
          <a:prstGeom prst="rect">
            <a:avLst/>
          </a:prstGeom>
          <a:noFill/>
        </p:spPr>
        <p:txBody>
          <a:bodyPr wrap="square">
            <a:spAutoFit/>
          </a:bodyPr>
          <a:lstStyle/>
          <a:p>
            <a:pPr marL="285750" indent="-285750">
              <a:buClr>
                <a:schemeClr val="accent1">
                  <a:lumMod val="50000"/>
                </a:schemeClr>
              </a:buClr>
              <a:buFont typeface="Arial" panose="020B0604020202020204" pitchFamily="34" charset="0"/>
              <a:buChar char="•"/>
            </a:pPr>
            <a:r>
              <a:rPr lang="en-US" sz="1800" dirty="0">
                <a:solidFill>
                  <a:prstClr val="black"/>
                </a:solidFill>
              </a:rPr>
              <a:t>Global diversity and evolution of spider beetles</a:t>
            </a:r>
          </a:p>
        </p:txBody>
      </p:sp>
      <p:pic>
        <p:nvPicPr>
          <p:cNvPr id="21" name="Picture 4">
            <a:extLst>
              <a:ext uri="{FF2B5EF4-FFF2-40B4-BE49-F238E27FC236}">
                <a16:creationId xmlns:a16="http://schemas.microsoft.com/office/drawing/2014/main" id="{DCC3E581-F3C0-4612-9307-579707FF56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2082" y="3378865"/>
            <a:ext cx="1414171" cy="1485202"/>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8" name="Picture 4" descr="Spider Beetles - Preferred Pest Control">
            <a:extLst>
              <a:ext uri="{FF2B5EF4-FFF2-40B4-BE49-F238E27FC236}">
                <a16:creationId xmlns:a16="http://schemas.microsoft.com/office/drawing/2014/main" id="{C35A2FF1-4AE6-4ABB-AC7F-0C9BC2D736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78253" y="2234975"/>
            <a:ext cx="913747" cy="91374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A466D631-E6DD-4F20-BDAB-314B848A7920}"/>
              </a:ext>
            </a:extLst>
          </p:cNvPr>
          <p:cNvPicPr>
            <a:picLocks noChangeAspect="1"/>
          </p:cNvPicPr>
          <p:nvPr/>
        </p:nvPicPr>
        <p:blipFill>
          <a:blip r:embed="rId4"/>
          <a:stretch>
            <a:fillRect/>
          </a:stretch>
        </p:blipFill>
        <p:spPr>
          <a:xfrm>
            <a:off x="0" y="4290734"/>
            <a:ext cx="1224119" cy="1467074"/>
          </a:xfrm>
          <a:prstGeom prst="rect">
            <a:avLst/>
          </a:prstGeom>
        </p:spPr>
      </p:pic>
      <p:pic>
        <p:nvPicPr>
          <p:cNvPr id="28" name="Picture 27">
            <a:extLst>
              <a:ext uri="{FF2B5EF4-FFF2-40B4-BE49-F238E27FC236}">
                <a16:creationId xmlns:a16="http://schemas.microsoft.com/office/drawing/2014/main" id="{DDE8C750-564C-4849-BA29-2E7DE184E84A}"/>
              </a:ext>
            </a:extLst>
          </p:cNvPr>
          <p:cNvPicPr>
            <a:picLocks noChangeAspect="1"/>
          </p:cNvPicPr>
          <p:nvPr/>
        </p:nvPicPr>
        <p:blipFill>
          <a:blip r:embed="rId5"/>
          <a:stretch>
            <a:fillRect/>
          </a:stretch>
        </p:blipFill>
        <p:spPr>
          <a:xfrm>
            <a:off x="10039773" y="5295900"/>
            <a:ext cx="2152227" cy="1562100"/>
          </a:xfrm>
          <a:prstGeom prst="rect">
            <a:avLst/>
          </a:prstGeom>
        </p:spPr>
      </p:pic>
      <p:pic>
        <p:nvPicPr>
          <p:cNvPr id="26" name="Picture 25" descr="A person wearing glasses&#10;&#10;Description automatically generated with low confidence">
            <a:extLst>
              <a:ext uri="{FF2B5EF4-FFF2-40B4-BE49-F238E27FC236}">
                <a16:creationId xmlns:a16="http://schemas.microsoft.com/office/drawing/2014/main" id="{67C3D8FF-9EAD-4662-ADAF-74A2A943E3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031"/>
            <a:ext cx="1465243" cy="1846206"/>
          </a:xfrm>
          <a:prstGeom prst="rect">
            <a:avLst/>
          </a:prstGeom>
        </p:spPr>
      </p:pic>
    </p:spTree>
    <p:extLst>
      <p:ext uri="{BB962C8B-B14F-4D97-AF65-F5344CB8AC3E}">
        <p14:creationId xmlns:p14="http://schemas.microsoft.com/office/powerpoint/2010/main" val="258744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0C6A5-BBD4-4531-AF7F-12AAB4A201F4}"/>
              </a:ext>
            </a:extLst>
          </p:cNvPr>
          <p:cNvSpPr>
            <a:spLocks noGrp="1"/>
          </p:cNvSpPr>
          <p:nvPr>
            <p:ph type="title"/>
          </p:nvPr>
        </p:nvSpPr>
        <p:spPr>
          <a:xfrm>
            <a:off x="1531830" y="466343"/>
            <a:ext cx="3593844" cy="1362113"/>
          </a:xfrm>
        </p:spPr>
        <p:txBody>
          <a:bodyPr>
            <a:normAutofit/>
          </a:bodyPr>
          <a:lstStyle/>
          <a:p>
            <a:r>
              <a:rPr lang="en-US" sz="2800" dirty="0">
                <a:latin typeface="Rockwell" panose="02060603020205020403" pitchFamily="18" charset="0"/>
              </a:rPr>
              <a:t>Dr. Chandra Emani</a:t>
            </a:r>
            <a:br>
              <a:rPr lang="en-US" sz="2800" dirty="0">
                <a:latin typeface="Rockwell" panose="02060603020205020403" pitchFamily="18" charset="0"/>
              </a:rPr>
            </a:br>
            <a:r>
              <a:rPr lang="en-US" sz="2800" dirty="0">
                <a:latin typeface="Rockwell" panose="02060603020205020403" pitchFamily="18" charset="0"/>
              </a:rPr>
              <a:t>Associate Professor</a:t>
            </a:r>
          </a:p>
        </p:txBody>
      </p:sp>
      <p:sp>
        <p:nvSpPr>
          <p:cNvPr id="7" name="Content Placeholder 6">
            <a:extLst>
              <a:ext uri="{FF2B5EF4-FFF2-40B4-BE49-F238E27FC236}">
                <a16:creationId xmlns:a16="http://schemas.microsoft.com/office/drawing/2014/main" id="{E9C6D616-9BF8-499B-AB33-2A5AA30923B6}"/>
              </a:ext>
            </a:extLst>
          </p:cNvPr>
          <p:cNvSpPr>
            <a:spLocks noGrp="1"/>
          </p:cNvSpPr>
          <p:nvPr>
            <p:ph sz="half" idx="4294967295"/>
          </p:nvPr>
        </p:nvSpPr>
        <p:spPr>
          <a:xfrm>
            <a:off x="-58723" y="1828456"/>
            <a:ext cx="3593844" cy="3093755"/>
          </a:xfrm>
        </p:spPr>
        <p:txBody>
          <a:bodyPr>
            <a:normAutofit/>
          </a:bodyPr>
          <a:lstStyle/>
          <a:p>
            <a:pPr marL="0" indent="0" algn="ctr">
              <a:buClr>
                <a:schemeClr val="accent1">
                  <a:lumMod val="50000"/>
                </a:schemeClr>
              </a:buClr>
              <a:buNone/>
            </a:pPr>
            <a:r>
              <a:rPr lang="en-US" sz="1600" b="1" u="sng" dirty="0">
                <a:solidFill>
                  <a:schemeClr val="accent1">
                    <a:lumMod val="50000"/>
                  </a:schemeClr>
                </a:solidFill>
                <a:effectLst/>
                <a:ea typeface="Tahoma" panose="020B0604030504040204" pitchFamily="34" charset="0"/>
                <a:cs typeface="Tahoma" panose="020B0604030504040204" pitchFamily="34" charset="0"/>
              </a:rPr>
              <a:t>Courses</a:t>
            </a:r>
          </a:p>
          <a:p>
            <a:pPr marL="285750" indent="-285750">
              <a:buClr>
                <a:schemeClr val="accent1">
                  <a:lumMod val="50000"/>
                </a:schemeClr>
              </a:buClr>
              <a:buFont typeface="Arial" panose="020B0604020202020204" pitchFamily="34" charset="0"/>
              <a:buChar char="•"/>
            </a:pPr>
            <a:r>
              <a:rPr lang="en-US" sz="1500" dirty="0">
                <a:cs typeface="Arial" pitchFamily="34" charset="0"/>
              </a:rPr>
              <a:t>Biol 113 – Introductory biology  </a:t>
            </a:r>
          </a:p>
          <a:p>
            <a:pPr marL="285750" indent="-285750">
              <a:buClr>
                <a:schemeClr val="accent1">
                  <a:lumMod val="50000"/>
                </a:schemeClr>
              </a:buClr>
              <a:buFont typeface="Arial" panose="020B0604020202020204" pitchFamily="34" charset="0"/>
              <a:buChar char="•"/>
            </a:pPr>
            <a:r>
              <a:rPr lang="en-US" sz="1500" dirty="0">
                <a:cs typeface="Arial" pitchFamily="34" charset="0"/>
              </a:rPr>
              <a:t>Bio 312 – Bioinformatics</a:t>
            </a:r>
          </a:p>
          <a:p>
            <a:pPr marL="285750" indent="-285750">
              <a:buClr>
                <a:schemeClr val="accent1">
                  <a:lumMod val="50000"/>
                </a:schemeClr>
              </a:buClr>
              <a:buFont typeface="Arial" panose="020B0604020202020204" pitchFamily="34" charset="0"/>
              <a:buChar char="•"/>
            </a:pPr>
            <a:r>
              <a:rPr lang="en-US" sz="1500" dirty="0">
                <a:cs typeface="Arial" pitchFamily="34" charset="0"/>
              </a:rPr>
              <a:t>Bio 350 – Introduction to Recombinant Gene Technology</a:t>
            </a:r>
          </a:p>
          <a:p>
            <a:pPr marL="285750" indent="-285750">
              <a:buClr>
                <a:schemeClr val="accent1">
                  <a:lumMod val="50000"/>
                </a:schemeClr>
              </a:buClr>
              <a:buFont typeface="Arial" panose="020B0604020202020204" pitchFamily="34" charset="0"/>
              <a:buChar char="•"/>
            </a:pPr>
            <a:r>
              <a:rPr lang="en-US" sz="1500" dirty="0">
                <a:cs typeface="Arial" pitchFamily="34" charset="0"/>
              </a:rPr>
              <a:t>Bio 399 – Research Methods in Biology</a:t>
            </a:r>
          </a:p>
          <a:p>
            <a:pPr marL="285750" indent="-285750">
              <a:buClr>
                <a:schemeClr val="accent1">
                  <a:lumMod val="50000"/>
                </a:schemeClr>
              </a:buClr>
              <a:buFont typeface="Arial" panose="020B0604020202020204" pitchFamily="34" charset="0"/>
              <a:buChar char="•"/>
            </a:pPr>
            <a:r>
              <a:rPr lang="en-US" sz="1500" dirty="0">
                <a:ea typeface="Noteworthy Light" panose="02000400000000000000" pitchFamily="2" charset="77"/>
                <a:cs typeface="Arial" pitchFamily="34" charset="0"/>
              </a:rPr>
              <a:t>Bio 446/G – Biochemistry</a:t>
            </a:r>
          </a:p>
          <a:p>
            <a:pPr marL="285750" indent="-285750">
              <a:buClr>
                <a:schemeClr val="accent1">
                  <a:lumMod val="50000"/>
                </a:schemeClr>
              </a:buClr>
              <a:buFont typeface="Arial" panose="020B0604020202020204" pitchFamily="34" charset="0"/>
              <a:buChar char="•"/>
            </a:pPr>
            <a:r>
              <a:rPr lang="en-US" sz="1500" dirty="0">
                <a:ea typeface="Noteworthy Light" panose="02000400000000000000" pitchFamily="2" charset="77"/>
                <a:cs typeface="Arial" pitchFamily="34" charset="0"/>
              </a:rPr>
              <a:t>Bio 495/G – Molecular Genetics</a:t>
            </a:r>
          </a:p>
          <a:p>
            <a:pPr marL="285750" indent="-285750">
              <a:buClr>
                <a:schemeClr val="accent1">
                  <a:lumMod val="50000"/>
                </a:schemeClr>
              </a:buClr>
              <a:buFont typeface="Arial" panose="020B0604020202020204" pitchFamily="34" charset="0"/>
              <a:buChar char="•"/>
            </a:pPr>
            <a:endParaRPr lang="en-US" dirty="0">
              <a:cs typeface="Arial" pitchFamily="34" charset="0"/>
            </a:endParaRPr>
          </a:p>
          <a:p>
            <a:endParaRPr lang="en-US" dirty="0">
              <a:cs typeface="Arial" pitchFamily="34" charset="0"/>
            </a:endParaRPr>
          </a:p>
          <a:p>
            <a:endParaRPr lang="en-US" dirty="0">
              <a:latin typeface="Arial" pitchFamily="34" charset="0"/>
              <a:cs typeface="Arial" pitchFamily="34" charset="0"/>
            </a:endParaRPr>
          </a:p>
          <a:p>
            <a:endParaRPr lang="en-US" dirty="0"/>
          </a:p>
        </p:txBody>
      </p:sp>
      <p:sp>
        <p:nvSpPr>
          <p:cNvPr id="9" name="Content Placeholder 8">
            <a:extLst>
              <a:ext uri="{FF2B5EF4-FFF2-40B4-BE49-F238E27FC236}">
                <a16:creationId xmlns:a16="http://schemas.microsoft.com/office/drawing/2014/main" id="{56786584-5262-4AC1-B071-9FBF17C5E279}"/>
              </a:ext>
            </a:extLst>
          </p:cNvPr>
          <p:cNvSpPr>
            <a:spLocks noGrp="1"/>
          </p:cNvSpPr>
          <p:nvPr>
            <p:ph sz="quarter" idx="4294967295"/>
          </p:nvPr>
        </p:nvSpPr>
        <p:spPr>
          <a:xfrm>
            <a:off x="3453979" y="2952602"/>
            <a:ext cx="4489450" cy="3433763"/>
          </a:xfrm>
        </p:spPr>
        <p:txBody>
          <a:bodyPr>
            <a:normAutofit fontScale="70000" lnSpcReduction="20000"/>
          </a:bodyPr>
          <a:lstStyle/>
          <a:p>
            <a:pPr marL="109728" indent="0" algn="ctr">
              <a:buClr>
                <a:schemeClr val="accent1">
                  <a:lumMod val="50000"/>
                </a:schemeClr>
              </a:buClr>
              <a:buNone/>
            </a:pPr>
            <a:r>
              <a:rPr lang="en-US" sz="2300" b="1" u="sng" dirty="0">
                <a:solidFill>
                  <a:schemeClr val="accent1">
                    <a:lumMod val="50000"/>
                  </a:schemeClr>
                </a:solidFill>
                <a:effectLst/>
                <a:ea typeface="Tahoma" panose="020B0604030504040204" pitchFamily="34" charset="0"/>
                <a:cs typeface="Tahoma" panose="020B0604030504040204" pitchFamily="34" charset="0"/>
              </a:rPr>
              <a:t>Research</a:t>
            </a:r>
          </a:p>
          <a:p>
            <a:pPr marL="452628" indent="-342900">
              <a:buClr>
                <a:schemeClr val="accent1">
                  <a:lumMod val="50000"/>
                </a:schemeClr>
              </a:buClr>
            </a:pPr>
            <a:r>
              <a:rPr lang="en-US" sz="2300" dirty="0">
                <a:cs typeface="Arial" pitchFamily="34" charset="0"/>
              </a:rPr>
              <a:t>Phytopharmaceuticals – Basil and ginger extracts to treat cancer</a:t>
            </a:r>
          </a:p>
          <a:p>
            <a:pPr marL="452628" indent="-342900">
              <a:buClr>
                <a:schemeClr val="accent1">
                  <a:lumMod val="50000"/>
                </a:schemeClr>
              </a:buClr>
            </a:pPr>
            <a:r>
              <a:rPr lang="en-US" sz="2300" dirty="0">
                <a:cs typeface="Arial" pitchFamily="34" charset="0"/>
              </a:rPr>
              <a:t>Plant Genetic Engineering – Bamboo as a non-human model in medicine</a:t>
            </a:r>
          </a:p>
          <a:p>
            <a:pPr marL="452628" indent="-342900">
              <a:buClr>
                <a:schemeClr val="accent1">
                  <a:lumMod val="50000"/>
                </a:schemeClr>
              </a:buClr>
            </a:pPr>
            <a:r>
              <a:rPr lang="en-US" sz="2300" dirty="0">
                <a:cs typeface="Arial" pitchFamily="34" charset="0"/>
              </a:rPr>
              <a:t>Molecular Evolution – Tracing the evolution of Protein domains </a:t>
            </a:r>
          </a:p>
          <a:p>
            <a:pPr marL="452628" indent="-342900">
              <a:buClr>
                <a:schemeClr val="accent1">
                  <a:lumMod val="50000"/>
                </a:schemeClr>
              </a:buClr>
            </a:pPr>
            <a:r>
              <a:rPr lang="en-US" sz="2300" dirty="0">
                <a:cs typeface="Arial" pitchFamily="34" charset="0"/>
              </a:rPr>
              <a:t>Phytoremediation – pine and sorghum to clear oil field contaminants</a:t>
            </a:r>
          </a:p>
          <a:p>
            <a:pPr marL="452628" indent="-342900">
              <a:buClr>
                <a:schemeClr val="accent1">
                  <a:lumMod val="50000"/>
                </a:schemeClr>
              </a:buClr>
            </a:pPr>
            <a:r>
              <a:rPr lang="en-US" sz="2300" dirty="0">
                <a:cs typeface="Arial" pitchFamily="34" charset="0"/>
              </a:rPr>
              <a:t>Biology Education – Instilling scientific thought process in students and general public</a:t>
            </a:r>
            <a:endParaRPr lang="en-US" sz="2300" dirty="0"/>
          </a:p>
          <a:p>
            <a:endParaRPr lang="en-US" dirty="0"/>
          </a:p>
        </p:txBody>
      </p:sp>
      <p:pic>
        <p:nvPicPr>
          <p:cNvPr id="10" name="Picture 9">
            <a:extLst>
              <a:ext uri="{FF2B5EF4-FFF2-40B4-BE49-F238E27FC236}">
                <a16:creationId xmlns:a16="http://schemas.microsoft.com/office/drawing/2014/main" id="{84D9C1A9-B8DF-4ED8-B1F2-16910B1AD4C4}"/>
              </a:ext>
            </a:extLst>
          </p:cNvPr>
          <p:cNvPicPr>
            <a:picLocks noChangeAspect="1"/>
          </p:cNvPicPr>
          <p:nvPr/>
        </p:nvPicPr>
        <p:blipFill>
          <a:blip r:embed="rId2"/>
          <a:stretch>
            <a:fillRect/>
          </a:stretch>
        </p:blipFill>
        <p:spPr>
          <a:xfrm>
            <a:off x="931962" y="4922211"/>
            <a:ext cx="1199735" cy="1995139"/>
          </a:xfrm>
          <a:prstGeom prst="rect">
            <a:avLst/>
          </a:prstGeom>
        </p:spPr>
      </p:pic>
      <p:pic>
        <p:nvPicPr>
          <p:cNvPr id="11" name="Picture 10">
            <a:extLst>
              <a:ext uri="{FF2B5EF4-FFF2-40B4-BE49-F238E27FC236}">
                <a16:creationId xmlns:a16="http://schemas.microsoft.com/office/drawing/2014/main" id="{BA183D3F-6A9F-2447-9E4F-833C1A824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0" y="21382"/>
            <a:ext cx="1434186" cy="1807074"/>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14" name="TextBox 13">
            <a:extLst>
              <a:ext uri="{FF2B5EF4-FFF2-40B4-BE49-F238E27FC236}">
                <a16:creationId xmlns:a16="http://schemas.microsoft.com/office/drawing/2014/main" id="{76A08245-4043-41C4-9EF0-8AFF00D37A5B}"/>
              </a:ext>
            </a:extLst>
          </p:cNvPr>
          <p:cNvSpPr txBox="1"/>
          <p:nvPr/>
        </p:nvSpPr>
        <p:spPr>
          <a:xfrm>
            <a:off x="8931299" y="906032"/>
            <a:ext cx="3457741" cy="1200329"/>
          </a:xfrm>
          <a:prstGeom prst="rect">
            <a:avLst/>
          </a:prstGeom>
          <a:noFill/>
        </p:spPr>
        <p:txBody>
          <a:bodyPr wrap="square">
            <a:spAutoFit/>
          </a:bodyPr>
          <a:lstStyle/>
          <a:p>
            <a:r>
              <a:rPr lang="en-US" sz="1800" dirty="0">
                <a:solidFill>
                  <a:schemeClr val="bg1"/>
                </a:solidFill>
                <a:cs typeface="Arial" pitchFamily="34" charset="0"/>
              </a:rPr>
              <a:t>B.S. - Chemistry, Nizam College</a:t>
            </a:r>
          </a:p>
          <a:p>
            <a:r>
              <a:rPr lang="en-US" sz="1800" dirty="0">
                <a:solidFill>
                  <a:schemeClr val="bg1"/>
                </a:solidFill>
                <a:cs typeface="Arial" pitchFamily="34" charset="0"/>
              </a:rPr>
              <a:t>M.S. - University of Pune</a:t>
            </a:r>
          </a:p>
          <a:p>
            <a:r>
              <a:rPr lang="en-US" sz="1800" dirty="0">
                <a:solidFill>
                  <a:schemeClr val="bg1"/>
                </a:solidFill>
                <a:cs typeface="Arial" pitchFamily="34" charset="0"/>
              </a:rPr>
              <a:t>Ph.D. - Osmania University</a:t>
            </a:r>
          </a:p>
          <a:p>
            <a:endParaRPr lang="en-US" sz="1800" dirty="0">
              <a:solidFill>
                <a:schemeClr val="bg1"/>
              </a:solidFill>
              <a:cs typeface="Arial" pitchFamily="34" charset="0"/>
            </a:endParaRPr>
          </a:p>
        </p:txBody>
      </p:sp>
      <p:sp>
        <p:nvSpPr>
          <p:cNvPr id="12" name="TextBox 11">
            <a:extLst>
              <a:ext uri="{FF2B5EF4-FFF2-40B4-BE49-F238E27FC236}">
                <a16:creationId xmlns:a16="http://schemas.microsoft.com/office/drawing/2014/main" id="{00F7F0D9-5A84-4386-A38E-9D481AB6E774}"/>
              </a:ext>
            </a:extLst>
          </p:cNvPr>
          <p:cNvSpPr txBox="1"/>
          <p:nvPr/>
        </p:nvSpPr>
        <p:spPr>
          <a:xfrm>
            <a:off x="4303553" y="6578796"/>
            <a:ext cx="6157518" cy="338554"/>
          </a:xfrm>
          <a:prstGeom prst="rect">
            <a:avLst/>
          </a:prstGeom>
          <a:noFill/>
        </p:spPr>
        <p:txBody>
          <a:bodyPr wrap="square">
            <a:spAutoFit/>
          </a:bodyPr>
          <a:lstStyle/>
          <a:p>
            <a:r>
              <a:rPr lang="en-US" sz="1600" b="0" i="0" u="sng" dirty="0">
                <a:solidFill>
                  <a:srgbClr val="FF0000"/>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chandrakanth.emani@wku.edu</a:t>
            </a:r>
            <a:endParaRPr lang="en-US" sz="1600" dirty="0">
              <a:solidFill>
                <a:srgbClr val="FF0000"/>
              </a:solidFill>
            </a:endParaRPr>
          </a:p>
        </p:txBody>
      </p:sp>
      <p:sp>
        <p:nvSpPr>
          <p:cNvPr id="13" name="TextBox 12">
            <a:extLst>
              <a:ext uri="{FF2B5EF4-FFF2-40B4-BE49-F238E27FC236}">
                <a16:creationId xmlns:a16="http://schemas.microsoft.com/office/drawing/2014/main" id="{1E6E846B-827A-48EB-9165-C56B51BFA59A}"/>
              </a:ext>
            </a:extLst>
          </p:cNvPr>
          <p:cNvSpPr txBox="1"/>
          <p:nvPr/>
        </p:nvSpPr>
        <p:spPr>
          <a:xfrm>
            <a:off x="8159153" y="2063265"/>
            <a:ext cx="3856802" cy="830997"/>
          </a:xfrm>
          <a:prstGeom prst="rect">
            <a:avLst/>
          </a:prstGeom>
          <a:noFill/>
        </p:spPr>
        <p:txBody>
          <a:bodyPr wrap="square">
            <a:spAutoFit/>
          </a:bodyPr>
          <a:lstStyle/>
          <a:p>
            <a:pPr marL="285750" lvl="0" indent="-285750" algn="ctr">
              <a:spcBef>
                <a:spcPct val="0"/>
              </a:spcBef>
              <a:buFont typeface="Arial" panose="020B0604020202020204" pitchFamily="34" charset="0"/>
              <a:buChar char="•"/>
              <a:defRPr/>
            </a:pPr>
            <a:r>
              <a:rPr lang="en-US" sz="1600" dirty="0">
                <a:solidFill>
                  <a:schemeClr val="tx2"/>
                </a:solidFill>
                <a:latin typeface="+mj-lt"/>
                <a:cs typeface="Arial" pitchFamily="34" charset="0"/>
              </a:rPr>
              <a:t>Engineering Basil to elevate Eugenol, an anti-cancerous phytopharmaceutical for cancer and polycystic kidney disease</a:t>
            </a:r>
          </a:p>
        </p:txBody>
      </p:sp>
      <p:sp>
        <p:nvSpPr>
          <p:cNvPr id="15" name="TextBox 14">
            <a:extLst>
              <a:ext uri="{FF2B5EF4-FFF2-40B4-BE49-F238E27FC236}">
                <a16:creationId xmlns:a16="http://schemas.microsoft.com/office/drawing/2014/main" id="{91E5BB9D-8E96-4713-B7A9-8A3073A688D7}"/>
              </a:ext>
            </a:extLst>
          </p:cNvPr>
          <p:cNvSpPr txBox="1"/>
          <p:nvPr/>
        </p:nvSpPr>
        <p:spPr>
          <a:xfrm>
            <a:off x="8159153" y="2869728"/>
            <a:ext cx="3542639" cy="830997"/>
          </a:xfrm>
          <a:prstGeom prst="rect">
            <a:avLst/>
          </a:prstGeom>
          <a:noFill/>
        </p:spPr>
        <p:txBody>
          <a:bodyPr wrap="square">
            <a:spAutoFit/>
          </a:bodyPr>
          <a:lstStyle/>
          <a:p>
            <a:pPr marL="285750" lvl="0" indent="-285750" algn="ctr">
              <a:spcBef>
                <a:spcPct val="0"/>
              </a:spcBef>
              <a:buFont typeface="Arial" panose="020B0604020202020204" pitchFamily="34" charset="0"/>
              <a:buChar char="•"/>
              <a:defRPr/>
            </a:pPr>
            <a:r>
              <a:rPr lang="en-US" sz="1600" dirty="0">
                <a:solidFill>
                  <a:schemeClr val="tx2"/>
                </a:solidFill>
                <a:latin typeface="+mj-lt"/>
                <a:cs typeface="Arial" pitchFamily="34" charset="0"/>
              </a:rPr>
              <a:t>Using Pine and sorghum for clearing salt water and oil contaminants near oil fields</a:t>
            </a:r>
          </a:p>
        </p:txBody>
      </p:sp>
      <p:sp>
        <p:nvSpPr>
          <p:cNvPr id="17" name="TextBox 16">
            <a:extLst>
              <a:ext uri="{FF2B5EF4-FFF2-40B4-BE49-F238E27FC236}">
                <a16:creationId xmlns:a16="http://schemas.microsoft.com/office/drawing/2014/main" id="{BAFFAD0B-0167-45CB-866F-7D530ED1A6B3}"/>
              </a:ext>
            </a:extLst>
          </p:cNvPr>
          <p:cNvSpPr txBox="1"/>
          <p:nvPr/>
        </p:nvSpPr>
        <p:spPr>
          <a:xfrm>
            <a:off x="8159153" y="3750045"/>
            <a:ext cx="3856802" cy="830997"/>
          </a:xfrm>
          <a:prstGeom prst="rect">
            <a:avLst/>
          </a:prstGeom>
          <a:noFill/>
        </p:spPr>
        <p:txBody>
          <a:bodyPr wrap="square">
            <a:spAutoFit/>
          </a:bodyPr>
          <a:lstStyle/>
          <a:p>
            <a:pPr marL="285750" lvl="0" indent="-285750" algn="ctr">
              <a:spcBef>
                <a:spcPct val="0"/>
              </a:spcBef>
              <a:buFont typeface="Arial" panose="020B0604020202020204" pitchFamily="34" charset="0"/>
              <a:buChar char="•"/>
              <a:defRPr/>
            </a:pPr>
            <a:r>
              <a:rPr lang="en-US" sz="1600" dirty="0">
                <a:solidFill>
                  <a:schemeClr val="tx2"/>
                </a:solidFill>
                <a:latin typeface="+mj-lt"/>
                <a:cs typeface="Arial" pitchFamily="34" charset="0"/>
              </a:rPr>
              <a:t>Tracing the evolution of protein domains related to eugenol synthase, </a:t>
            </a:r>
            <a:r>
              <a:rPr lang="en-US" sz="1600" dirty="0" err="1">
                <a:solidFill>
                  <a:schemeClr val="tx2"/>
                </a:solidFill>
                <a:latin typeface="+mj-lt"/>
                <a:cs typeface="Arial" pitchFamily="34" charset="0"/>
              </a:rPr>
              <a:t>phaseolin</a:t>
            </a:r>
            <a:r>
              <a:rPr lang="en-US" sz="1600" dirty="0">
                <a:solidFill>
                  <a:schemeClr val="tx2"/>
                </a:solidFill>
                <a:latin typeface="+mj-lt"/>
                <a:cs typeface="Arial" pitchFamily="34" charset="0"/>
              </a:rPr>
              <a:t> and choline acetyl transferase </a:t>
            </a:r>
            <a:r>
              <a:rPr lang="en-US" sz="1600" i="1" dirty="0">
                <a:solidFill>
                  <a:schemeClr val="tx2"/>
                </a:solidFill>
                <a:latin typeface="+mj-lt"/>
                <a:cs typeface="Arial" pitchFamily="34" charset="0"/>
              </a:rPr>
              <a:t>in silico</a:t>
            </a:r>
            <a:endParaRPr lang="en-US" sz="1600" dirty="0">
              <a:solidFill>
                <a:schemeClr val="tx2"/>
              </a:solidFill>
              <a:latin typeface="+mj-lt"/>
              <a:cs typeface="Arial" pitchFamily="34" charset="0"/>
            </a:endParaRPr>
          </a:p>
        </p:txBody>
      </p:sp>
      <p:sp>
        <p:nvSpPr>
          <p:cNvPr id="19" name="TextBox 18">
            <a:extLst>
              <a:ext uri="{FF2B5EF4-FFF2-40B4-BE49-F238E27FC236}">
                <a16:creationId xmlns:a16="http://schemas.microsoft.com/office/drawing/2014/main" id="{0C81925E-ABA3-4F7D-977F-25D835826A58}"/>
              </a:ext>
            </a:extLst>
          </p:cNvPr>
          <p:cNvSpPr txBox="1"/>
          <p:nvPr/>
        </p:nvSpPr>
        <p:spPr>
          <a:xfrm>
            <a:off x="8040472" y="4670581"/>
            <a:ext cx="3916447" cy="830997"/>
          </a:xfrm>
          <a:prstGeom prst="rect">
            <a:avLst/>
          </a:prstGeom>
          <a:noFill/>
        </p:spPr>
        <p:txBody>
          <a:bodyPr wrap="square">
            <a:spAutoFit/>
          </a:bodyPr>
          <a:lstStyle/>
          <a:p>
            <a:pPr marL="285750" lvl="0" indent="-285750" algn="ctr">
              <a:spcBef>
                <a:spcPct val="0"/>
              </a:spcBef>
              <a:buFont typeface="Arial" panose="020B0604020202020204" pitchFamily="34" charset="0"/>
              <a:buChar char="•"/>
              <a:defRPr/>
            </a:pPr>
            <a:r>
              <a:rPr lang="en-US" sz="1600" dirty="0">
                <a:solidFill>
                  <a:schemeClr val="tx2"/>
                </a:solidFill>
                <a:latin typeface="+mj-lt"/>
                <a:cs typeface="Arial" pitchFamily="34" charset="0"/>
              </a:rPr>
              <a:t>Engineering sorghum with a cellulase gene from </a:t>
            </a:r>
            <a:r>
              <a:rPr lang="en-US" sz="1600" i="1" dirty="0" err="1">
                <a:solidFill>
                  <a:schemeClr val="tx2"/>
                </a:solidFill>
                <a:latin typeface="+mj-lt"/>
                <a:cs typeface="Arial" pitchFamily="34" charset="0"/>
              </a:rPr>
              <a:t>Acidothermus</a:t>
            </a:r>
            <a:r>
              <a:rPr lang="en-US" sz="1600" i="1" dirty="0">
                <a:solidFill>
                  <a:schemeClr val="tx2"/>
                </a:solidFill>
                <a:latin typeface="+mj-lt"/>
                <a:cs typeface="Arial" pitchFamily="34" charset="0"/>
              </a:rPr>
              <a:t> </a:t>
            </a:r>
            <a:r>
              <a:rPr lang="en-US" sz="1600" i="1" dirty="0" err="1">
                <a:solidFill>
                  <a:schemeClr val="tx2"/>
                </a:solidFill>
                <a:latin typeface="+mj-lt"/>
                <a:cs typeface="Arial" pitchFamily="34" charset="0"/>
              </a:rPr>
              <a:t>cellulyticus</a:t>
            </a:r>
            <a:r>
              <a:rPr lang="en-US" sz="1600" i="1" dirty="0">
                <a:solidFill>
                  <a:schemeClr val="tx2"/>
                </a:solidFill>
                <a:latin typeface="+mj-lt"/>
                <a:cs typeface="Arial" pitchFamily="34" charset="0"/>
              </a:rPr>
              <a:t> </a:t>
            </a:r>
            <a:r>
              <a:rPr lang="en-US" sz="1600" dirty="0">
                <a:solidFill>
                  <a:schemeClr val="tx2"/>
                </a:solidFill>
                <a:latin typeface="+mj-lt"/>
                <a:cs typeface="Arial" pitchFamily="34" charset="0"/>
              </a:rPr>
              <a:t>for biofuel usage</a:t>
            </a:r>
          </a:p>
        </p:txBody>
      </p:sp>
      <p:sp>
        <p:nvSpPr>
          <p:cNvPr id="21" name="TextBox 20">
            <a:extLst>
              <a:ext uri="{FF2B5EF4-FFF2-40B4-BE49-F238E27FC236}">
                <a16:creationId xmlns:a16="http://schemas.microsoft.com/office/drawing/2014/main" id="{2649EAE1-AF43-4049-BFA5-1A164E5CAE57}"/>
              </a:ext>
            </a:extLst>
          </p:cNvPr>
          <p:cNvSpPr txBox="1"/>
          <p:nvPr/>
        </p:nvSpPr>
        <p:spPr>
          <a:xfrm>
            <a:off x="8180666" y="5670855"/>
            <a:ext cx="4011334" cy="1077218"/>
          </a:xfrm>
          <a:prstGeom prst="rect">
            <a:avLst/>
          </a:prstGeom>
          <a:noFill/>
        </p:spPr>
        <p:txBody>
          <a:bodyPr wrap="square">
            <a:spAutoFit/>
          </a:bodyPr>
          <a:lstStyle/>
          <a:p>
            <a:pPr marL="285750" lvl="0" indent="-285750" algn="ctr">
              <a:spcBef>
                <a:spcPct val="0"/>
              </a:spcBef>
              <a:buFont typeface="Arial" panose="020B0604020202020204" pitchFamily="34" charset="0"/>
              <a:buChar char="•"/>
              <a:defRPr/>
            </a:pPr>
            <a:r>
              <a:rPr lang="en-US" sz="1600" dirty="0">
                <a:solidFill>
                  <a:schemeClr val="tx2"/>
                </a:solidFill>
                <a:latin typeface="+mj-lt"/>
                <a:cs typeface="Arial" pitchFamily="34" charset="0"/>
              </a:rPr>
              <a:t>Using episodic history in science to instill the scientific thought process in classroom and educating the general public about scientific method and scientific thinking</a:t>
            </a:r>
          </a:p>
        </p:txBody>
      </p:sp>
      <p:sp>
        <p:nvSpPr>
          <p:cNvPr id="23" name="TextBox 22">
            <a:extLst>
              <a:ext uri="{FF2B5EF4-FFF2-40B4-BE49-F238E27FC236}">
                <a16:creationId xmlns:a16="http://schemas.microsoft.com/office/drawing/2014/main" id="{9CDA6EC1-3135-4E9C-ACF3-D58335C2641A}"/>
              </a:ext>
            </a:extLst>
          </p:cNvPr>
          <p:cNvSpPr txBox="1"/>
          <p:nvPr/>
        </p:nvSpPr>
        <p:spPr>
          <a:xfrm>
            <a:off x="4913832" y="1778957"/>
            <a:ext cx="7400658" cy="830997"/>
          </a:xfrm>
          <a:prstGeom prst="rect">
            <a:avLst/>
          </a:prstGeom>
          <a:noFill/>
        </p:spPr>
        <p:txBody>
          <a:bodyPr wrap="square">
            <a:spAutoFit/>
          </a:bodyPr>
          <a:lstStyle/>
          <a:p>
            <a:r>
              <a:rPr lang="en-US" sz="1600" dirty="0">
                <a:solidFill>
                  <a:schemeClr val="tx2">
                    <a:lumMod val="65000"/>
                    <a:lumOff val="35000"/>
                  </a:schemeClr>
                </a:solidFill>
              </a:rPr>
              <a:t>Interested in </a:t>
            </a:r>
            <a:r>
              <a:rPr lang="en-US" sz="1600" b="1" dirty="0">
                <a:solidFill>
                  <a:schemeClr val="tx2">
                    <a:lumMod val="65000"/>
                    <a:lumOff val="35000"/>
                  </a:schemeClr>
                </a:solidFill>
              </a:rPr>
              <a:t>Graduate </a:t>
            </a:r>
            <a:r>
              <a:rPr lang="en-US" sz="1600" dirty="0">
                <a:solidFill>
                  <a:schemeClr val="tx2">
                    <a:lumMod val="65000"/>
                    <a:lumOff val="35000"/>
                  </a:schemeClr>
                </a:solidFill>
              </a:rPr>
              <a:t>or</a:t>
            </a:r>
            <a:r>
              <a:rPr lang="en-US" sz="1600" b="1" dirty="0">
                <a:solidFill>
                  <a:schemeClr val="tx2">
                    <a:lumMod val="65000"/>
                    <a:lumOff val="35000"/>
                  </a:schemeClr>
                </a:solidFill>
              </a:rPr>
              <a:t> Undergraduate Research </a:t>
            </a:r>
            <a:r>
              <a:rPr lang="en-US" sz="1600" dirty="0">
                <a:solidFill>
                  <a:schemeClr val="tx2">
                    <a:lumMod val="65000"/>
                    <a:lumOff val="35000"/>
                  </a:schemeClr>
                </a:solidFill>
              </a:rPr>
              <a:t>with Dr. Emani? Opportunities exist </a:t>
            </a:r>
            <a:r>
              <a:rPr lang="en-US" sz="1600" u="sng" dirty="0">
                <a:solidFill>
                  <a:schemeClr val="tx2">
                    <a:lumMod val="65000"/>
                    <a:lumOff val="35000"/>
                  </a:schemeClr>
                </a:solidFill>
              </a:rPr>
              <a:t>both</a:t>
            </a:r>
            <a:r>
              <a:rPr lang="en-US" sz="1600" dirty="0">
                <a:solidFill>
                  <a:schemeClr val="tx2">
                    <a:lumMod val="65000"/>
                    <a:lumOff val="35000"/>
                  </a:schemeClr>
                </a:solidFill>
              </a:rPr>
              <a:t> </a:t>
            </a:r>
            <a:r>
              <a:rPr lang="en-US" sz="1600" b="1" dirty="0">
                <a:solidFill>
                  <a:schemeClr val="tx2">
                    <a:lumMod val="65000"/>
                    <a:lumOff val="35000"/>
                  </a:schemeClr>
                </a:solidFill>
              </a:rPr>
              <a:t>in-lab</a:t>
            </a:r>
            <a:r>
              <a:rPr lang="en-US" sz="1600" dirty="0">
                <a:solidFill>
                  <a:schemeClr val="tx2">
                    <a:lumMod val="65000"/>
                    <a:lumOff val="35000"/>
                  </a:schemeClr>
                </a:solidFill>
              </a:rPr>
              <a:t> and </a:t>
            </a:r>
            <a:r>
              <a:rPr lang="en-US" sz="1600" b="1" dirty="0">
                <a:solidFill>
                  <a:schemeClr val="tx2">
                    <a:lumMod val="65000"/>
                    <a:lumOff val="35000"/>
                  </a:schemeClr>
                </a:solidFill>
              </a:rPr>
              <a:t>online</a:t>
            </a:r>
            <a:r>
              <a:rPr lang="en-US" sz="1600" dirty="0">
                <a:solidFill>
                  <a:schemeClr val="tx2">
                    <a:lumMod val="65000"/>
                    <a:lumOff val="35000"/>
                  </a:schemeClr>
                </a:solidFill>
              </a:rPr>
              <a:t>!</a:t>
            </a:r>
            <a:br>
              <a:rPr lang="en-US" sz="1600" b="1" i="1" dirty="0">
                <a:solidFill>
                  <a:schemeClr val="tx2">
                    <a:lumMod val="65000"/>
                    <a:lumOff val="35000"/>
                  </a:schemeClr>
                </a:solidFill>
              </a:rPr>
            </a:br>
            <a:endParaRPr lang="en-US" sz="1600" dirty="0">
              <a:solidFill>
                <a:schemeClr val="tx2">
                  <a:lumMod val="65000"/>
                  <a:lumOff val="35000"/>
                </a:schemeClr>
              </a:solidFill>
            </a:endParaRPr>
          </a:p>
        </p:txBody>
      </p:sp>
      <p:pic>
        <p:nvPicPr>
          <p:cNvPr id="26" name="Picture 25">
            <a:extLst>
              <a:ext uri="{FF2B5EF4-FFF2-40B4-BE49-F238E27FC236}">
                <a16:creationId xmlns:a16="http://schemas.microsoft.com/office/drawing/2014/main" id="{80C5334E-30C2-4EB4-BFFB-F172E5B65CEC}"/>
              </a:ext>
            </a:extLst>
          </p:cNvPr>
          <p:cNvPicPr>
            <a:picLocks noChangeAspect="1"/>
          </p:cNvPicPr>
          <p:nvPr/>
        </p:nvPicPr>
        <p:blipFill>
          <a:blip r:embed="rId5"/>
          <a:stretch>
            <a:fillRect/>
          </a:stretch>
        </p:blipFill>
        <p:spPr>
          <a:xfrm>
            <a:off x="7126339" y="2245031"/>
            <a:ext cx="1054327" cy="834787"/>
          </a:xfrm>
          <a:prstGeom prst="rect">
            <a:avLst/>
          </a:prstGeom>
        </p:spPr>
      </p:pic>
    </p:spTree>
    <p:extLst>
      <p:ext uri="{BB962C8B-B14F-4D97-AF65-F5344CB8AC3E}">
        <p14:creationId xmlns:p14="http://schemas.microsoft.com/office/powerpoint/2010/main" val="99209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8FB11-B899-4710-B944-9D1BA3949C62}"/>
              </a:ext>
            </a:extLst>
          </p:cNvPr>
          <p:cNvSpPr>
            <a:spLocks noGrp="1"/>
          </p:cNvSpPr>
          <p:nvPr>
            <p:ph type="title"/>
          </p:nvPr>
        </p:nvSpPr>
        <p:spPr>
          <a:xfrm>
            <a:off x="1550617" y="466343"/>
            <a:ext cx="4815840" cy="1414941"/>
          </a:xfrm>
        </p:spPr>
        <p:txBody>
          <a:bodyPr>
            <a:normAutofit/>
          </a:bodyPr>
          <a:lstStyle/>
          <a:p>
            <a:r>
              <a:rPr lang="en-US" sz="2800" dirty="0">
                <a:solidFill>
                  <a:schemeClr val="bg2"/>
                </a:solidFill>
                <a:latin typeface="Rockwell" panose="02060603020205020403" pitchFamily="18" charset="0"/>
              </a:rPr>
              <a:t>Dr. Kerrie McDaniel</a:t>
            </a:r>
            <a:br>
              <a:rPr lang="en-US" sz="2800" dirty="0">
                <a:solidFill>
                  <a:schemeClr val="bg2"/>
                </a:solidFill>
                <a:latin typeface="Rockwell" panose="02060603020205020403" pitchFamily="18" charset="0"/>
              </a:rPr>
            </a:br>
            <a:r>
              <a:rPr lang="en-US" sz="2800" dirty="0">
                <a:solidFill>
                  <a:schemeClr val="bg2"/>
                </a:solidFill>
                <a:latin typeface="Rockwell" panose="02060603020205020403" pitchFamily="18" charset="0"/>
              </a:rPr>
              <a:t>Associate Professor</a:t>
            </a:r>
            <a:endParaRPr lang="en-US" sz="2800" dirty="0">
              <a:solidFill>
                <a:schemeClr val="bg2"/>
              </a:solidFill>
            </a:endParaRPr>
          </a:p>
        </p:txBody>
      </p:sp>
      <p:pic>
        <p:nvPicPr>
          <p:cNvPr id="3" name="Picture 2">
            <a:extLst>
              <a:ext uri="{FF2B5EF4-FFF2-40B4-BE49-F238E27FC236}">
                <a16:creationId xmlns:a16="http://schemas.microsoft.com/office/drawing/2014/main" id="{6C2E9777-2F61-4366-8922-C543CF6A318E}"/>
              </a:ext>
            </a:extLst>
          </p:cNvPr>
          <p:cNvPicPr>
            <a:picLocks noChangeAspect="1"/>
          </p:cNvPicPr>
          <p:nvPr/>
        </p:nvPicPr>
        <p:blipFill rotWithShape="1">
          <a:blip r:embed="rId2"/>
          <a:srcRect b="44911"/>
          <a:stretch/>
        </p:blipFill>
        <p:spPr>
          <a:xfrm>
            <a:off x="51902" y="0"/>
            <a:ext cx="1380531" cy="1881284"/>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371C947F-2429-48ED-A634-A52ACC944988}"/>
              </a:ext>
            </a:extLst>
          </p:cNvPr>
          <p:cNvSpPr txBox="1"/>
          <p:nvPr/>
        </p:nvSpPr>
        <p:spPr>
          <a:xfrm>
            <a:off x="8281114" y="940642"/>
            <a:ext cx="3858984" cy="923330"/>
          </a:xfrm>
          <a:prstGeom prst="rect">
            <a:avLst/>
          </a:prstGeom>
          <a:noFill/>
        </p:spPr>
        <p:txBody>
          <a:bodyPr wrap="square">
            <a:spAutoFit/>
          </a:bodyPr>
          <a:lstStyle/>
          <a:p>
            <a:r>
              <a:rPr lang="en-US" dirty="0">
                <a:solidFill>
                  <a:schemeClr val="bg1"/>
                </a:solidFill>
                <a:cs typeface="Arial" charset="0"/>
              </a:rPr>
              <a:t>Ph.D. - Southern Illinois University</a:t>
            </a:r>
          </a:p>
          <a:p>
            <a:r>
              <a:rPr lang="en-US" dirty="0">
                <a:solidFill>
                  <a:schemeClr val="bg1"/>
                </a:solidFill>
                <a:cs typeface="Arial" charset="0"/>
              </a:rPr>
              <a:t>M.S. </a:t>
            </a:r>
            <a:r>
              <a:rPr lang="en-US" b="1" dirty="0">
                <a:solidFill>
                  <a:schemeClr val="bg1"/>
                </a:solidFill>
                <a:cs typeface="Arial" charset="0"/>
              </a:rPr>
              <a:t>- </a:t>
            </a:r>
            <a:r>
              <a:rPr lang="en-US" dirty="0">
                <a:solidFill>
                  <a:schemeClr val="bg1"/>
                </a:solidFill>
                <a:cs typeface="Arial" charset="0"/>
              </a:rPr>
              <a:t>Western Kentucky University</a:t>
            </a:r>
          </a:p>
          <a:p>
            <a:r>
              <a:rPr lang="en-US" dirty="0">
                <a:solidFill>
                  <a:schemeClr val="bg1"/>
                </a:solidFill>
                <a:cs typeface="Arial" charset="0"/>
              </a:rPr>
              <a:t>B.S. </a:t>
            </a:r>
            <a:r>
              <a:rPr lang="en-US" b="1" dirty="0">
                <a:solidFill>
                  <a:schemeClr val="bg1"/>
                </a:solidFill>
                <a:cs typeface="Arial" charset="0"/>
              </a:rPr>
              <a:t>- </a:t>
            </a:r>
            <a:r>
              <a:rPr lang="en-US" dirty="0">
                <a:solidFill>
                  <a:schemeClr val="bg1"/>
                </a:solidFill>
                <a:cs typeface="Arial" charset="0"/>
              </a:rPr>
              <a:t>Western Kentucky University</a:t>
            </a:r>
          </a:p>
        </p:txBody>
      </p:sp>
      <p:sp>
        <p:nvSpPr>
          <p:cNvPr id="7" name="TextBox 6">
            <a:extLst>
              <a:ext uri="{FF2B5EF4-FFF2-40B4-BE49-F238E27FC236}">
                <a16:creationId xmlns:a16="http://schemas.microsoft.com/office/drawing/2014/main" id="{A4A3A90D-8421-4783-A5BF-18F4C6C20D45}"/>
              </a:ext>
            </a:extLst>
          </p:cNvPr>
          <p:cNvSpPr txBox="1"/>
          <p:nvPr/>
        </p:nvSpPr>
        <p:spPr>
          <a:xfrm>
            <a:off x="51902" y="1881284"/>
            <a:ext cx="5119352" cy="2031325"/>
          </a:xfrm>
          <a:prstGeom prst="rect">
            <a:avLst/>
          </a:prstGeom>
          <a:noFill/>
        </p:spPr>
        <p:txBody>
          <a:bodyPr wrap="square">
            <a:spAutoFit/>
          </a:bodyPr>
          <a:lstStyle/>
          <a:p>
            <a:pPr marL="109728" indent="0" algn="ctr">
              <a:buNone/>
            </a:pPr>
            <a:r>
              <a:rPr lang="en-US" b="1" u="sng" dirty="0">
                <a:solidFill>
                  <a:schemeClr val="accent1">
                    <a:lumMod val="50000"/>
                  </a:schemeClr>
                </a:solidFill>
                <a:effectLst/>
                <a:ea typeface="Tahoma" panose="020B0604030504040204" pitchFamily="34" charset="0"/>
                <a:cs typeface="Tahoma" panose="020B0604030504040204" pitchFamily="34" charset="0"/>
              </a:rPr>
              <a:t>Courses</a:t>
            </a:r>
          </a:p>
          <a:p>
            <a:r>
              <a:rPr lang="en-US" dirty="0">
                <a:cs typeface="Arial" charset="0"/>
              </a:rPr>
              <a:t>BIOL 131 Human Anatomy and Physiology</a:t>
            </a:r>
          </a:p>
          <a:p>
            <a:r>
              <a:rPr lang="en-US" dirty="0">
                <a:cs typeface="Arial" charset="0"/>
              </a:rPr>
              <a:t>BIOL 231  Advanced Human Anatomy and Physiology</a:t>
            </a:r>
          </a:p>
          <a:p>
            <a:r>
              <a:rPr lang="en-US" dirty="0">
                <a:cs typeface="Arial" charset="0"/>
              </a:rPr>
              <a:t>BIOL 303 Life Science for Middle School Teachers</a:t>
            </a:r>
          </a:p>
          <a:p>
            <a:r>
              <a:rPr lang="en-US" dirty="0">
                <a:cs typeface="Arial" charset="0"/>
              </a:rPr>
              <a:t>BIOL 420 Introduction to Toxicology</a:t>
            </a:r>
          </a:p>
          <a:p>
            <a:r>
              <a:rPr lang="en-US" dirty="0">
                <a:cs typeface="Arial" charset="0"/>
              </a:rPr>
              <a:t>BIOL 579 Mechanistic Toxicology</a:t>
            </a:r>
          </a:p>
          <a:p>
            <a:r>
              <a:rPr lang="en-US" dirty="0">
                <a:cs typeface="Arial" charset="0"/>
              </a:rPr>
              <a:t>BIOL 493 Internship in Medical Technology</a:t>
            </a:r>
            <a:endParaRPr lang="en-US" dirty="0"/>
          </a:p>
        </p:txBody>
      </p:sp>
      <p:sp>
        <p:nvSpPr>
          <p:cNvPr id="9" name="TextBox 8">
            <a:extLst>
              <a:ext uri="{FF2B5EF4-FFF2-40B4-BE49-F238E27FC236}">
                <a16:creationId xmlns:a16="http://schemas.microsoft.com/office/drawing/2014/main" id="{0C81AA20-D4CE-4020-B080-8E76AD0E22F9}"/>
              </a:ext>
            </a:extLst>
          </p:cNvPr>
          <p:cNvSpPr txBox="1"/>
          <p:nvPr/>
        </p:nvSpPr>
        <p:spPr>
          <a:xfrm>
            <a:off x="6582864" y="1881284"/>
            <a:ext cx="5557234" cy="646331"/>
          </a:xfrm>
          <a:prstGeom prst="rect">
            <a:avLst/>
          </a:prstGeom>
          <a:noFill/>
        </p:spPr>
        <p:txBody>
          <a:bodyPr wrap="square">
            <a:spAutoFit/>
          </a:bodyPr>
          <a:lstStyle/>
          <a:p>
            <a:r>
              <a:rPr lang="en-US" dirty="0">
                <a:solidFill>
                  <a:schemeClr val="tx2">
                    <a:lumMod val="75000"/>
                    <a:lumOff val="25000"/>
                  </a:schemeClr>
                </a:solidFill>
              </a:rPr>
              <a:t>Interested in </a:t>
            </a:r>
            <a:r>
              <a:rPr lang="en-US" b="1" dirty="0">
                <a:solidFill>
                  <a:schemeClr val="tx2">
                    <a:lumMod val="75000"/>
                    <a:lumOff val="25000"/>
                  </a:schemeClr>
                </a:solidFill>
              </a:rPr>
              <a:t>Graduate </a:t>
            </a:r>
            <a:r>
              <a:rPr lang="en-US" dirty="0">
                <a:solidFill>
                  <a:schemeClr val="tx2">
                    <a:lumMod val="75000"/>
                    <a:lumOff val="25000"/>
                  </a:schemeClr>
                </a:solidFill>
              </a:rPr>
              <a:t>or</a:t>
            </a:r>
            <a:r>
              <a:rPr lang="en-US" b="1" dirty="0">
                <a:solidFill>
                  <a:schemeClr val="tx2">
                    <a:lumMod val="75000"/>
                    <a:lumOff val="25000"/>
                  </a:schemeClr>
                </a:solidFill>
              </a:rPr>
              <a:t> Undergraduate Research </a:t>
            </a:r>
            <a:r>
              <a:rPr lang="en-US" dirty="0">
                <a:solidFill>
                  <a:schemeClr val="tx2">
                    <a:lumMod val="75000"/>
                    <a:lumOff val="25000"/>
                  </a:schemeClr>
                </a:solidFill>
              </a:rPr>
              <a:t>with Dr. McDaniel? </a:t>
            </a:r>
          </a:p>
        </p:txBody>
      </p:sp>
      <p:sp>
        <p:nvSpPr>
          <p:cNvPr id="11" name="TextBox 10">
            <a:extLst>
              <a:ext uri="{FF2B5EF4-FFF2-40B4-BE49-F238E27FC236}">
                <a16:creationId xmlns:a16="http://schemas.microsoft.com/office/drawing/2014/main" id="{DF79D5AF-F3AE-4610-9F4B-5664E82538B3}"/>
              </a:ext>
            </a:extLst>
          </p:cNvPr>
          <p:cNvSpPr txBox="1"/>
          <p:nvPr/>
        </p:nvSpPr>
        <p:spPr>
          <a:xfrm>
            <a:off x="5029198" y="6519446"/>
            <a:ext cx="2466306" cy="338554"/>
          </a:xfrm>
          <a:prstGeom prst="rect">
            <a:avLst/>
          </a:prstGeom>
          <a:noFill/>
        </p:spPr>
        <p:txBody>
          <a:bodyPr wrap="square">
            <a:spAutoFit/>
          </a:bodyPr>
          <a:lstStyle/>
          <a:p>
            <a:r>
              <a:rPr lang="en-US" sz="1600" dirty="0">
                <a:solidFill>
                  <a:srgbClr val="FF0000"/>
                </a:solidFill>
              </a:rPr>
              <a:t>kerrie.mcdaniel@wku.edu</a:t>
            </a:r>
            <a:endParaRPr lang="en-US" sz="1600" dirty="0">
              <a:solidFill>
                <a:srgbClr val="00B0F0"/>
              </a:solidFill>
            </a:endParaRPr>
          </a:p>
        </p:txBody>
      </p:sp>
      <p:sp>
        <p:nvSpPr>
          <p:cNvPr id="13" name="TextBox 12">
            <a:extLst>
              <a:ext uri="{FF2B5EF4-FFF2-40B4-BE49-F238E27FC236}">
                <a16:creationId xmlns:a16="http://schemas.microsoft.com/office/drawing/2014/main" id="{D7C43A98-57F5-47FA-9A88-4A1F6B2A719A}"/>
              </a:ext>
            </a:extLst>
          </p:cNvPr>
          <p:cNvSpPr txBox="1"/>
          <p:nvPr/>
        </p:nvSpPr>
        <p:spPr>
          <a:xfrm>
            <a:off x="6395232" y="3252276"/>
            <a:ext cx="4591319" cy="646330"/>
          </a:xfrm>
          <a:prstGeom prst="rect">
            <a:avLst/>
          </a:prstGeom>
          <a:noFill/>
        </p:spPr>
        <p:txBody>
          <a:bodyPr wrap="square">
            <a:spAutoFit/>
          </a:bodyPr>
          <a:lstStyle/>
          <a:p>
            <a:pPr marL="285750" lvl="0" indent="-285750">
              <a:buFont typeface="Arial" panose="020B0604020202020204" pitchFamily="34" charset="0"/>
              <a:buChar char="•"/>
            </a:pPr>
            <a:r>
              <a:rPr lang="en-US" dirty="0"/>
              <a:t>Study of Metacognition on Student Grades in Biology Courses </a:t>
            </a:r>
            <a:endParaRPr lang="en-US" dirty="0">
              <a:solidFill>
                <a:prstClr val="black"/>
              </a:solidFill>
            </a:endParaRPr>
          </a:p>
        </p:txBody>
      </p:sp>
      <p:sp>
        <p:nvSpPr>
          <p:cNvPr id="15" name="TextBox 14">
            <a:extLst>
              <a:ext uri="{FF2B5EF4-FFF2-40B4-BE49-F238E27FC236}">
                <a16:creationId xmlns:a16="http://schemas.microsoft.com/office/drawing/2014/main" id="{02AF24CE-A618-44ED-AC0A-33811D7E0EC3}"/>
              </a:ext>
            </a:extLst>
          </p:cNvPr>
          <p:cNvSpPr txBox="1"/>
          <p:nvPr/>
        </p:nvSpPr>
        <p:spPr>
          <a:xfrm>
            <a:off x="6366457" y="2526975"/>
            <a:ext cx="5557234" cy="646331"/>
          </a:xfrm>
          <a:prstGeom prst="rect">
            <a:avLst/>
          </a:prstGeom>
          <a:noFill/>
        </p:spPr>
        <p:txBody>
          <a:bodyPr wrap="square">
            <a:spAutoFit/>
          </a:bodyPr>
          <a:lstStyle/>
          <a:p>
            <a:pPr marL="285750" lvl="0" indent="-285750">
              <a:buFont typeface="Arial" panose="020B0604020202020204" pitchFamily="34" charset="0"/>
              <a:buChar char="•"/>
            </a:pPr>
            <a:r>
              <a:rPr lang="en-US" dirty="0"/>
              <a:t>Understanding factors influencing student learning using E-texts (Student perceptions and frustration)</a:t>
            </a:r>
            <a:endParaRPr lang="en-US" sz="2000" dirty="0"/>
          </a:p>
        </p:txBody>
      </p:sp>
      <p:sp>
        <p:nvSpPr>
          <p:cNvPr id="17" name="TextBox 16">
            <a:extLst>
              <a:ext uri="{FF2B5EF4-FFF2-40B4-BE49-F238E27FC236}">
                <a16:creationId xmlns:a16="http://schemas.microsoft.com/office/drawing/2014/main" id="{D0ECF649-A3AD-4DE3-BF7D-87A93E58F5D5}"/>
              </a:ext>
            </a:extLst>
          </p:cNvPr>
          <p:cNvSpPr txBox="1"/>
          <p:nvPr/>
        </p:nvSpPr>
        <p:spPr>
          <a:xfrm>
            <a:off x="6328914" y="3977576"/>
            <a:ext cx="6020875" cy="1776282"/>
          </a:xfrm>
          <a:prstGeom prst="rect">
            <a:avLst/>
          </a:prstGeom>
          <a:noFill/>
        </p:spPr>
        <p:txBody>
          <a:bodyPr wrap="square">
            <a:spAutoFit/>
          </a:bodyPr>
          <a:lstStyle/>
          <a:p>
            <a:pPr marL="285750" lvl="0" indent="-285750">
              <a:buFont typeface="Arial" panose="020B0604020202020204" pitchFamily="34" charset="0"/>
              <a:buChar char="•"/>
            </a:pPr>
            <a:r>
              <a:rPr lang="en-US" dirty="0"/>
              <a:t>Impacts on the STEM Pipeline:  Middle School Science Teachers </a:t>
            </a:r>
          </a:p>
          <a:p>
            <a:pPr marL="742950" lvl="1" indent="-285750">
              <a:buFont typeface="Wingdings" panose="05000000000000000000" pitchFamily="2" charset="2"/>
              <a:buChar char="Ø"/>
            </a:pPr>
            <a:r>
              <a:rPr lang="en-US" dirty="0"/>
              <a:t>Does Project-based Professional Development and Creation and Implementation of a Challenge Project affect creativity, collaboration, and pedagogy in the middle school science classroom?</a:t>
            </a:r>
          </a:p>
        </p:txBody>
      </p:sp>
      <p:pic>
        <p:nvPicPr>
          <p:cNvPr id="18" name="Picture 17">
            <a:extLst>
              <a:ext uri="{FF2B5EF4-FFF2-40B4-BE49-F238E27FC236}">
                <a16:creationId xmlns:a16="http://schemas.microsoft.com/office/drawing/2014/main" id="{4CBEC83F-C8D3-475A-84E4-AC0E056B89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888" r="17162"/>
          <a:stretch/>
        </p:blipFill>
        <p:spPr>
          <a:xfrm rot="5400000">
            <a:off x="3594124" y="3695113"/>
            <a:ext cx="2517293" cy="2952286"/>
          </a:xfrm>
          <a:prstGeom prst="rect">
            <a:avLst/>
          </a:prstGeom>
        </p:spPr>
      </p:pic>
      <p:pic>
        <p:nvPicPr>
          <p:cNvPr id="19" name="Picture 18">
            <a:extLst>
              <a:ext uri="{FF2B5EF4-FFF2-40B4-BE49-F238E27FC236}">
                <a16:creationId xmlns:a16="http://schemas.microsoft.com/office/drawing/2014/main" id="{5AA0D46F-46B0-4044-B4CF-62BDDA49E9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91" y="5388664"/>
            <a:ext cx="2221921" cy="1469335"/>
          </a:xfrm>
          <a:prstGeom prst="rect">
            <a:avLst/>
          </a:prstGeom>
        </p:spPr>
      </p:pic>
      <p:pic>
        <p:nvPicPr>
          <p:cNvPr id="20" name="Picture 19">
            <a:extLst>
              <a:ext uri="{FF2B5EF4-FFF2-40B4-BE49-F238E27FC236}">
                <a16:creationId xmlns:a16="http://schemas.microsoft.com/office/drawing/2014/main" id="{58417329-89E9-40FC-94D5-0C988134EB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2945" y="5591522"/>
            <a:ext cx="1899717" cy="1266477"/>
          </a:xfrm>
          <a:prstGeom prst="rect">
            <a:avLst/>
          </a:prstGeom>
        </p:spPr>
      </p:pic>
    </p:spTree>
    <p:extLst>
      <p:ext uri="{BB962C8B-B14F-4D97-AF65-F5344CB8AC3E}">
        <p14:creationId xmlns:p14="http://schemas.microsoft.com/office/powerpoint/2010/main" val="67541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FE42-E206-45F6-8B7C-9E68E816A417}"/>
              </a:ext>
            </a:extLst>
          </p:cNvPr>
          <p:cNvSpPr>
            <a:spLocks noGrp="1"/>
          </p:cNvSpPr>
          <p:nvPr>
            <p:ph type="title"/>
          </p:nvPr>
        </p:nvSpPr>
        <p:spPr>
          <a:xfrm>
            <a:off x="1512041" y="703688"/>
            <a:ext cx="3343182" cy="1080213"/>
          </a:xfrm>
        </p:spPr>
        <p:txBody>
          <a:bodyPr>
            <a:normAutofit fontScale="90000"/>
          </a:bodyPr>
          <a:lstStyle/>
          <a:p>
            <a:r>
              <a:rPr lang="en-US" sz="3100" dirty="0">
                <a:latin typeface="Rockwell" panose="02060603020205020403" pitchFamily="18" charset="0"/>
              </a:rPr>
              <a:t>Dr. Doug McElroy</a:t>
            </a:r>
            <a:br>
              <a:rPr lang="en-US" sz="3100" dirty="0">
                <a:latin typeface="Rockwell" panose="02060603020205020403" pitchFamily="18" charset="0"/>
              </a:rPr>
            </a:br>
            <a:r>
              <a:rPr lang="en-US" sz="3100" dirty="0">
                <a:latin typeface="Rockwell" panose="02060603020205020403" pitchFamily="18" charset="0"/>
              </a:rPr>
              <a:t>University of Maine </a:t>
            </a:r>
            <a:br>
              <a:rPr lang="en-US" sz="3200" dirty="0">
                <a:latin typeface="+mj-lt"/>
              </a:rPr>
            </a:br>
            <a:endParaRPr lang="en-US" dirty="0"/>
          </a:p>
        </p:txBody>
      </p:sp>
      <p:pic>
        <p:nvPicPr>
          <p:cNvPr id="4" name="Picture 3" descr="A person with grey hair&#10;&#10;Description automatically generated with low confidence">
            <a:extLst>
              <a:ext uri="{FF2B5EF4-FFF2-40B4-BE49-F238E27FC236}">
                <a16:creationId xmlns:a16="http://schemas.microsoft.com/office/drawing/2014/main" id="{71957F87-6762-4830-B097-799C9E88FE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60172" cy="1839817"/>
          </a:xfrm>
          <a:prstGeom prst="rect">
            <a:avLst/>
          </a:prstGeom>
        </p:spPr>
      </p:pic>
      <p:sp>
        <p:nvSpPr>
          <p:cNvPr id="6" name="TextBox 5">
            <a:extLst>
              <a:ext uri="{FF2B5EF4-FFF2-40B4-BE49-F238E27FC236}">
                <a16:creationId xmlns:a16="http://schemas.microsoft.com/office/drawing/2014/main" id="{2498D79E-6A60-4477-B2A9-06C8FAFEB624}"/>
              </a:ext>
            </a:extLst>
          </p:cNvPr>
          <p:cNvSpPr txBox="1"/>
          <p:nvPr/>
        </p:nvSpPr>
        <p:spPr>
          <a:xfrm>
            <a:off x="9314783" y="903893"/>
            <a:ext cx="2834089" cy="923330"/>
          </a:xfrm>
          <a:prstGeom prst="rect">
            <a:avLst/>
          </a:prstGeom>
          <a:noFill/>
        </p:spPr>
        <p:txBody>
          <a:bodyPr wrap="square">
            <a:spAutoFit/>
          </a:bodyPr>
          <a:lstStyle/>
          <a:p>
            <a:r>
              <a:rPr lang="en-US" sz="1800" dirty="0">
                <a:solidFill>
                  <a:schemeClr val="bg2"/>
                </a:solidFill>
                <a:latin typeface="+mj-lt"/>
              </a:rPr>
              <a:t>Ph.D. – University of Maine</a:t>
            </a:r>
          </a:p>
          <a:p>
            <a:r>
              <a:rPr lang="en-US" sz="1800" dirty="0">
                <a:solidFill>
                  <a:schemeClr val="bg2"/>
                </a:solidFill>
                <a:latin typeface="+mj-lt"/>
              </a:rPr>
              <a:t>M.S. – University of Maine</a:t>
            </a:r>
          </a:p>
          <a:p>
            <a:r>
              <a:rPr lang="en-US" sz="1800" dirty="0">
                <a:solidFill>
                  <a:schemeClr val="bg2"/>
                </a:solidFill>
                <a:latin typeface="+mj-lt"/>
              </a:rPr>
              <a:t>B.S. – Southampton College </a:t>
            </a:r>
          </a:p>
        </p:txBody>
      </p:sp>
      <p:sp>
        <p:nvSpPr>
          <p:cNvPr id="10" name="TextBox 9">
            <a:extLst>
              <a:ext uri="{FF2B5EF4-FFF2-40B4-BE49-F238E27FC236}">
                <a16:creationId xmlns:a16="http://schemas.microsoft.com/office/drawing/2014/main" id="{55493985-C25A-4C4A-A8B8-57EDCBCCDDFE}"/>
              </a:ext>
            </a:extLst>
          </p:cNvPr>
          <p:cNvSpPr txBox="1"/>
          <p:nvPr/>
        </p:nvSpPr>
        <p:spPr>
          <a:xfrm>
            <a:off x="858920" y="2048275"/>
            <a:ext cx="1952740" cy="369332"/>
          </a:xfrm>
          <a:prstGeom prst="rect">
            <a:avLst/>
          </a:prstGeom>
          <a:noFill/>
        </p:spPr>
        <p:txBody>
          <a:bodyPr wrap="square">
            <a:spAutoFit/>
          </a:bodyPr>
          <a:lstStyle/>
          <a:p>
            <a:pPr marL="109728" indent="0" algn="ctr">
              <a:buNone/>
            </a:pPr>
            <a:r>
              <a:rPr lang="en-US" b="1" u="sng" dirty="0">
                <a:solidFill>
                  <a:schemeClr val="accent1">
                    <a:lumMod val="50000"/>
                  </a:schemeClr>
                </a:solidFill>
                <a:effectLst/>
                <a:ea typeface="Tahoma" panose="020B0604030504040204" pitchFamily="34" charset="0"/>
                <a:cs typeface="Tahoma" panose="020B0604030504040204" pitchFamily="34" charset="0"/>
              </a:rPr>
              <a:t>Courses</a:t>
            </a:r>
            <a:endParaRPr lang="en-US" dirty="0">
              <a:solidFill>
                <a:prstClr val="white"/>
              </a:solidFill>
            </a:endParaRPr>
          </a:p>
        </p:txBody>
      </p:sp>
      <p:sp>
        <p:nvSpPr>
          <p:cNvPr id="11" name="TextBox 10">
            <a:extLst>
              <a:ext uri="{FF2B5EF4-FFF2-40B4-BE49-F238E27FC236}">
                <a16:creationId xmlns:a16="http://schemas.microsoft.com/office/drawing/2014/main" id="{29320618-056E-447F-AB44-A9ED3F41B510}"/>
              </a:ext>
            </a:extLst>
          </p:cNvPr>
          <p:cNvSpPr txBox="1"/>
          <p:nvPr/>
        </p:nvSpPr>
        <p:spPr>
          <a:xfrm>
            <a:off x="914313" y="4421683"/>
            <a:ext cx="1952740" cy="369332"/>
          </a:xfrm>
          <a:prstGeom prst="rect">
            <a:avLst/>
          </a:prstGeom>
          <a:noFill/>
        </p:spPr>
        <p:txBody>
          <a:bodyPr wrap="square">
            <a:spAutoFit/>
          </a:bodyPr>
          <a:lstStyle/>
          <a:p>
            <a:pPr marL="109728" indent="0" algn="ctr">
              <a:buNone/>
            </a:pPr>
            <a:r>
              <a:rPr lang="en-US" b="1" u="sng" dirty="0">
                <a:solidFill>
                  <a:schemeClr val="accent1">
                    <a:lumMod val="50000"/>
                  </a:schemeClr>
                </a:solidFill>
                <a:effectLst/>
                <a:ea typeface="Tahoma" panose="020B0604030504040204" pitchFamily="34" charset="0"/>
                <a:cs typeface="Tahoma" panose="020B0604030504040204" pitchFamily="34" charset="0"/>
              </a:rPr>
              <a:t>Research</a:t>
            </a:r>
            <a:r>
              <a:rPr lang="en-US" dirty="0"/>
              <a:t>​</a:t>
            </a:r>
          </a:p>
        </p:txBody>
      </p:sp>
      <p:sp>
        <p:nvSpPr>
          <p:cNvPr id="13" name="TextBox 12">
            <a:extLst>
              <a:ext uri="{FF2B5EF4-FFF2-40B4-BE49-F238E27FC236}">
                <a16:creationId xmlns:a16="http://schemas.microsoft.com/office/drawing/2014/main" id="{C725654B-951A-410C-A58F-244C39C489E6}"/>
              </a:ext>
            </a:extLst>
          </p:cNvPr>
          <p:cNvSpPr txBox="1"/>
          <p:nvPr/>
        </p:nvSpPr>
        <p:spPr>
          <a:xfrm>
            <a:off x="0" y="2473692"/>
            <a:ext cx="6230038" cy="1200329"/>
          </a:xfrm>
          <a:prstGeom prst="rect">
            <a:avLst/>
          </a:prstGeom>
          <a:noFill/>
        </p:spPr>
        <p:txBody>
          <a:bodyPr wrap="square">
            <a:spAutoFit/>
          </a:bodyPr>
          <a:lstStyle/>
          <a:p>
            <a:pPr marL="171450" indent="-171450">
              <a:buFont typeface="Arial" panose="020B0604020202020204" pitchFamily="34" charset="0"/>
              <a:buChar char="•"/>
            </a:pPr>
            <a:r>
              <a:rPr lang="en-US" sz="1800" dirty="0">
                <a:latin typeface="+mj-lt"/>
              </a:rPr>
              <a:t>BIOL 113 General Biology</a:t>
            </a:r>
          </a:p>
          <a:p>
            <a:pPr marL="171450" indent="-171450">
              <a:buFont typeface="Arial" panose="020B0604020202020204" pitchFamily="34" charset="0"/>
              <a:buChar char="•"/>
            </a:pPr>
            <a:r>
              <a:rPr lang="en-US" sz="1800" dirty="0">
                <a:latin typeface="+mj-lt"/>
              </a:rPr>
              <a:t>BIOL 382 Introductory Biostatistics</a:t>
            </a:r>
          </a:p>
          <a:p>
            <a:pPr marL="171450" indent="-171450">
              <a:buFont typeface="Arial" panose="020B0604020202020204" pitchFamily="34" charset="0"/>
              <a:buChar char="•"/>
            </a:pPr>
            <a:r>
              <a:rPr lang="en-US" sz="1800" dirty="0">
                <a:latin typeface="+mj-lt"/>
              </a:rPr>
              <a:t>BIOL 397 Clinical Research</a:t>
            </a:r>
          </a:p>
          <a:p>
            <a:pPr marL="171450" indent="-171450">
              <a:buFont typeface="Arial" panose="020B0604020202020204" pitchFamily="34" charset="0"/>
              <a:buChar char="•"/>
            </a:pPr>
            <a:r>
              <a:rPr lang="en-US" sz="1800" dirty="0">
                <a:latin typeface="+mj-lt"/>
              </a:rPr>
              <a:t>BIOL 489 Professional Aspects of Biology</a:t>
            </a:r>
          </a:p>
        </p:txBody>
      </p:sp>
      <p:sp>
        <p:nvSpPr>
          <p:cNvPr id="15" name="TextBox 14">
            <a:extLst>
              <a:ext uri="{FF2B5EF4-FFF2-40B4-BE49-F238E27FC236}">
                <a16:creationId xmlns:a16="http://schemas.microsoft.com/office/drawing/2014/main" id="{71EA38C4-A085-4055-8550-9EBB61EEDEEA}"/>
              </a:ext>
            </a:extLst>
          </p:cNvPr>
          <p:cNvSpPr txBox="1"/>
          <p:nvPr/>
        </p:nvSpPr>
        <p:spPr>
          <a:xfrm>
            <a:off x="0" y="4791015"/>
            <a:ext cx="6252072" cy="1754326"/>
          </a:xfrm>
          <a:prstGeom prst="rect">
            <a:avLst/>
          </a:prstGeom>
          <a:noFill/>
        </p:spPr>
        <p:txBody>
          <a:bodyPr wrap="square">
            <a:spAutoFit/>
          </a:bodyPr>
          <a:lstStyle/>
          <a:p>
            <a:pPr marL="171450" indent="-171450">
              <a:buFont typeface="Arial" panose="020B0604020202020204" pitchFamily="34" charset="0"/>
              <a:buChar char="•"/>
            </a:pPr>
            <a:r>
              <a:rPr lang="en-US" sz="1800" i="0" dirty="0">
                <a:solidFill>
                  <a:srgbClr val="555555"/>
                </a:solidFill>
                <a:effectLst/>
                <a:latin typeface="+mj-lt"/>
              </a:rPr>
              <a:t>Evolutionary Biology and Genetics, Biostatistics</a:t>
            </a:r>
          </a:p>
          <a:p>
            <a:pPr marL="171450" indent="-171450">
              <a:buFont typeface="Arial" panose="020B0604020202020204" pitchFamily="34" charset="0"/>
              <a:buChar char="•"/>
            </a:pPr>
            <a:r>
              <a:rPr lang="en-US" sz="1800" dirty="0">
                <a:solidFill>
                  <a:srgbClr val="555555"/>
                </a:solidFill>
                <a:latin typeface="+mj-lt"/>
              </a:rPr>
              <a:t>Impact of risk factors and treatment interventions on cardiovascular outcomes</a:t>
            </a:r>
          </a:p>
          <a:p>
            <a:pPr marL="171450" indent="-171450">
              <a:buFont typeface="Arial" panose="020B0604020202020204" pitchFamily="34" charset="0"/>
              <a:buChar char="•"/>
            </a:pPr>
            <a:r>
              <a:rPr lang="en-US" sz="1800" i="0" dirty="0">
                <a:solidFill>
                  <a:srgbClr val="555555"/>
                </a:solidFill>
                <a:effectLst/>
                <a:latin typeface="+mj-lt"/>
              </a:rPr>
              <a:t>Morphometrics and conservation of desert fishes</a:t>
            </a:r>
          </a:p>
          <a:p>
            <a:pPr marL="171450" indent="-171450">
              <a:buFont typeface="Arial" panose="020B0604020202020204" pitchFamily="34" charset="0"/>
              <a:buChar char="•"/>
            </a:pPr>
            <a:r>
              <a:rPr lang="en-US" sz="1800" dirty="0">
                <a:solidFill>
                  <a:srgbClr val="555555"/>
                </a:solidFill>
                <a:latin typeface="+mj-lt"/>
              </a:rPr>
              <a:t>Genetics of morphology, coloration, and speciation in African cichlid fishes</a:t>
            </a:r>
            <a:endParaRPr lang="en-US" sz="1800" i="0" dirty="0">
              <a:solidFill>
                <a:srgbClr val="555555"/>
              </a:solidFill>
              <a:effectLst/>
              <a:latin typeface="+mj-lt"/>
            </a:endParaRPr>
          </a:p>
        </p:txBody>
      </p:sp>
      <p:sp>
        <p:nvSpPr>
          <p:cNvPr id="17" name="TextBox 16">
            <a:extLst>
              <a:ext uri="{FF2B5EF4-FFF2-40B4-BE49-F238E27FC236}">
                <a16:creationId xmlns:a16="http://schemas.microsoft.com/office/drawing/2014/main" id="{A83C53C0-7BE9-4469-A91F-C6B82BA1CF4E}"/>
              </a:ext>
            </a:extLst>
          </p:cNvPr>
          <p:cNvSpPr txBox="1"/>
          <p:nvPr/>
        </p:nvSpPr>
        <p:spPr>
          <a:xfrm>
            <a:off x="6475164" y="1839817"/>
            <a:ext cx="5716836" cy="646331"/>
          </a:xfrm>
          <a:prstGeom prst="rect">
            <a:avLst/>
          </a:prstGeom>
          <a:noFill/>
        </p:spPr>
        <p:txBody>
          <a:bodyPr wrap="square">
            <a:spAutoFit/>
          </a:bodyPr>
          <a:lstStyle/>
          <a:p>
            <a:r>
              <a:rPr lang="en-US" sz="1800" b="1" i="0" dirty="0">
                <a:solidFill>
                  <a:srgbClr val="555555"/>
                </a:solidFill>
                <a:effectLst/>
                <a:latin typeface="+mj-lt"/>
              </a:rPr>
              <a:t>Interested in Undergraduate or Graduate Research with Dr. McElroy?</a:t>
            </a:r>
          </a:p>
        </p:txBody>
      </p:sp>
      <p:sp>
        <p:nvSpPr>
          <p:cNvPr id="19" name="TextBox 18">
            <a:extLst>
              <a:ext uri="{FF2B5EF4-FFF2-40B4-BE49-F238E27FC236}">
                <a16:creationId xmlns:a16="http://schemas.microsoft.com/office/drawing/2014/main" id="{55A0E943-B21F-47BE-82F5-E02FC392255F}"/>
              </a:ext>
            </a:extLst>
          </p:cNvPr>
          <p:cNvSpPr txBox="1"/>
          <p:nvPr/>
        </p:nvSpPr>
        <p:spPr>
          <a:xfrm>
            <a:off x="6096000" y="3175939"/>
            <a:ext cx="6252072" cy="2585323"/>
          </a:xfrm>
          <a:prstGeom prst="rect">
            <a:avLst/>
          </a:prstGeom>
          <a:noFill/>
        </p:spPr>
        <p:txBody>
          <a:bodyPr wrap="square">
            <a:spAutoFit/>
          </a:bodyPr>
          <a:lstStyle/>
          <a:p>
            <a:pPr marL="171450" indent="-171450">
              <a:buFont typeface="Arial" panose="020B0604020202020204" pitchFamily="34" charset="0"/>
              <a:buChar char="•"/>
            </a:pPr>
            <a:r>
              <a:rPr lang="en-US" sz="1800" dirty="0">
                <a:solidFill>
                  <a:srgbClr val="555555"/>
                </a:solidFill>
                <a:latin typeface="+mj-lt"/>
              </a:rPr>
              <a:t>My current research e</a:t>
            </a:r>
            <a:r>
              <a:rPr lang="en-US" sz="1800" i="0" dirty="0">
                <a:solidFill>
                  <a:srgbClr val="555555"/>
                </a:solidFill>
                <a:effectLst/>
                <a:latin typeface="+mj-lt"/>
              </a:rPr>
              <a:t>mploys univariate and multivariate statistical tools to address a broad range of clinical research questions</a:t>
            </a:r>
          </a:p>
          <a:p>
            <a:pPr marL="171450" indent="-171450">
              <a:buFont typeface="Arial" panose="020B0604020202020204" pitchFamily="34" charset="0"/>
              <a:buChar char="•"/>
            </a:pPr>
            <a:r>
              <a:rPr lang="en-US" sz="1800" dirty="0">
                <a:solidFill>
                  <a:srgbClr val="555555"/>
                </a:solidFill>
                <a:latin typeface="+mj-lt"/>
              </a:rPr>
              <a:t>I collaborate extensively with physicians at Med Center Health and the UK College of Medicine – Bowling Green Campus</a:t>
            </a:r>
          </a:p>
          <a:p>
            <a:pPr marL="171450" indent="-171450">
              <a:buFont typeface="Arial" panose="020B0604020202020204" pitchFamily="34" charset="0"/>
              <a:buChar char="•"/>
            </a:pPr>
            <a:r>
              <a:rPr lang="en-US" sz="1800" dirty="0">
                <a:solidFill>
                  <a:srgbClr val="555555"/>
                </a:solidFill>
                <a:latin typeface="+mj-lt"/>
              </a:rPr>
              <a:t>I’m also interested in applying evolutionary principles and multivariate statistical methods to other topics of interest, including population genetics, speciation, conservation, and even teaching pedagogy</a:t>
            </a:r>
          </a:p>
        </p:txBody>
      </p:sp>
      <p:sp>
        <p:nvSpPr>
          <p:cNvPr id="21" name="TextBox 20">
            <a:extLst>
              <a:ext uri="{FF2B5EF4-FFF2-40B4-BE49-F238E27FC236}">
                <a16:creationId xmlns:a16="http://schemas.microsoft.com/office/drawing/2014/main" id="{98874136-A921-4BB9-B1BD-5C9F4E11E290}"/>
              </a:ext>
            </a:extLst>
          </p:cNvPr>
          <p:cNvSpPr txBox="1"/>
          <p:nvPr/>
        </p:nvSpPr>
        <p:spPr>
          <a:xfrm>
            <a:off x="5017494" y="6545341"/>
            <a:ext cx="2695002" cy="365946"/>
          </a:xfrm>
          <a:prstGeom prst="rect">
            <a:avLst/>
          </a:prstGeom>
          <a:noFill/>
        </p:spPr>
        <p:txBody>
          <a:bodyPr wrap="square">
            <a:spAutoFit/>
          </a:bodyPr>
          <a:lstStyle/>
          <a:p>
            <a:r>
              <a:rPr lang="en-US" dirty="0">
                <a:solidFill>
                  <a:srgbClr val="FF0000"/>
                </a:solidFill>
              </a:rPr>
              <a:t>doug.mcelroy@wku.edu</a:t>
            </a:r>
          </a:p>
        </p:txBody>
      </p:sp>
      <p:pic>
        <p:nvPicPr>
          <p:cNvPr id="22" name="Picture 2" descr="See the source image">
            <a:extLst>
              <a:ext uri="{FF2B5EF4-FFF2-40B4-BE49-F238E27FC236}">
                <a16:creationId xmlns:a16="http://schemas.microsoft.com/office/drawing/2014/main" id="{FB5FFBF3-F4A2-461D-B38F-86D2212C65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2158" y="2017076"/>
            <a:ext cx="1693842" cy="254076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See the source image">
            <a:extLst>
              <a:ext uri="{FF2B5EF4-FFF2-40B4-BE49-F238E27FC236}">
                <a16:creationId xmlns:a16="http://schemas.microsoft.com/office/drawing/2014/main" id="{5508A226-B2E5-4D3F-A695-ADA7A0674B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25511" y="5596245"/>
            <a:ext cx="1682340" cy="126175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See the source image">
            <a:extLst>
              <a:ext uri="{FF2B5EF4-FFF2-40B4-BE49-F238E27FC236}">
                <a16:creationId xmlns:a16="http://schemas.microsoft.com/office/drawing/2014/main" id="{A5A648BA-CBF1-4B10-BE11-157C9C437D6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182" t="20836" r="1" b="17094"/>
          <a:stretch/>
        </p:blipFill>
        <p:spPr bwMode="auto">
          <a:xfrm>
            <a:off x="9750431" y="2232941"/>
            <a:ext cx="1261569" cy="8622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B2C2E6F-F41A-47EA-A6AB-8CD547E0520C}"/>
              </a:ext>
            </a:extLst>
          </p:cNvPr>
          <p:cNvPicPr>
            <a:picLocks noChangeAspect="1"/>
          </p:cNvPicPr>
          <p:nvPr/>
        </p:nvPicPr>
        <p:blipFill>
          <a:blip r:embed="rId6"/>
          <a:stretch>
            <a:fillRect/>
          </a:stretch>
        </p:blipFill>
        <p:spPr>
          <a:xfrm>
            <a:off x="15751" y="3821111"/>
            <a:ext cx="1456812" cy="839024"/>
          </a:xfrm>
          <a:prstGeom prst="rect">
            <a:avLst/>
          </a:prstGeom>
        </p:spPr>
      </p:pic>
    </p:spTree>
    <p:extLst>
      <p:ext uri="{BB962C8B-B14F-4D97-AF65-F5344CB8AC3E}">
        <p14:creationId xmlns:p14="http://schemas.microsoft.com/office/powerpoint/2010/main" val="1371099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183A-39E7-4EFD-BCD6-888F7F93C9A6}"/>
              </a:ext>
            </a:extLst>
          </p:cNvPr>
          <p:cNvSpPr>
            <a:spLocks noGrp="1"/>
          </p:cNvSpPr>
          <p:nvPr>
            <p:ph type="title"/>
          </p:nvPr>
        </p:nvSpPr>
        <p:spPr>
          <a:xfrm>
            <a:off x="1421176" y="466343"/>
            <a:ext cx="5087589" cy="1406524"/>
          </a:xfrm>
        </p:spPr>
        <p:txBody>
          <a:bodyPr>
            <a:normAutofit/>
          </a:bodyPr>
          <a:lstStyle/>
          <a:p>
            <a:r>
              <a:rPr lang="en-US" sz="2800" dirty="0">
                <a:solidFill>
                  <a:schemeClr val="bg2"/>
                </a:solidFill>
                <a:latin typeface="Rockwell" panose="02060603020205020403" pitchFamily="18" charset="0"/>
              </a:rPr>
              <a:t>Dr. Noah Ashley</a:t>
            </a:r>
            <a:br>
              <a:rPr lang="en-US" sz="2800" dirty="0">
                <a:solidFill>
                  <a:schemeClr val="bg2"/>
                </a:solidFill>
                <a:latin typeface="Rockwell" panose="02060603020205020403" pitchFamily="18" charset="0"/>
              </a:rPr>
            </a:br>
            <a:r>
              <a:rPr lang="en-US" sz="2800" dirty="0">
                <a:solidFill>
                  <a:schemeClr val="bg2"/>
                </a:solidFill>
                <a:latin typeface="Rockwell" panose="02060603020205020403" pitchFamily="18" charset="0"/>
              </a:rPr>
              <a:t>Associate Professor</a:t>
            </a:r>
            <a:endParaRPr lang="en-US" sz="2800" dirty="0">
              <a:solidFill>
                <a:schemeClr val="bg2"/>
              </a:solidFill>
            </a:endParaRPr>
          </a:p>
        </p:txBody>
      </p:sp>
      <p:sp>
        <p:nvSpPr>
          <p:cNvPr id="4" name="TextBox 3">
            <a:extLst>
              <a:ext uri="{FF2B5EF4-FFF2-40B4-BE49-F238E27FC236}">
                <a16:creationId xmlns:a16="http://schemas.microsoft.com/office/drawing/2014/main" id="{E5C27DA7-09E3-437C-A164-141BD309071A}"/>
              </a:ext>
            </a:extLst>
          </p:cNvPr>
          <p:cNvSpPr txBox="1"/>
          <p:nvPr/>
        </p:nvSpPr>
        <p:spPr>
          <a:xfrm>
            <a:off x="8820112" y="1169605"/>
            <a:ext cx="3539168" cy="923330"/>
          </a:xfrm>
          <a:prstGeom prst="rect">
            <a:avLst/>
          </a:prstGeom>
          <a:noFill/>
        </p:spPr>
        <p:txBody>
          <a:bodyPr wrap="square">
            <a:spAutoFit/>
          </a:bodyPr>
          <a:lstStyle/>
          <a:p>
            <a:pPr fontAlgn="base"/>
            <a:r>
              <a:rPr lang="en-US" sz="1800" dirty="0">
                <a:solidFill>
                  <a:srgbClr val="FFFFFF"/>
                </a:solidFill>
              </a:rPr>
              <a:t>Ph.D. </a:t>
            </a:r>
            <a:r>
              <a:rPr lang="en-US" sz="1800" b="1" dirty="0">
                <a:solidFill>
                  <a:srgbClr val="FFFFFF"/>
                </a:solidFill>
              </a:rPr>
              <a:t>- </a:t>
            </a:r>
            <a:r>
              <a:rPr lang="en-US" sz="1800" dirty="0">
                <a:solidFill>
                  <a:srgbClr val="FFFFFF"/>
                </a:solidFill>
              </a:rPr>
              <a:t>University of Washington </a:t>
            </a:r>
            <a:br>
              <a:rPr lang="en-US" sz="1800" dirty="0">
                <a:solidFill>
                  <a:srgbClr val="FFFFFF"/>
                </a:solidFill>
              </a:rPr>
            </a:br>
            <a:r>
              <a:rPr lang="en-US" sz="1800" dirty="0">
                <a:solidFill>
                  <a:srgbClr val="FFFFFF"/>
                </a:solidFill>
              </a:rPr>
              <a:t>B.A. - Colby College</a:t>
            </a:r>
            <a:br>
              <a:rPr lang="en-US" sz="1800" dirty="0">
                <a:solidFill>
                  <a:srgbClr val="FFFFFF"/>
                </a:solidFill>
                <a:latin typeface="Lucida Sans Unicode" panose="020B0602030504020204" pitchFamily="34" charset="0"/>
              </a:rPr>
            </a:br>
            <a:endParaRPr lang="en-US" sz="1800" b="0" i="0" u="none" strike="noStrike" dirty="0">
              <a:solidFill>
                <a:srgbClr val="FFFFFF"/>
              </a:solidFill>
              <a:effectLst/>
              <a:latin typeface="Segoe UI"/>
            </a:endParaRPr>
          </a:p>
        </p:txBody>
      </p:sp>
      <p:sp>
        <p:nvSpPr>
          <p:cNvPr id="6" name="TextBox 5">
            <a:extLst>
              <a:ext uri="{FF2B5EF4-FFF2-40B4-BE49-F238E27FC236}">
                <a16:creationId xmlns:a16="http://schemas.microsoft.com/office/drawing/2014/main" id="{05EC0EFB-607C-4737-B83D-2819958FFCA3}"/>
              </a:ext>
            </a:extLst>
          </p:cNvPr>
          <p:cNvSpPr txBox="1"/>
          <p:nvPr/>
        </p:nvSpPr>
        <p:spPr>
          <a:xfrm>
            <a:off x="96397" y="1872866"/>
            <a:ext cx="5676441" cy="2346594"/>
          </a:xfrm>
          <a:prstGeom prst="rect">
            <a:avLst/>
          </a:prstGeom>
          <a:noFill/>
        </p:spPr>
        <p:txBody>
          <a:bodyPr wrap="square">
            <a:spAutoFit/>
          </a:bodyPr>
          <a:lstStyle/>
          <a:p>
            <a:pPr marL="109728" indent="0" algn="ctr">
              <a:buNone/>
            </a:pPr>
            <a:r>
              <a:rPr lang="en-US" b="1" u="sng" dirty="0">
                <a:solidFill>
                  <a:schemeClr val="accent1">
                    <a:lumMod val="50000"/>
                  </a:schemeClr>
                </a:solidFill>
                <a:effectLst/>
                <a:ea typeface="Tahoma" panose="020B0604030504040204" pitchFamily="34" charset="0"/>
                <a:cs typeface="Tahoma" panose="020B0604030504040204" pitchFamily="34" charset="0"/>
              </a:rPr>
              <a:t>Courses</a:t>
            </a:r>
          </a:p>
          <a:p>
            <a:pPr marL="285750" indent="-285750" fontAlgn="base">
              <a:buFont typeface="Arial" panose="020B0604020202020204" pitchFamily="34" charset="0"/>
              <a:buChar char="•"/>
            </a:pPr>
            <a:r>
              <a:rPr lang="en-US" dirty="0"/>
              <a:t>BIOL 131: Human Anatomy &amp; Physiology I​</a:t>
            </a:r>
          </a:p>
          <a:p>
            <a:pPr marL="285750" indent="-285750" fontAlgn="base">
              <a:buFont typeface="Arial" panose="020B0604020202020204" pitchFamily="34" charset="0"/>
              <a:buChar char="•"/>
            </a:pPr>
            <a:r>
              <a:rPr lang="en-US" dirty="0"/>
              <a:t>BIOL 224: Animal Biology &amp; Diversity</a:t>
            </a:r>
          </a:p>
          <a:p>
            <a:pPr marL="285750" indent="-285750" fontAlgn="base">
              <a:buFont typeface="Arial" panose="020B0604020202020204" pitchFamily="34" charset="0"/>
              <a:buChar char="•"/>
            </a:pPr>
            <a:r>
              <a:rPr lang="en-US" dirty="0"/>
              <a:t>BIOL 330: Animal Physiology</a:t>
            </a:r>
          </a:p>
          <a:p>
            <a:pPr marL="285750" indent="-285750" fontAlgn="base">
              <a:buFont typeface="Arial" panose="020B0604020202020204" pitchFamily="34" charset="0"/>
              <a:buChar char="•"/>
            </a:pPr>
            <a:r>
              <a:rPr lang="en-US" dirty="0"/>
              <a:t>BIOL 326: Ornithology</a:t>
            </a:r>
          </a:p>
          <a:p>
            <a:pPr marL="285750" indent="-285750" fontAlgn="base">
              <a:buFont typeface="Arial" panose="020B0604020202020204" pitchFamily="34" charset="0"/>
              <a:buChar char="•"/>
            </a:pPr>
            <a:r>
              <a:rPr lang="en-US" dirty="0"/>
              <a:t>BIOL 356: Ornithology Lab</a:t>
            </a:r>
          </a:p>
          <a:p>
            <a:pPr marL="285750" indent="-285750" fontAlgn="base">
              <a:buFont typeface="Arial" panose="020B0604020202020204" pitchFamily="34" charset="0"/>
              <a:buChar char="•"/>
            </a:pPr>
            <a:r>
              <a:rPr lang="en-US" dirty="0"/>
              <a:t>BIOL 464: Endocrinology​</a:t>
            </a:r>
          </a:p>
          <a:p>
            <a:pPr marL="285750" indent="-285750" fontAlgn="base">
              <a:buFont typeface="Arial" panose="020B0604020202020204" pitchFamily="34" charset="0"/>
              <a:buChar char="•"/>
            </a:pPr>
            <a:r>
              <a:rPr lang="en-US" dirty="0"/>
              <a:t>BIOL 503: Contemporary Research in Biology</a:t>
            </a:r>
          </a:p>
        </p:txBody>
      </p:sp>
      <p:sp>
        <p:nvSpPr>
          <p:cNvPr id="8" name="TextBox 7">
            <a:extLst>
              <a:ext uri="{FF2B5EF4-FFF2-40B4-BE49-F238E27FC236}">
                <a16:creationId xmlns:a16="http://schemas.microsoft.com/office/drawing/2014/main" id="{69B327E0-5ED9-41FE-84FC-641CBC3AC2CF}"/>
              </a:ext>
            </a:extLst>
          </p:cNvPr>
          <p:cNvSpPr txBox="1"/>
          <p:nvPr/>
        </p:nvSpPr>
        <p:spPr>
          <a:xfrm>
            <a:off x="93642" y="4326729"/>
            <a:ext cx="6002357" cy="2585323"/>
          </a:xfrm>
          <a:prstGeom prst="rect">
            <a:avLst/>
          </a:prstGeom>
          <a:noFill/>
        </p:spPr>
        <p:txBody>
          <a:bodyPr wrap="square">
            <a:spAutoFit/>
          </a:bodyPr>
          <a:lstStyle/>
          <a:p>
            <a:pPr marL="109728" indent="0" algn="ctr">
              <a:buNone/>
            </a:pPr>
            <a:r>
              <a:rPr lang="en-US" b="1" u="sng" dirty="0">
                <a:solidFill>
                  <a:schemeClr val="accent1">
                    <a:lumMod val="50000"/>
                  </a:schemeClr>
                </a:solidFill>
                <a:effectLst/>
                <a:ea typeface="Tahoma" panose="020B0604030504040204" pitchFamily="34" charset="0"/>
                <a:cs typeface="Tahoma" panose="020B0604030504040204" pitchFamily="34" charset="0"/>
              </a:rPr>
              <a:t>Research</a:t>
            </a:r>
          </a:p>
          <a:p>
            <a:pPr marL="285750" indent="-285750" fontAlgn="base">
              <a:buFont typeface="Arial" panose="020B0604020202020204" pitchFamily="34" charset="0"/>
              <a:buChar char="•"/>
            </a:pPr>
            <a:r>
              <a:rPr lang="en-US" dirty="0"/>
              <a:t>Endocrine-Immune Interactions in Vertebrates​</a:t>
            </a:r>
          </a:p>
          <a:p>
            <a:pPr marL="285750" indent="-285750" fontAlgn="base">
              <a:buFont typeface="Arial" panose="020B0604020202020204" pitchFamily="34" charset="0"/>
              <a:buChar char="•"/>
            </a:pPr>
            <a:r>
              <a:rPr lang="en-US" dirty="0"/>
              <a:t>Hormonal Regulation of Inflammation during Sleep Loss​</a:t>
            </a:r>
          </a:p>
          <a:p>
            <a:pPr marL="285750" indent="-285750" fontAlgn="base">
              <a:buFont typeface="Arial" panose="020B0604020202020204" pitchFamily="34" charset="0"/>
              <a:buChar char="•"/>
            </a:pPr>
            <a:r>
              <a:rPr lang="en-US" dirty="0"/>
              <a:t>Comparative Evolution of Sickness Behavior and Inflammation​</a:t>
            </a:r>
          </a:p>
          <a:p>
            <a:pPr marL="285750" indent="-285750" fontAlgn="base">
              <a:buFont typeface="Arial" panose="020B0604020202020204" pitchFamily="34" charset="0"/>
              <a:buChar char="•"/>
            </a:pPr>
            <a:r>
              <a:rPr lang="en-US" dirty="0"/>
              <a:t>Ecological Immunology​</a:t>
            </a:r>
          </a:p>
          <a:p>
            <a:pPr marL="285750" indent="-285750" fontAlgn="base">
              <a:buFont typeface="Arial" panose="020B0604020202020204" pitchFamily="34" charset="0"/>
              <a:buChar char="•"/>
            </a:pPr>
            <a:r>
              <a:rPr lang="en-US" dirty="0"/>
              <a:t>Sleep/Wake Cycles and Chronobiology​</a:t>
            </a:r>
          </a:p>
          <a:p>
            <a:pPr marL="285750" indent="-285750" fontAlgn="base">
              <a:buFont typeface="Arial" panose="020B0604020202020204" pitchFamily="34" charset="0"/>
              <a:buChar char="•"/>
            </a:pPr>
            <a:r>
              <a:rPr lang="en-US" dirty="0"/>
              <a:t>Non-Invasive Measures of Stress Hormones​</a:t>
            </a:r>
          </a:p>
          <a:p>
            <a:pPr marL="285750" indent="-285750" fontAlgn="base">
              <a:buFont typeface="Arial" panose="020B0604020202020204" pitchFamily="34" charset="0"/>
              <a:buChar char="•"/>
            </a:pPr>
            <a:r>
              <a:rPr lang="en-US" dirty="0"/>
              <a:t>Regulation of Immune Function by Androgens​</a:t>
            </a:r>
          </a:p>
        </p:txBody>
      </p:sp>
      <p:sp>
        <p:nvSpPr>
          <p:cNvPr id="10" name="TextBox 9">
            <a:extLst>
              <a:ext uri="{FF2B5EF4-FFF2-40B4-BE49-F238E27FC236}">
                <a16:creationId xmlns:a16="http://schemas.microsoft.com/office/drawing/2014/main" id="{CF1DA3B9-A39D-49A8-A4E7-E68D009495F5}"/>
              </a:ext>
            </a:extLst>
          </p:cNvPr>
          <p:cNvSpPr txBox="1"/>
          <p:nvPr/>
        </p:nvSpPr>
        <p:spPr>
          <a:xfrm>
            <a:off x="6722125" y="1872866"/>
            <a:ext cx="5469875" cy="661014"/>
          </a:xfrm>
          <a:prstGeom prst="rect">
            <a:avLst/>
          </a:prstGeom>
          <a:noFill/>
        </p:spPr>
        <p:txBody>
          <a:bodyPr wrap="square">
            <a:spAutoFit/>
          </a:bodyPr>
          <a:lstStyle/>
          <a:p>
            <a:r>
              <a:rPr lang="en-US" sz="1800" b="1" i="0" dirty="0">
                <a:solidFill>
                  <a:srgbClr val="555555"/>
                </a:solidFill>
                <a:effectLst/>
                <a:latin typeface="+mj-lt"/>
              </a:rPr>
              <a:t>Interested in Undergraduate or Graduate Research with Dr. Ashley?</a:t>
            </a:r>
          </a:p>
        </p:txBody>
      </p:sp>
      <p:sp>
        <p:nvSpPr>
          <p:cNvPr id="12" name="TextBox 11">
            <a:extLst>
              <a:ext uri="{FF2B5EF4-FFF2-40B4-BE49-F238E27FC236}">
                <a16:creationId xmlns:a16="http://schemas.microsoft.com/office/drawing/2014/main" id="{043686E1-E313-4546-99B0-B1D4B3F80B3D}"/>
              </a:ext>
            </a:extLst>
          </p:cNvPr>
          <p:cNvSpPr txBox="1"/>
          <p:nvPr/>
        </p:nvSpPr>
        <p:spPr>
          <a:xfrm>
            <a:off x="7541416" y="3046163"/>
            <a:ext cx="3715439" cy="1754326"/>
          </a:xfrm>
          <a:prstGeom prst="rect">
            <a:avLst/>
          </a:prstGeom>
          <a:noFill/>
        </p:spPr>
        <p:txBody>
          <a:bodyPr wrap="square">
            <a:spAutoFit/>
          </a:bodyPr>
          <a:lstStyle/>
          <a:p>
            <a:pPr marL="285750" indent="-285750" fontAlgn="base">
              <a:buFont typeface="Arial" panose="020B0604020202020204" pitchFamily="34" charset="0"/>
              <a:buChar char="•"/>
            </a:pPr>
            <a:r>
              <a:rPr lang="en-US" dirty="0">
                <a:solidFill>
                  <a:schemeClr val="tx2">
                    <a:lumMod val="65000"/>
                    <a:lumOff val="35000"/>
                  </a:schemeClr>
                </a:solidFill>
              </a:rPr>
              <a:t>Sleep-immune interactions in rodents​</a:t>
            </a:r>
          </a:p>
          <a:p>
            <a:pPr marL="285750" indent="-285750" fontAlgn="base">
              <a:buClr>
                <a:schemeClr val="accent1">
                  <a:lumMod val="50000"/>
                </a:schemeClr>
              </a:buClr>
              <a:buFont typeface="Arial" panose="020B0604020202020204" pitchFamily="34" charset="0"/>
              <a:buChar char="•"/>
            </a:pPr>
            <a:r>
              <a:rPr lang="en-US" dirty="0"/>
              <a:t>Inflammation/Immune function &amp; microglial activation​</a:t>
            </a:r>
          </a:p>
          <a:p>
            <a:pPr marL="285750" indent="-285750" fontAlgn="base">
              <a:buClr>
                <a:schemeClr val="accent1">
                  <a:lumMod val="50000"/>
                </a:schemeClr>
              </a:buClr>
              <a:buFont typeface="Arial" panose="020B0604020202020204" pitchFamily="34" charset="0"/>
              <a:buChar char="•"/>
            </a:pPr>
            <a:r>
              <a:rPr lang="en-US" dirty="0"/>
              <a:t>Stress hormones​</a:t>
            </a:r>
          </a:p>
          <a:p>
            <a:pPr marL="285750" indent="-285750" fontAlgn="base">
              <a:buClr>
                <a:schemeClr val="accent1">
                  <a:lumMod val="50000"/>
                </a:schemeClr>
              </a:buClr>
              <a:buFont typeface="Arial" panose="020B0604020202020204" pitchFamily="34" charset="0"/>
              <a:buChar char="•"/>
            </a:pPr>
            <a:r>
              <a:rPr lang="en-US" dirty="0"/>
              <a:t>Anxiety/memory</a:t>
            </a:r>
          </a:p>
        </p:txBody>
      </p:sp>
      <p:sp>
        <p:nvSpPr>
          <p:cNvPr id="14" name="TextBox 13">
            <a:extLst>
              <a:ext uri="{FF2B5EF4-FFF2-40B4-BE49-F238E27FC236}">
                <a16:creationId xmlns:a16="http://schemas.microsoft.com/office/drawing/2014/main" id="{C96D3677-54A8-458A-AC7F-A44FF8C24570}"/>
              </a:ext>
            </a:extLst>
          </p:cNvPr>
          <p:cNvSpPr txBox="1"/>
          <p:nvPr/>
        </p:nvSpPr>
        <p:spPr>
          <a:xfrm>
            <a:off x="7541416" y="4534233"/>
            <a:ext cx="4556942" cy="2308324"/>
          </a:xfrm>
          <a:prstGeom prst="rect">
            <a:avLst/>
          </a:prstGeom>
          <a:noFill/>
        </p:spPr>
        <p:txBody>
          <a:bodyPr wrap="square">
            <a:spAutoFit/>
          </a:bodyPr>
          <a:lstStyle/>
          <a:p>
            <a:pPr fontAlgn="base"/>
            <a:r>
              <a:rPr lang="en-US" dirty="0"/>
              <a:t>​</a:t>
            </a:r>
            <a:endParaRPr lang="en-US" dirty="0">
              <a:solidFill>
                <a:schemeClr val="tx2">
                  <a:lumMod val="65000"/>
                  <a:lumOff val="35000"/>
                </a:schemeClr>
              </a:solidFill>
            </a:endParaRPr>
          </a:p>
          <a:p>
            <a:pPr marL="285750" indent="-285750" fontAlgn="base">
              <a:buFont typeface="Arial" panose="020B0604020202020204" pitchFamily="34" charset="0"/>
              <a:buChar char="•"/>
            </a:pPr>
            <a:r>
              <a:rPr lang="en-US" dirty="0">
                <a:solidFill>
                  <a:schemeClr val="tx2">
                    <a:lumMod val="65000"/>
                    <a:lumOff val="35000"/>
                  </a:schemeClr>
                </a:solidFill>
              </a:rPr>
              <a:t>Comparative biology of sleep and circadian rhythms</a:t>
            </a:r>
            <a:r>
              <a:rPr lang="en-US" dirty="0">
                <a:solidFill>
                  <a:schemeClr val="accent1">
                    <a:lumMod val="50000"/>
                  </a:schemeClr>
                </a:solidFill>
              </a:rPr>
              <a:t>​</a:t>
            </a:r>
          </a:p>
          <a:p>
            <a:pPr marL="285750" indent="-285750" fontAlgn="base">
              <a:buClr>
                <a:schemeClr val="accent1">
                  <a:lumMod val="50000"/>
                </a:schemeClr>
              </a:buClr>
              <a:buFont typeface="Arial" panose="020B0604020202020204" pitchFamily="34" charset="0"/>
              <a:buChar char="•"/>
            </a:pPr>
            <a:r>
              <a:rPr lang="en-US" dirty="0"/>
              <a:t>Latitudinal studies (arctic vs. temperate comparisons)​</a:t>
            </a:r>
          </a:p>
          <a:p>
            <a:pPr marL="285750" indent="-285750" fontAlgn="base">
              <a:buClr>
                <a:schemeClr val="accent1">
                  <a:lumMod val="50000"/>
                </a:schemeClr>
              </a:buClr>
              <a:buFont typeface="Arial" panose="020B0604020202020204" pitchFamily="34" charset="0"/>
              <a:buChar char="•"/>
            </a:pPr>
            <a:r>
              <a:rPr lang="en-US" dirty="0"/>
              <a:t>Determining responses to sleep deprivation​</a:t>
            </a:r>
          </a:p>
          <a:p>
            <a:pPr marL="285750" indent="-285750" fontAlgn="base">
              <a:buClr>
                <a:schemeClr val="accent1">
                  <a:lumMod val="50000"/>
                </a:schemeClr>
              </a:buClr>
              <a:buFont typeface="Arial" panose="020B0604020202020204" pitchFamily="34" charset="0"/>
              <a:buChar char="•"/>
            </a:pPr>
            <a:r>
              <a:rPr lang="en-US" dirty="0"/>
              <a:t>Assessing seasonal and hormonal effects​</a:t>
            </a:r>
          </a:p>
          <a:p>
            <a:pPr marL="285750" indent="-285750" fontAlgn="base">
              <a:buClr>
                <a:schemeClr val="accent1">
                  <a:lumMod val="50000"/>
                </a:schemeClr>
              </a:buClr>
              <a:buFont typeface="Arial" panose="020B0604020202020204" pitchFamily="34" charset="0"/>
              <a:buChar char="•"/>
            </a:pPr>
            <a:r>
              <a:rPr lang="en-US" b="1" dirty="0"/>
              <a:t>This project involves field work in Alaska!</a:t>
            </a:r>
          </a:p>
        </p:txBody>
      </p:sp>
      <p:pic>
        <p:nvPicPr>
          <p:cNvPr id="16" name="Picture 15" descr="A person in a suit smiling&#10;&#10;Description automatically generated with low confidence">
            <a:extLst>
              <a:ext uri="{FF2B5EF4-FFF2-40B4-BE49-F238E27FC236}">
                <a16:creationId xmlns:a16="http://schemas.microsoft.com/office/drawing/2014/main" id="{73B0189D-4511-49F8-B7BB-05FC85171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2" y="-1"/>
            <a:ext cx="1429058" cy="1800613"/>
          </a:xfrm>
          <a:prstGeom prst="rect">
            <a:avLst/>
          </a:prstGeom>
        </p:spPr>
      </p:pic>
      <p:sp>
        <p:nvSpPr>
          <p:cNvPr id="19" name="TextBox 18">
            <a:extLst>
              <a:ext uri="{FF2B5EF4-FFF2-40B4-BE49-F238E27FC236}">
                <a16:creationId xmlns:a16="http://schemas.microsoft.com/office/drawing/2014/main" id="{4D0F0AB9-5D02-45D0-B945-23D4E3358D2E}"/>
              </a:ext>
            </a:extLst>
          </p:cNvPr>
          <p:cNvSpPr txBox="1"/>
          <p:nvPr/>
        </p:nvSpPr>
        <p:spPr>
          <a:xfrm>
            <a:off x="5029570" y="6560505"/>
            <a:ext cx="2511846" cy="369332"/>
          </a:xfrm>
          <a:prstGeom prst="rect">
            <a:avLst/>
          </a:prstGeom>
          <a:noFill/>
        </p:spPr>
        <p:txBody>
          <a:bodyPr wrap="square">
            <a:spAutoFit/>
          </a:bodyPr>
          <a:lstStyle/>
          <a:p>
            <a:r>
              <a:rPr lang="en-US" dirty="0">
                <a:solidFill>
                  <a:srgbClr val="FF0000"/>
                </a:solidFill>
              </a:rPr>
              <a:t>noah.ashley@wku.edu</a:t>
            </a:r>
          </a:p>
        </p:txBody>
      </p:sp>
      <p:pic>
        <p:nvPicPr>
          <p:cNvPr id="2052" name="Picture 4" descr="Alaska State Jumbo Magnet made in the USA by ClassicMagnets.com, on sale  for $4.49, free shipping to the USA! Popular souvenir collectible state  refrigerator magnet.">
            <a:extLst>
              <a:ext uri="{FF2B5EF4-FFF2-40B4-BE49-F238E27FC236}">
                <a16:creationId xmlns:a16="http://schemas.microsoft.com/office/drawing/2014/main" id="{A7D95CEF-944F-434C-88FA-ADE356F45D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4972" y="2193659"/>
            <a:ext cx="1467028" cy="140937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ntroduction to Ornithology Diploma Course - Centre of Excellence">
            <a:extLst>
              <a:ext uri="{FF2B5EF4-FFF2-40B4-BE49-F238E27FC236}">
                <a16:creationId xmlns:a16="http://schemas.microsoft.com/office/drawing/2014/main" id="{412A2E42-C936-4690-911B-7B342C9D43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0318" y="5276695"/>
            <a:ext cx="1245593" cy="124559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s It Safe to Sleep with Mice/Rats in Your House/Room? - Terry Cralle">
            <a:extLst>
              <a:ext uri="{FF2B5EF4-FFF2-40B4-BE49-F238E27FC236}">
                <a16:creationId xmlns:a16="http://schemas.microsoft.com/office/drawing/2014/main" id="{9E55ACEC-E2EC-4AD2-9C2F-497C56C61B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2925" y="2092935"/>
            <a:ext cx="1788110" cy="1185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50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36696-5857-413B-B9D8-A037FDF1A899}"/>
              </a:ext>
            </a:extLst>
          </p:cNvPr>
          <p:cNvSpPr>
            <a:spLocks noGrp="1"/>
          </p:cNvSpPr>
          <p:nvPr>
            <p:ph type="title"/>
          </p:nvPr>
        </p:nvSpPr>
        <p:spPr>
          <a:xfrm>
            <a:off x="1443210" y="389225"/>
            <a:ext cx="2520659" cy="1330069"/>
          </a:xfrm>
        </p:spPr>
        <p:txBody>
          <a:bodyPr>
            <a:noAutofit/>
          </a:bodyPr>
          <a:lstStyle/>
          <a:p>
            <a:r>
              <a:rPr lang="en-US" sz="2800" dirty="0">
                <a:solidFill>
                  <a:schemeClr val="bg2"/>
                </a:solidFill>
                <a:latin typeface="Rockwell" panose="02060603020205020403" pitchFamily="18" charset="0"/>
              </a:rPr>
              <a:t>Dr. Carl Dick</a:t>
            </a:r>
            <a:br>
              <a:rPr lang="en-US" sz="2800" dirty="0">
                <a:solidFill>
                  <a:schemeClr val="bg2"/>
                </a:solidFill>
                <a:latin typeface="Rockwell" panose="02060603020205020403" pitchFamily="18" charset="0"/>
              </a:rPr>
            </a:br>
            <a:r>
              <a:rPr lang="en-US" sz="2800" dirty="0">
                <a:solidFill>
                  <a:schemeClr val="bg2"/>
                </a:solidFill>
                <a:latin typeface="Rockwell" panose="02060603020205020403" pitchFamily="18" charset="0"/>
              </a:rPr>
              <a:t>Professor</a:t>
            </a:r>
            <a:endParaRPr lang="en-US" sz="2800" dirty="0">
              <a:solidFill>
                <a:schemeClr val="bg2"/>
              </a:solidFill>
            </a:endParaRPr>
          </a:p>
        </p:txBody>
      </p:sp>
      <p:pic>
        <p:nvPicPr>
          <p:cNvPr id="4" name="Picture 3" descr="A person wearing glasses&#10;&#10;Description automatically generated with medium confidence">
            <a:extLst>
              <a:ext uri="{FF2B5EF4-FFF2-40B4-BE49-F238E27FC236}">
                <a16:creationId xmlns:a16="http://schemas.microsoft.com/office/drawing/2014/main" id="{89149095-1EB9-4397-98F8-8447D9F98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43210" cy="1818445"/>
          </a:xfrm>
          <a:prstGeom prst="rect">
            <a:avLst/>
          </a:prstGeom>
        </p:spPr>
      </p:pic>
      <p:sp>
        <p:nvSpPr>
          <p:cNvPr id="6" name="TextBox 5">
            <a:extLst>
              <a:ext uri="{FF2B5EF4-FFF2-40B4-BE49-F238E27FC236}">
                <a16:creationId xmlns:a16="http://schemas.microsoft.com/office/drawing/2014/main" id="{74E88C11-71C9-4E5C-B428-7379F92CCD27}"/>
              </a:ext>
            </a:extLst>
          </p:cNvPr>
          <p:cNvSpPr txBox="1"/>
          <p:nvPr/>
        </p:nvSpPr>
        <p:spPr>
          <a:xfrm>
            <a:off x="8559558" y="913429"/>
            <a:ext cx="3632442" cy="955979"/>
          </a:xfrm>
          <a:prstGeom prst="rect">
            <a:avLst/>
          </a:prstGeom>
          <a:noFill/>
        </p:spPr>
        <p:txBody>
          <a:bodyPr wrap="square">
            <a:spAutoFit/>
          </a:bodyPr>
          <a:lstStyle/>
          <a:p>
            <a:pPr fontAlgn="base"/>
            <a:r>
              <a:rPr lang="en-US" sz="1800" dirty="0">
                <a:solidFill>
                  <a:schemeClr val="bg1"/>
                </a:solidFill>
              </a:rPr>
              <a:t>Ph.D.</a:t>
            </a:r>
            <a:r>
              <a:rPr lang="en-US" dirty="0">
                <a:solidFill>
                  <a:schemeClr val="bg1"/>
                </a:solidFill>
              </a:rPr>
              <a:t> - </a:t>
            </a:r>
            <a:r>
              <a:rPr lang="en-US" sz="1800" dirty="0">
                <a:solidFill>
                  <a:schemeClr val="bg1"/>
                </a:solidFill>
              </a:rPr>
              <a:t>Texas Tech University​</a:t>
            </a:r>
          </a:p>
          <a:p>
            <a:pPr fontAlgn="base"/>
            <a:r>
              <a:rPr lang="en-US" sz="1800" dirty="0">
                <a:solidFill>
                  <a:schemeClr val="bg1"/>
                </a:solidFill>
              </a:rPr>
              <a:t>M.S. - University of ​Central Arkansas​</a:t>
            </a:r>
          </a:p>
          <a:p>
            <a:pPr fontAlgn="base"/>
            <a:r>
              <a:rPr lang="en-US" sz="1800" dirty="0">
                <a:solidFill>
                  <a:schemeClr val="bg1"/>
                </a:solidFill>
              </a:rPr>
              <a:t>B.A. - ​Tabor College​</a:t>
            </a:r>
          </a:p>
        </p:txBody>
      </p:sp>
      <p:sp>
        <p:nvSpPr>
          <p:cNvPr id="8" name="TextBox 7">
            <a:extLst>
              <a:ext uri="{FF2B5EF4-FFF2-40B4-BE49-F238E27FC236}">
                <a16:creationId xmlns:a16="http://schemas.microsoft.com/office/drawing/2014/main" id="{E254A84F-ADB5-4E9B-AA7C-1BE79351328E}"/>
              </a:ext>
            </a:extLst>
          </p:cNvPr>
          <p:cNvSpPr txBox="1"/>
          <p:nvPr/>
        </p:nvSpPr>
        <p:spPr>
          <a:xfrm>
            <a:off x="117513" y="1937751"/>
            <a:ext cx="4640855" cy="2031325"/>
          </a:xfrm>
          <a:prstGeom prst="rect">
            <a:avLst/>
          </a:prstGeom>
          <a:noFill/>
        </p:spPr>
        <p:txBody>
          <a:bodyPr wrap="square">
            <a:spAutoFit/>
          </a:bodyPr>
          <a:lstStyle/>
          <a:p>
            <a:pPr marL="109728" indent="0" algn="ctr">
              <a:buNone/>
            </a:pPr>
            <a:r>
              <a:rPr lang="en-US" b="1" u="sng" dirty="0">
                <a:solidFill>
                  <a:schemeClr val="accent1">
                    <a:lumMod val="50000"/>
                  </a:schemeClr>
                </a:solidFill>
                <a:effectLst/>
                <a:ea typeface="Tahoma" panose="020B0604030504040204" pitchFamily="34" charset="0"/>
                <a:cs typeface="Tahoma" panose="020B0604030504040204" pitchFamily="34" charset="0"/>
              </a:rPr>
              <a:t>Courses</a:t>
            </a:r>
          </a:p>
          <a:p>
            <a:pPr marL="285750" indent="-285750" fontAlgn="base">
              <a:buFont typeface="Arial" panose="020B0604020202020204" pitchFamily="34" charset="0"/>
              <a:buChar char="•"/>
            </a:pPr>
            <a:r>
              <a:rPr lang="en-US" sz="1800" dirty="0"/>
              <a:t>BIOL 122 Introductory Biology​</a:t>
            </a:r>
          </a:p>
          <a:p>
            <a:pPr marL="285750" indent="-285750" fontAlgn="base">
              <a:buFont typeface="Arial" panose="020B0604020202020204" pitchFamily="34" charset="0"/>
              <a:buChar char="•"/>
            </a:pPr>
            <a:r>
              <a:rPr lang="en-US" sz="1800" dirty="0"/>
              <a:t>BIOL 316 Evolution​</a:t>
            </a:r>
          </a:p>
          <a:p>
            <a:pPr marL="285750" indent="-285750" fontAlgn="base">
              <a:buFont typeface="Arial" panose="020B0604020202020204" pitchFamily="34" charset="0"/>
              <a:buChar char="•"/>
            </a:pPr>
            <a:r>
              <a:rPr lang="en-US" sz="1800" dirty="0"/>
              <a:t>BIOL 489 Professional Aspects of Biology</a:t>
            </a:r>
          </a:p>
          <a:p>
            <a:pPr marL="285750" indent="-285750" fontAlgn="base">
              <a:buFont typeface="Arial" panose="020B0604020202020204" pitchFamily="34" charset="0"/>
              <a:buChar char="•"/>
            </a:pPr>
            <a:r>
              <a:rPr lang="en-US" sz="1800" dirty="0"/>
              <a:t>BIOL 523 Evolution of Symbioses​ and Parasitism</a:t>
            </a:r>
          </a:p>
          <a:p>
            <a:pPr marL="285750" indent="-285750" fontAlgn="base">
              <a:buFont typeface="Arial" panose="020B0604020202020204" pitchFamily="34" charset="0"/>
              <a:buChar char="•"/>
            </a:pPr>
            <a:r>
              <a:rPr lang="en-US" sz="1800" dirty="0"/>
              <a:t>BIOL 598 Graduate Seminar​</a:t>
            </a:r>
            <a:endParaRPr lang="en-US" sz="1800" b="1" u="sng" dirty="0">
              <a:solidFill>
                <a:schemeClr val="accent1">
                  <a:lumMod val="50000"/>
                </a:schemeClr>
              </a:solidFill>
              <a:effectLst/>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45BCD652-96B3-4628-91A8-39F009EF6AC6}"/>
              </a:ext>
            </a:extLst>
          </p:cNvPr>
          <p:cNvSpPr txBox="1"/>
          <p:nvPr/>
        </p:nvSpPr>
        <p:spPr>
          <a:xfrm>
            <a:off x="-540286" y="5920085"/>
            <a:ext cx="5610340" cy="923330"/>
          </a:xfrm>
          <a:prstGeom prst="rect">
            <a:avLst/>
          </a:prstGeom>
          <a:noFill/>
        </p:spPr>
        <p:txBody>
          <a:bodyPr wrap="square">
            <a:spAutoFit/>
          </a:bodyPr>
          <a:lstStyle/>
          <a:p>
            <a:pPr marL="566928" indent="-457200"/>
            <a:r>
              <a:rPr lang="en-US" dirty="0"/>
              <a:t>	Evolution and ecology of parasite-host associations; taxonomy and systematics of bat flies; fungal </a:t>
            </a:r>
            <a:r>
              <a:rPr lang="en-US" dirty="0" err="1"/>
              <a:t>hyperparasitism</a:t>
            </a:r>
            <a:r>
              <a:rPr lang="en-US" dirty="0"/>
              <a:t>; biodiversity and faunal surveys</a:t>
            </a:r>
          </a:p>
        </p:txBody>
      </p:sp>
      <p:sp>
        <p:nvSpPr>
          <p:cNvPr id="14" name="TextBox 13">
            <a:extLst>
              <a:ext uri="{FF2B5EF4-FFF2-40B4-BE49-F238E27FC236}">
                <a16:creationId xmlns:a16="http://schemas.microsoft.com/office/drawing/2014/main" id="{5E0E4107-8E94-4A90-B64B-42C225640007}"/>
              </a:ext>
            </a:extLst>
          </p:cNvPr>
          <p:cNvSpPr txBox="1"/>
          <p:nvPr/>
        </p:nvSpPr>
        <p:spPr>
          <a:xfrm>
            <a:off x="1643808" y="5588131"/>
            <a:ext cx="1588264" cy="366445"/>
          </a:xfrm>
          <a:prstGeom prst="rect">
            <a:avLst/>
          </a:prstGeom>
          <a:noFill/>
        </p:spPr>
        <p:txBody>
          <a:bodyPr wrap="square">
            <a:spAutoFit/>
          </a:bodyPr>
          <a:lstStyle/>
          <a:p>
            <a:pPr marL="109728" indent="0" algn="ctr">
              <a:buNone/>
            </a:pPr>
            <a:r>
              <a:rPr lang="en-US" b="1" u="sng" dirty="0">
                <a:solidFill>
                  <a:schemeClr val="accent1">
                    <a:lumMod val="50000"/>
                  </a:schemeClr>
                </a:solidFill>
                <a:effectLst/>
                <a:ea typeface="Tahoma" panose="020B0604030504040204" pitchFamily="34" charset="0"/>
                <a:cs typeface="Tahoma" panose="020B0604030504040204" pitchFamily="34" charset="0"/>
              </a:rPr>
              <a:t>Research</a:t>
            </a:r>
            <a:r>
              <a:rPr lang="en-US" dirty="0"/>
              <a:t>​</a:t>
            </a:r>
          </a:p>
        </p:txBody>
      </p:sp>
      <p:sp>
        <p:nvSpPr>
          <p:cNvPr id="16" name="TextBox 15">
            <a:extLst>
              <a:ext uri="{FF2B5EF4-FFF2-40B4-BE49-F238E27FC236}">
                <a16:creationId xmlns:a16="http://schemas.microsoft.com/office/drawing/2014/main" id="{D0444C18-B339-4DA7-9877-3C445F7E6806}"/>
              </a:ext>
            </a:extLst>
          </p:cNvPr>
          <p:cNvSpPr txBox="1"/>
          <p:nvPr/>
        </p:nvSpPr>
        <p:spPr>
          <a:xfrm>
            <a:off x="6763438" y="1818445"/>
            <a:ext cx="5428562" cy="646331"/>
          </a:xfrm>
          <a:prstGeom prst="rect">
            <a:avLst/>
          </a:prstGeom>
          <a:noFill/>
        </p:spPr>
        <p:txBody>
          <a:bodyPr wrap="square">
            <a:spAutoFit/>
          </a:bodyPr>
          <a:lstStyle/>
          <a:p>
            <a:r>
              <a:rPr lang="en-US" dirty="0">
                <a:solidFill>
                  <a:schemeClr val="tx2">
                    <a:lumMod val="75000"/>
                    <a:lumOff val="25000"/>
                  </a:schemeClr>
                </a:solidFill>
              </a:rPr>
              <a:t>Interested in </a:t>
            </a:r>
            <a:r>
              <a:rPr lang="en-US" b="1" dirty="0">
                <a:solidFill>
                  <a:schemeClr val="tx2">
                    <a:lumMod val="75000"/>
                    <a:lumOff val="25000"/>
                  </a:schemeClr>
                </a:solidFill>
              </a:rPr>
              <a:t>Graduate </a:t>
            </a:r>
            <a:r>
              <a:rPr lang="en-US" dirty="0">
                <a:solidFill>
                  <a:schemeClr val="tx2">
                    <a:lumMod val="75000"/>
                    <a:lumOff val="25000"/>
                  </a:schemeClr>
                </a:solidFill>
              </a:rPr>
              <a:t>or</a:t>
            </a:r>
            <a:r>
              <a:rPr lang="en-US" b="1" dirty="0">
                <a:solidFill>
                  <a:schemeClr val="tx2">
                    <a:lumMod val="75000"/>
                    <a:lumOff val="25000"/>
                  </a:schemeClr>
                </a:solidFill>
              </a:rPr>
              <a:t> Undergraduate Research </a:t>
            </a:r>
            <a:r>
              <a:rPr lang="en-US" dirty="0">
                <a:solidFill>
                  <a:schemeClr val="tx2">
                    <a:lumMod val="75000"/>
                    <a:lumOff val="25000"/>
                  </a:schemeClr>
                </a:solidFill>
              </a:rPr>
              <a:t>with Dr. Carl Dick? </a:t>
            </a:r>
          </a:p>
        </p:txBody>
      </p:sp>
      <p:sp>
        <p:nvSpPr>
          <p:cNvPr id="18" name="TextBox 17">
            <a:extLst>
              <a:ext uri="{FF2B5EF4-FFF2-40B4-BE49-F238E27FC236}">
                <a16:creationId xmlns:a16="http://schemas.microsoft.com/office/drawing/2014/main" id="{920F6434-749F-49BB-AFEB-308C067101ED}"/>
              </a:ext>
            </a:extLst>
          </p:cNvPr>
          <p:cNvSpPr txBox="1"/>
          <p:nvPr/>
        </p:nvSpPr>
        <p:spPr>
          <a:xfrm>
            <a:off x="7653968" y="3318830"/>
            <a:ext cx="4420519" cy="3600986"/>
          </a:xfrm>
          <a:prstGeom prst="rect">
            <a:avLst/>
          </a:prstGeom>
          <a:noFill/>
        </p:spPr>
        <p:txBody>
          <a:bodyPr wrap="square">
            <a:spAutoFit/>
          </a:bodyPr>
          <a:lstStyle/>
          <a:p>
            <a:pPr marL="285750" indent="-285750" fontAlgn="base">
              <a:buClr>
                <a:schemeClr val="accent1">
                  <a:lumMod val="50000"/>
                </a:schemeClr>
              </a:buClr>
              <a:buFont typeface="Arial" panose="020B0604020202020204" pitchFamily="34" charset="0"/>
              <a:buChar char="•"/>
            </a:pPr>
            <a:r>
              <a:rPr lang="en-US" dirty="0"/>
              <a:t>How and why do parasites specialize on host species?​</a:t>
            </a:r>
          </a:p>
          <a:p>
            <a:pPr fontAlgn="base">
              <a:buClr>
                <a:schemeClr val="accent1">
                  <a:lumMod val="50000"/>
                </a:schemeClr>
              </a:buClr>
            </a:pPr>
            <a:endParaRPr lang="en-US" sz="1200" dirty="0"/>
          </a:p>
          <a:p>
            <a:pPr marL="285750" indent="-285750" fontAlgn="base">
              <a:buClr>
                <a:schemeClr val="accent1">
                  <a:lumMod val="50000"/>
                </a:schemeClr>
              </a:buClr>
              <a:buFont typeface="Arial" panose="020B0604020202020204" pitchFamily="34" charset="0"/>
              <a:buChar char="•"/>
            </a:pPr>
            <a:r>
              <a:rPr lang="en-US" dirty="0"/>
              <a:t>How do multiple parasite species coexist?​​</a:t>
            </a:r>
          </a:p>
          <a:p>
            <a:pPr fontAlgn="base">
              <a:buClr>
                <a:schemeClr val="accent1">
                  <a:lumMod val="50000"/>
                </a:schemeClr>
              </a:buClr>
            </a:pPr>
            <a:endParaRPr lang="en-US" sz="1200" dirty="0"/>
          </a:p>
          <a:p>
            <a:pPr marL="285750" indent="-285750" fontAlgn="base">
              <a:buClr>
                <a:schemeClr val="accent1">
                  <a:lumMod val="50000"/>
                </a:schemeClr>
              </a:buClr>
              <a:buFont typeface="Arial" panose="020B0604020202020204" pitchFamily="34" charset="0"/>
              <a:buChar char="•"/>
            </a:pPr>
            <a:r>
              <a:rPr lang="en-US" dirty="0"/>
              <a:t>What host characteristics influence parasite distribution and abundance?​</a:t>
            </a:r>
          </a:p>
          <a:p>
            <a:pPr fontAlgn="base">
              <a:buClr>
                <a:schemeClr val="accent1">
                  <a:lumMod val="50000"/>
                </a:schemeClr>
              </a:buClr>
            </a:pPr>
            <a:endParaRPr lang="en-US" sz="1200" dirty="0"/>
          </a:p>
          <a:p>
            <a:pPr marL="285750" indent="-285750" fontAlgn="base">
              <a:buClr>
                <a:schemeClr val="accent1">
                  <a:lumMod val="50000"/>
                </a:schemeClr>
              </a:buClr>
              <a:buFont typeface="Arial" panose="020B0604020202020204" pitchFamily="34" charset="0"/>
              <a:buChar char="•"/>
            </a:pPr>
            <a:r>
              <a:rPr lang="en-US" dirty="0"/>
              <a:t>How do parasites and hosts interact with viruses, </a:t>
            </a:r>
            <a:r>
              <a:rPr lang="en-US" dirty="0" err="1"/>
              <a:t>microfungi</a:t>
            </a:r>
            <a:r>
              <a:rPr lang="en-US" dirty="0"/>
              <a:t>,  and other pathogens?​</a:t>
            </a:r>
          </a:p>
          <a:p>
            <a:pPr fontAlgn="base">
              <a:buClr>
                <a:schemeClr val="accent1">
                  <a:lumMod val="50000"/>
                </a:schemeClr>
              </a:buClr>
            </a:pPr>
            <a:endParaRPr lang="en-US" sz="1200" dirty="0"/>
          </a:p>
          <a:p>
            <a:pPr marL="285750" indent="-285750" fontAlgn="base">
              <a:buClr>
                <a:schemeClr val="accent1">
                  <a:lumMod val="50000"/>
                </a:schemeClr>
              </a:buClr>
              <a:buFont typeface="Arial" panose="020B0604020202020204" pitchFamily="34" charset="0"/>
              <a:buChar char="•"/>
            </a:pPr>
            <a:r>
              <a:rPr lang="en-US" dirty="0"/>
              <a:t>Have parasites evolved in concert with their ​hosts?​</a:t>
            </a:r>
          </a:p>
        </p:txBody>
      </p:sp>
      <p:sp>
        <p:nvSpPr>
          <p:cNvPr id="20" name="TextBox 19">
            <a:extLst>
              <a:ext uri="{FF2B5EF4-FFF2-40B4-BE49-F238E27FC236}">
                <a16:creationId xmlns:a16="http://schemas.microsoft.com/office/drawing/2014/main" id="{DCC6F68E-65CA-463E-BB52-C0395E715440}"/>
              </a:ext>
            </a:extLst>
          </p:cNvPr>
          <p:cNvSpPr txBox="1"/>
          <p:nvPr/>
        </p:nvSpPr>
        <p:spPr>
          <a:xfrm>
            <a:off x="8453610" y="2802238"/>
            <a:ext cx="2695460" cy="369332"/>
          </a:xfrm>
          <a:prstGeom prst="rect">
            <a:avLst/>
          </a:prstGeom>
          <a:noFill/>
        </p:spPr>
        <p:txBody>
          <a:bodyPr wrap="square">
            <a:spAutoFit/>
          </a:bodyPr>
          <a:lstStyle/>
          <a:p>
            <a:pPr algn="ctr"/>
            <a:r>
              <a:rPr lang="en-US" b="1" dirty="0">
                <a:solidFill>
                  <a:schemeClr val="accent1">
                    <a:lumMod val="50000"/>
                  </a:schemeClr>
                </a:solidFill>
              </a:rPr>
              <a:t>Research Questions</a:t>
            </a:r>
          </a:p>
        </p:txBody>
      </p:sp>
      <p:sp>
        <p:nvSpPr>
          <p:cNvPr id="22" name="TextBox 21">
            <a:extLst>
              <a:ext uri="{FF2B5EF4-FFF2-40B4-BE49-F238E27FC236}">
                <a16:creationId xmlns:a16="http://schemas.microsoft.com/office/drawing/2014/main" id="{231D4D27-91F4-4C8E-AAC4-392F4E164BA0}"/>
              </a:ext>
            </a:extLst>
          </p:cNvPr>
          <p:cNvSpPr txBox="1"/>
          <p:nvPr/>
        </p:nvSpPr>
        <p:spPr>
          <a:xfrm>
            <a:off x="5070054" y="6553371"/>
            <a:ext cx="2308490" cy="366445"/>
          </a:xfrm>
          <a:prstGeom prst="rect">
            <a:avLst/>
          </a:prstGeom>
          <a:noFill/>
        </p:spPr>
        <p:txBody>
          <a:bodyPr wrap="square">
            <a:spAutoFit/>
          </a:bodyPr>
          <a:lstStyle/>
          <a:p>
            <a:r>
              <a:rPr lang="en-US" dirty="0">
                <a:solidFill>
                  <a:srgbClr val="FF0000"/>
                </a:solidFill>
              </a:rPr>
              <a:t>carl.dick@wku.edu</a:t>
            </a:r>
          </a:p>
        </p:txBody>
      </p:sp>
      <p:pic>
        <p:nvPicPr>
          <p:cNvPr id="5124" name="Picture 4" descr="Sciency Thoughts: Nycteribiid Bat Flies from the southwest Indian Ocean.">
            <a:extLst>
              <a:ext uri="{FF2B5EF4-FFF2-40B4-BE49-F238E27FC236}">
                <a16:creationId xmlns:a16="http://schemas.microsoft.com/office/drawing/2014/main" id="{74C874BA-20F1-4BD7-BD3E-1216C0CA5B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5226" y="2166933"/>
            <a:ext cx="1239927" cy="121261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yperparasitism in caves: bats, bat flies and ectoparasitic fungus  interaction - Ana Sofia Reboleira">
            <a:extLst>
              <a:ext uri="{FF2B5EF4-FFF2-40B4-BE49-F238E27FC236}">
                <a16:creationId xmlns:a16="http://schemas.microsoft.com/office/drawing/2014/main" id="{F7B618CF-B4B0-4C39-9906-8D4ED2079E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361" y="3543124"/>
            <a:ext cx="4091183" cy="163647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Vampire bats 'French kiss with blood' to form lasting bonds - BBC News">
            <a:extLst>
              <a:ext uri="{FF2B5EF4-FFF2-40B4-BE49-F238E27FC236}">
                <a16:creationId xmlns:a16="http://schemas.microsoft.com/office/drawing/2014/main" id="{296DF429-763A-4654-85D9-1B4981136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513" y="4920249"/>
            <a:ext cx="1632543" cy="914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37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C1AF5-65EB-42EA-A3D1-0AD12B2E0CCE}"/>
              </a:ext>
            </a:extLst>
          </p:cNvPr>
          <p:cNvSpPr>
            <a:spLocks noGrp="1"/>
          </p:cNvSpPr>
          <p:nvPr>
            <p:ph type="title"/>
          </p:nvPr>
        </p:nvSpPr>
        <p:spPr>
          <a:xfrm>
            <a:off x="1232421" y="488377"/>
            <a:ext cx="4646915" cy="1362457"/>
          </a:xfrm>
        </p:spPr>
        <p:txBody>
          <a:bodyPr>
            <a:noAutofit/>
          </a:bodyPr>
          <a:lstStyle/>
          <a:p>
            <a:r>
              <a:rPr lang="en-US" sz="2800" dirty="0">
                <a:solidFill>
                  <a:schemeClr val="bg2"/>
                </a:solidFill>
                <a:latin typeface="Rockwell" panose="02060603020205020403" pitchFamily="18" charset="0"/>
              </a:rPr>
              <a:t>Dr. Rodney King</a:t>
            </a:r>
            <a:br>
              <a:rPr lang="en-US" sz="2800" dirty="0">
                <a:solidFill>
                  <a:schemeClr val="bg2"/>
                </a:solidFill>
                <a:latin typeface="Rockwell" panose="02060603020205020403" pitchFamily="18" charset="0"/>
              </a:rPr>
            </a:br>
            <a:r>
              <a:rPr lang="en-US" sz="2800" dirty="0">
                <a:solidFill>
                  <a:schemeClr val="bg2"/>
                </a:solidFill>
                <a:latin typeface="Rockwell" panose="02060603020205020403" pitchFamily="18" charset="0"/>
              </a:rPr>
              <a:t>University Distinguished Professor</a:t>
            </a:r>
            <a:endParaRPr lang="en-US" sz="2800" dirty="0">
              <a:solidFill>
                <a:schemeClr val="bg2"/>
              </a:solidFill>
            </a:endParaRPr>
          </a:p>
        </p:txBody>
      </p:sp>
      <p:sp>
        <p:nvSpPr>
          <p:cNvPr id="4" name="TextBox 3">
            <a:extLst>
              <a:ext uri="{FF2B5EF4-FFF2-40B4-BE49-F238E27FC236}">
                <a16:creationId xmlns:a16="http://schemas.microsoft.com/office/drawing/2014/main" id="{501D74B9-8BB9-418E-8264-82F85993665D}"/>
              </a:ext>
            </a:extLst>
          </p:cNvPr>
          <p:cNvSpPr txBox="1"/>
          <p:nvPr/>
        </p:nvSpPr>
        <p:spPr>
          <a:xfrm>
            <a:off x="8524852" y="1193486"/>
            <a:ext cx="3451952" cy="646331"/>
          </a:xfrm>
          <a:prstGeom prst="rect">
            <a:avLst/>
          </a:prstGeom>
          <a:noFill/>
        </p:spPr>
        <p:txBody>
          <a:bodyPr wrap="square">
            <a:spAutoFit/>
          </a:bodyPr>
          <a:lstStyle/>
          <a:p>
            <a:r>
              <a:rPr lang="en-US" sz="1800" dirty="0">
                <a:solidFill>
                  <a:schemeClr val="bg1"/>
                </a:solidFill>
              </a:rPr>
              <a:t>Ph.D. - Medical College of Virginia</a:t>
            </a:r>
          </a:p>
          <a:p>
            <a:r>
              <a:rPr lang="en-US" sz="1800" dirty="0">
                <a:solidFill>
                  <a:schemeClr val="bg1"/>
                </a:solidFill>
              </a:rPr>
              <a:t>B.S. - Virginia Tech </a:t>
            </a:r>
          </a:p>
        </p:txBody>
      </p:sp>
      <p:pic>
        <p:nvPicPr>
          <p:cNvPr id="5" name="Picture 4">
            <a:extLst>
              <a:ext uri="{FF2B5EF4-FFF2-40B4-BE49-F238E27FC236}">
                <a16:creationId xmlns:a16="http://schemas.microsoft.com/office/drawing/2014/main" id="{E154197A-8A95-47B2-AB9A-4898FFB6DC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1855" cy="1815368"/>
          </a:xfrm>
          <a:prstGeom prst="rect">
            <a:avLst/>
          </a:prstGeom>
        </p:spPr>
      </p:pic>
      <p:sp>
        <p:nvSpPr>
          <p:cNvPr id="9" name="TextBox 8">
            <a:extLst>
              <a:ext uri="{FF2B5EF4-FFF2-40B4-BE49-F238E27FC236}">
                <a16:creationId xmlns:a16="http://schemas.microsoft.com/office/drawing/2014/main" id="{E381487A-2B04-4ADC-BACF-D8FCE3E6FC81}"/>
              </a:ext>
            </a:extLst>
          </p:cNvPr>
          <p:cNvSpPr txBox="1"/>
          <p:nvPr/>
        </p:nvSpPr>
        <p:spPr>
          <a:xfrm>
            <a:off x="969485" y="4201066"/>
            <a:ext cx="3244100" cy="369332"/>
          </a:xfrm>
          <a:prstGeom prst="rect">
            <a:avLst/>
          </a:prstGeom>
          <a:noFill/>
        </p:spPr>
        <p:txBody>
          <a:bodyPr wrap="square">
            <a:spAutoFit/>
          </a:bodyPr>
          <a:lstStyle/>
          <a:p>
            <a:pPr marL="109728" indent="0" algn="ctr">
              <a:buNone/>
            </a:pPr>
            <a:r>
              <a:rPr lang="en-US" b="1" u="sng" dirty="0">
                <a:solidFill>
                  <a:schemeClr val="accent1">
                    <a:lumMod val="50000"/>
                  </a:schemeClr>
                </a:solidFill>
                <a:effectLst/>
                <a:ea typeface="Tahoma" panose="020B0604030504040204" pitchFamily="34" charset="0"/>
                <a:cs typeface="Tahoma" panose="020B0604030504040204" pitchFamily="34" charset="0"/>
              </a:rPr>
              <a:t>Research</a:t>
            </a:r>
            <a:r>
              <a:rPr lang="en-US" dirty="0"/>
              <a:t>​</a:t>
            </a:r>
          </a:p>
        </p:txBody>
      </p:sp>
      <p:sp>
        <p:nvSpPr>
          <p:cNvPr id="11" name="TextBox 10">
            <a:extLst>
              <a:ext uri="{FF2B5EF4-FFF2-40B4-BE49-F238E27FC236}">
                <a16:creationId xmlns:a16="http://schemas.microsoft.com/office/drawing/2014/main" id="{6B967E84-E71B-429C-BB2D-7E6A5EF1D835}"/>
              </a:ext>
            </a:extLst>
          </p:cNvPr>
          <p:cNvSpPr txBox="1"/>
          <p:nvPr/>
        </p:nvSpPr>
        <p:spPr>
          <a:xfrm>
            <a:off x="1115091" y="6015769"/>
            <a:ext cx="3244100" cy="646331"/>
          </a:xfrm>
          <a:prstGeom prst="rect">
            <a:avLst/>
          </a:prstGeom>
          <a:noFill/>
        </p:spPr>
        <p:txBody>
          <a:bodyPr wrap="square">
            <a:spAutoFit/>
          </a:bodyPr>
          <a:lstStyle/>
          <a:p>
            <a:pPr marL="109728" indent="0" algn="ctr">
              <a:buNone/>
            </a:pPr>
            <a:r>
              <a:rPr lang="en-US" b="1" u="sng" dirty="0">
                <a:solidFill>
                  <a:schemeClr val="accent1">
                    <a:lumMod val="50000"/>
                  </a:schemeClr>
                </a:solidFill>
                <a:ea typeface="Tahoma" panose="020B0604030504040204" pitchFamily="34" charset="0"/>
                <a:cs typeface="Tahoma" panose="020B0604030504040204" pitchFamily="34" charset="0"/>
              </a:rPr>
              <a:t>Clubs</a:t>
            </a:r>
            <a:r>
              <a:rPr lang="en-US" dirty="0"/>
              <a:t>​</a:t>
            </a:r>
          </a:p>
          <a:p>
            <a:pPr>
              <a:buClr>
                <a:schemeClr val="accent1">
                  <a:lumMod val="50000"/>
                </a:schemeClr>
              </a:buClr>
            </a:pPr>
            <a:r>
              <a:rPr lang="en-US" dirty="0"/>
              <a:t>WKU Microbiology Club Advisor</a:t>
            </a:r>
          </a:p>
        </p:txBody>
      </p:sp>
      <p:sp>
        <p:nvSpPr>
          <p:cNvPr id="13" name="TextBox 12">
            <a:extLst>
              <a:ext uri="{FF2B5EF4-FFF2-40B4-BE49-F238E27FC236}">
                <a16:creationId xmlns:a16="http://schemas.microsoft.com/office/drawing/2014/main" id="{D06BA1A4-7508-45AD-B182-429722091EEC}"/>
              </a:ext>
            </a:extLst>
          </p:cNvPr>
          <p:cNvSpPr txBox="1"/>
          <p:nvPr/>
        </p:nvSpPr>
        <p:spPr>
          <a:xfrm>
            <a:off x="572794" y="4648524"/>
            <a:ext cx="4865783" cy="1247939"/>
          </a:xfrm>
          <a:prstGeom prst="rect">
            <a:avLst/>
          </a:prstGeom>
          <a:noFill/>
        </p:spPr>
        <p:txBody>
          <a:bodyPr wrap="square">
            <a:spAutoFit/>
          </a:bodyPr>
          <a:lstStyle/>
          <a:p>
            <a:pPr marL="285750" indent="-285750">
              <a:buFont typeface="Arial" pitchFamily="34" charset="0"/>
              <a:buChar char="•"/>
            </a:pPr>
            <a:r>
              <a:rPr lang="en-US" dirty="0">
                <a:solidFill>
                  <a:prstClr val="black"/>
                </a:solidFill>
              </a:rPr>
              <a:t>Bacterial and Bacteriophage genetics</a:t>
            </a:r>
          </a:p>
          <a:p>
            <a:pPr marL="285750" indent="-285750">
              <a:buFont typeface="Arial" pitchFamily="34" charset="0"/>
              <a:buChar char="•"/>
            </a:pPr>
            <a:r>
              <a:rPr lang="en-US" dirty="0">
                <a:solidFill>
                  <a:prstClr val="black"/>
                </a:solidFill>
              </a:rPr>
              <a:t>Bacteriophage biology</a:t>
            </a:r>
          </a:p>
          <a:p>
            <a:pPr marL="285750" indent="-285750">
              <a:buFont typeface="Arial" pitchFamily="34" charset="0"/>
              <a:buChar char="•"/>
            </a:pPr>
            <a:r>
              <a:rPr lang="en-US" dirty="0">
                <a:solidFill>
                  <a:prstClr val="black"/>
                </a:solidFill>
              </a:rPr>
              <a:t>Control of transcription elongation and termination</a:t>
            </a:r>
          </a:p>
        </p:txBody>
      </p:sp>
      <p:sp>
        <p:nvSpPr>
          <p:cNvPr id="15" name="TextBox 14">
            <a:extLst>
              <a:ext uri="{FF2B5EF4-FFF2-40B4-BE49-F238E27FC236}">
                <a16:creationId xmlns:a16="http://schemas.microsoft.com/office/drawing/2014/main" id="{F9C9D75D-CD09-494C-BDBE-63E27889D1BE}"/>
              </a:ext>
            </a:extLst>
          </p:cNvPr>
          <p:cNvSpPr txBox="1"/>
          <p:nvPr/>
        </p:nvSpPr>
        <p:spPr>
          <a:xfrm>
            <a:off x="8159485" y="4804278"/>
            <a:ext cx="2358261" cy="646330"/>
          </a:xfrm>
          <a:prstGeom prst="rect">
            <a:avLst/>
          </a:prstGeom>
          <a:noFill/>
        </p:spPr>
        <p:txBody>
          <a:bodyPr wrap="square">
            <a:spAutoFit/>
          </a:bodyPr>
          <a:lstStyle/>
          <a:p>
            <a:pPr marL="285750" indent="-285750">
              <a:buFont typeface="Arial" pitchFamily="34" charset="0"/>
              <a:buChar char="•"/>
            </a:pPr>
            <a:r>
              <a:rPr lang="en-US" dirty="0">
                <a:solidFill>
                  <a:prstClr val="black"/>
                </a:solidFill>
              </a:rPr>
              <a:t>Genomic analysis of Bacteriophages</a:t>
            </a:r>
          </a:p>
        </p:txBody>
      </p:sp>
      <p:sp>
        <p:nvSpPr>
          <p:cNvPr id="17" name="TextBox 16">
            <a:extLst>
              <a:ext uri="{FF2B5EF4-FFF2-40B4-BE49-F238E27FC236}">
                <a16:creationId xmlns:a16="http://schemas.microsoft.com/office/drawing/2014/main" id="{879BEB91-7EA1-43AE-8D6E-05AD34DC8510}"/>
              </a:ext>
            </a:extLst>
          </p:cNvPr>
          <p:cNvSpPr txBox="1"/>
          <p:nvPr/>
        </p:nvSpPr>
        <p:spPr>
          <a:xfrm>
            <a:off x="8218237" y="5838882"/>
            <a:ext cx="3002739" cy="369332"/>
          </a:xfrm>
          <a:prstGeom prst="rect">
            <a:avLst/>
          </a:prstGeom>
          <a:noFill/>
        </p:spPr>
        <p:txBody>
          <a:bodyPr wrap="square">
            <a:spAutoFit/>
          </a:bodyPr>
          <a:lstStyle/>
          <a:p>
            <a:pPr marL="285750" indent="-285750">
              <a:buFont typeface="Arial" pitchFamily="34" charset="0"/>
              <a:buChar char="•"/>
            </a:pPr>
            <a:r>
              <a:rPr lang="en-US" dirty="0">
                <a:solidFill>
                  <a:prstClr val="black"/>
                </a:solidFill>
              </a:rPr>
              <a:t>Phage-host interactions</a:t>
            </a:r>
          </a:p>
        </p:txBody>
      </p:sp>
      <p:sp>
        <p:nvSpPr>
          <p:cNvPr id="19" name="TextBox 18">
            <a:extLst>
              <a:ext uri="{FF2B5EF4-FFF2-40B4-BE49-F238E27FC236}">
                <a16:creationId xmlns:a16="http://schemas.microsoft.com/office/drawing/2014/main" id="{F28EF178-6679-447C-BE61-C3FFCF7E012A}"/>
              </a:ext>
            </a:extLst>
          </p:cNvPr>
          <p:cNvSpPr txBox="1"/>
          <p:nvPr/>
        </p:nvSpPr>
        <p:spPr>
          <a:xfrm>
            <a:off x="8159485" y="3656483"/>
            <a:ext cx="3564598" cy="923330"/>
          </a:xfrm>
          <a:prstGeom prst="rect">
            <a:avLst/>
          </a:prstGeom>
          <a:noFill/>
        </p:spPr>
        <p:txBody>
          <a:bodyPr wrap="square">
            <a:spAutoFit/>
          </a:bodyPr>
          <a:lstStyle/>
          <a:p>
            <a:pPr marL="285750" indent="-285750">
              <a:buFont typeface="Arial" pitchFamily="34" charset="0"/>
              <a:buChar char="•"/>
            </a:pPr>
            <a:r>
              <a:rPr lang="en-US" dirty="0">
                <a:solidFill>
                  <a:prstClr val="black"/>
                </a:solidFill>
              </a:rPr>
              <a:t>Identification and characterization of RNA based transcription </a:t>
            </a:r>
            <a:r>
              <a:rPr lang="en-US" dirty="0" err="1">
                <a:solidFill>
                  <a:prstClr val="black"/>
                </a:solidFill>
              </a:rPr>
              <a:t>antiterminators</a:t>
            </a:r>
            <a:endParaRPr lang="en-US" dirty="0">
              <a:solidFill>
                <a:prstClr val="black"/>
              </a:solidFill>
            </a:endParaRPr>
          </a:p>
        </p:txBody>
      </p:sp>
      <p:sp>
        <p:nvSpPr>
          <p:cNvPr id="21" name="TextBox 20">
            <a:extLst>
              <a:ext uri="{FF2B5EF4-FFF2-40B4-BE49-F238E27FC236}">
                <a16:creationId xmlns:a16="http://schemas.microsoft.com/office/drawing/2014/main" id="{3B5B9EA4-3A1B-42FE-A349-F8BAA9F77851}"/>
              </a:ext>
            </a:extLst>
          </p:cNvPr>
          <p:cNvSpPr txBox="1"/>
          <p:nvPr/>
        </p:nvSpPr>
        <p:spPr>
          <a:xfrm>
            <a:off x="605927" y="2321444"/>
            <a:ext cx="4646915" cy="1754326"/>
          </a:xfrm>
          <a:prstGeom prst="rect">
            <a:avLst/>
          </a:prstGeom>
          <a:noFill/>
        </p:spPr>
        <p:txBody>
          <a:bodyPr wrap="square">
            <a:spAutoFit/>
          </a:bodyPr>
          <a:lstStyle/>
          <a:p>
            <a:pPr>
              <a:buClr>
                <a:schemeClr val="accent1">
                  <a:lumMod val="50000"/>
                </a:schemeClr>
              </a:buClr>
            </a:pPr>
            <a:r>
              <a:rPr lang="en-US" b="1" dirty="0"/>
              <a:t>BIOL 212 </a:t>
            </a:r>
            <a:r>
              <a:rPr lang="en-US" dirty="0"/>
              <a:t>Genome Discovery and Exploration </a:t>
            </a:r>
          </a:p>
          <a:p>
            <a:pPr>
              <a:buClr>
                <a:schemeClr val="accent1">
                  <a:lumMod val="50000"/>
                </a:schemeClr>
              </a:buClr>
            </a:pPr>
            <a:r>
              <a:rPr lang="en-US" b="1" dirty="0"/>
              <a:t>BIOL 226/227 </a:t>
            </a:r>
            <a:r>
              <a:rPr lang="en-US" dirty="0"/>
              <a:t>Microbial Biology &amp; Diversity</a:t>
            </a:r>
          </a:p>
          <a:p>
            <a:pPr>
              <a:buClr>
                <a:schemeClr val="accent1">
                  <a:lumMod val="50000"/>
                </a:schemeClr>
              </a:buClr>
            </a:pPr>
            <a:r>
              <a:rPr lang="en-US" b="1" dirty="0"/>
              <a:t>BIOL 407/407H/407G </a:t>
            </a:r>
            <a:r>
              <a:rPr lang="en-US" dirty="0"/>
              <a:t>Virology</a:t>
            </a:r>
          </a:p>
          <a:p>
            <a:pPr>
              <a:buClr>
                <a:schemeClr val="accent1">
                  <a:lumMod val="50000"/>
                </a:schemeClr>
              </a:buClr>
            </a:pPr>
            <a:r>
              <a:rPr lang="en-US" b="1" dirty="0"/>
              <a:t>BIOL 470/470H/470G </a:t>
            </a:r>
            <a:r>
              <a:rPr lang="en-US" dirty="0"/>
              <a:t>Pathogenic Microbiology</a:t>
            </a:r>
          </a:p>
          <a:p>
            <a:pPr>
              <a:buClr>
                <a:schemeClr val="accent1">
                  <a:lumMod val="50000"/>
                </a:schemeClr>
              </a:buClr>
            </a:pPr>
            <a:r>
              <a:rPr lang="en-US" b="1" dirty="0"/>
              <a:t>Biol 450</a:t>
            </a:r>
            <a:r>
              <a:rPr lang="en-US" dirty="0"/>
              <a:t> Recombinant Gene Technology</a:t>
            </a:r>
          </a:p>
          <a:p>
            <a:pPr>
              <a:buClr>
                <a:schemeClr val="accent1">
                  <a:lumMod val="50000"/>
                </a:schemeClr>
              </a:buClr>
            </a:pPr>
            <a:r>
              <a:rPr lang="en-US" b="1" dirty="0"/>
              <a:t>BIOL 568</a:t>
            </a:r>
            <a:r>
              <a:rPr lang="en-US" dirty="0"/>
              <a:t> Advanced Microbiology</a:t>
            </a:r>
            <a:endParaRPr lang="en-US" b="1" u="sng" dirty="0">
              <a:solidFill>
                <a:schemeClr val="accent1">
                  <a:lumMod val="50000"/>
                </a:schemeClr>
              </a:solidFill>
              <a:effectLst/>
              <a:ea typeface="Tahoma" panose="020B0604030504040204" pitchFamily="34" charset="0"/>
              <a:cs typeface="Tahoma" panose="020B0604030504040204" pitchFamily="34" charset="0"/>
            </a:endParaRPr>
          </a:p>
        </p:txBody>
      </p:sp>
      <p:sp>
        <p:nvSpPr>
          <p:cNvPr id="23" name="TextBox 22">
            <a:extLst>
              <a:ext uri="{FF2B5EF4-FFF2-40B4-BE49-F238E27FC236}">
                <a16:creationId xmlns:a16="http://schemas.microsoft.com/office/drawing/2014/main" id="{D7941832-4233-4C14-8269-CE7855839567}"/>
              </a:ext>
            </a:extLst>
          </p:cNvPr>
          <p:cNvSpPr txBox="1"/>
          <p:nvPr/>
        </p:nvSpPr>
        <p:spPr>
          <a:xfrm>
            <a:off x="1067993" y="2011482"/>
            <a:ext cx="2729796" cy="369332"/>
          </a:xfrm>
          <a:prstGeom prst="rect">
            <a:avLst/>
          </a:prstGeom>
          <a:noFill/>
        </p:spPr>
        <p:txBody>
          <a:bodyPr wrap="square">
            <a:spAutoFit/>
          </a:bodyPr>
          <a:lstStyle/>
          <a:p>
            <a:pPr marL="109728" indent="0" algn="ctr">
              <a:buNone/>
            </a:pPr>
            <a:r>
              <a:rPr lang="en-US" b="1" u="sng" dirty="0">
                <a:solidFill>
                  <a:schemeClr val="accent1">
                    <a:lumMod val="50000"/>
                  </a:schemeClr>
                </a:solidFill>
                <a:effectLst/>
                <a:ea typeface="Tahoma" panose="020B0604030504040204" pitchFamily="34" charset="0"/>
                <a:cs typeface="Tahoma" panose="020B0604030504040204" pitchFamily="34" charset="0"/>
              </a:rPr>
              <a:t>Courses</a:t>
            </a:r>
            <a:endParaRPr lang="en-US" dirty="0">
              <a:solidFill>
                <a:prstClr val="white"/>
              </a:solidFill>
            </a:endParaRPr>
          </a:p>
        </p:txBody>
      </p:sp>
      <p:sp>
        <p:nvSpPr>
          <p:cNvPr id="25" name="TextBox 24">
            <a:extLst>
              <a:ext uri="{FF2B5EF4-FFF2-40B4-BE49-F238E27FC236}">
                <a16:creationId xmlns:a16="http://schemas.microsoft.com/office/drawing/2014/main" id="{54C79DAB-844D-49BC-97C3-F15242E44160}"/>
              </a:ext>
            </a:extLst>
          </p:cNvPr>
          <p:cNvSpPr txBox="1"/>
          <p:nvPr/>
        </p:nvSpPr>
        <p:spPr>
          <a:xfrm>
            <a:off x="6708906" y="1815367"/>
            <a:ext cx="5524407" cy="646332"/>
          </a:xfrm>
          <a:prstGeom prst="rect">
            <a:avLst/>
          </a:prstGeom>
          <a:noFill/>
        </p:spPr>
        <p:txBody>
          <a:bodyPr wrap="square">
            <a:spAutoFit/>
          </a:bodyPr>
          <a:lstStyle/>
          <a:p>
            <a:r>
              <a:rPr lang="en-US" dirty="0">
                <a:solidFill>
                  <a:schemeClr val="tx2">
                    <a:lumMod val="75000"/>
                    <a:lumOff val="25000"/>
                  </a:schemeClr>
                </a:solidFill>
              </a:rPr>
              <a:t>Interested in </a:t>
            </a:r>
            <a:r>
              <a:rPr lang="en-US" b="1" dirty="0">
                <a:solidFill>
                  <a:schemeClr val="tx2">
                    <a:lumMod val="75000"/>
                    <a:lumOff val="25000"/>
                  </a:schemeClr>
                </a:solidFill>
              </a:rPr>
              <a:t>Graduate </a:t>
            </a:r>
            <a:r>
              <a:rPr lang="en-US" dirty="0">
                <a:solidFill>
                  <a:schemeClr val="tx2">
                    <a:lumMod val="75000"/>
                    <a:lumOff val="25000"/>
                  </a:schemeClr>
                </a:solidFill>
              </a:rPr>
              <a:t>or</a:t>
            </a:r>
            <a:r>
              <a:rPr lang="en-US" b="1" dirty="0">
                <a:solidFill>
                  <a:schemeClr val="tx2">
                    <a:lumMod val="75000"/>
                    <a:lumOff val="25000"/>
                  </a:schemeClr>
                </a:solidFill>
              </a:rPr>
              <a:t> Undergraduate Research </a:t>
            </a:r>
            <a:r>
              <a:rPr lang="en-US" dirty="0">
                <a:solidFill>
                  <a:schemeClr val="tx2">
                    <a:lumMod val="75000"/>
                    <a:lumOff val="25000"/>
                  </a:schemeClr>
                </a:solidFill>
              </a:rPr>
              <a:t>with Dr. King? </a:t>
            </a:r>
          </a:p>
        </p:txBody>
      </p:sp>
      <p:sp>
        <p:nvSpPr>
          <p:cNvPr id="26" name="TextBox 25">
            <a:extLst>
              <a:ext uri="{FF2B5EF4-FFF2-40B4-BE49-F238E27FC236}">
                <a16:creationId xmlns:a16="http://schemas.microsoft.com/office/drawing/2014/main" id="{ED4C5869-ADFD-4975-B387-881DBACAC861}"/>
              </a:ext>
            </a:extLst>
          </p:cNvPr>
          <p:cNvSpPr txBox="1"/>
          <p:nvPr/>
        </p:nvSpPr>
        <p:spPr>
          <a:xfrm>
            <a:off x="4789582" y="6488668"/>
            <a:ext cx="2423711" cy="369332"/>
          </a:xfrm>
          <a:prstGeom prst="rect">
            <a:avLst/>
          </a:prstGeom>
          <a:noFill/>
        </p:spPr>
        <p:txBody>
          <a:bodyPr wrap="square">
            <a:spAutoFit/>
          </a:bodyPr>
          <a:lstStyle/>
          <a:p>
            <a:r>
              <a:rPr lang="en-US" dirty="0">
                <a:solidFill>
                  <a:srgbClr val="FF0000"/>
                </a:solidFill>
              </a:rPr>
              <a:t>rodney.king@wku.edu</a:t>
            </a:r>
          </a:p>
        </p:txBody>
      </p:sp>
      <p:pic>
        <p:nvPicPr>
          <p:cNvPr id="27" name="Picture 26">
            <a:extLst>
              <a:ext uri="{FF2B5EF4-FFF2-40B4-BE49-F238E27FC236}">
                <a16:creationId xmlns:a16="http://schemas.microsoft.com/office/drawing/2014/main" id="{D4B83829-797B-4F6F-9E6D-F9B4180EC4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8" y="5799956"/>
            <a:ext cx="1052745" cy="1052745"/>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28" name="Picture 16" descr="C:\Documents and Settings\wkuuser\Desktop\EAC Meeting Monday October 11, 2010\HK75TEM.jpg">
            <a:extLst>
              <a:ext uri="{FF2B5EF4-FFF2-40B4-BE49-F238E27FC236}">
                <a16:creationId xmlns:a16="http://schemas.microsoft.com/office/drawing/2014/main" id="{0773F308-4F44-450C-B139-7387600C7145}"/>
              </a:ext>
            </a:extLst>
          </p:cNvPr>
          <p:cNvPicPr>
            <a:picLocks noChangeAspect="1" noChangeArrowheads="1"/>
          </p:cNvPicPr>
          <p:nvPr/>
        </p:nvPicPr>
        <p:blipFill rotWithShape="1">
          <a:blip r:embed="rId4" cstate="print"/>
          <a:srcRect b="30081"/>
          <a:stretch/>
        </p:blipFill>
        <p:spPr bwMode="auto">
          <a:xfrm>
            <a:off x="10228963" y="2333198"/>
            <a:ext cx="992013" cy="982375"/>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30" name="Picture 29">
            <a:extLst>
              <a:ext uri="{FF2B5EF4-FFF2-40B4-BE49-F238E27FC236}">
                <a16:creationId xmlns:a16="http://schemas.microsoft.com/office/drawing/2014/main" id="{BA028765-941C-4379-9C4C-E62A3787AE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9485" y="2333198"/>
            <a:ext cx="982376" cy="98237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5171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8DE96-EE8F-4241-BAA1-1AE9C704890E}"/>
              </a:ext>
            </a:extLst>
          </p:cNvPr>
          <p:cNvSpPr>
            <a:spLocks noGrp="1"/>
          </p:cNvSpPr>
          <p:nvPr>
            <p:ph type="title"/>
          </p:nvPr>
        </p:nvSpPr>
        <p:spPr>
          <a:xfrm>
            <a:off x="5194449" y="605008"/>
            <a:ext cx="4468785" cy="1190503"/>
          </a:xfrm>
        </p:spPr>
        <p:txBody>
          <a:bodyPr>
            <a:normAutofit fontScale="90000"/>
          </a:bodyPr>
          <a:lstStyle/>
          <a:p>
            <a:r>
              <a:rPr lang="en-US" sz="3100" dirty="0">
                <a:latin typeface="Rockwell" panose="02060603020205020403" pitchFamily="18" charset="0"/>
                <a:cs typeface="Bangla MN" pitchFamily="2" charset="0"/>
              </a:rPr>
              <a:t>John M. Clauson M.S.</a:t>
            </a:r>
            <a:br>
              <a:rPr lang="en-US" sz="3100" dirty="0">
                <a:latin typeface="Rockwell" panose="02060603020205020403" pitchFamily="18" charset="0"/>
                <a:cs typeface="Bangla MN" pitchFamily="2" charset="0"/>
              </a:rPr>
            </a:br>
            <a:r>
              <a:rPr lang="en-US" sz="3100" dirty="0">
                <a:latin typeface="Rockwell" panose="02060603020205020403" pitchFamily="18" charset="0"/>
              </a:rPr>
              <a:t>Microbiology Laboratory Coordinator/ Instructor</a:t>
            </a:r>
            <a:br>
              <a:rPr lang="en-US" sz="2000" dirty="0"/>
            </a:br>
            <a:endParaRPr lang="en-US" sz="1300" dirty="0">
              <a:latin typeface="DIN Condensed" pitchFamily="2" charset="0"/>
              <a:cs typeface="Bangla MN" pitchFamily="2" charset="0"/>
            </a:endParaRPr>
          </a:p>
        </p:txBody>
      </p:sp>
      <p:pic>
        <p:nvPicPr>
          <p:cNvPr id="5" name="Content Placeholder 4">
            <a:extLst>
              <a:ext uri="{FF2B5EF4-FFF2-40B4-BE49-F238E27FC236}">
                <a16:creationId xmlns:a16="http://schemas.microsoft.com/office/drawing/2014/main" id="{7662B123-386F-E745-B89F-C8C8A473E80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931" y="3757641"/>
            <a:ext cx="2480392" cy="3056748"/>
          </a:xfrm>
          <a:prstGeom prst="rect">
            <a:avLst/>
          </a:prstGeom>
          <a:ln w="9525" cap="sq">
            <a:solidFill>
              <a:srgbClr val="000000"/>
            </a:solidFill>
            <a:prstDash val="solid"/>
            <a:miter lim="800000"/>
          </a:ln>
          <a:effectLst/>
        </p:spPr>
      </p:pic>
      <p:pic>
        <p:nvPicPr>
          <p:cNvPr id="10" name="Picture 9">
            <a:extLst>
              <a:ext uri="{FF2B5EF4-FFF2-40B4-BE49-F238E27FC236}">
                <a16:creationId xmlns:a16="http://schemas.microsoft.com/office/drawing/2014/main" id="{0D0CFBA3-0CD6-A043-A02E-C8372E6612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6" t="15074" r="3259" b="8470"/>
          <a:stretch/>
        </p:blipFill>
        <p:spPr>
          <a:xfrm>
            <a:off x="10196529" y="580788"/>
            <a:ext cx="1863862" cy="2329828"/>
          </a:xfrm>
          <a:prstGeom prst="rect">
            <a:avLst/>
          </a:prstGeom>
          <a:ln w="9525" cap="sq">
            <a:solidFill>
              <a:schemeClr val="accent1"/>
            </a:solidFill>
            <a:prstDash val="solid"/>
            <a:miter lim="800000"/>
          </a:ln>
          <a:effectLst/>
        </p:spPr>
      </p:pic>
      <p:pic>
        <p:nvPicPr>
          <p:cNvPr id="12" name="Picture 11">
            <a:extLst>
              <a:ext uri="{FF2B5EF4-FFF2-40B4-BE49-F238E27FC236}">
                <a16:creationId xmlns:a16="http://schemas.microsoft.com/office/drawing/2014/main" id="{DE33C889-C1F8-914C-9512-24DE46B8BF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5446" y="4875804"/>
            <a:ext cx="3135479" cy="1960732"/>
          </a:xfrm>
          <a:prstGeom prst="rect">
            <a:avLst/>
          </a:prstGeom>
          <a:ln w="9525" cap="sq">
            <a:solidFill>
              <a:srgbClr val="000000"/>
            </a:solidFill>
            <a:prstDash val="solid"/>
            <a:miter lim="800000"/>
          </a:ln>
          <a:effectLst/>
        </p:spPr>
      </p:pic>
      <p:pic>
        <p:nvPicPr>
          <p:cNvPr id="14" name="Picture 13">
            <a:extLst>
              <a:ext uri="{FF2B5EF4-FFF2-40B4-BE49-F238E27FC236}">
                <a16:creationId xmlns:a16="http://schemas.microsoft.com/office/drawing/2014/main" id="{B761D737-B21B-824D-9F73-A543FF74B4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58228"/>
            <a:ext cx="4998586" cy="2275779"/>
          </a:xfrm>
          <a:prstGeom prst="rect">
            <a:avLst/>
          </a:prstGeom>
          <a:ln w="9525" cap="sq">
            <a:solidFill>
              <a:srgbClr val="000000"/>
            </a:solidFill>
            <a:prstDash val="solid"/>
            <a:miter lim="800000"/>
          </a:ln>
          <a:effectLst/>
        </p:spPr>
      </p:pic>
      <p:sp>
        <p:nvSpPr>
          <p:cNvPr id="16" name="TextBox 15">
            <a:extLst>
              <a:ext uri="{FF2B5EF4-FFF2-40B4-BE49-F238E27FC236}">
                <a16:creationId xmlns:a16="http://schemas.microsoft.com/office/drawing/2014/main" id="{A4A0B955-182B-6A4E-9E5D-850312E54920}"/>
              </a:ext>
            </a:extLst>
          </p:cNvPr>
          <p:cNvSpPr txBox="1"/>
          <p:nvPr/>
        </p:nvSpPr>
        <p:spPr>
          <a:xfrm>
            <a:off x="6096000" y="1795511"/>
            <a:ext cx="4001416" cy="1938992"/>
          </a:xfrm>
          <a:prstGeom prst="rect">
            <a:avLst/>
          </a:prstGeom>
          <a:noFill/>
        </p:spPr>
        <p:txBody>
          <a:bodyPr wrap="none" rtlCol="0">
            <a:spAutoFit/>
          </a:bodyPr>
          <a:lstStyle/>
          <a:p>
            <a:r>
              <a:rPr lang="en-US" sz="1000" b="1" dirty="0"/>
              <a:t>Adams, A., Kumar, S., Clauson, J. and </a:t>
            </a:r>
            <a:r>
              <a:rPr lang="en-US" sz="1000" b="1" dirty="0" err="1"/>
              <a:t>Sahi</a:t>
            </a:r>
            <a:r>
              <a:rPr lang="en-US" sz="1000" b="1" dirty="0"/>
              <a:t>, S. (2011) </a:t>
            </a:r>
          </a:p>
          <a:p>
            <a:r>
              <a:rPr lang="en-US" sz="1000" b="1" dirty="0"/>
              <a:t>Anti-yeast activities of </a:t>
            </a:r>
            <a:r>
              <a:rPr lang="en-US" sz="1000" b="1" dirty="0" err="1"/>
              <a:t>Origanum</a:t>
            </a:r>
            <a:r>
              <a:rPr lang="en-US" sz="1000" b="1" dirty="0"/>
              <a:t> oil against human pathogenic yeasts. </a:t>
            </a:r>
          </a:p>
          <a:p>
            <a:r>
              <a:rPr lang="en-US" sz="1000" b="1" i="1" dirty="0"/>
              <a:t>Advances in Bioscience and Biotechnology</a:t>
            </a:r>
            <a:r>
              <a:rPr lang="en-US" sz="1000" b="1" dirty="0"/>
              <a:t>, 2, 103-107.</a:t>
            </a:r>
          </a:p>
          <a:p>
            <a:r>
              <a:rPr lang="en-US" sz="1000" b="1" dirty="0"/>
              <a:t> </a:t>
            </a:r>
          </a:p>
          <a:p>
            <a:r>
              <a:rPr lang="en-US" sz="1000" b="1" dirty="0"/>
              <a:t>Clauson, John M. “Microbiology Laboratory for the Health Science </a:t>
            </a:r>
          </a:p>
          <a:p>
            <a:r>
              <a:rPr lang="en-US" sz="1000" b="1" dirty="0"/>
              <a:t>Student; A Clinical Approach” 8</a:t>
            </a:r>
            <a:r>
              <a:rPr lang="en-US" sz="1000" b="1" baseline="30000" dirty="0"/>
              <a:t>th </a:t>
            </a:r>
            <a:r>
              <a:rPr lang="en-US" sz="1000" b="1" dirty="0"/>
              <a:t>Ed. </a:t>
            </a:r>
          </a:p>
          <a:p>
            <a:r>
              <a:rPr lang="en-US" sz="1000" b="1" dirty="0"/>
              <a:t>Laboratory Manual for Introductory Microbiology </a:t>
            </a:r>
          </a:p>
          <a:p>
            <a:r>
              <a:rPr lang="en-US" sz="1000" b="1" dirty="0"/>
              <a:t>BIOL 208 Western Kentucky University.  FALL 2004 - Present</a:t>
            </a:r>
          </a:p>
          <a:p>
            <a:r>
              <a:rPr lang="en-US" sz="1000" b="1" dirty="0"/>
              <a:t>Laboratory Manual for Introductory Microbiology</a:t>
            </a:r>
          </a:p>
          <a:p>
            <a:r>
              <a:rPr lang="en-US" sz="1000" b="1" dirty="0"/>
              <a:t>BIO 220 Northwest-Shoals Community College.  SPRING 2012 - Present</a:t>
            </a:r>
          </a:p>
          <a:p>
            <a:r>
              <a:rPr lang="en-US" sz="1000" b="1" dirty="0"/>
              <a:t> </a:t>
            </a:r>
          </a:p>
          <a:p>
            <a:endParaRPr lang="en-US" sz="1000" dirty="0"/>
          </a:p>
        </p:txBody>
      </p:sp>
      <p:pic>
        <p:nvPicPr>
          <p:cNvPr id="17" name="Picture 16">
            <a:extLst>
              <a:ext uri="{FF2B5EF4-FFF2-40B4-BE49-F238E27FC236}">
                <a16:creationId xmlns:a16="http://schemas.microsoft.com/office/drawing/2014/main" id="{B89FDE7A-A831-8644-8D6A-4A41DDC557D3}"/>
              </a:ext>
            </a:extLst>
          </p:cNvPr>
          <p:cNvPicPr/>
          <p:nvPr/>
        </p:nvPicPr>
        <p:blipFill>
          <a:blip r:embed="rId6">
            <a:extLst>
              <a:ext uri="{28A0092B-C50C-407E-A947-70E740481C1C}">
                <a14:useLocalDpi xmlns:a14="http://schemas.microsoft.com/office/drawing/2010/main"/>
              </a:ext>
            </a:extLst>
          </a:blip>
          <a:stretch>
            <a:fillRect/>
          </a:stretch>
        </p:blipFill>
        <p:spPr>
          <a:xfrm>
            <a:off x="7428842" y="3840614"/>
            <a:ext cx="4716729" cy="2973775"/>
          </a:xfrm>
          <a:prstGeom prst="rect">
            <a:avLst/>
          </a:prstGeom>
          <a:ln w="9525" cap="sq">
            <a:solidFill>
              <a:srgbClr val="000000"/>
            </a:solidFill>
            <a:prstDash val="solid"/>
            <a:miter lim="800000"/>
          </a:ln>
          <a:effectLst/>
        </p:spPr>
      </p:pic>
      <p:sp>
        <p:nvSpPr>
          <p:cNvPr id="19" name="TextBox 18">
            <a:extLst>
              <a:ext uri="{FF2B5EF4-FFF2-40B4-BE49-F238E27FC236}">
                <a16:creationId xmlns:a16="http://schemas.microsoft.com/office/drawing/2014/main" id="{D2DF6125-04FF-A943-A6C7-CB3EF9D49ABA}"/>
              </a:ext>
            </a:extLst>
          </p:cNvPr>
          <p:cNvSpPr txBox="1"/>
          <p:nvPr/>
        </p:nvSpPr>
        <p:spPr>
          <a:xfrm>
            <a:off x="2672077" y="3184382"/>
            <a:ext cx="3908442" cy="1477328"/>
          </a:xfrm>
          <a:prstGeom prst="rect">
            <a:avLst/>
          </a:prstGeom>
          <a:noFill/>
        </p:spPr>
        <p:txBody>
          <a:bodyPr wrap="none" rtlCol="0">
            <a:spAutoFit/>
          </a:bodyPr>
          <a:lstStyle/>
          <a:p>
            <a:r>
              <a:rPr lang="en-US" sz="1000" b="1" dirty="0"/>
              <a:t>Clauson, John M. and Larry P. Elliott. 1996. Comparison of </a:t>
            </a:r>
          </a:p>
          <a:p>
            <a:r>
              <a:rPr lang="en-US" sz="1000" b="1" i="1" dirty="0"/>
              <a:t>Cryptococcus neoformans</a:t>
            </a:r>
            <a:r>
              <a:rPr lang="en-US" sz="1000" b="1" dirty="0"/>
              <a:t> isolates from clinical and environmental </a:t>
            </a:r>
          </a:p>
          <a:p>
            <a:r>
              <a:rPr lang="en-US" sz="1000" b="1" dirty="0"/>
              <a:t>collections in south central Kentucky and surrounding areas.  </a:t>
            </a:r>
          </a:p>
          <a:p>
            <a:r>
              <a:rPr lang="en-US" sz="1000" b="1" dirty="0"/>
              <a:t>Trans. KY. Acad. Sci., 57 (2), 1996,106-111</a:t>
            </a:r>
          </a:p>
          <a:p>
            <a:r>
              <a:rPr lang="en-US" sz="1000" b="1" dirty="0"/>
              <a:t> </a:t>
            </a:r>
          </a:p>
          <a:p>
            <a:r>
              <a:rPr lang="en-US" sz="1000" b="1" dirty="0"/>
              <a:t>Clauson, John M. and Larry P. Elliott. 1987. Hydrocarbon degradation </a:t>
            </a:r>
          </a:p>
          <a:p>
            <a:r>
              <a:rPr lang="en-US" sz="1000" b="1" dirty="0"/>
              <a:t>in a waste-water pond by enriched indigenous microorganisms.  </a:t>
            </a:r>
          </a:p>
          <a:p>
            <a:r>
              <a:rPr lang="en-US" sz="1000" b="1" dirty="0"/>
              <a:t>Trans. KY. Acad. Sci., 48 (3-4), 1987, 76-83.</a:t>
            </a:r>
          </a:p>
          <a:p>
            <a:endParaRPr lang="en-US" sz="1000" dirty="0"/>
          </a:p>
        </p:txBody>
      </p:sp>
      <p:sp>
        <p:nvSpPr>
          <p:cNvPr id="20" name="TextBox 19">
            <a:extLst>
              <a:ext uri="{FF2B5EF4-FFF2-40B4-BE49-F238E27FC236}">
                <a16:creationId xmlns:a16="http://schemas.microsoft.com/office/drawing/2014/main" id="{C271F8A8-0777-9242-9A4F-59F14822D21D}"/>
              </a:ext>
            </a:extLst>
          </p:cNvPr>
          <p:cNvSpPr txBox="1"/>
          <p:nvPr/>
        </p:nvSpPr>
        <p:spPr>
          <a:xfrm flipH="1">
            <a:off x="0" y="3100359"/>
            <a:ext cx="2390077" cy="369332"/>
          </a:xfrm>
          <a:prstGeom prst="rect">
            <a:avLst/>
          </a:prstGeom>
          <a:noFill/>
        </p:spPr>
        <p:txBody>
          <a:bodyPr wrap="square" rtlCol="0">
            <a:spAutoFit/>
          </a:bodyPr>
          <a:lstStyle/>
          <a:p>
            <a:r>
              <a:rPr lang="en-US" dirty="0">
                <a:latin typeface="DIN Condensed" pitchFamily="2" charset="0"/>
              </a:rPr>
              <a:t>Environmental Mycology</a:t>
            </a:r>
          </a:p>
        </p:txBody>
      </p:sp>
      <p:sp>
        <p:nvSpPr>
          <p:cNvPr id="22" name="TextBox 21">
            <a:extLst>
              <a:ext uri="{FF2B5EF4-FFF2-40B4-BE49-F238E27FC236}">
                <a16:creationId xmlns:a16="http://schemas.microsoft.com/office/drawing/2014/main" id="{4E9AAE78-E8F2-D244-B6D1-B259DCB94473}"/>
              </a:ext>
            </a:extLst>
          </p:cNvPr>
          <p:cNvSpPr txBox="1"/>
          <p:nvPr/>
        </p:nvSpPr>
        <p:spPr>
          <a:xfrm>
            <a:off x="8525298" y="3471282"/>
            <a:ext cx="3638145" cy="369332"/>
          </a:xfrm>
          <a:prstGeom prst="rect">
            <a:avLst/>
          </a:prstGeom>
          <a:noFill/>
        </p:spPr>
        <p:txBody>
          <a:bodyPr wrap="square" rtlCol="0">
            <a:spAutoFit/>
          </a:bodyPr>
          <a:lstStyle/>
          <a:p>
            <a:pPr algn="r"/>
            <a:r>
              <a:rPr lang="en-US" dirty="0">
                <a:latin typeface="DIN Condensed" pitchFamily="2" charset="0"/>
              </a:rPr>
              <a:t>Biology Department Safety Seminar</a:t>
            </a:r>
          </a:p>
        </p:txBody>
      </p:sp>
      <p:sp>
        <p:nvSpPr>
          <p:cNvPr id="23" name="TextBox 22">
            <a:extLst>
              <a:ext uri="{FF2B5EF4-FFF2-40B4-BE49-F238E27FC236}">
                <a16:creationId xmlns:a16="http://schemas.microsoft.com/office/drawing/2014/main" id="{2811D634-D4FB-CD48-A9C2-9E649A2D1285}"/>
              </a:ext>
            </a:extLst>
          </p:cNvPr>
          <p:cNvSpPr txBox="1"/>
          <p:nvPr/>
        </p:nvSpPr>
        <p:spPr>
          <a:xfrm>
            <a:off x="10537666" y="-72266"/>
            <a:ext cx="1522725" cy="646331"/>
          </a:xfrm>
          <a:prstGeom prst="rect">
            <a:avLst/>
          </a:prstGeom>
          <a:noFill/>
        </p:spPr>
        <p:txBody>
          <a:bodyPr wrap="none" rtlCol="0">
            <a:spAutoFit/>
          </a:bodyPr>
          <a:lstStyle/>
          <a:p>
            <a:pPr algn="r"/>
            <a:r>
              <a:rPr lang="en-US" dirty="0">
                <a:latin typeface="DIN Condensed" pitchFamily="2" charset="0"/>
              </a:rPr>
              <a:t>208 Microbiology </a:t>
            </a:r>
          </a:p>
          <a:p>
            <a:pPr algn="r"/>
            <a:r>
              <a:rPr lang="en-US" dirty="0">
                <a:latin typeface="DIN Condensed" pitchFamily="2" charset="0"/>
              </a:rPr>
              <a:t>Laboratory Manual</a:t>
            </a:r>
          </a:p>
        </p:txBody>
      </p:sp>
      <p:sp>
        <p:nvSpPr>
          <p:cNvPr id="24" name="TextBox 23">
            <a:extLst>
              <a:ext uri="{FF2B5EF4-FFF2-40B4-BE49-F238E27FC236}">
                <a16:creationId xmlns:a16="http://schemas.microsoft.com/office/drawing/2014/main" id="{DCEB6BB6-9656-404D-9E1C-658565E64A20}"/>
              </a:ext>
            </a:extLst>
          </p:cNvPr>
          <p:cNvSpPr txBox="1"/>
          <p:nvPr/>
        </p:nvSpPr>
        <p:spPr>
          <a:xfrm>
            <a:off x="3265446" y="4506472"/>
            <a:ext cx="3135479" cy="369332"/>
          </a:xfrm>
          <a:prstGeom prst="rect">
            <a:avLst/>
          </a:prstGeom>
          <a:noFill/>
        </p:spPr>
        <p:txBody>
          <a:bodyPr wrap="square" rtlCol="0">
            <a:spAutoFit/>
          </a:bodyPr>
          <a:lstStyle/>
          <a:p>
            <a:pPr algn="ctr"/>
            <a:r>
              <a:rPr lang="en-US" dirty="0">
                <a:latin typeface="DIN Condensed" pitchFamily="2" charset="0"/>
              </a:rPr>
              <a:t>Online Course Development</a:t>
            </a:r>
          </a:p>
        </p:txBody>
      </p:sp>
      <p:sp>
        <p:nvSpPr>
          <p:cNvPr id="25" name="TextBox 24">
            <a:extLst>
              <a:ext uri="{FF2B5EF4-FFF2-40B4-BE49-F238E27FC236}">
                <a16:creationId xmlns:a16="http://schemas.microsoft.com/office/drawing/2014/main" id="{452D5608-F47B-8B44-8823-60DC686C2BB0}"/>
              </a:ext>
            </a:extLst>
          </p:cNvPr>
          <p:cNvSpPr txBox="1"/>
          <p:nvPr/>
        </p:nvSpPr>
        <p:spPr>
          <a:xfrm>
            <a:off x="0" y="-8719"/>
            <a:ext cx="1677254" cy="369332"/>
          </a:xfrm>
          <a:prstGeom prst="rect">
            <a:avLst/>
          </a:prstGeom>
          <a:noFill/>
        </p:spPr>
        <p:txBody>
          <a:bodyPr wrap="none" rtlCol="0">
            <a:spAutoFit/>
          </a:bodyPr>
          <a:lstStyle/>
          <a:p>
            <a:r>
              <a:rPr lang="en-US" dirty="0">
                <a:latin typeface="DIN Condensed" pitchFamily="2" charset="0"/>
              </a:rPr>
              <a:t>Clinical Microbiology</a:t>
            </a:r>
          </a:p>
        </p:txBody>
      </p:sp>
    </p:spTree>
    <p:extLst>
      <p:ext uri="{BB962C8B-B14F-4D97-AF65-F5344CB8AC3E}">
        <p14:creationId xmlns:p14="http://schemas.microsoft.com/office/powerpoint/2010/main" val="384303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8FB11-B899-4710-B944-9D1BA3949C62}"/>
              </a:ext>
            </a:extLst>
          </p:cNvPr>
          <p:cNvSpPr>
            <a:spLocks noGrp="1"/>
          </p:cNvSpPr>
          <p:nvPr>
            <p:ph type="title"/>
          </p:nvPr>
        </p:nvSpPr>
        <p:spPr>
          <a:xfrm>
            <a:off x="1550616" y="558809"/>
            <a:ext cx="5032247" cy="1414941"/>
          </a:xfrm>
        </p:spPr>
        <p:txBody>
          <a:bodyPr>
            <a:normAutofit fontScale="90000"/>
          </a:bodyPr>
          <a:lstStyle/>
          <a:p>
            <a:r>
              <a:rPr lang="en-US" dirty="0">
                <a:solidFill>
                  <a:schemeClr val="bg2"/>
                </a:solidFill>
                <a:latin typeface="Rockwell" panose="02060603020205020403" pitchFamily="18" charset="0"/>
              </a:rPr>
              <a:t>Naomi S. Rowland, M.S.</a:t>
            </a:r>
            <a:br>
              <a:rPr lang="en-US" sz="3200" dirty="0">
                <a:solidFill>
                  <a:schemeClr val="bg2"/>
                </a:solidFill>
                <a:latin typeface="Rockwell" panose="02060603020205020403" pitchFamily="18" charset="0"/>
              </a:rPr>
            </a:br>
            <a:r>
              <a:rPr lang="en-US" sz="2700" dirty="0">
                <a:solidFill>
                  <a:schemeClr val="bg2"/>
                </a:solidFill>
                <a:latin typeface="Rockwell" panose="02060603020205020403" pitchFamily="18" charset="0"/>
              </a:rPr>
              <a:t>Biology Lab Instructor &amp;</a:t>
            </a:r>
            <a:br>
              <a:rPr lang="en-US" sz="2700" dirty="0">
                <a:solidFill>
                  <a:schemeClr val="bg2"/>
                </a:solidFill>
                <a:latin typeface="Rockwell" panose="02060603020205020403" pitchFamily="18" charset="0"/>
              </a:rPr>
            </a:br>
            <a:r>
              <a:rPr lang="en-US" sz="2700" dirty="0">
                <a:solidFill>
                  <a:schemeClr val="bg2"/>
                </a:solidFill>
                <a:latin typeface="Rockwell" panose="02060603020205020403" pitchFamily="18" charset="0"/>
              </a:rPr>
              <a:t>Biotechnology Center Coordinator</a:t>
            </a:r>
            <a:br>
              <a:rPr lang="en-US" sz="2200" dirty="0">
                <a:solidFill>
                  <a:schemeClr val="bg2"/>
                </a:solidFill>
                <a:latin typeface="Rockwell" panose="02060603020205020403" pitchFamily="18" charset="0"/>
              </a:rPr>
            </a:br>
            <a:endParaRPr lang="en-US" sz="2200" dirty="0">
              <a:solidFill>
                <a:schemeClr val="bg2"/>
              </a:solidFill>
            </a:endParaRPr>
          </a:p>
        </p:txBody>
      </p:sp>
      <p:sp>
        <p:nvSpPr>
          <p:cNvPr id="5" name="TextBox 4">
            <a:extLst>
              <a:ext uri="{FF2B5EF4-FFF2-40B4-BE49-F238E27FC236}">
                <a16:creationId xmlns:a16="http://schemas.microsoft.com/office/drawing/2014/main" id="{371C947F-2429-48ED-A634-A52ACC944988}"/>
              </a:ext>
            </a:extLst>
          </p:cNvPr>
          <p:cNvSpPr txBox="1"/>
          <p:nvPr/>
        </p:nvSpPr>
        <p:spPr>
          <a:xfrm>
            <a:off x="8281114" y="940642"/>
            <a:ext cx="6104586" cy="646331"/>
          </a:xfrm>
          <a:prstGeom prst="rect">
            <a:avLst/>
          </a:prstGeom>
          <a:noFill/>
        </p:spPr>
        <p:txBody>
          <a:bodyPr wrap="square">
            <a:spAutoFit/>
          </a:bodyPr>
          <a:lstStyle/>
          <a:p>
            <a:r>
              <a:rPr lang="en-US" b="1" dirty="0">
                <a:solidFill>
                  <a:schemeClr val="bg1"/>
                </a:solidFill>
                <a:cs typeface="Arial" charset="0"/>
              </a:rPr>
              <a:t>M.S. </a:t>
            </a:r>
            <a:r>
              <a:rPr lang="en-US" dirty="0">
                <a:solidFill>
                  <a:schemeClr val="bg1"/>
                </a:solidFill>
                <a:cs typeface="Arial" charset="0"/>
              </a:rPr>
              <a:t>2005 University of Tennessee</a:t>
            </a:r>
          </a:p>
          <a:p>
            <a:r>
              <a:rPr lang="en-US" b="1" dirty="0">
                <a:solidFill>
                  <a:schemeClr val="bg1"/>
                </a:solidFill>
                <a:cs typeface="Arial" charset="0"/>
              </a:rPr>
              <a:t>B.S. </a:t>
            </a:r>
            <a:r>
              <a:rPr lang="en-US" dirty="0">
                <a:solidFill>
                  <a:schemeClr val="bg1"/>
                </a:solidFill>
                <a:cs typeface="Arial" charset="0"/>
              </a:rPr>
              <a:t>2003 Western Kentucky University</a:t>
            </a:r>
          </a:p>
        </p:txBody>
      </p:sp>
      <p:sp>
        <p:nvSpPr>
          <p:cNvPr id="7" name="TextBox 6">
            <a:extLst>
              <a:ext uri="{FF2B5EF4-FFF2-40B4-BE49-F238E27FC236}">
                <a16:creationId xmlns:a16="http://schemas.microsoft.com/office/drawing/2014/main" id="{A4A3A90D-8421-4783-A5BF-18F4C6C20D45}"/>
              </a:ext>
            </a:extLst>
          </p:cNvPr>
          <p:cNvSpPr txBox="1"/>
          <p:nvPr/>
        </p:nvSpPr>
        <p:spPr>
          <a:xfrm>
            <a:off x="51902" y="1881284"/>
            <a:ext cx="5557234" cy="1200329"/>
          </a:xfrm>
          <a:prstGeom prst="rect">
            <a:avLst/>
          </a:prstGeom>
          <a:noFill/>
        </p:spPr>
        <p:txBody>
          <a:bodyPr wrap="square">
            <a:spAutoFit/>
          </a:bodyPr>
          <a:lstStyle/>
          <a:p>
            <a:pPr marL="109728" indent="0" algn="ctr">
              <a:buNone/>
            </a:pPr>
            <a:r>
              <a:rPr lang="en-US" b="1" u="sng" dirty="0">
                <a:solidFill>
                  <a:schemeClr val="accent1">
                    <a:lumMod val="50000"/>
                  </a:schemeClr>
                </a:solidFill>
                <a:effectLst/>
                <a:ea typeface="Tahoma" panose="020B0604030504040204" pitchFamily="34" charset="0"/>
                <a:cs typeface="Tahoma" panose="020B0604030504040204" pitchFamily="34" charset="0"/>
              </a:rPr>
              <a:t>Courses</a:t>
            </a:r>
          </a:p>
          <a:p>
            <a:r>
              <a:rPr lang="en-US" dirty="0">
                <a:cs typeface="Arial" charset="0"/>
              </a:rPr>
              <a:t>BIOL 212 Genome Discovery and Exploration</a:t>
            </a:r>
          </a:p>
          <a:p>
            <a:r>
              <a:rPr lang="en-US" dirty="0">
                <a:cs typeface="Arial" charset="0"/>
              </a:rPr>
              <a:t>BIOL 319 Introductory Cell and Molecular Biology</a:t>
            </a:r>
          </a:p>
          <a:p>
            <a:r>
              <a:rPr lang="en-US" dirty="0">
                <a:cs typeface="Arial" charset="0"/>
              </a:rPr>
              <a:t>BIOL 322 Introductory Cell and Molecular Biology Labs</a:t>
            </a:r>
          </a:p>
        </p:txBody>
      </p:sp>
      <p:sp>
        <p:nvSpPr>
          <p:cNvPr id="9" name="TextBox 8">
            <a:extLst>
              <a:ext uri="{FF2B5EF4-FFF2-40B4-BE49-F238E27FC236}">
                <a16:creationId xmlns:a16="http://schemas.microsoft.com/office/drawing/2014/main" id="{0C81AA20-D4CE-4020-B080-8E76AD0E22F9}"/>
              </a:ext>
            </a:extLst>
          </p:cNvPr>
          <p:cNvSpPr txBox="1"/>
          <p:nvPr/>
        </p:nvSpPr>
        <p:spPr>
          <a:xfrm>
            <a:off x="6582864" y="1881284"/>
            <a:ext cx="5557234" cy="707886"/>
          </a:xfrm>
          <a:prstGeom prst="rect">
            <a:avLst/>
          </a:prstGeom>
          <a:noFill/>
        </p:spPr>
        <p:txBody>
          <a:bodyPr wrap="square">
            <a:spAutoFit/>
          </a:bodyPr>
          <a:lstStyle/>
          <a:p>
            <a:r>
              <a:rPr lang="en-US" sz="2000" b="1" dirty="0">
                <a:solidFill>
                  <a:schemeClr val="tx2">
                    <a:lumMod val="75000"/>
                    <a:lumOff val="25000"/>
                  </a:schemeClr>
                </a:solidFill>
              </a:rPr>
              <a:t>Interested in working in the Biotechnology Center as a student worker? </a:t>
            </a:r>
          </a:p>
        </p:txBody>
      </p:sp>
      <p:sp>
        <p:nvSpPr>
          <p:cNvPr id="11" name="TextBox 10">
            <a:extLst>
              <a:ext uri="{FF2B5EF4-FFF2-40B4-BE49-F238E27FC236}">
                <a16:creationId xmlns:a16="http://schemas.microsoft.com/office/drawing/2014/main" id="{DF79D5AF-F3AE-4610-9F4B-5664E82538B3}"/>
              </a:ext>
            </a:extLst>
          </p:cNvPr>
          <p:cNvSpPr txBox="1"/>
          <p:nvPr/>
        </p:nvSpPr>
        <p:spPr>
          <a:xfrm>
            <a:off x="5029198" y="6519446"/>
            <a:ext cx="2466306" cy="338554"/>
          </a:xfrm>
          <a:prstGeom prst="rect">
            <a:avLst/>
          </a:prstGeom>
          <a:noFill/>
        </p:spPr>
        <p:txBody>
          <a:bodyPr wrap="square">
            <a:spAutoFit/>
          </a:bodyPr>
          <a:lstStyle/>
          <a:p>
            <a:r>
              <a:rPr lang="en-US" sz="1600" dirty="0" err="1">
                <a:solidFill>
                  <a:srgbClr val="FF0000"/>
                </a:solidFill>
              </a:rPr>
              <a:t>Naomi.rowland@wku.edu</a:t>
            </a:r>
            <a:endParaRPr lang="en-US" sz="1600" dirty="0">
              <a:solidFill>
                <a:srgbClr val="00B0F0"/>
              </a:solidFill>
            </a:endParaRPr>
          </a:p>
        </p:txBody>
      </p:sp>
      <p:sp>
        <p:nvSpPr>
          <p:cNvPr id="15" name="TextBox 14">
            <a:extLst>
              <a:ext uri="{FF2B5EF4-FFF2-40B4-BE49-F238E27FC236}">
                <a16:creationId xmlns:a16="http://schemas.microsoft.com/office/drawing/2014/main" id="{02AF24CE-A618-44ED-AC0A-33811D7E0EC3}"/>
              </a:ext>
            </a:extLst>
          </p:cNvPr>
          <p:cNvSpPr txBox="1"/>
          <p:nvPr/>
        </p:nvSpPr>
        <p:spPr>
          <a:xfrm>
            <a:off x="6366457" y="2526975"/>
            <a:ext cx="5557234" cy="2554545"/>
          </a:xfrm>
          <a:prstGeom prst="rect">
            <a:avLst/>
          </a:prstGeom>
          <a:noFill/>
        </p:spPr>
        <p:txBody>
          <a:bodyPr wrap="square">
            <a:spAutoFit/>
          </a:bodyPr>
          <a:lstStyle/>
          <a:p>
            <a:pPr marL="285750" lvl="0" indent="-285750">
              <a:buFont typeface="Arial" panose="020B0604020202020204" pitchFamily="34" charset="0"/>
              <a:buChar char="•"/>
            </a:pPr>
            <a:r>
              <a:rPr lang="en-US" sz="2000" dirty="0">
                <a:solidFill>
                  <a:schemeClr val="tx2">
                    <a:lumMod val="65000"/>
                    <a:lumOff val="35000"/>
                  </a:schemeClr>
                </a:solidFill>
              </a:rPr>
              <a:t>Maintain the WKU Biotechnology Center equipment.</a:t>
            </a:r>
          </a:p>
          <a:p>
            <a:pPr marL="285750" indent="-285750">
              <a:buFont typeface="Arial" panose="020B0604020202020204" pitchFamily="34" charset="0"/>
              <a:buChar char="•"/>
            </a:pPr>
            <a:r>
              <a:rPr lang="en-US" sz="2000" dirty="0">
                <a:solidFill>
                  <a:schemeClr val="tx2">
                    <a:lumMod val="65000"/>
                    <a:lumOff val="35000"/>
                  </a:schemeClr>
                </a:solidFill>
              </a:rPr>
              <a:t>Assist students and faculty with general lab questions.</a:t>
            </a:r>
          </a:p>
          <a:p>
            <a:pPr marL="285750" indent="-285750">
              <a:buFont typeface="Arial" panose="020B0604020202020204" pitchFamily="34" charset="0"/>
              <a:buChar char="•"/>
            </a:pPr>
            <a:r>
              <a:rPr lang="en-US" sz="2000" dirty="0">
                <a:solidFill>
                  <a:schemeClr val="tx2">
                    <a:lumMod val="65000"/>
                    <a:lumOff val="35000"/>
                  </a:schemeClr>
                </a:solidFill>
              </a:rPr>
              <a:t>Help prepare materials for biology lab courses.</a:t>
            </a:r>
          </a:p>
          <a:p>
            <a:pPr marL="285750" indent="-285750">
              <a:buFont typeface="Arial" panose="020B0604020202020204" pitchFamily="34" charset="0"/>
              <a:buChar char="•"/>
            </a:pPr>
            <a:r>
              <a:rPr lang="en-US" sz="2000" dirty="0">
                <a:solidFill>
                  <a:schemeClr val="tx2">
                    <a:lumMod val="65000"/>
                    <a:lumOff val="35000"/>
                  </a:schemeClr>
                </a:solidFill>
              </a:rPr>
              <a:t>Represent the Dept of Biology in elementary school outreach programs.</a:t>
            </a:r>
          </a:p>
          <a:p>
            <a:pPr marL="285750" lvl="0" indent="-285750">
              <a:buFont typeface="Arial" panose="020B0604020202020204" pitchFamily="34" charset="0"/>
              <a:buChar char="•"/>
            </a:pPr>
            <a:endParaRPr lang="en-US" sz="2000" dirty="0"/>
          </a:p>
        </p:txBody>
      </p:sp>
      <p:pic>
        <p:nvPicPr>
          <p:cNvPr id="6" name="Picture 5" descr="Naomi with BIOL 212 TAs (Hasitha, Sarah and Matthew having a little fun while preparing class materials.">
            <a:extLst>
              <a:ext uri="{FF2B5EF4-FFF2-40B4-BE49-F238E27FC236}">
                <a16:creationId xmlns:a16="http://schemas.microsoft.com/office/drawing/2014/main" id="{3ED4F653-DA90-E94C-9C63-24714BD4EF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09" y="3143029"/>
            <a:ext cx="2699620" cy="3509506"/>
          </a:xfrm>
          <a:prstGeom prst="rect">
            <a:avLst/>
          </a:prstGeom>
        </p:spPr>
      </p:pic>
      <p:pic>
        <p:nvPicPr>
          <p:cNvPr id="10" name="Picture 9" descr="Naomi with Nick, Sarah and Lexi, preparing BIOL 322 materials for class.">
            <a:extLst>
              <a:ext uri="{FF2B5EF4-FFF2-40B4-BE49-F238E27FC236}">
                <a16:creationId xmlns:a16="http://schemas.microsoft.com/office/drawing/2014/main" id="{A00D312E-AC4D-0E45-9B72-6B96A8513B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85" r="40008"/>
          <a:stretch/>
        </p:blipFill>
        <p:spPr>
          <a:xfrm>
            <a:off x="3575200" y="3301344"/>
            <a:ext cx="2199386" cy="3057889"/>
          </a:xfrm>
          <a:prstGeom prst="rect">
            <a:avLst/>
          </a:prstGeom>
        </p:spPr>
      </p:pic>
      <p:pic>
        <p:nvPicPr>
          <p:cNvPr id="14" name="Picture 13" descr="Naomi and Rodney in EBS discussing phage data.">
            <a:extLst>
              <a:ext uri="{FF2B5EF4-FFF2-40B4-BE49-F238E27FC236}">
                <a16:creationId xmlns:a16="http://schemas.microsoft.com/office/drawing/2014/main" id="{434A057B-5B09-B845-85D4-B9CDBA5E0C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4235" y="4657803"/>
            <a:ext cx="3097659" cy="2065106"/>
          </a:xfrm>
          <a:prstGeom prst="rect">
            <a:avLst/>
          </a:prstGeom>
        </p:spPr>
      </p:pic>
      <p:pic>
        <p:nvPicPr>
          <p:cNvPr id="21" name="Picture 20" descr="Tetrahymena cell that has phagocytized india ink (photo taken in BIOL 322).">
            <a:extLst>
              <a:ext uri="{FF2B5EF4-FFF2-40B4-BE49-F238E27FC236}">
                <a16:creationId xmlns:a16="http://schemas.microsoft.com/office/drawing/2014/main" id="{BDDFF88E-AFD0-B94F-8995-5B1AD50C78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765754" y="4653882"/>
            <a:ext cx="1219200" cy="1905000"/>
          </a:xfrm>
          <a:prstGeom prst="rect">
            <a:avLst/>
          </a:prstGeom>
        </p:spPr>
      </p:pic>
      <p:pic>
        <p:nvPicPr>
          <p:cNvPr id="23" name="Picture 22" descr="Tetrahymena cell a student in my class has stained with methyl green to visualize and measure the macronucleus.">
            <a:extLst>
              <a:ext uri="{FF2B5EF4-FFF2-40B4-BE49-F238E27FC236}">
                <a16:creationId xmlns:a16="http://schemas.microsoft.com/office/drawing/2014/main" id="{FA4ACE42-E774-E743-A42F-89118F11F8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285793" y="1964013"/>
            <a:ext cx="1079500" cy="1155700"/>
          </a:xfrm>
          <a:prstGeom prst="rect">
            <a:avLst/>
          </a:prstGeom>
        </p:spPr>
      </p:pic>
      <p:pic>
        <p:nvPicPr>
          <p:cNvPr id="4" name="Picture 3" descr="A person wearing glasses&#10;&#10;Description automatically generated with low confidence">
            <a:extLst>
              <a:ext uri="{FF2B5EF4-FFF2-40B4-BE49-F238E27FC236}">
                <a16:creationId xmlns:a16="http://schemas.microsoft.com/office/drawing/2014/main" id="{118FF67E-C2AC-4A10-AEBA-ED9F778D4E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20226"/>
            <a:ext cx="1460392" cy="1840094"/>
          </a:xfrm>
          <a:prstGeom prst="rect">
            <a:avLst/>
          </a:prstGeom>
        </p:spPr>
      </p:pic>
    </p:spTree>
    <p:extLst>
      <p:ext uri="{BB962C8B-B14F-4D97-AF65-F5344CB8AC3E}">
        <p14:creationId xmlns:p14="http://schemas.microsoft.com/office/powerpoint/2010/main" val="229973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29E9E-3459-48AE-81F3-3FD32C392110}"/>
              </a:ext>
            </a:extLst>
          </p:cNvPr>
          <p:cNvSpPr>
            <a:spLocks noGrp="1"/>
          </p:cNvSpPr>
          <p:nvPr>
            <p:ph type="title"/>
          </p:nvPr>
        </p:nvSpPr>
        <p:spPr>
          <a:xfrm>
            <a:off x="1452785" y="425679"/>
            <a:ext cx="5087589" cy="1384491"/>
          </a:xfrm>
        </p:spPr>
        <p:txBody>
          <a:bodyPr>
            <a:normAutofit/>
          </a:bodyPr>
          <a:lstStyle/>
          <a:p>
            <a:r>
              <a:rPr lang="en-US" sz="2700" dirty="0">
                <a:latin typeface="Rockwell" panose="02060603020205020403" pitchFamily="18" charset="0"/>
                <a:cs typeface="Bangla MN" pitchFamily="2" charset="0"/>
              </a:rPr>
              <a:t>John  Andersland</a:t>
            </a:r>
            <a:br>
              <a:rPr lang="en-US" sz="2700" dirty="0">
                <a:latin typeface="Rockwell" panose="02060603020205020403" pitchFamily="18" charset="0"/>
                <a:cs typeface="Bangla MN" pitchFamily="2" charset="0"/>
              </a:rPr>
            </a:br>
            <a:r>
              <a:rPr lang="en-US" sz="2700" dirty="0">
                <a:latin typeface="Rockwell" panose="02060603020205020403" pitchFamily="18" charset="0"/>
              </a:rPr>
              <a:t>Coordinator, Ogden College Electron Microscopy Facility</a:t>
            </a:r>
          </a:p>
        </p:txBody>
      </p:sp>
      <p:pic>
        <p:nvPicPr>
          <p:cNvPr id="6" name="Picture 5">
            <a:extLst>
              <a:ext uri="{FF2B5EF4-FFF2-40B4-BE49-F238E27FC236}">
                <a16:creationId xmlns:a16="http://schemas.microsoft.com/office/drawing/2014/main" id="{43A2F537-4E8B-4E70-AF02-F3758DD019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67598"/>
            <a:ext cx="2206326" cy="2244631"/>
          </a:xfrm>
          <a:prstGeom prst="rect">
            <a:avLst/>
          </a:prstGeom>
        </p:spPr>
      </p:pic>
      <p:pic>
        <p:nvPicPr>
          <p:cNvPr id="7" name="Picture 6">
            <a:extLst>
              <a:ext uri="{FF2B5EF4-FFF2-40B4-BE49-F238E27FC236}">
                <a16:creationId xmlns:a16="http://schemas.microsoft.com/office/drawing/2014/main" id="{B886FD75-AA24-4DB6-B2FD-397BEE65E3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19331"/>
            <a:ext cx="2451558" cy="1838669"/>
          </a:xfrm>
          <a:prstGeom prst="rect">
            <a:avLst/>
          </a:prstGeom>
        </p:spPr>
      </p:pic>
      <p:sp>
        <p:nvSpPr>
          <p:cNvPr id="9" name="TextBox 8">
            <a:extLst>
              <a:ext uri="{FF2B5EF4-FFF2-40B4-BE49-F238E27FC236}">
                <a16:creationId xmlns:a16="http://schemas.microsoft.com/office/drawing/2014/main" id="{570075FD-E83A-4884-9B51-9F49172CA1FB}"/>
              </a:ext>
            </a:extLst>
          </p:cNvPr>
          <p:cNvSpPr txBox="1"/>
          <p:nvPr/>
        </p:nvSpPr>
        <p:spPr>
          <a:xfrm>
            <a:off x="0" y="1898064"/>
            <a:ext cx="2368627" cy="646331"/>
          </a:xfrm>
          <a:prstGeom prst="rect">
            <a:avLst/>
          </a:prstGeom>
          <a:noFill/>
        </p:spPr>
        <p:txBody>
          <a:bodyPr wrap="square">
            <a:spAutoFit/>
          </a:bodyPr>
          <a:lstStyle/>
          <a:p>
            <a:r>
              <a:rPr lang="en-US" dirty="0">
                <a:latin typeface="DIN Condensed" pitchFamily="2" charset="0"/>
              </a:rPr>
              <a:t>Scanning Electron Microscope (SEM)</a:t>
            </a:r>
            <a:endParaRPr lang="en-US" dirty="0"/>
          </a:p>
        </p:txBody>
      </p:sp>
      <p:pic>
        <p:nvPicPr>
          <p:cNvPr id="10" name="Picture 9">
            <a:extLst>
              <a:ext uri="{FF2B5EF4-FFF2-40B4-BE49-F238E27FC236}">
                <a16:creationId xmlns:a16="http://schemas.microsoft.com/office/drawing/2014/main" id="{1A5F6734-71FC-4773-B296-6142F0FCB8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95292" y="2889238"/>
            <a:ext cx="2521501" cy="1841232"/>
          </a:xfrm>
          <a:prstGeom prst="rect">
            <a:avLst/>
          </a:prstGeom>
        </p:spPr>
      </p:pic>
      <p:pic>
        <p:nvPicPr>
          <p:cNvPr id="11" name="Picture 10">
            <a:extLst>
              <a:ext uri="{FF2B5EF4-FFF2-40B4-BE49-F238E27FC236}">
                <a16:creationId xmlns:a16="http://schemas.microsoft.com/office/drawing/2014/main" id="{13532AF4-144D-4EA5-9F55-EE7A3F775E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7735" y="4996886"/>
            <a:ext cx="2534265" cy="1841232"/>
          </a:xfrm>
          <a:prstGeom prst="rect">
            <a:avLst/>
          </a:prstGeom>
        </p:spPr>
      </p:pic>
      <p:pic>
        <p:nvPicPr>
          <p:cNvPr id="12" name="Picture 11">
            <a:extLst>
              <a:ext uri="{FF2B5EF4-FFF2-40B4-BE49-F238E27FC236}">
                <a16:creationId xmlns:a16="http://schemas.microsoft.com/office/drawing/2014/main" id="{E12F81C3-240D-45D0-BCA5-372F5A4991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9658" y="2466967"/>
            <a:ext cx="2521502" cy="3782253"/>
          </a:xfrm>
          <a:prstGeom prst="rect">
            <a:avLst/>
          </a:prstGeom>
        </p:spPr>
      </p:pic>
      <p:pic>
        <p:nvPicPr>
          <p:cNvPr id="13" name="Picture 12">
            <a:extLst>
              <a:ext uri="{FF2B5EF4-FFF2-40B4-BE49-F238E27FC236}">
                <a16:creationId xmlns:a16="http://schemas.microsoft.com/office/drawing/2014/main" id="{DE710DB6-75D5-488D-9E42-03269B84234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725903" y="4524909"/>
            <a:ext cx="2137586" cy="1702994"/>
          </a:xfrm>
          <a:prstGeom prst="rect">
            <a:avLst/>
          </a:prstGeom>
        </p:spPr>
      </p:pic>
      <p:pic>
        <p:nvPicPr>
          <p:cNvPr id="14" name="Picture 13">
            <a:extLst>
              <a:ext uri="{FF2B5EF4-FFF2-40B4-BE49-F238E27FC236}">
                <a16:creationId xmlns:a16="http://schemas.microsoft.com/office/drawing/2014/main" id="{F584299E-D3A3-4780-B81F-BC9655A813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32072" y="2466967"/>
            <a:ext cx="2137586" cy="2036625"/>
          </a:xfrm>
          <a:prstGeom prst="rect">
            <a:avLst/>
          </a:prstGeom>
        </p:spPr>
      </p:pic>
      <p:sp>
        <p:nvSpPr>
          <p:cNvPr id="16" name="TextBox 15">
            <a:extLst>
              <a:ext uri="{FF2B5EF4-FFF2-40B4-BE49-F238E27FC236}">
                <a16:creationId xmlns:a16="http://schemas.microsoft.com/office/drawing/2014/main" id="{9938D93C-FD0B-4416-8A4A-3E243BEB1FE1}"/>
              </a:ext>
            </a:extLst>
          </p:cNvPr>
          <p:cNvSpPr txBox="1"/>
          <p:nvPr/>
        </p:nvSpPr>
        <p:spPr>
          <a:xfrm>
            <a:off x="3316840" y="2038006"/>
            <a:ext cx="4781320" cy="366445"/>
          </a:xfrm>
          <a:prstGeom prst="rect">
            <a:avLst/>
          </a:prstGeom>
          <a:noFill/>
        </p:spPr>
        <p:txBody>
          <a:bodyPr wrap="square">
            <a:spAutoFit/>
          </a:bodyPr>
          <a:lstStyle/>
          <a:p>
            <a:pPr algn="ctr"/>
            <a:r>
              <a:rPr lang="en-US" dirty="0">
                <a:latin typeface="DIN Condensed" pitchFamily="2" charset="0"/>
              </a:rPr>
              <a:t>Transmission Electron Microscope (TEM)</a:t>
            </a:r>
          </a:p>
        </p:txBody>
      </p:sp>
      <p:sp>
        <p:nvSpPr>
          <p:cNvPr id="18" name="TextBox 17">
            <a:extLst>
              <a:ext uri="{FF2B5EF4-FFF2-40B4-BE49-F238E27FC236}">
                <a16:creationId xmlns:a16="http://schemas.microsoft.com/office/drawing/2014/main" id="{F16D4CED-AC0B-4501-BBE9-53C2C48ED66C}"/>
              </a:ext>
            </a:extLst>
          </p:cNvPr>
          <p:cNvSpPr txBox="1"/>
          <p:nvPr/>
        </p:nvSpPr>
        <p:spPr>
          <a:xfrm>
            <a:off x="9695292" y="1996399"/>
            <a:ext cx="2254785" cy="646331"/>
          </a:xfrm>
          <a:prstGeom prst="rect">
            <a:avLst/>
          </a:prstGeom>
          <a:noFill/>
        </p:spPr>
        <p:txBody>
          <a:bodyPr wrap="square">
            <a:spAutoFit/>
          </a:bodyPr>
          <a:lstStyle/>
          <a:p>
            <a:pPr algn="ctr"/>
            <a:r>
              <a:rPr lang="en-US" dirty="0">
                <a:latin typeface="DIN Condensed" pitchFamily="2" charset="0"/>
              </a:rPr>
              <a:t>Z-stepping Light</a:t>
            </a:r>
          </a:p>
          <a:p>
            <a:pPr algn="ctr"/>
            <a:r>
              <a:rPr lang="en-US" dirty="0">
                <a:latin typeface="DIN Condensed" pitchFamily="2" charset="0"/>
              </a:rPr>
              <a:t> Microscope (LM)</a:t>
            </a:r>
          </a:p>
        </p:txBody>
      </p:sp>
      <p:sp>
        <p:nvSpPr>
          <p:cNvPr id="15" name="TextBox 14">
            <a:extLst>
              <a:ext uri="{FF2B5EF4-FFF2-40B4-BE49-F238E27FC236}">
                <a16:creationId xmlns:a16="http://schemas.microsoft.com/office/drawing/2014/main" id="{4AB48D2D-9BAE-45A7-AB13-4CFC70C12065}"/>
              </a:ext>
            </a:extLst>
          </p:cNvPr>
          <p:cNvSpPr txBox="1"/>
          <p:nvPr/>
        </p:nvSpPr>
        <p:spPr>
          <a:xfrm>
            <a:off x="9148902" y="1417044"/>
            <a:ext cx="2966185" cy="369332"/>
          </a:xfrm>
          <a:prstGeom prst="rect">
            <a:avLst/>
          </a:prstGeom>
          <a:noFill/>
        </p:spPr>
        <p:txBody>
          <a:bodyPr wrap="square">
            <a:spAutoFit/>
          </a:bodyPr>
          <a:lstStyle/>
          <a:p>
            <a:r>
              <a:rPr lang="en-US" b="0" i="0" dirty="0">
                <a:solidFill>
                  <a:schemeClr val="bg2"/>
                </a:solidFill>
                <a:effectLst/>
              </a:rPr>
              <a:t>Ph.D. Cornell University</a:t>
            </a:r>
            <a:endParaRPr lang="en-US" dirty="0">
              <a:solidFill>
                <a:schemeClr val="bg2"/>
              </a:solidFill>
            </a:endParaRPr>
          </a:p>
        </p:txBody>
      </p:sp>
      <p:sp>
        <p:nvSpPr>
          <p:cNvPr id="20" name="TextBox 19">
            <a:extLst>
              <a:ext uri="{FF2B5EF4-FFF2-40B4-BE49-F238E27FC236}">
                <a16:creationId xmlns:a16="http://schemas.microsoft.com/office/drawing/2014/main" id="{FC2EFC11-84E7-45B3-B5E6-E41D7CB61750}"/>
              </a:ext>
            </a:extLst>
          </p:cNvPr>
          <p:cNvSpPr txBox="1"/>
          <p:nvPr/>
        </p:nvSpPr>
        <p:spPr>
          <a:xfrm>
            <a:off x="4794697" y="6566233"/>
            <a:ext cx="2451558" cy="307777"/>
          </a:xfrm>
          <a:prstGeom prst="rect">
            <a:avLst/>
          </a:prstGeom>
          <a:noFill/>
        </p:spPr>
        <p:txBody>
          <a:bodyPr wrap="square">
            <a:spAutoFit/>
          </a:bodyPr>
          <a:lstStyle/>
          <a:p>
            <a:pPr algn="l"/>
            <a:r>
              <a:rPr lang="en-US" sz="1400" b="0" i="0" u="none" strike="noStrike" dirty="0">
                <a:solidFill>
                  <a:srgbClr val="FF0000"/>
                </a:solidFill>
                <a:effectLst/>
                <a:latin typeface="Open Sans" panose="020B0606030504020204" pitchFamily="34" charset="0"/>
                <a:hlinkClick r:id="rId9">
                  <a:extLst>
                    <a:ext uri="{A12FA001-AC4F-418D-AE19-62706E023703}">
                      <ahyp:hlinkClr xmlns:ahyp="http://schemas.microsoft.com/office/drawing/2018/hyperlinkcolor" val="tx"/>
                    </a:ext>
                  </a:extLst>
                </a:hlinkClick>
              </a:rPr>
              <a:t>john.andersland@wku.edu</a:t>
            </a:r>
            <a:endParaRPr lang="en-US" sz="1400" b="0" i="0" dirty="0">
              <a:solidFill>
                <a:srgbClr val="FF0000"/>
              </a:solidFill>
              <a:effectLst/>
              <a:latin typeface="Open Sans" panose="020B0606030504020204" pitchFamily="34" charset="0"/>
            </a:endParaRPr>
          </a:p>
        </p:txBody>
      </p:sp>
      <p:sp>
        <p:nvSpPr>
          <p:cNvPr id="22" name="TextBox 21">
            <a:extLst>
              <a:ext uri="{FF2B5EF4-FFF2-40B4-BE49-F238E27FC236}">
                <a16:creationId xmlns:a16="http://schemas.microsoft.com/office/drawing/2014/main" id="{EE15ED04-D17C-4B60-A59B-30CFCB2BA6A9}"/>
              </a:ext>
            </a:extLst>
          </p:cNvPr>
          <p:cNvSpPr txBox="1"/>
          <p:nvPr/>
        </p:nvSpPr>
        <p:spPr>
          <a:xfrm>
            <a:off x="9194480" y="434423"/>
            <a:ext cx="2966185" cy="646331"/>
          </a:xfrm>
          <a:prstGeom prst="rect">
            <a:avLst/>
          </a:prstGeom>
          <a:noFill/>
        </p:spPr>
        <p:txBody>
          <a:bodyPr wrap="square">
            <a:spAutoFit/>
          </a:bodyPr>
          <a:lstStyle/>
          <a:p>
            <a:r>
              <a:rPr lang="en-US" b="0" i="0" dirty="0">
                <a:solidFill>
                  <a:schemeClr val="bg2"/>
                </a:solidFill>
                <a:effectLst/>
              </a:rPr>
              <a:t>Courses</a:t>
            </a:r>
          </a:p>
          <a:p>
            <a:r>
              <a:rPr lang="en-US" b="0" i="0" dirty="0">
                <a:solidFill>
                  <a:schemeClr val="bg2"/>
                </a:solidFill>
                <a:effectLst/>
              </a:rPr>
              <a:t>BIO 404 Electron Microscopy</a:t>
            </a:r>
            <a:endParaRPr lang="en-US" dirty="0">
              <a:solidFill>
                <a:schemeClr val="bg2"/>
              </a:solidFill>
            </a:endParaRPr>
          </a:p>
        </p:txBody>
      </p:sp>
      <p:pic>
        <p:nvPicPr>
          <p:cNvPr id="1026" name="Picture 2" descr="John Andersland, Ph.D. Cornell University">
            <a:extLst>
              <a:ext uri="{FF2B5EF4-FFF2-40B4-BE49-F238E27FC236}">
                <a16:creationId xmlns:a16="http://schemas.microsoft.com/office/drawing/2014/main" id="{0A05F0AD-9B9F-4372-A132-A0E2558B27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675" y="-7435"/>
            <a:ext cx="1466460" cy="1847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35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10492CA-0861-4F91-BF72-CFE13C3E68E5}"/>
              </a:ext>
            </a:extLst>
          </p:cNvPr>
          <p:cNvSpPr>
            <a:spLocks noGrp="1"/>
          </p:cNvSpPr>
          <p:nvPr>
            <p:ph type="title"/>
          </p:nvPr>
        </p:nvSpPr>
        <p:spPr>
          <a:xfrm>
            <a:off x="2427951" y="466343"/>
            <a:ext cx="3778401" cy="1362114"/>
          </a:xfrm>
        </p:spPr>
        <p:txBody>
          <a:bodyPr>
            <a:normAutofit/>
          </a:bodyPr>
          <a:lstStyle/>
          <a:p>
            <a:r>
              <a:rPr lang="en-US" sz="2800" dirty="0">
                <a:latin typeface="Rockwell" panose="02060603020205020403" pitchFamily="18" charset="0"/>
              </a:rPr>
              <a:t>Dr. Michael Stokes</a:t>
            </a:r>
            <a:br>
              <a:rPr lang="en-US" sz="2800" dirty="0">
                <a:latin typeface="Rockwell" panose="02060603020205020403" pitchFamily="18" charset="0"/>
              </a:rPr>
            </a:br>
            <a:r>
              <a:rPr lang="en-US" sz="2800" dirty="0">
                <a:latin typeface="Rockwell" panose="02060603020205020403" pitchFamily="18" charset="0"/>
              </a:rPr>
              <a:t>Professor</a:t>
            </a:r>
            <a:endParaRPr lang="en-US" sz="2800" dirty="0"/>
          </a:p>
        </p:txBody>
      </p:sp>
      <p:sp>
        <p:nvSpPr>
          <p:cNvPr id="11" name="Content Placeholder 3">
            <a:extLst>
              <a:ext uri="{FF2B5EF4-FFF2-40B4-BE49-F238E27FC236}">
                <a16:creationId xmlns:a16="http://schemas.microsoft.com/office/drawing/2014/main" id="{4AB6F9CB-198D-4BFB-AFA5-290B0D5BA7E7}"/>
              </a:ext>
            </a:extLst>
          </p:cNvPr>
          <p:cNvSpPr>
            <a:spLocks noGrp="1"/>
          </p:cNvSpPr>
          <p:nvPr>
            <p:ph sz="half" idx="4294967295"/>
          </p:nvPr>
        </p:nvSpPr>
        <p:spPr>
          <a:xfrm>
            <a:off x="-68399" y="1887793"/>
            <a:ext cx="4491038" cy="3433763"/>
          </a:xfrm>
        </p:spPr>
        <p:txBody>
          <a:bodyPr>
            <a:normAutofit fontScale="25000" lnSpcReduction="20000"/>
          </a:bodyPr>
          <a:lstStyle/>
          <a:p>
            <a:pPr marL="0" indent="0" algn="ctr">
              <a:buNone/>
              <a:defRPr/>
            </a:pPr>
            <a:r>
              <a:rPr lang="en-US" sz="6400" b="1" u="sng" dirty="0">
                <a:solidFill>
                  <a:schemeClr val="accent1">
                    <a:lumMod val="50000"/>
                  </a:schemeClr>
                </a:solidFill>
                <a:effectLst/>
                <a:ea typeface="Tahoma" panose="020B0604030504040204" pitchFamily="34" charset="0"/>
                <a:cs typeface="Tahoma" panose="020B0604030504040204" pitchFamily="34" charset="0"/>
              </a:rPr>
              <a:t>Courses</a:t>
            </a:r>
          </a:p>
          <a:p>
            <a:pPr>
              <a:defRPr/>
            </a:pPr>
            <a:r>
              <a:rPr lang="en-US" sz="6400" dirty="0"/>
              <a:t>BIOL131 Intro to Human A&amp;P</a:t>
            </a:r>
          </a:p>
          <a:p>
            <a:pPr>
              <a:defRPr/>
            </a:pPr>
            <a:r>
              <a:rPr lang="en-US" sz="6400" dirty="0"/>
              <a:t>BIOL332 Principles of Wildlife Ecology and Management</a:t>
            </a:r>
          </a:p>
          <a:p>
            <a:pPr>
              <a:defRPr/>
            </a:pPr>
            <a:r>
              <a:rPr lang="en-US" sz="6400" dirty="0"/>
              <a:t>BIOL372 Human-Wildlife Conflict</a:t>
            </a:r>
          </a:p>
          <a:p>
            <a:pPr>
              <a:defRPr/>
            </a:pPr>
            <a:r>
              <a:rPr lang="en-US" sz="6400" dirty="0"/>
              <a:t>BIOL459 Mammalogy</a:t>
            </a:r>
          </a:p>
          <a:p>
            <a:pPr>
              <a:defRPr/>
            </a:pPr>
            <a:r>
              <a:rPr lang="en-US" sz="6400" dirty="0"/>
              <a:t>BIOL 485 Field Biology: Conservation and Management of African Wildlife (in South Africa)</a:t>
            </a:r>
          </a:p>
          <a:p>
            <a:pPr>
              <a:defRPr/>
            </a:pPr>
            <a:r>
              <a:rPr lang="en-US" sz="6400" dirty="0"/>
              <a:t>BIOL518 Population Ecology</a:t>
            </a:r>
          </a:p>
          <a:p>
            <a:pPr>
              <a:defRPr/>
            </a:pPr>
            <a:r>
              <a:rPr lang="en-US" sz="6400" dirty="0"/>
              <a:t>BIOL519 International Wildlife Management and Policy (online only)</a:t>
            </a:r>
            <a:endParaRPr lang="en-US" sz="6400" b="1" u="sng" dirty="0">
              <a:solidFill>
                <a:schemeClr val="accent1">
                  <a:lumMod val="50000"/>
                </a:schemeClr>
              </a:solidFill>
              <a:effectLst/>
              <a:ea typeface="Tahoma" panose="020B0604030504040204" pitchFamily="34" charset="0"/>
              <a:cs typeface="Tahoma" panose="020B0604030504040204" pitchFamily="34" charset="0"/>
            </a:endParaRPr>
          </a:p>
          <a:p>
            <a:endParaRPr lang="en-US" dirty="0"/>
          </a:p>
        </p:txBody>
      </p:sp>
      <p:sp>
        <p:nvSpPr>
          <p:cNvPr id="15" name="Content Placeholder 5">
            <a:extLst>
              <a:ext uri="{FF2B5EF4-FFF2-40B4-BE49-F238E27FC236}">
                <a16:creationId xmlns:a16="http://schemas.microsoft.com/office/drawing/2014/main" id="{FE62EF97-9803-4D6E-B8FA-62BB759C4A51}"/>
              </a:ext>
            </a:extLst>
          </p:cNvPr>
          <p:cNvSpPr>
            <a:spLocks noGrp="1"/>
          </p:cNvSpPr>
          <p:nvPr>
            <p:ph sz="quarter" idx="4294967295"/>
          </p:nvPr>
        </p:nvSpPr>
        <p:spPr>
          <a:xfrm>
            <a:off x="4317151" y="4032378"/>
            <a:ext cx="4489450" cy="2578356"/>
          </a:xfrm>
        </p:spPr>
        <p:txBody>
          <a:bodyPr>
            <a:normAutofit/>
          </a:bodyPr>
          <a:lstStyle/>
          <a:p>
            <a:pPr marL="0" indent="0" algn="ctr">
              <a:buClr>
                <a:schemeClr val="accent1">
                  <a:lumMod val="50000"/>
                </a:schemeClr>
              </a:buClr>
              <a:buNone/>
            </a:pPr>
            <a:r>
              <a:rPr lang="en-US" sz="1700" b="1" u="sng" dirty="0">
                <a:solidFill>
                  <a:schemeClr val="accent1">
                    <a:lumMod val="50000"/>
                  </a:schemeClr>
                </a:solidFill>
                <a:effectLst/>
                <a:ea typeface="Tahoma" panose="020B0604030504040204" pitchFamily="34" charset="0"/>
                <a:cs typeface="Tahoma" panose="020B0604030504040204" pitchFamily="34" charset="0"/>
              </a:rPr>
              <a:t>Research</a:t>
            </a:r>
          </a:p>
          <a:p>
            <a:pPr marL="285750" indent="-285750">
              <a:defRPr/>
            </a:pPr>
            <a:r>
              <a:rPr lang="en-US" sz="1700" dirty="0"/>
              <a:t>What role do rodents play in structuring their habitats in African savannas?</a:t>
            </a:r>
          </a:p>
          <a:p>
            <a:pPr marL="285750" indent="-285750">
              <a:defRPr/>
            </a:pPr>
            <a:r>
              <a:rPr lang="en-US" sz="1700" dirty="0"/>
              <a:t>Can existing social-psychological models be applied to developing effective indigenous wildlife conservation efforts? </a:t>
            </a:r>
            <a:br>
              <a:rPr lang="en-US" sz="1700" dirty="0"/>
            </a:br>
            <a:r>
              <a:rPr lang="en-US" sz="1700" dirty="0">
                <a:hlinkClick r:id="rId2"/>
              </a:rPr>
              <a:t>http://www.ecologyandsociety.org/vol18/iss4/art40/ES-2013-5837.pdf</a:t>
            </a:r>
            <a:endParaRPr lang="en-US" sz="1700" b="1" u="sng" dirty="0"/>
          </a:p>
          <a:p>
            <a:endParaRPr lang="en-US" dirty="0"/>
          </a:p>
        </p:txBody>
      </p:sp>
      <p:sp>
        <p:nvSpPr>
          <p:cNvPr id="10" name="TextBox 9">
            <a:extLst>
              <a:ext uri="{FF2B5EF4-FFF2-40B4-BE49-F238E27FC236}">
                <a16:creationId xmlns:a16="http://schemas.microsoft.com/office/drawing/2014/main" id="{9A800A64-BF2D-40E6-8D21-4ED08A69C68E}"/>
              </a:ext>
            </a:extLst>
          </p:cNvPr>
          <p:cNvSpPr txBox="1"/>
          <p:nvPr/>
        </p:nvSpPr>
        <p:spPr>
          <a:xfrm>
            <a:off x="8116767" y="936844"/>
            <a:ext cx="4047474" cy="923330"/>
          </a:xfrm>
          <a:prstGeom prst="rect">
            <a:avLst/>
          </a:prstGeom>
          <a:noFill/>
        </p:spPr>
        <p:txBody>
          <a:bodyPr wrap="square">
            <a:spAutoFit/>
          </a:bodyPr>
          <a:lstStyle/>
          <a:p>
            <a:pPr lvl="0">
              <a:buClr>
                <a:srgbClr val="C00000"/>
              </a:buClr>
              <a:defRPr/>
            </a:pPr>
            <a:r>
              <a:rPr lang="en-US" sz="1800" dirty="0">
                <a:solidFill>
                  <a:prstClr val="white"/>
                </a:solidFill>
              </a:rPr>
              <a:t>Ph.D. – University of Kansas</a:t>
            </a:r>
          </a:p>
          <a:p>
            <a:pPr lvl="0">
              <a:buClr>
                <a:srgbClr val="C00000"/>
              </a:buClr>
              <a:defRPr/>
            </a:pPr>
            <a:r>
              <a:rPr lang="en-US" sz="1800" dirty="0">
                <a:solidFill>
                  <a:prstClr val="white"/>
                </a:solidFill>
              </a:rPr>
              <a:t>M.A. – University of Kansas</a:t>
            </a:r>
          </a:p>
          <a:p>
            <a:pPr lvl="0">
              <a:buClr>
                <a:srgbClr val="C00000"/>
              </a:buClr>
              <a:defRPr/>
            </a:pPr>
            <a:r>
              <a:rPr lang="en-US" sz="1800" dirty="0">
                <a:solidFill>
                  <a:prstClr val="white"/>
                </a:solidFill>
              </a:rPr>
              <a:t>B.S. – University of Missouri Kansas City</a:t>
            </a:r>
          </a:p>
        </p:txBody>
      </p:sp>
      <p:pic>
        <p:nvPicPr>
          <p:cNvPr id="6" name="Picture 5" descr="A person wearing a hat and sunglasses&#10;&#10;Description automatically generated with low confidence">
            <a:extLst>
              <a:ext uri="{FF2B5EF4-FFF2-40B4-BE49-F238E27FC236}">
                <a16:creationId xmlns:a16="http://schemas.microsoft.com/office/drawing/2014/main" id="{68DC7ECB-020A-4053-AE41-8E3B7D2EA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2427950" cy="1828456"/>
          </a:xfrm>
          <a:prstGeom prst="rect">
            <a:avLst/>
          </a:prstGeom>
        </p:spPr>
      </p:pic>
      <p:sp>
        <p:nvSpPr>
          <p:cNvPr id="12" name="TextBox 11">
            <a:extLst>
              <a:ext uri="{FF2B5EF4-FFF2-40B4-BE49-F238E27FC236}">
                <a16:creationId xmlns:a16="http://schemas.microsoft.com/office/drawing/2014/main" id="{85FFA782-B0DF-468E-A97A-DCA2E5752D9D}"/>
              </a:ext>
            </a:extLst>
          </p:cNvPr>
          <p:cNvSpPr txBox="1"/>
          <p:nvPr/>
        </p:nvSpPr>
        <p:spPr>
          <a:xfrm>
            <a:off x="4491038" y="6568471"/>
            <a:ext cx="2711273" cy="369332"/>
          </a:xfrm>
          <a:prstGeom prst="rect">
            <a:avLst/>
          </a:prstGeom>
          <a:noFill/>
        </p:spPr>
        <p:txBody>
          <a:bodyPr wrap="square">
            <a:spAutoFit/>
          </a:bodyPr>
          <a:lstStyle/>
          <a:p>
            <a:r>
              <a:rPr lang="en-US" sz="1800" dirty="0">
                <a:solidFill>
                  <a:srgbClr val="FF0000"/>
                </a:solidFill>
              </a:rPr>
              <a:t>michael.stokes@wku.edu</a:t>
            </a:r>
          </a:p>
        </p:txBody>
      </p:sp>
      <p:sp>
        <p:nvSpPr>
          <p:cNvPr id="14" name="TextBox 13">
            <a:extLst>
              <a:ext uri="{FF2B5EF4-FFF2-40B4-BE49-F238E27FC236}">
                <a16:creationId xmlns:a16="http://schemas.microsoft.com/office/drawing/2014/main" id="{65AE2783-89EB-47E3-BE3A-0D3BE935AA99}"/>
              </a:ext>
            </a:extLst>
          </p:cNvPr>
          <p:cNvSpPr txBox="1"/>
          <p:nvPr/>
        </p:nvSpPr>
        <p:spPr>
          <a:xfrm>
            <a:off x="6316659" y="1828457"/>
            <a:ext cx="6295936" cy="338554"/>
          </a:xfrm>
          <a:prstGeom prst="rect">
            <a:avLst/>
          </a:prstGeom>
          <a:noFill/>
        </p:spPr>
        <p:txBody>
          <a:bodyPr wrap="square">
            <a:spAutoFit/>
          </a:bodyPr>
          <a:lstStyle/>
          <a:p>
            <a:r>
              <a:rPr lang="en-US" sz="1600" dirty="0">
                <a:solidFill>
                  <a:schemeClr val="tx2">
                    <a:lumMod val="65000"/>
                    <a:lumOff val="35000"/>
                  </a:schemeClr>
                </a:solidFill>
              </a:rPr>
              <a:t>Interested in </a:t>
            </a:r>
            <a:r>
              <a:rPr lang="en-US" sz="1600" b="1" dirty="0">
                <a:solidFill>
                  <a:schemeClr val="tx2">
                    <a:lumMod val="65000"/>
                    <a:lumOff val="35000"/>
                  </a:schemeClr>
                </a:solidFill>
              </a:rPr>
              <a:t>Graduate </a:t>
            </a:r>
            <a:r>
              <a:rPr lang="en-US" sz="1600" dirty="0">
                <a:solidFill>
                  <a:schemeClr val="tx2">
                    <a:lumMod val="65000"/>
                    <a:lumOff val="35000"/>
                  </a:schemeClr>
                </a:solidFill>
              </a:rPr>
              <a:t>or</a:t>
            </a:r>
            <a:r>
              <a:rPr lang="en-US" sz="1600" b="1" dirty="0">
                <a:solidFill>
                  <a:schemeClr val="tx2">
                    <a:lumMod val="65000"/>
                    <a:lumOff val="35000"/>
                  </a:schemeClr>
                </a:solidFill>
              </a:rPr>
              <a:t> Undergraduate Research </a:t>
            </a:r>
            <a:r>
              <a:rPr lang="en-US" sz="1600" dirty="0">
                <a:solidFill>
                  <a:schemeClr val="tx2">
                    <a:lumMod val="65000"/>
                    <a:lumOff val="35000"/>
                  </a:schemeClr>
                </a:solidFill>
              </a:rPr>
              <a:t>with Dr. Stokes? </a:t>
            </a:r>
          </a:p>
        </p:txBody>
      </p:sp>
      <p:sp>
        <p:nvSpPr>
          <p:cNvPr id="16" name="TextBox 15">
            <a:extLst>
              <a:ext uri="{FF2B5EF4-FFF2-40B4-BE49-F238E27FC236}">
                <a16:creationId xmlns:a16="http://schemas.microsoft.com/office/drawing/2014/main" id="{8FEB1913-5B55-43B1-9078-13DAC5E92360}"/>
              </a:ext>
            </a:extLst>
          </p:cNvPr>
          <p:cNvSpPr txBox="1"/>
          <p:nvPr/>
        </p:nvSpPr>
        <p:spPr>
          <a:xfrm>
            <a:off x="7843455" y="2123741"/>
            <a:ext cx="6346270" cy="344069"/>
          </a:xfrm>
          <a:prstGeom prst="rect">
            <a:avLst/>
          </a:prstGeom>
          <a:noFill/>
        </p:spPr>
        <p:txBody>
          <a:bodyPr wrap="square">
            <a:spAutoFit/>
          </a:bodyPr>
          <a:lstStyle/>
          <a:p>
            <a:pPr marL="285750" marR="0" indent="-285750">
              <a:lnSpc>
                <a:spcPct val="107000"/>
              </a:lnSpc>
              <a:spcBef>
                <a:spcPts val="0"/>
              </a:spcBef>
              <a:spcAft>
                <a:spcPts val="800"/>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Animal darting in Africa for conservation efforts</a:t>
            </a:r>
          </a:p>
        </p:txBody>
      </p:sp>
      <p:sp>
        <p:nvSpPr>
          <p:cNvPr id="17" name="TextBox 16">
            <a:extLst>
              <a:ext uri="{FF2B5EF4-FFF2-40B4-BE49-F238E27FC236}">
                <a16:creationId xmlns:a16="http://schemas.microsoft.com/office/drawing/2014/main" id="{CE387FD5-9532-4E81-96FC-08135643E251}"/>
              </a:ext>
            </a:extLst>
          </p:cNvPr>
          <p:cNvSpPr txBox="1"/>
          <p:nvPr/>
        </p:nvSpPr>
        <p:spPr>
          <a:xfrm>
            <a:off x="7843455" y="2481553"/>
            <a:ext cx="6421772" cy="344069"/>
          </a:xfrm>
          <a:prstGeom prst="rect">
            <a:avLst/>
          </a:prstGeom>
          <a:noFill/>
        </p:spPr>
        <p:txBody>
          <a:bodyPr wrap="square">
            <a:spAutoFit/>
          </a:bodyPr>
          <a:lstStyle/>
          <a:p>
            <a:pPr marL="285750" marR="0" indent="-285750">
              <a:lnSpc>
                <a:spcPct val="107000"/>
              </a:lnSpc>
              <a:spcBef>
                <a:spcPts val="0"/>
              </a:spcBef>
              <a:spcAft>
                <a:spcPts val="800"/>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Mouse diet analysis </a:t>
            </a:r>
          </a:p>
        </p:txBody>
      </p:sp>
      <p:sp>
        <p:nvSpPr>
          <p:cNvPr id="18" name="TextBox 17">
            <a:extLst>
              <a:ext uri="{FF2B5EF4-FFF2-40B4-BE49-F238E27FC236}">
                <a16:creationId xmlns:a16="http://schemas.microsoft.com/office/drawing/2014/main" id="{91477ABA-47D9-47F6-A02F-AFF769C0F1B7}"/>
              </a:ext>
            </a:extLst>
          </p:cNvPr>
          <p:cNvSpPr txBox="1"/>
          <p:nvPr/>
        </p:nvSpPr>
        <p:spPr>
          <a:xfrm>
            <a:off x="7843455" y="2840343"/>
            <a:ext cx="7169920" cy="344069"/>
          </a:xfrm>
          <a:prstGeom prst="rect">
            <a:avLst/>
          </a:prstGeom>
          <a:noFill/>
        </p:spPr>
        <p:txBody>
          <a:bodyPr wrap="square">
            <a:spAutoFit/>
          </a:bodyPr>
          <a:lstStyle/>
          <a:p>
            <a:pPr marL="285750" marR="0" indent="-285750">
              <a:lnSpc>
                <a:spcPct val="107000"/>
              </a:lnSpc>
              <a:spcBef>
                <a:spcPts val="0"/>
              </a:spcBef>
              <a:spcAft>
                <a:spcPts val="800"/>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Rainwater collection and analysis</a:t>
            </a:r>
          </a:p>
        </p:txBody>
      </p:sp>
      <p:sp>
        <p:nvSpPr>
          <p:cNvPr id="20" name="TextBox 19">
            <a:extLst>
              <a:ext uri="{FF2B5EF4-FFF2-40B4-BE49-F238E27FC236}">
                <a16:creationId xmlns:a16="http://schemas.microsoft.com/office/drawing/2014/main" id="{E1D69C26-BF6D-437A-8EE7-A55EF4608E06}"/>
              </a:ext>
            </a:extLst>
          </p:cNvPr>
          <p:cNvSpPr txBox="1"/>
          <p:nvPr/>
        </p:nvSpPr>
        <p:spPr>
          <a:xfrm>
            <a:off x="7843455" y="3217538"/>
            <a:ext cx="7545936" cy="344069"/>
          </a:xfrm>
          <a:prstGeom prst="rect">
            <a:avLst/>
          </a:prstGeom>
          <a:noFill/>
        </p:spPr>
        <p:txBody>
          <a:bodyPr wrap="square">
            <a:spAutoFit/>
          </a:bodyPr>
          <a:lstStyle/>
          <a:p>
            <a:pPr marL="285750" marR="0" indent="-285750">
              <a:lnSpc>
                <a:spcPct val="107000"/>
              </a:lnSpc>
              <a:spcBef>
                <a:spcPts val="0"/>
              </a:spcBef>
              <a:spcAft>
                <a:spcPts val="800"/>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Drone fly overs for habitat analysis</a:t>
            </a:r>
          </a:p>
        </p:txBody>
      </p:sp>
      <p:pic>
        <p:nvPicPr>
          <p:cNvPr id="21" name="Picture 20" descr="A group of people in a helicopter&#10;&#10;Description automatically generated with medium confidence">
            <a:extLst>
              <a:ext uri="{FF2B5EF4-FFF2-40B4-BE49-F238E27FC236}">
                <a16:creationId xmlns:a16="http://schemas.microsoft.com/office/drawing/2014/main" id="{957B4EE4-CDE9-45AE-8030-274160319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3249" y="5238905"/>
            <a:ext cx="1217151" cy="1619094"/>
          </a:xfrm>
          <a:prstGeom prst="rect">
            <a:avLst/>
          </a:prstGeom>
        </p:spPr>
      </p:pic>
      <p:pic>
        <p:nvPicPr>
          <p:cNvPr id="22" name="Picture 4" descr="E:\2009panasonicpix\P1000091.JPG">
            <a:extLst>
              <a:ext uri="{FF2B5EF4-FFF2-40B4-BE49-F238E27FC236}">
                <a16:creationId xmlns:a16="http://schemas.microsoft.com/office/drawing/2014/main" id="{94A39FFC-E27A-430F-B1AD-668C8D7D998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28965" y="4657534"/>
            <a:ext cx="2835276" cy="2125941"/>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3" name="Picture 22" descr="A picture containing tree, outdoor, grass, field&#10;&#10;Description automatically generated">
            <a:extLst>
              <a:ext uri="{FF2B5EF4-FFF2-40B4-BE49-F238E27FC236}">
                <a16:creationId xmlns:a16="http://schemas.microsoft.com/office/drawing/2014/main" id="{73269A21-0AB9-4A16-9FBB-57B8CAB785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9625" y="2247431"/>
            <a:ext cx="2379929" cy="1784947"/>
          </a:xfrm>
          <a:prstGeom prst="rect">
            <a:avLst/>
          </a:prstGeom>
        </p:spPr>
      </p:pic>
    </p:spTree>
    <p:extLst>
      <p:ext uri="{BB962C8B-B14F-4D97-AF65-F5344CB8AC3E}">
        <p14:creationId xmlns:p14="http://schemas.microsoft.com/office/powerpoint/2010/main" val="82293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7A3AA-7D83-4462-8B1D-4C70B1742310}"/>
              </a:ext>
            </a:extLst>
          </p:cNvPr>
          <p:cNvSpPr>
            <a:spLocks noGrp="1"/>
          </p:cNvSpPr>
          <p:nvPr>
            <p:ph type="title"/>
          </p:nvPr>
        </p:nvSpPr>
        <p:spPr>
          <a:xfrm>
            <a:off x="1456329" y="466343"/>
            <a:ext cx="4189462" cy="1413331"/>
          </a:xfrm>
        </p:spPr>
        <p:txBody>
          <a:bodyPr>
            <a:normAutofit/>
          </a:bodyPr>
          <a:lstStyle/>
          <a:p>
            <a:r>
              <a:rPr lang="en-US" sz="2800" dirty="0">
                <a:solidFill>
                  <a:schemeClr val="bg2"/>
                </a:solidFill>
                <a:latin typeface="Rockwell" panose="02060603020205020403" pitchFamily="18" charset="0"/>
              </a:rPr>
              <a:t>Dr. Ajay Srivastava</a:t>
            </a:r>
            <a:br>
              <a:rPr lang="en-US" sz="2800" dirty="0">
                <a:solidFill>
                  <a:schemeClr val="bg2"/>
                </a:solidFill>
                <a:latin typeface="Rockwell" panose="02060603020205020403" pitchFamily="18" charset="0"/>
              </a:rPr>
            </a:br>
            <a:r>
              <a:rPr lang="en-US" sz="2800" dirty="0">
                <a:solidFill>
                  <a:schemeClr val="bg2"/>
                </a:solidFill>
                <a:latin typeface="Rockwell" panose="02060603020205020403" pitchFamily="18" charset="0"/>
              </a:rPr>
              <a:t>Professor</a:t>
            </a:r>
            <a:endParaRPr lang="en-US" sz="2800" dirty="0">
              <a:solidFill>
                <a:schemeClr val="bg2"/>
              </a:solidFill>
            </a:endParaRPr>
          </a:p>
        </p:txBody>
      </p:sp>
      <p:sp>
        <p:nvSpPr>
          <p:cNvPr id="7" name="Content Placeholder 6">
            <a:extLst>
              <a:ext uri="{FF2B5EF4-FFF2-40B4-BE49-F238E27FC236}">
                <a16:creationId xmlns:a16="http://schemas.microsoft.com/office/drawing/2014/main" id="{9AD1F351-C6ED-4207-8DCE-85B0478F9860}"/>
              </a:ext>
            </a:extLst>
          </p:cNvPr>
          <p:cNvSpPr>
            <a:spLocks noGrp="1"/>
          </p:cNvSpPr>
          <p:nvPr>
            <p:ph sz="half" idx="4294967295"/>
          </p:nvPr>
        </p:nvSpPr>
        <p:spPr>
          <a:xfrm>
            <a:off x="0" y="1786071"/>
            <a:ext cx="4563454" cy="2235127"/>
          </a:xfrm>
        </p:spPr>
        <p:txBody>
          <a:bodyPr/>
          <a:lstStyle/>
          <a:p>
            <a:pPr marL="0" indent="0" algn="ctr">
              <a:buClr>
                <a:schemeClr val="accent1">
                  <a:lumMod val="50000"/>
                </a:schemeClr>
              </a:buClr>
              <a:buNone/>
            </a:pPr>
            <a:r>
              <a:rPr lang="en-US" sz="1600" b="1" u="sng" dirty="0">
                <a:solidFill>
                  <a:schemeClr val="accent1">
                    <a:lumMod val="50000"/>
                  </a:schemeClr>
                </a:solidFill>
                <a:effectLst/>
                <a:ea typeface="Tahoma" panose="020B0604030504040204" pitchFamily="34" charset="0"/>
                <a:cs typeface="Tahoma" panose="020B0604030504040204" pitchFamily="34" charset="0"/>
              </a:rPr>
              <a:t>Courses</a:t>
            </a:r>
          </a:p>
          <a:p>
            <a:pPr>
              <a:buClr>
                <a:schemeClr val="accent1">
                  <a:lumMod val="50000"/>
                </a:schemeClr>
              </a:buClr>
            </a:pPr>
            <a:r>
              <a:rPr lang="en-US" sz="1600" dirty="0"/>
              <a:t>BIOL 120 Introductory Biology</a:t>
            </a:r>
          </a:p>
          <a:p>
            <a:pPr>
              <a:buClr>
                <a:schemeClr val="accent1">
                  <a:lumMod val="50000"/>
                </a:schemeClr>
              </a:buClr>
            </a:pPr>
            <a:r>
              <a:rPr lang="en-US" sz="1600" dirty="0"/>
              <a:t>BIOL 327 Genetics</a:t>
            </a:r>
          </a:p>
          <a:p>
            <a:pPr>
              <a:buClr>
                <a:schemeClr val="accent1">
                  <a:lumMod val="50000"/>
                </a:schemeClr>
              </a:buClr>
            </a:pPr>
            <a:r>
              <a:rPr lang="en-US" sz="1600" dirty="0"/>
              <a:t>BIOL 411 Cell Biology</a:t>
            </a:r>
          </a:p>
          <a:p>
            <a:pPr>
              <a:buClr>
                <a:schemeClr val="accent1">
                  <a:lumMod val="50000"/>
                </a:schemeClr>
              </a:buClr>
            </a:pPr>
            <a:r>
              <a:rPr lang="en-US" sz="1600" dirty="0"/>
              <a:t>BIOL 440 Developmental Genetics</a:t>
            </a:r>
          </a:p>
          <a:p>
            <a:endParaRPr lang="en-US" dirty="0"/>
          </a:p>
        </p:txBody>
      </p:sp>
      <p:sp>
        <p:nvSpPr>
          <p:cNvPr id="9" name="Content Placeholder 8">
            <a:extLst>
              <a:ext uri="{FF2B5EF4-FFF2-40B4-BE49-F238E27FC236}">
                <a16:creationId xmlns:a16="http://schemas.microsoft.com/office/drawing/2014/main" id="{F8D7D9A9-9B75-4BB2-8FDE-7C2E4A61FA72}"/>
              </a:ext>
            </a:extLst>
          </p:cNvPr>
          <p:cNvSpPr>
            <a:spLocks noGrp="1"/>
          </p:cNvSpPr>
          <p:nvPr>
            <p:ph sz="quarter" idx="4294967295"/>
          </p:nvPr>
        </p:nvSpPr>
        <p:spPr>
          <a:xfrm>
            <a:off x="3236294" y="1870727"/>
            <a:ext cx="4489450" cy="3433763"/>
          </a:xfrm>
        </p:spPr>
        <p:txBody>
          <a:bodyPr>
            <a:normAutofit fontScale="25000" lnSpcReduction="20000"/>
          </a:bodyPr>
          <a:lstStyle/>
          <a:p>
            <a:pPr marL="0" indent="0" algn="ctr">
              <a:buClr>
                <a:schemeClr val="accent1">
                  <a:lumMod val="50000"/>
                </a:schemeClr>
              </a:buClr>
              <a:buNone/>
            </a:pPr>
            <a:r>
              <a:rPr lang="en-US" sz="6600" b="1" u="sng" dirty="0">
                <a:solidFill>
                  <a:schemeClr val="accent1">
                    <a:lumMod val="50000"/>
                  </a:schemeClr>
                </a:solidFill>
                <a:effectLst/>
                <a:ea typeface="Tahoma" panose="020B0604030504040204" pitchFamily="34" charset="0"/>
                <a:cs typeface="Tahoma" panose="020B0604030504040204" pitchFamily="34" charset="0"/>
              </a:rPr>
              <a:t>Research</a:t>
            </a:r>
          </a:p>
          <a:p>
            <a:pPr>
              <a:buClr>
                <a:schemeClr val="accent1">
                  <a:lumMod val="50000"/>
                </a:schemeClr>
              </a:buClr>
            </a:pPr>
            <a:r>
              <a:rPr lang="en-US" sz="6400" dirty="0"/>
              <a:t>We use genetic tools available in the model organism </a:t>
            </a:r>
            <a:r>
              <a:rPr lang="en-US" sz="6400" i="1" dirty="0"/>
              <a:t>Drosophila</a:t>
            </a:r>
            <a:r>
              <a:rPr lang="en-US" sz="6400" dirty="0"/>
              <a:t> to better understand and dissect the underlying mechanisms of normal development and disease. </a:t>
            </a:r>
          </a:p>
          <a:p>
            <a:pPr>
              <a:buClr>
                <a:schemeClr val="accent1">
                  <a:lumMod val="50000"/>
                </a:schemeClr>
              </a:buClr>
            </a:pPr>
            <a:r>
              <a:rPr lang="en-US" sz="6400" dirty="0"/>
              <a:t>We are particularly interested in understanding the contributions of Extracellular Matrix to normal development and tumorigenesis. </a:t>
            </a:r>
          </a:p>
          <a:p>
            <a:pPr>
              <a:buClr>
                <a:schemeClr val="accent1">
                  <a:lumMod val="50000"/>
                </a:schemeClr>
              </a:buClr>
            </a:pPr>
            <a:r>
              <a:rPr lang="en-US" sz="6400" dirty="0"/>
              <a:t>Work done by the Srivastava lab has demonstrated the involvement of a Cathepsin L and JAK/STAT pathway in Air Sac Primordium development – specifically in invasive cellular behavior.</a:t>
            </a:r>
          </a:p>
          <a:p>
            <a:pPr>
              <a:buClr>
                <a:schemeClr val="accent1">
                  <a:lumMod val="50000"/>
                </a:schemeClr>
              </a:buClr>
            </a:pPr>
            <a:r>
              <a:rPr lang="en-US" sz="6400" dirty="0"/>
              <a:t>Development of Drosophila wing is another area of my labs’ interest as this is an excellent model for organogenesis where various events that give rise to an adult structure can be studied.  </a:t>
            </a:r>
          </a:p>
          <a:p>
            <a:pPr>
              <a:buClr>
                <a:schemeClr val="accent1">
                  <a:lumMod val="50000"/>
                </a:schemeClr>
              </a:buClr>
            </a:pPr>
            <a:r>
              <a:rPr lang="en-US" sz="6400" dirty="0"/>
              <a:t>Several projects spanning the domain of our interest are available for motivated students. </a:t>
            </a:r>
          </a:p>
          <a:p>
            <a:endParaRPr lang="en-US" dirty="0"/>
          </a:p>
        </p:txBody>
      </p:sp>
      <p:pic>
        <p:nvPicPr>
          <p:cNvPr id="3" name="Picture 2">
            <a:extLst>
              <a:ext uri="{FF2B5EF4-FFF2-40B4-BE49-F238E27FC236}">
                <a16:creationId xmlns:a16="http://schemas.microsoft.com/office/drawing/2014/main" id="{4109AECE-5C92-4128-8C03-BDFFE11DA747}"/>
              </a:ext>
            </a:extLst>
          </p:cNvPr>
          <p:cNvPicPr>
            <a:picLocks noChangeAspect="1"/>
          </p:cNvPicPr>
          <p:nvPr/>
        </p:nvPicPr>
        <p:blipFill>
          <a:blip r:embed="rId2"/>
          <a:stretch>
            <a:fillRect/>
          </a:stretch>
        </p:blipFill>
        <p:spPr>
          <a:xfrm>
            <a:off x="-219047" y="-215175"/>
            <a:ext cx="1999012" cy="2376484"/>
          </a:xfrm>
          <a:prstGeom prst="rect">
            <a:avLst/>
          </a:prstGeom>
        </p:spPr>
      </p:pic>
      <p:sp>
        <p:nvSpPr>
          <p:cNvPr id="5" name="TextBox 4">
            <a:extLst>
              <a:ext uri="{FF2B5EF4-FFF2-40B4-BE49-F238E27FC236}">
                <a16:creationId xmlns:a16="http://schemas.microsoft.com/office/drawing/2014/main" id="{02C6851B-12EA-4350-B2E7-D71A11B3BDC5}"/>
              </a:ext>
            </a:extLst>
          </p:cNvPr>
          <p:cNvSpPr txBox="1"/>
          <p:nvPr/>
        </p:nvSpPr>
        <p:spPr>
          <a:xfrm>
            <a:off x="9218224" y="1233343"/>
            <a:ext cx="3034893" cy="646331"/>
          </a:xfrm>
          <a:prstGeom prst="rect">
            <a:avLst/>
          </a:prstGeom>
          <a:noFill/>
        </p:spPr>
        <p:txBody>
          <a:bodyPr wrap="square">
            <a:spAutoFit/>
          </a:bodyPr>
          <a:lstStyle/>
          <a:p>
            <a:r>
              <a:rPr lang="en-US" dirty="0">
                <a:solidFill>
                  <a:schemeClr val="bg1"/>
                </a:solidFill>
              </a:rPr>
              <a:t>Postdoctoral - Yale University</a:t>
            </a:r>
          </a:p>
          <a:p>
            <a:r>
              <a:rPr lang="en-US" dirty="0">
                <a:solidFill>
                  <a:schemeClr val="bg1"/>
                </a:solidFill>
              </a:rPr>
              <a:t>Ph.D. -  University of Alberta</a:t>
            </a:r>
          </a:p>
        </p:txBody>
      </p:sp>
      <p:sp>
        <p:nvSpPr>
          <p:cNvPr id="11" name="TextBox 10">
            <a:extLst>
              <a:ext uri="{FF2B5EF4-FFF2-40B4-BE49-F238E27FC236}">
                <a16:creationId xmlns:a16="http://schemas.microsoft.com/office/drawing/2014/main" id="{C3059FFC-B8B0-4567-B038-3E057E4DDDD9}"/>
              </a:ext>
            </a:extLst>
          </p:cNvPr>
          <p:cNvSpPr txBox="1"/>
          <p:nvPr/>
        </p:nvSpPr>
        <p:spPr>
          <a:xfrm>
            <a:off x="5532050" y="394672"/>
            <a:ext cx="8267839" cy="338554"/>
          </a:xfrm>
          <a:prstGeom prst="rect">
            <a:avLst/>
          </a:prstGeom>
          <a:noFill/>
        </p:spPr>
        <p:txBody>
          <a:bodyPr wrap="square">
            <a:spAutoFit/>
          </a:bodyPr>
          <a:lstStyle/>
          <a:p>
            <a:r>
              <a:rPr lang="en-US" sz="1600" dirty="0">
                <a:solidFill>
                  <a:srgbClr val="00B0F0"/>
                </a:solidFill>
              </a:rPr>
              <a:t> </a:t>
            </a:r>
            <a:r>
              <a:rPr lang="en-US" sz="1600" dirty="0">
                <a:solidFill>
                  <a:srgbClr val="00B0F0"/>
                </a:solidFill>
                <a:hlinkClick r:id="rId3">
                  <a:extLst>
                    <a:ext uri="{A12FA001-AC4F-418D-AE19-62706E023703}">
                      <ahyp:hlinkClr xmlns:ahyp="http://schemas.microsoft.com/office/drawing/2018/hyperlinkcolor" val="tx"/>
                    </a:ext>
                  </a:extLst>
                </a:hlinkClick>
              </a:rPr>
              <a:t>https://sites.google.com/view/srivastavalab-at-wku/welcome-to-srivastava-lab</a:t>
            </a:r>
            <a:endParaRPr lang="en-US" sz="1600" dirty="0">
              <a:solidFill>
                <a:srgbClr val="00B0F0"/>
              </a:solidFill>
            </a:endParaRPr>
          </a:p>
        </p:txBody>
      </p:sp>
      <p:sp>
        <p:nvSpPr>
          <p:cNvPr id="12" name="TextBox 11">
            <a:extLst>
              <a:ext uri="{FF2B5EF4-FFF2-40B4-BE49-F238E27FC236}">
                <a16:creationId xmlns:a16="http://schemas.microsoft.com/office/drawing/2014/main" id="{F4E77326-67A9-4B5A-B116-17DF357043E2}"/>
              </a:ext>
            </a:extLst>
          </p:cNvPr>
          <p:cNvSpPr txBox="1"/>
          <p:nvPr/>
        </p:nvSpPr>
        <p:spPr>
          <a:xfrm>
            <a:off x="7797224" y="1786071"/>
            <a:ext cx="4716878" cy="646331"/>
          </a:xfrm>
          <a:prstGeom prst="rect">
            <a:avLst/>
          </a:prstGeom>
          <a:noFill/>
        </p:spPr>
        <p:txBody>
          <a:bodyPr wrap="square">
            <a:spAutoFit/>
          </a:bodyPr>
          <a:lstStyle/>
          <a:p>
            <a:r>
              <a:rPr lang="en-US" dirty="0">
                <a:solidFill>
                  <a:schemeClr val="tx2">
                    <a:lumMod val="65000"/>
                    <a:lumOff val="35000"/>
                  </a:schemeClr>
                </a:solidFill>
              </a:rPr>
              <a:t>Interested in </a:t>
            </a:r>
            <a:r>
              <a:rPr lang="en-US" b="1" dirty="0">
                <a:solidFill>
                  <a:schemeClr val="tx2">
                    <a:lumMod val="65000"/>
                    <a:lumOff val="35000"/>
                  </a:schemeClr>
                </a:solidFill>
              </a:rPr>
              <a:t>Graduate </a:t>
            </a:r>
            <a:r>
              <a:rPr lang="en-US" dirty="0">
                <a:solidFill>
                  <a:schemeClr val="tx2">
                    <a:lumMod val="65000"/>
                    <a:lumOff val="35000"/>
                  </a:schemeClr>
                </a:solidFill>
              </a:rPr>
              <a:t>or</a:t>
            </a:r>
            <a:r>
              <a:rPr lang="en-US" b="1" dirty="0">
                <a:solidFill>
                  <a:schemeClr val="tx2">
                    <a:lumMod val="65000"/>
                    <a:lumOff val="35000"/>
                  </a:schemeClr>
                </a:solidFill>
              </a:rPr>
              <a:t> Undergraduate Research </a:t>
            </a:r>
            <a:r>
              <a:rPr lang="en-US" dirty="0">
                <a:solidFill>
                  <a:schemeClr val="tx2">
                    <a:lumMod val="65000"/>
                    <a:lumOff val="35000"/>
                  </a:schemeClr>
                </a:solidFill>
              </a:rPr>
              <a:t>with Dr. Srivastava?</a:t>
            </a:r>
          </a:p>
        </p:txBody>
      </p:sp>
      <p:sp>
        <p:nvSpPr>
          <p:cNvPr id="13" name="TextBox 12">
            <a:extLst>
              <a:ext uri="{FF2B5EF4-FFF2-40B4-BE49-F238E27FC236}">
                <a16:creationId xmlns:a16="http://schemas.microsoft.com/office/drawing/2014/main" id="{8256C447-757F-4146-92BC-11462EF2E09B}"/>
              </a:ext>
            </a:extLst>
          </p:cNvPr>
          <p:cNvSpPr txBox="1"/>
          <p:nvPr/>
        </p:nvSpPr>
        <p:spPr>
          <a:xfrm>
            <a:off x="7749977" y="2433446"/>
            <a:ext cx="4442023" cy="830997"/>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Calibri" panose="020F0502020204030204" pitchFamily="34" charset="0"/>
                <a:ea typeface="Calibri" panose="020F0502020204030204" pitchFamily="34" charset="0"/>
                <a:cs typeface="Times New Roman" panose="02020603050405020304" pitchFamily="18" charset="0"/>
              </a:rPr>
              <a:t>U</a:t>
            </a:r>
            <a:r>
              <a:rPr lang="en-US" sz="1600" dirty="0">
                <a:effectLst/>
                <a:latin typeface="Calibri" panose="020F0502020204030204" pitchFamily="34" charset="0"/>
                <a:ea typeface="Calibri" panose="020F0502020204030204" pitchFamily="34" charset="0"/>
                <a:cs typeface="Times New Roman" panose="02020603050405020304" pitchFamily="18" charset="0"/>
              </a:rPr>
              <a:t>nderstanding the underpinnings of tumor metastasis and normal development using Drosophila melanogaster as a model organism.</a:t>
            </a:r>
          </a:p>
        </p:txBody>
      </p:sp>
      <p:sp>
        <p:nvSpPr>
          <p:cNvPr id="15" name="TextBox 14">
            <a:extLst>
              <a:ext uri="{FF2B5EF4-FFF2-40B4-BE49-F238E27FC236}">
                <a16:creationId xmlns:a16="http://schemas.microsoft.com/office/drawing/2014/main" id="{E6A0CAA4-A84B-496E-87F1-038D3F743DE5}"/>
              </a:ext>
            </a:extLst>
          </p:cNvPr>
          <p:cNvSpPr txBox="1"/>
          <p:nvPr/>
        </p:nvSpPr>
        <p:spPr>
          <a:xfrm>
            <a:off x="7802230" y="4100784"/>
            <a:ext cx="3159808" cy="830997"/>
          </a:xfrm>
          <a:prstGeom prst="rect">
            <a:avLst/>
          </a:prstGeom>
          <a:noFill/>
        </p:spPr>
        <p:txBody>
          <a:bodyPr wrap="square">
            <a:spAutoFit/>
          </a:bodyPr>
          <a:lstStyle/>
          <a:p>
            <a:pPr marL="285750" indent="-285750">
              <a:buFont typeface="Arial" panose="020B0604020202020204" pitchFamily="34" charset="0"/>
              <a:buChar char="•"/>
            </a:pPr>
            <a:r>
              <a:rPr lang="en-US" sz="1600" dirty="0">
                <a:solidFill>
                  <a:schemeClr val="tx2">
                    <a:lumMod val="65000"/>
                    <a:lumOff val="35000"/>
                  </a:schemeClr>
                </a:solidFill>
                <a:latin typeface="Calibri" pitchFamily="34" charset="0"/>
              </a:rPr>
              <a:t>We use </a:t>
            </a:r>
            <a:r>
              <a:rPr lang="en-US" sz="1600" b="1" i="1" dirty="0">
                <a:solidFill>
                  <a:schemeClr val="tx2">
                    <a:lumMod val="65000"/>
                    <a:lumOff val="35000"/>
                  </a:schemeClr>
                </a:solidFill>
                <a:latin typeface="Calibri" pitchFamily="34" charset="0"/>
              </a:rPr>
              <a:t>Drosophila</a:t>
            </a:r>
            <a:r>
              <a:rPr lang="en-US" sz="1600" dirty="0">
                <a:solidFill>
                  <a:schemeClr val="tx2">
                    <a:lumMod val="65000"/>
                    <a:lumOff val="35000"/>
                  </a:schemeClr>
                </a:solidFill>
                <a:latin typeface="Calibri" pitchFamily="34" charset="0"/>
              </a:rPr>
              <a:t> to address problems in development and disease</a:t>
            </a:r>
            <a:endParaRPr lang="en-US" sz="1600" dirty="0">
              <a:solidFill>
                <a:schemeClr val="tx2">
                  <a:lumMod val="65000"/>
                  <a:lumOff val="35000"/>
                </a:schemeClr>
              </a:solidFill>
            </a:endParaRPr>
          </a:p>
        </p:txBody>
      </p:sp>
      <p:sp>
        <p:nvSpPr>
          <p:cNvPr id="17" name="TextBox 16">
            <a:extLst>
              <a:ext uri="{FF2B5EF4-FFF2-40B4-BE49-F238E27FC236}">
                <a16:creationId xmlns:a16="http://schemas.microsoft.com/office/drawing/2014/main" id="{5B371BDB-6D1A-46AD-AEA5-AB04B5B45427}"/>
              </a:ext>
            </a:extLst>
          </p:cNvPr>
          <p:cNvSpPr txBox="1"/>
          <p:nvPr/>
        </p:nvSpPr>
        <p:spPr>
          <a:xfrm>
            <a:off x="7749977" y="3239010"/>
            <a:ext cx="4407918" cy="861774"/>
          </a:xfrm>
          <a:prstGeom prst="rect">
            <a:avLst/>
          </a:prstGeom>
          <a:noFill/>
        </p:spPr>
        <p:txBody>
          <a:bodyPr wrap="square">
            <a:spAutoFit/>
          </a:bodyPr>
          <a:lstStyle/>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a:latin typeface="Calibri" panose="020F0502020204030204" pitchFamily="34" charset="0"/>
                <a:ea typeface="Calibri" panose="020F0502020204030204" pitchFamily="34" charset="0"/>
                <a:cs typeface="Times New Roman" panose="02020603050405020304" pitchFamily="18" charset="0"/>
              </a:rPr>
              <a:t>U</a:t>
            </a:r>
            <a:r>
              <a:rPr lang="en-US" sz="1600" dirty="0">
                <a:effectLst/>
                <a:latin typeface="Calibri" panose="020F0502020204030204" pitchFamily="34" charset="0"/>
                <a:ea typeface="Calibri" panose="020F0502020204030204" pitchFamily="34" charset="0"/>
                <a:cs typeface="Times New Roman" panose="02020603050405020304" pitchFamily="18" charset="0"/>
              </a:rPr>
              <a:t>nderstanding the contributions of Extracellular Matrix (ECM) and proteases to tumor progression and normal development. </a:t>
            </a:r>
            <a:endParaRPr lang="en-US" sz="1600" dirty="0"/>
          </a:p>
        </p:txBody>
      </p:sp>
      <p:pic>
        <p:nvPicPr>
          <p:cNvPr id="19" name="Picture 10" descr="life_cycle.jpg">
            <a:extLst>
              <a:ext uri="{FF2B5EF4-FFF2-40B4-BE49-F238E27FC236}">
                <a16:creationId xmlns:a16="http://schemas.microsoft.com/office/drawing/2014/main" id="{834D3C81-BDB8-4DB8-A7B3-370D49186FF3}"/>
              </a:ext>
            </a:extLst>
          </p:cNvPr>
          <p:cNvPicPr>
            <a:picLocks noChangeAspect="1"/>
          </p:cNvPicPr>
          <p:nvPr/>
        </p:nvPicPr>
        <p:blipFill>
          <a:blip r:embed="rId4" cstate="print"/>
          <a:srcRect/>
          <a:stretch>
            <a:fillRect/>
          </a:stretch>
        </p:blipFill>
        <p:spPr bwMode="auto">
          <a:xfrm>
            <a:off x="296147" y="4417044"/>
            <a:ext cx="2111952" cy="239922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id="{CD141915-A5B1-41C4-9A2C-5AA14B5B0AF9}"/>
              </a:ext>
            </a:extLst>
          </p:cNvPr>
          <p:cNvPicPr>
            <a:picLocks noChangeAspect="1"/>
          </p:cNvPicPr>
          <p:nvPr/>
        </p:nvPicPr>
        <p:blipFill>
          <a:blip r:embed="rId5"/>
          <a:stretch>
            <a:fillRect/>
          </a:stretch>
        </p:blipFill>
        <p:spPr>
          <a:xfrm>
            <a:off x="9073161" y="5046095"/>
            <a:ext cx="2822692" cy="1620435"/>
          </a:xfrm>
          <a:prstGeom prst="rect">
            <a:avLst/>
          </a:prstGeom>
        </p:spPr>
      </p:pic>
      <p:sp>
        <p:nvSpPr>
          <p:cNvPr id="22" name="TextBox 21">
            <a:extLst>
              <a:ext uri="{FF2B5EF4-FFF2-40B4-BE49-F238E27FC236}">
                <a16:creationId xmlns:a16="http://schemas.microsoft.com/office/drawing/2014/main" id="{2D202D8F-5679-428C-A1F0-AB0DDFDA5ECF}"/>
              </a:ext>
            </a:extLst>
          </p:cNvPr>
          <p:cNvSpPr txBox="1"/>
          <p:nvPr/>
        </p:nvSpPr>
        <p:spPr>
          <a:xfrm>
            <a:off x="5394532" y="6611567"/>
            <a:ext cx="7011824" cy="338554"/>
          </a:xfrm>
          <a:prstGeom prst="rect">
            <a:avLst/>
          </a:prstGeom>
          <a:noFill/>
        </p:spPr>
        <p:txBody>
          <a:bodyPr wrap="square">
            <a:spAutoFit/>
          </a:bodyPr>
          <a:lstStyle/>
          <a:p>
            <a:r>
              <a:rPr lang="en-US" sz="1600" dirty="0">
                <a:solidFill>
                  <a:srgbClr val="FF0000"/>
                </a:solidFill>
              </a:rPr>
              <a:t>ajay.srivastava@wku.edu</a:t>
            </a:r>
          </a:p>
        </p:txBody>
      </p:sp>
    </p:spTree>
    <p:extLst>
      <p:ext uri="{BB962C8B-B14F-4D97-AF65-F5344CB8AC3E}">
        <p14:creationId xmlns:p14="http://schemas.microsoft.com/office/powerpoint/2010/main" val="48657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853ED-12B1-436E-8880-DE6B7DF8ED30}"/>
              </a:ext>
            </a:extLst>
          </p:cNvPr>
          <p:cNvSpPr>
            <a:spLocks noGrp="1"/>
          </p:cNvSpPr>
          <p:nvPr>
            <p:ph type="title"/>
          </p:nvPr>
        </p:nvSpPr>
        <p:spPr>
          <a:xfrm>
            <a:off x="1534168" y="473787"/>
            <a:ext cx="3831667" cy="1373474"/>
          </a:xfrm>
        </p:spPr>
        <p:txBody>
          <a:bodyPr>
            <a:normAutofit/>
          </a:bodyPr>
          <a:lstStyle/>
          <a:p>
            <a:r>
              <a:rPr lang="en-US" sz="2800" dirty="0">
                <a:latin typeface="Rockwell" panose="02060603020205020403" pitchFamily="18" charset="0"/>
              </a:rPr>
              <a:t>Dr. Natalie Mountjoy</a:t>
            </a:r>
            <a:br>
              <a:rPr lang="en-US" sz="2800" dirty="0">
                <a:latin typeface="Rockwell" panose="02060603020205020403" pitchFamily="18" charset="0"/>
              </a:rPr>
            </a:br>
            <a:r>
              <a:rPr lang="en-US" sz="2800" dirty="0">
                <a:latin typeface="Rockwell" panose="02060603020205020403" pitchFamily="18" charset="0"/>
              </a:rPr>
              <a:t>Assistant Professor</a:t>
            </a:r>
          </a:p>
        </p:txBody>
      </p:sp>
      <p:sp>
        <p:nvSpPr>
          <p:cNvPr id="4" name="TextBox 3">
            <a:extLst>
              <a:ext uri="{FF2B5EF4-FFF2-40B4-BE49-F238E27FC236}">
                <a16:creationId xmlns:a16="http://schemas.microsoft.com/office/drawing/2014/main" id="{3ECA8638-409C-423B-9E02-0A53B4D99B98}"/>
              </a:ext>
            </a:extLst>
          </p:cNvPr>
          <p:cNvSpPr txBox="1"/>
          <p:nvPr/>
        </p:nvSpPr>
        <p:spPr>
          <a:xfrm>
            <a:off x="9725142" y="1171453"/>
            <a:ext cx="2349346" cy="646331"/>
          </a:xfrm>
          <a:prstGeom prst="rect">
            <a:avLst/>
          </a:prstGeom>
          <a:noFill/>
        </p:spPr>
        <p:txBody>
          <a:bodyPr wrap="square">
            <a:spAutoFit/>
          </a:bodyPr>
          <a:lstStyle/>
          <a:p>
            <a:r>
              <a:rPr lang="en-US" sz="1800" dirty="0">
                <a:solidFill>
                  <a:schemeClr val="bg2">
                    <a:lumMod val="95000"/>
                  </a:schemeClr>
                </a:solidFill>
              </a:rPr>
              <a:t>Ph.D. -Southern Illinois University</a:t>
            </a:r>
            <a:endParaRPr lang="en-US" dirty="0">
              <a:solidFill>
                <a:schemeClr val="bg2">
                  <a:lumMod val="95000"/>
                </a:schemeClr>
              </a:solidFill>
            </a:endParaRPr>
          </a:p>
        </p:txBody>
      </p:sp>
      <p:sp>
        <p:nvSpPr>
          <p:cNvPr id="6" name="TextBox 5">
            <a:extLst>
              <a:ext uri="{FF2B5EF4-FFF2-40B4-BE49-F238E27FC236}">
                <a16:creationId xmlns:a16="http://schemas.microsoft.com/office/drawing/2014/main" id="{00714580-8A42-4BB9-B89E-6276C447C8B7}"/>
              </a:ext>
            </a:extLst>
          </p:cNvPr>
          <p:cNvSpPr txBox="1"/>
          <p:nvPr/>
        </p:nvSpPr>
        <p:spPr>
          <a:xfrm>
            <a:off x="129448" y="2233804"/>
            <a:ext cx="1636504" cy="3098049"/>
          </a:xfrm>
          <a:prstGeom prst="rect">
            <a:avLst/>
          </a:prstGeom>
          <a:noFill/>
        </p:spPr>
        <p:txBody>
          <a:bodyPr wrap="square">
            <a:spAutoFit/>
          </a:bodyPr>
          <a:lstStyle/>
          <a:p>
            <a:pPr marL="285750" indent="-285750">
              <a:buFont typeface="Arial" panose="020B0604020202020204" pitchFamily="34" charset="0"/>
              <a:buChar char="•"/>
            </a:pPr>
            <a:r>
              <a:rPr lang="en-US" sz="1600" dirty="0"/>
              <a:t>BIOL 120</a:t>
            </a:r>
          </a:p>
          <a:p>
            <a:pPr marL="285750" indent="-285750">
              <a:buFont typeface="Arial" panose="020B0604020202020204" pitchFamily="34" charset="0"/>
              <a:buChar char="•"/>
            </a:pPr>
            <a:r>
              <a:rPr lang="en-US" sz="1600" dirty="0"/>
              <a:t>BIOL 121</a:t>
            </a:r>
          </a:p>
          <a:p>
            <a:pPr marL="285750" indent="-285750">
              <a:buFont typeface="Arial" panose="020B0604020202020204" pitchFamily="34" charset="0"/>
              <a:buChar char="•"/>
            </a:pPr>
            <a:r>
              <a:rPr lang="en-US" sz="1600" dirty="0"/>
              <a:t>BIOL 123</a:t>
            </a:r>
          </a:p>
          <a:p>
            <a:pPr marL="285750" indent="-285750">
              <a:buFont typeface="Arial" panose="020B0604020202020204" pitchFamily="34" charset="0"/>
              <a:buChar char="•"/>
            </a:pPr>
            <a:r>
              <a:rPr lang="en-US" sz="1600" dirty="0"/>
              <a:t>BIOL 369 </a:t>
            </a:r>
            <a:r>
              <a:rPr lang="en-US" sz="1600" dirty="0" err="1"/>
              <a:t>BioCoaches</a:t>
            </a:r>
            <a:endParaRPr lang="en-US" sz="1600" dirty="0"/>
          </a:p>
          <a:p>
            <a:pPr marL="285750" indent="-285750">
              <a:buFont typeface="Arial" panose="020B0604020202020204" pitchFamily="34" charset="0"/>
              <a:buChar char="•"/>
            </a:pPr>
            <a:r>
              <a:rPr lang="en-US" sz="1600" dirty="0"/>
              <a:t>BIOL 369 Med Center Patient Coordinators</a:t>
            </a:r>
          </a:p>
          <a:p>
            <a:pPr marL="285750" indent="-285750">
              <a:buFont typeface="Arial" panose="020B0604020202020204" pitchFamily="34" charset="0"/>
              <a:buChar char="•"/>
            </a:pPr>
            <a:r>
              <a:rPr lang="en-US" sz="1600" dirty="0"/>
              <a:t>BIOL 397 Biomedical Research</a:t>
            </a:r>
          </a:p>
        </p:txBody>
      </p:sp>
      <p:sp>
        <p:nvSpPr>
          <p:cNvPr id="8" name="TextBox 7">
            <a:extLst>
              <a:ext uri="{FF2B5EF4-FFF2-40B4-BE49-F238E27FC236}">
                <a16:creationId xmlns:a16="http://schemas.microsoft.com/office/drawing/2014/main" id="{3C0C244C-55B0-44C2-8C27-BB9546A4481D}"/>
              </a:ext>
            </a:extLst>
          </p:cNvPr>
          <p:cNvSpPr txBox="1"/>
          <p:nvPr/>
        </p:nvSpPr>
        <p:spPr>
          <a:xfrm>
            <a:off x="9340263" y="3407957"/>
            <a:ext cx="2408879" cy="3539430"/>
          </a:xfrm>
          <a:prstGeom prst="rect">
            <a:avLst/>
          </a:prstGeom>
          <a:noFill/>
        </p:spPr>
        <p:txBody>
          <a:bodyPr wrap="square">
            <a:spAutoFit/>
          </a:bodyPr>
          <a:lstStyle/>
          <a:p>
            <a:pPr marL="285750" indent="-285750">
              <a:buClr>
                <a:schemeClr val="accent1">
                  <a:lumMod val="50000"/>
                </a:schemeClr>
              </a:buClr>
              <a:buFont typeface="Arial" panose="020B0604020202020204" pitchFamily="34" charset="0"/>
              <a:buChar char="•"/>
            </a:pPr>
            <a:r>
              <a:rPr lang="en-US" sz="1600" dirty="0"/>
              <a:t>Pedagogical Research</a:t>
            </a:r>
          </a:p>
          <a:p>
            <a:pPr lvl="1">
              <a:buClr>
                <a:schemeClr val="accent1">
                  <a:lumMod val="50000"/>
                </a:schemeClr>
              </a:buClr>
            </a:pPr>
            <a:r>
              <a:rPr lang="en-US" sz="1600" dirty="0"/>
              <a:t>Inquiry-based techniques, student retention and success</a:t>
            </a:r>
          </a:p>
          <a:p>
            <a:pPr marL="285750" indent="-285750">
              <a:buClr>
                <a:schemeClr val="accent1">
                  <a:lumMod val="50000"/>
                </a:schemeClr>
              </a:buClr>
              <a:buFont typeface="Arial" panose="020B0604020202020204" pitchFamily="34" charset="0"/>
              <a:buChar char="•"/>
            </a:pPr>
            <a:r>
              <a:rPr lang="en-US" sz="1600" dirty="0"/>
              <a:t>Ecological Research</a:t>
            </a:r>
          </a:p>
          <a:p>
            <a:pPr lvl="1">
              <a:buClr>
                <a:schemeClr val="accent1">
                  <a:lumMod val="50000"/>
                </a:schemeClr>
              </a:buClr>
            </a:pPr>
            <a:r>
              <a:rPr lang="en-US" sz="1600" dirty="0"/>
              <a:t>Community-based natural resource management and human wildlife conflict</a:t>
            </a:r>
          </a:p>
          <a:p>
            <a:pPr marL="285750" indent="-285750">
              <a:buClr>
                <a:schemeClr val="accent1">
                  <a:lumMod val="50000"/>
                </a:schemeClr>
              </a:buClr>
              <a:buFont typeface="Arial" panose="020B0604020202020204" pitchFamily="34" charset="0"/>
              <a:buChar char="•"/>
            </a:pPr>
            <a:r>
              <a:rPr lang="en-US" sz="1600" dirty="0"/>
              <a:t>Biomedical Research</a:t>
            </a:r>
          </a:p>
          <a:p>
            <a:pPr lvl="1">
              <a:buClr>
                <a:schemeClr val="accent1">
                  <a:lumMod val="50000"/>
                </a:schemeClr>
              </a:buClr>
            </a:pPr>
            <a:r>
              <a:rPr lang="en-US" sz="1600" dirty="0"/>
              <a:t>Research Consultant with Med Center</a:t>
            </a:r>
          </a:p>
        </p:txBody>
      </p:sp>
      <p:sp>
        <p:nvSpPr>
          <p:cNvPr id="10" name="TextBox 9">
            <a:extLst>
              <a:ext uri="{FF2B5EF4-FFF2-40B4-BE49-F238E27FC236}">
                <a16:creationId xmlns:a16="http://schemas.microsoft.com/office/drawing/2014/main" id="{C8DDE9FA-8B35-47B7-8EAE-FE85DD00BC85}"/>
              </a:ext>
            </a:extLst>
          </p:cNvPr>
          <p:cNvSpPr txBox="1"/>
          <p:nvPr/>
        </p:nvSpPr>
        <p:spPr>
          <a:xfrm>
            <a:off x="407625" y="1817784"/>
            <a:ext cx="1159525" cy="377461"/>
          </a:xfrm>
          <a:prstGeom prst="rect">
            <a:avLst/>
          </a:prstGeom>
          <a:noFill/>
        </p:spPr>
        <p:txBody>
          <a:bodyPr wrap="square">
            <a:spAutoFit/>
          </a:bodyPr>
          <a:lstStyle/>
          <a:p>
            <a:pPr marL="0" indent="0" algn="ctr">
              <a:buClr>
                <a:schemeClr val="accent1">
                  <a:lumMod val="50000"/>
                </a:schemeClr>
              </a:buClr>
              <a:buNone/>
            </a:pPr>
            <a:r>
              <a:rPr lang="en-US" sz="1800" b="1" u="sng" dirty="0">
                <a:solidFill>
                  <a:schemeClr val="accent1">
                    <a:lumMod val="50000"/>
                  </a:schemeClr>
                </a:solidFill>
                <a:effectLst/>
                <a:ea typeface="Tahoma" panose="020B0604030504040204" pitchFamily="34" charset="0"/>
                <a:cs typeface="Tahoma" panose="020B0604030504040204" pitchFamily="34" charset="0"/>
              </a:rPr>
              <a:t>Courses</a:t>
            </a:r>
          </a:p>
        </p:txBody>
      </p:sp>
      <p:sp>
        <p:nvSpPr>
          <p:cNvPr id="12" name="TextBox 11">
            <a:extLst>
              <a:ext uri="{FF2B5EF4-FFF2-40B4-BE49-F238E27FC236}">
                <a16:creationId xmlns:a16="http://schemas.microsoft.com/office/drawing/2014/main" id="{FE5067D3-546F-4B8E-8705-DFA2ADA26B44}"/>
              </a:ext>
            </a:extLst>
          </p:cNvPr>
          <p:cNvSpPr txBox="1"/>
          <p:nvPr/>
        </p:nvSpPr>
        <p:spPr>
          <a:xfrm>
            <a:off x="4465947" y="1807518"/>
            <a:ext cx="1335795" cy="369332"/>
          </a:xfrm>
          <a:prstGeom prst="rect">
            <a:avLst/>
          </a:prstGeom>
          <a:noFill/>
        </p:spPr>
        <p:txBody>
          <a:bodyPr wrap="square">
            <a:spAutoFit/>
          </a:bodyPr>
          <a:lstStyle/>
          <a:p>
            <a:pPr marL="0" indent="0" algn="ctr">
              <a:buClr>
                <a:schemeClr val="accent1">
                  <a:lumMod val="50000"/>
                </a:schemeClr>
              </a:buClr>
              <a:buNone/>
            </a:pPr>
            <a:r>
              <a:rPr lang="en-US" sz="1800" b="1" u="sng" dirty="0">
                <a:solidFill>
                  <a:schemeClr val="accent1">
                    <a:lumMod val="50000"/>
                  </a:schemeClr>
                </a:solidFill>
                <a:effectLst/>
                <a:ea typeface="Tahoma" panose="020B0604030504040204" pitchFamily="34" charset="0"/>
                <a:cs typeface="Tahoma" panose="020B0604030504040204" pitchFamily="34" charset="0"/>
              </a:rPr>
              <a:t>Research</a:t>
            </a:r>
          </a:p>
        </p:txBody>
      </p:sp>
      <p:sp>
        <p:nvSpPr>
          <p:cNvPr id="14" name="TextBox 13">
            <a:extLst>
              <a:ext uri="{FF2B5EF4-FFF2-40B4-BE49-F238E27FC236}">
                <a16:creationId xmlns:a16="http://schemas.microsoft.com/office/drawing/2014/main" id="{4B4843BD-63DD-4828-AB61-3DC7D45D5E6D}"/>
              </a:ext>
            </a:extLst>
          </p:cNvPr>
          <p:cNvSpPr txBox="1"/>
          <p:nvPr/>
        </p:nvSpPr>
        <p:spPr>
          <a:xfrm>
            <a:off x="7810721" y="1817784"/>
            <a:ext cx="4507024" cy="584775"/>
          </a:xfrm>
          <a:prstGeom prst="rect">
            <a:avLst/>
          </a:prstGeom>
          <a:noFill/>
        </p:spPr>
        <p:txBody>
          <a:bodyPr wrap="square">
            <a:spAutoFit/>
          </a:bodyPr>
          <a:lstStyle/>
          <a:p>
            <a:r>
              <a:rPr lang="en-US" sz="1600" dirty="0">
                <a:solidFill>
                  <a:schemeClr val="tx2">
                    <a:lumMod val="65000"/>
                    <a:lumOff val="35000"/>
                  </a:schemeClr>
                </a:solidFill>
              </a:rPr>
              <a:t>Interested in </a:t>
            </a:r>
            <a:r>
              <a:rPr lang="en-US" sz="1600" b="1" dirty="0">
                <a:solidFill>
                  <a:schemeClr val="tx2">
                    <a:lumMod val="65000"/>
                    <a:lumOff val="35000"/>
                  </a:schemeClr>
                </a:solidFill>
              </a:rPr>
              <a:t>Graduate </a:t>
            </a:r>
            <a:r>
              <a:rPr lang="en-US" sz="1600" dirty="0">
                <a:solidFill>
                  <a:schemeClr val="tx2">
                    <a:lumMod val="65000"/>
                    <a:lumOff val="35000"/>
                  </a:schemeClr>
                </a:solidFill>
              </a:rPr>
              <a:t>or</a:t>
            </a:r>
            <a:r>
              <a:rPr lang="en-US" sz="1600" b="1" dirty="0">
                <a:solidFill>
                  <a:schemeClr val="tx2">
                    <a:lumMod val="65000"/>
                    <a:lumOff val="35000"/>
                  </a:schemeClr>
                </a:solidFill>
              </a:rPr>
              <a:t> Undergraduate Research </a:t>
            </a:r>
            <a:r>
              <a:rPr lang="en-US" sz="1600" dirty="0">
                <a:solidFill>
                  <a:schemeClr val="tx2">
                    <a:lumMod val="65000"/>
                    <a:lumOff val="35000"/>
                  </a:schemeClr>
                </a:solidFill>
              </a:rPr>
              <a:t>with Dr. Mountjoy?</a:t>
            </a:r>
          </a:p>
        </p:txBody>
      </p:sp>
      <p:sp>
        <p:nvSpPr>
          <p:cNvPr id="16" name="TextBox 15">
            <a:extLst>
              <a:ext uri="{FF2B5EF4-FFF2-40B4-BE49-F238E27FC236}">
                <a16:creationId xmlns:a16="http://schemas.microsoft.com/office/drawing/2014/main" id="{26B84716-6B7A-44E1-9FE1-42A6542A11D6}"/>
              </a:ext>
            </a:extLst>
          </p:cNvPr>
          <p:cNvSpPr txBox="1"/>
          <p:nvPr/>
        </p:nvSpPr>
        <p:spPr>
          <a:xfrm>
            <a:off x="2523038" y="2094791"/>
            <a:ext cx="3197801" cy="4770537"/>
          </a:xfrm>
          <a:prstGeom prst="rect">
            <a:avLst/>
          </a:prstGeom>
          <a:noFill/>
        </p:spPr>
        <p:txBody>
          <a:bodyPr wrap="square">
            <a:spAutoFit/>
          </a:bodyPr>
          <a:lstStyle/>
          <a:p>
            <a:pPr marL="285750" indent="-285750">
              <a:buFont typeface="Arial" panose="020B0604020202020204" pitchFamily="34" charset="0"/>
              <a:buChar char="•"/>
            </a:pPr>
            <a:r>
              <a:rPr lang="en-US" sz="1600" dirty="0"/>
              <a:t>Measuring the impact of increased inquiry-based techniques in the biology curriculum</a:t>
            </a:r>
          </a:p>
          <a:p>
            <a:pPr marL="285750" indent="-285750">
              <a:buFont typeface="Arial" panose="020B0604020202020204" pitchFamily="34" charset="0"/>
              <a:buChar char="•"/>
            </a:pPr>
            <a:r>
              <a:rPr lang="en-US" sz="1600" dirty="0"/>
              <a:t>Assessing the effects of metacognitive interventions on BIOL-gateway course success</a:t>
            </a:r>
          </a:p>
          <a:p>
            <a:pPr marL="285750" indent="-285750">
              <a:buFont typeface="Arial" panose="020B0604020202020204" pitchFamily="34" charset="0"/>
              <a:buChar char="•"/>
            </a:pPr>
            <a:r>
              <a:rPr lang="en-US" sz="1600" dirty="0"/>
              <a:t>Learning Assistants in the General Biology Lecture Hall: How peer mentoring and small groups can transform the student experience in large lectures</a:t>
            </a:r>
          </a:p>
          <a:p>
            <a:pPr marL="285750" indent="-285750">
              <a:buFont typeface="Arial" panose="020B0604020202020204" pitchFamily="34" charset="0"/>
              <a:buChar char="•"/>
            </a:pPr>
            <a:r>
              <a:rPr lang="en-US" sz="1600" dirty="0"/>
              <a:t>Why they stay: Analyzing the persistence of at-risk students in the Ogden College of Science and Engineering to identify successful retention initiatives and programs</a:t>
            </a:r>
          </a:p>
        </p:txBody>
      </p:sp>
      <p:sp>
        <p:nvSpPr>
          <p:cNvPr id="18" name="TextBox 17">
            <a:extLst>
              <a:ext uri="{FF2B5EF4-FFF2-40B4-BE49-F238E27FC236}">
                <a16:creationId xmlns:a16="http://schemas.microsoft.com/office/drawing/2014/main" id="{D6A3CABC-058D-400F-9314-C9C9869343E6}"/>
              </a:ext>
            </a:extLst>
          </p:cNvPr>
          <p:cNvSpPr txBox="1"/>
          <p:nvPr/>
        </p:nvSpPr>
        <p:spPr>
          <a:xfrm>
            <a:off x="5483176" y="2012732"/>
            <a:ext cx="2555949" cy="4770537"/>
          </a:xfrm>
          <a:prstGeom prst="rect">
            <a:avLst/>
          </a:prstGeom>
          <a:noFill/>
        </p:spPr>
        <p:txBody>
          <a:bodyPr wrap="square">
            <a:spAutoFit/>
          </a:bodyPr>
          <a:lstStyle/>
          <a:p>
            <a:pPr marL="285750" indent="-285750">
              <a:buFont typeface="Arial" panose="020B0604020202020204" pitchFamily="34" charset="0"/>
              <a:buChar char="•"/>
            </a:pPr>
            <a:r>
              <a:rPr lang="en-US" sz="1600" dirty="0"/>
              <a:t>Patient Perspectives With Telehealth Visits in Cardiology During COVID-19: Online Patient Survey Study</a:t>
            </a:r>
          </a:p>
          <a:p>
            <a:pPr marL="285750" indent="-285750">
              <a:buFont typeface="Arial" panose="020B0604020202020204" pitchFamily="34" charset="0"/>
              <a:buChar char="•"/>
            </a:pPr>
            <a:r>
              <a:rPr lang="en-US" sz="1600" dirty="0"/>
              <a:t>Comparing COVID vaccine side effects in clinical vs. real-world applications, across brand types Moderna, Pfizer, and Johnson &amp; Johnson</a:t>
            </a:r>
          </a:p>
          <a:p>
            <a:pPr marL="285750" indent="-285750">
              <a:buFont typeface="Arial" panose="020B0604020202020204" pitchFamily="34" charset="0"/>
              <a:buChar char="•"/>
            </a:pPr>
            <a:r>
              <a:rPr lang="en-US" sz="1600" dirty="0"/>
              <a:t>Development of Tsavo-Bushmeat database, populated by molecular data sourced by BIOL 121 students, can help identify poaching hotspots in the region.</a:t>
            </a:r>
          </a:p>
        </p:txBody>
      </p:sp>
      <p:pic>
        <p:nvPicPr>
          <p:cNvPr id="20" name="Picture 19" descr="A person wearing glasses&#10;&#10;Description automatically generated with low confidence">
            <a:extLst>
              <a:ext uri="{FF2B5EF4-FFF2-40B4-BE49-F238E27FC236}">
                <a16:creationId xmlns:a16="http://schemas.microsoft.com/office/drawing/2014/main" id="{16371DF9-9A1B-4E5B-9486-94710F7EFE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45" y="0"/>
            <a:ext cx="1466080" cy="1847261"/>
          </a:xfrm>
          <a:prstGeom prst="rect">
            <a:avLst/>
          </a:prstGeom>
        </p:spPr>
      </p:pic>
      <p:pic>
        <p:nvPicPr>
          <p:cNvPr id="1032" name="Picture 8" descr="The Scientific Method: e-chapter — The Biology Primer">
            <a:extLst>
              <a:ext uri="{FF2B5EF4-FFF2-40B4-BE49-F238E27FC236}">
                <a16:creationId xmlns:a16="http://schemas.microsoft.com/office/drawing/2014/main" id="{A7ADE688-B86F-491C-8BD4-6284BD2678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29" y="5205726"/>
            <a:ext cx="1871531" cy="161779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Branches of Ecology | Biology Ease">
            <a:extLst>
              <a:ext uri="{FF2B5EF4-FFF2-40B4-BE49-F238E27FC236}">
                <a16:creationId xmlns:a16="http://schemas.microsoft.com/office/drawing/2014/main" id="{EC2158BE-2CB6-4688-9BC2-5CD72DC09B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42258" y="2400511"/>
            <a:ext cx="802809" cy="79215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Medical symbol with stethoscope health care and medical logo • wall  stickers care, pulse, doctor | myloview.com">
            <a:extLst>
              <a:ext uri="{FF2B5EF4-FFF2-40B4-BE49-F238E27FC236}">
                <a16:creationId xmlns:a16="http://schemas.microsoft.com/office/drawing/2014/main" id="{8A4FB15D-4550-40C8-AFF4-DCA5786C21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84464" y="2421778"/>
            <a:ext cx="802808" cy="80280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Top 16 Project Charts to Visualize Project Effectiveness • Asana">
            <a:extLst>
              <a:ext uri="{FF2B5EF4-FFF2-40B4-BE49-F238E27FC236}">
                <a16:creationId xmlns:a16="http://schemas.microsoft.com/office/drawing/2014/main" id="{1BCFF21F-D68F-4CAC-97B2-D37546BC1F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75120" y="2359962"/>
            <a:ext cx="802809" cy="85068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C3489C6D-496F-4E1A-AAAC-D95201049589}"/>
              </a:ext>
            </a:extLst>
          </p:cNvPr>
          <p:cNvSpPr txBox="1"/>
          <p:nvPr/>
        </p:nvSpPr>
        <p:spPr>
          <a:xfrm>
            <a:off x="4182038" y="6644769"/>
            <a:ext cx="2128374" cy="276999"/>
          </a:xfrm>
          <a:prstGeom prst="rect">
            <a:avLst/>
          </a:prstGeom>
          <a:noFill/>
        </p:spPr>
        <p:txBody>
          <a:bodyPr wrap="square">
            <a:spAutoFit/>
          </a:bodyPr>
          <a:lstStyle/>
          <a:p>
            <a:r>
              <a:rPr lang="en-US" sz="1200" u="sng" dirty="0">
                <a:solidFill>
                  <a:srgbClr val="FF0000"/>
                </a:solidFill>
                <a:latin typeface="Open Sans" panose="020B0606030504020204" pitchFamily="34" charset="0"/>
                <a:hlinkClick r:id="rId7">
                  <a:extLst>
                    <a:ext uri="{A12FA001-AC4F-418D-AE19-62706E023703}">
                      <ahyp:hlinkClr xmlns:ahyp="http://schemas.microsoft.com/office/drawing/2018/hyperlinkcolor" val="tx"/>
                    </a:ext>
                  </a:extLst>
                </a:hlinkClick>
              </a:rPr>
              <a:t>n</a:t>
            </a:r>
            <a:r>
              <a:rPr lang="en-US" sz="1200" b="0" i="0" u="sng" dirty="0">
                <a:solidFill>
                  <a:srgbClr val="FF0000"/>
                </a:solidFill>
                <a:effectLst/>
                <a:latin typeface="Open Sans" panose="020B0606030504020204" pitchFamily="34" charset="0"/>
                <a:hlinkClick r:id="rId7">
                  <a:extLst>
                    <a:ext uri="{A12FA001-AC4F-418D-AE19-62706E023703}">
                      <ahyp:hlinkClr xmlns:ahyp="http://schemas.microsoft.com/office/drawing/2018/hyperlinkcolor" val="tx"/>
                    </a:ext>
                  </a:extLst>
                </a:hlinkClick>
              </a:rPr>
              <a:t>atalie.mountjoy@wku.edu</a:t>
            </a:r>
            <a:endParaRPr lang="en-US" sz="1200" dirty="0">
              <a:solidFill>
                <a:srgbClr val="FF0000"/>
              </a:solidFill>
            </a:endParaRPr>
          </a:p>
        </p:txBody>
      </p:sp>
    </p:spTree>
    <p:extLst>
      <p:ext uri="{BB962C8B-B14F-4D97-AF65-F5344CB8AC3E}">
        <p14:creationId xmlns:p14="http://schemas.microsoft.com/office/powerpoint/2010/main" val="321215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256F24-3B4D-46CE-8236-D48C00606ADA}"/>
              </a:ext>
            </a:extLst>
          </p:cNvPr>
          <p:cNvSpPr>
            <a:spLocks noGrp="1"/>
          </p:cNvSpPr>
          <p:nvPr>
            <p:ph type="title"/>
          </p:nvPr>
        </p:nvSpPr>
        <p:spPr>
          <a:xfrm>
            <a:off x="1493000" y="483090"/>
            <a:ext cx="3942125" cy="1345366"/>
          </a:xfrm>
        </p:spPr>
        <p:txBody>
          <a:bodyPr>
            <a:normAutofit/>
          </a:bodyPr>
          <a:lstStyle/>
          <a:p>
            <a:r>
              <a:rPr lang="en-US" sz="2800" dirty="0">
                <a:solidFill>
                  <a:schemeClr val="bg2"/>
                </a:solidFill>
                <a:latin typeface="Rockwell" panose="02060603020205020403" pitchFamily="18" charset="0"/>
              </a:rPr>
              <a:t>Dr. Albert Meier</a:t>
            </a:r>
            <a:br>
              <a:rPr lang="en-US" sz="2800" dirty="0">
                <a:solidFill>
                  <a:schemeClr val="bg2"/>
                </a:solidFill>
                <a:latin typeface="Rockwell" panose="02060603020205020403" pitchFamily="18" charset="0"/>
              </a:rPr>
            </a:br>
            <a:r>
              <a:rPr lang="en-US" sz="2800" dirty="0">
                <a:solidFill>
                  <a:schemeClr val="bg2"/>
                </a:solidFill>
                <a:latin typeface="Rockwell" panose="02060603020205020403" pitchFamily="18" charset="0"/>
              </a:rPr>
              <a:t>Professor</a:t>
            </a:r>
            <a:endParaRPr lang="en-US" sz="2800" dirty="0">
              <a:solidFill>
                <a:schemeClr val="bg2"/>
              </a:solidFill>
            </a:endParaRPr>
          </a:p>
        </p:txBody>
      </p:sp>
      <p:sp>
        <p:nvSpPr>
          <p:cNvPr id="5" name="Content Placeholder 4">
            <a:extLst>
              <a:ext uri="{FF2B5EF4-FFF2-40B4-BE49-F238E27FC236}">
                <a16:creationId xmlns:a16="http://schemas.microsoft.com/office/drawing/2014/main" id="{F31E44C9-30A2-4EA5-B3C4-1329EBF6E9B1}"/>
              </a:ext>
            </a:extLst>
          </p:cNvPr>
          <p:cNvSpPr>
            <a:spLocks noGrp="1"/>
          </p:cNvSpPr>
          <p:nvPr>
            <p:ph sz="half" idx="4294967295"/>
          </p:nvPr>
        </p:nvSpPr>
        <p:spPr>
          <a:xfrm>
            <a:off x="-173824" y="1828456"/>
            <a:ext cx="4358355" cy="2204815"/>
          </a:xfrm>
        </p:spPr>
        <p:txBody>
          <a:bodyPr>
            <a:normAutofit lnSpcReduction="10000"/>
          </a:bodyPr>
          <a:lstStyle/>
          <a:p>
            <a:pPr marL="109728" indent="0" algn="ctr">
              <a:buClr>
                <a:schemeClr val="accent1">
                  <a:lumMod val="50000"/>
                </a:schemeClr>
              </a:buClr>
              <a:buNone/>
            </a:pPr>
            <a:r>
              <a:rPr lang="en-US" sz="1800" b="1" u="sng" dirty="0">
                <a:solidFill>
                  <a:schemeClr val="accent1">
                    <a:lumMod val="50000"/>
                  </a:schemeClr>
                </a:solidFill>
                <a:effectLst/>
                <a:ea typeface="Tahoma" panose="020B0604030504040204" pitchFamily="34" charset="0"/>
                <a:cs typeface="Tahoma" panose="020B0604030504040204" pitchFamily="34" charset="0"/>
              </a:rPr>
              <a:t>Courses</a:t>
            </a:r>
          </a:p>
          <a:p>
            <a:pPr marL="566928" indent="-457200">
              <a:buClr>
                <a:schemeClr val="accent1">
                  <a:lumMod val="50000"/>
                </a:schemeClr>
              </a:buClr>
            </a:pPr>
            <a:r>
              <a:rPr lang="en-US" sz="1800" dirty="0"/>
              <a:t>BIOL 315 Ecology</a:t>
            </a:r>
          </a:p>
          <a:p>
            <a:pPr marL="566928" indent="-457200">
              <a:buClr>
                <a:schemeClr val="accent1">
                  <a:lumMod val="50000"/>
                </a:schemeClr>
              </a:buClr>
            </a:pPr>
            <a:r>
              <a:rPr lang="en-US" sz="1800" dirty="0"/>
              <a:t>BIOL 515 Advanced Ecology</a:t>
            </a:r>
          </a:p>
          <a:p>
            <a:pPr marL="566928" indent="-457200">
              <a:buClr>
                <a:schemeClr val="accent1">
                  <a:lumMod val="50000"/>
                </a:schemeClr>
              </a:buClr>
            </a:pPr>
            <a:r>
              <a:rPr lang="en-US" sz="1800" dirty="0"/>
              <a:t>BIOL 598 Graduate Seminar</a:t>
            </a:r>
          </a:p>
          <a:p>
            <a:pPr marL="566928" indent="-457200">
              <a:buClr>
                <a:schemeClr val="accent1">
                  <a:lumMod val="50000"/>
                </a:schemeClr>
              </a:buClr>
            </a:pPr>
            <a:r>
              <a:rPr lang="en-US" sz="1800" dirty="0"/>
              <a:t>BIOL 348 Plant Taxonomy</a:t>
            </a:r>
          </a:p>
        </p:txBody>
      </p:sp>
      <p:sp>
        <p:nvSpPr>
          <p:cNvPr id="7" name="Content Placeholder 6">
            <a:extLst>
              <a:ext uri="{FF2B5EF4-FFF2-40B4-BE49-F238E27FC236}">
                <a16:creationId xmlns:a16="http://schemas.microsoft.com/office/drawing/2014/main" id="{13602B2A-CBCB-41A1-9E48-2EEF7DB5D684}"/>
              </a:ext>
            </a:extLst>
          </p:cNvPr>
          <p:cNvSpPr>
            <a:spLocks noGrp="1"/>
          </p:cNvSpPr>
          <p:nvPr>
            <p:ph sz="quarter" idx="4294967295"/>
          </p:nvPr>
        </p:nvSpPr>
        <p:spPr>
          <a:xfrm>
            <a:off x="-76912" y="3828515"/>
            <a:ext cx="4489450" cy="3433763"/>
          </a:xfrm>
        </p:spPr>
        <p:txBody>
          <a:bodyPr>
            <a:normAutofit/>
          </a:bodyPr>
          <a:lstStyle/>
          <a:p>
            <a:pPr marL="0" indent="0" algn="ctr">
              <a:buClr>
                <a:schemeClr val="accent1">
                  <a:lumMod val="50000"/>
                </a:schemeClr>
              </a:buClr>
              <a:buNone/>
            </a:pPr>
            <a:r>
              <a:rPr lang="en-US" sz="1900" b="1" u="sng" dirty="0">
                <a:solidFill>
                  <a:schemeClr val="accent1">
                    <a:lumMod val="50000"/>
                  </a:schemeClr>
                </a:solidFill>
                <a:effectLst/>
                <a:ea typeface="Tahoma" panose="020B0604030504040204" pitchFamily="34" charset="0"/>
                <a:cs typeface="Tahoma" panose="020B0604030504040204" pitchFamily="34" charset="0"/>
              </a:rPr>
              <a:t>Research</a:t>
            </a:r>
            <a:r>
              <a:rPr lang="en-US" sz="1900" dirty="0"/>
              <a:t>​</a:t>
            </a:r>
          </a:p>
          <a:p>
            <a:pPr>
              <a:buClr>
                <a:schemeClr val="accent1">
                  <a:lumMod val="50000"/>
                </a:schemeClr>
              </a:buClr>
            </a:pPr>
            <a:r>
              <a:rPr lang="en-US" sz="1900" dirty="0"/>
              <a:t>Ecology, Biodiversity, and Conservation Biology. </a:t>
            </a:r>
          </a:p>
          <a:p>
            <a:pPr>
              <a:buClr>
                <a:schemeClr val="accent1">
                  <a:lumMod val="50000"/>
                </a:schemeClr>
              </a:buClr>
            </a:pPr>
            <a:r>
              <a:rPr lang="en-US" sz="1900" dirty="0"/>
              <a:t>Eastern Old Growth</a:t>
            </a:r>
          </a:p>
          <a:p>
            <a:pPr>
              <a:buClr>
                <a:schemeClr val="accent1">
                  <a:lumMod val="50000"/>
                </a:schemeClr>
              </a:buClr>
            </a:pPr>
            <a:r>
              <a:rPr lang="en-US" sz="1900" dirty="0"/>
              <a:t>Response of forest herbs to disturbance</a:t>
            </a:r>
          </a:p>
          <a:p>
            <a:pPr>
              <a:buClr>
                <a:schemeClr val="accent1">
                  <a:lumMod val="50000"/>
                </a:schemeClr>
              </a:buClr>
            </a:pPr>
            <a:r>
              <a:rPr lang="en-US" sz="1900" dirty="0"/>
              <a:t>Upper Green River Research</a:t>
            </a:r>
          </a:p>
          <a:p>
            <a:pPr>
              <a:buClr>
                <a:schemeClr val="accent1">
                  <a:lumMod val="50000"/>
                </a:schemeClr>
              </a:buClr>
            </a:pPr>
            <a:r>
              <a:rPr lang="en-US" sz="1900" dirty="0"/>
              <a:t>Systems Ecology and Network Analysis</a:t>
            </a:r>
            <a:endParaRPr lang="en-US" sz="1900" b="1" u="sng" dirty="0">
              <a:solidFill>
                <a:schemeClr val="accent1">
                  <a:lumMod val="50000"/>
                </a:schemeClr>
              </a:solidFill>
            </a:endParaRPr>
          </a:p>
          <a:p>
            <a:endParaRPr lang="en-US" dirty="0"/>
          </a:p>
        </p:txBody>
      </p:sp>
      <p:sp>
        <p:nvSpPr>
          <p:cNvPr id="9" name="TextBox 8">
            <a:extLst>
              <a:ext uri="{FF2B5EF4-FFF2-40B4-BE49-F238E27FC236}">
                <a16:creationId xmlns:a16="http://schemas.microsoft.com/office/drawing/2014/main" id="{E5577FC1-C035-4A12-8A9A-8ADD078FBF68}"/>
              </a:ext>
            </a:extLst>
          </p:cNvPr>
          <p:cNvSpPr txBox="1"/>
          <p:nvPr/>
        </p:nvSpPr>
        <p:spPr>
          <a:xfrm>
            <a:off x="9357353" y="1442090"/>
            <a:ext cx="2936247" cy="369332"/>
          </a:xfrm>
          <a:prstGeom prst="rect">
            <a:avLst/>
          </a:prstGeom>
          <a:noFill/>
        </p:spPr>
        <p:txBody>
          <a:bodyPr wrap="square">
            <a:spAutoFit/>
          </a:bodyPr>
          <a:lstStyle/>
          <a:p>
            <a:r>
              <a:rPr lang="en-US" dirty="0">
                <a:solidFill>
                  <a:schemeClr val="bg1"/>
                </a:solidFill>
              </a:rPr>
              <a:t>Ph.D. – University of Georgia</a:t>
            </a:r>
          </a:p>
        </p:txBody>
      </p:sp>
      <p:pic>
        <p:nvPicPr>
          <p:cNvPr id="10" name="Picture 2">
            <a:extLst>
              <a:ext uri="{FF2B5EF4-FFF2-40B4-BE49-F238E27FC236}">
                <a16:creationId xmlns:a16="http://schemas.microsoft.com/office/drawing/2014/main" id="{34DFF0CD-3B42-42AA-B6EB-4353F0D7785D}"/>
              </a:ext>
            </a:extLst>
          </p:cNvPr>
          <p:cNvPicPr>
            <a:picLocks noChangeAspect="1" noChangeArrowheads="1"/>
          </p:cNvPicPr>
          <p:nvPr/>
        </p:nvPicPr>
        <p:blipFill>
          <a:blip r:embed="rId2" cstate="print"/>
          <a:srcRect/>
          <a:stretch>
            <a:fillRect/>
          </a:stretch>
        </p:blipFill>
        <p:spPr bwMode="auto">
          <a:xfrm>
            <a:off x="-1" y="0"/>
            <a:ext cx="1451156" cy="182845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DE3380F1-0B85-4E9A-A024-21718AEE8496}"/>
              </a:ext>
            </a:extLst>
          </p:cNvPr>
          <p:cNvSpPr txBox="1"/>
          <p:nvPr/>
        </p:nvSpPr>
        <p:spPr>
          <a:xfrm>
            <a:off x="5826096" y="1828456"/>
            <a:ext cx="7806582" cy="369332"/>
          </a:xfrm>
          <a:prstGeom prst="rect">
            <a:avLst/>
          </a:prstGeom>
          <a:noFill/>
        </p:spPr>
        <p:txBody>
          <a:bodyPr wrap="square">
            <a:spAutoFit/>
          </a:bodyPr>
          <a:lstStyle/>
          <a:p>
            <a:r>
              <a:rPr lang="en-US" dirty="0">
                <a:solidFill>
                  <a:schemeClr val="tx2">
                    <a:lumMod val="65000"/>
                    <a:lumOff val="35000"/>
                  </a:schemeClr>
                </a:solidFill>
              </a:rPr>
              <a:t>Interested in </a:t>
            </a:r>
            <a:r>
              <a:rPr lang="en-US" b="1" dirty="0">
                <a:solidFill>
                  <a:schemeClr val="tx2">
                    <a:lumMod val="65000"/>
                    <a:lumOff val="35000"/>
                  </a:schemeClr>
                </a:solidFill>
              </a:rPr>
              <a:t>Graduate </a:t>
            </a:r>
            <a:r>
              <a:rPr lang="en-US" dirty="0">
                <a:solidFill>
                  <a:schemeClr val="tx2">
                    <a:lumMod val="65000"/>
                    <a:lumOff val="35000"/>
                  </a:schemeClr>
                </a:solidFill>
              </a:rPr>
              <a:t>or</a:t>
            </a:r>
            <a:r>
              <a:rPr lang="en-US" b="1" dirty="0">
                <a:solidFill>
                  <a:schemeClr val="tx2">
                    <a:lumMod val="65000"/>
                    <a:lumOff val="35000"/>
                  </a:schemeClr>
                </a:solidFill>
              </a:rPr>
              <a:t> Undergraduate Research </a:t>
            </a:r>
            <a:r>
              <a:rPr lang="en-US" dirty="0">
                <a:solidFill>
                  <a:schemeClr val="tx2">
                    <a:lumMod val="65000"/>
                    <a:lumOff val="35000"/>
                  </a:schemeClr>
                </a:solidFill>
              </a:rPr>
              <a:t>with Dr. Meier?</a:t>
            </a:r>
          </a:p>
        </p:txBody>
      </p:sp>
      <p:sp>
        <p:nvSpPr>
          <p:cNvPr id="12" name="TextBox 11">
            <a:extLst>
              <a:ext uri="{FF2B5EF4-FFF2-40B4-BE49-F238E27FC236}">
                <a16:creationId xmlns:a16="http://schemas.microsoft.com/office/drawing/2014/main" id="{9B0C9C3A-E3A7-4CB5-84A4-CA6C84027685}"/>
              </a:ext>
            </a:extLst>
          </p:cNvPr>
          <p:cNvSpPr txBox="1"/>
          <p:nvPr/>
        </p:nvSpPr>
        <p:spPr>
          <a:xfrm>
            <a:off x="4903150" y="6583603"/>
            <a:ext cx="2385673" cy="338554"/>
          </a:xfrm>
          <a:prstGeom prst="rect">
            <a:avLst/>
          </a:prstGeom>
          <a:noFill/>
        </p:spPr>
        <p:txBody>
          <a:bodyPr wrap="square">
            <a:spAutoFit/>
          </a:bodyPr>
          <a:lstStyle/>
          <a:p>
            <a:r>
              <a:rPr lang="en-US" sz="1600" b="0" i="0" u="sng" dirty="0">
                <a:solidFill>
                  <a:srgbClr val="FF0000"/>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albert.meier@wku.edu</a:t>
            </a:r>
            <a:endParaRPr lang="en-US" sz="1600" dirty="0">
              <a:solidFill>
                <a:srgbClr val="FF0000"/>
              </a:solidFill>
            </a:endParaRPr>
          </a:p>
        </p:txBody>
      </p:sp>
      <p:sp>
        <p:nvSpPr>
          <p:cNvPr id="14" name="TextBox 13">
            <a:extLst>
              <a:ext uri="{FF2B5EF4-FFF2-40B4-BE49-F238E27FC236}">
                <a16:creationId xmlns:a16="http://schemas.microsoft.com/office/drawing/2014/main" id="{1740ED1C-68C9-484D-917D-4FAA7465D366}"/>
              </a:ext>
            </a:extLst>
          </p:cNvPr>
          <p:cNvSpPr txBox="1"/>
          <p:nvPr/>
        </p:nvSpPr>
        <p:spPr>
          <a:xfrm>
            <a:off x="7159239" y="2944974"/>
            <a:ext cx="7806582" cy="338554"/>
          </a:xfrm>
          <a:prstGeom prst="rect">
            <a:avLst/>
          </a:prstGeom>
          <a:noFill/>
        </p:spPr>
        <p:txBody>
          <a:bodyPr wrap="square">
            <a:spAutoFit/>
          </a:bodyPr>
          <a:lstStyle/>
          <a:p>
            <a:pPr marL="285750" indent="-285750">
              <a:buClr>
                <a:schemeClr val="accent1">
                  <a:lumMod val="50000"/>
                </a:schemeClr>
              </a:buClr>
              <a:buFont typeface="Arial" panose="020B0604020202020204" pitchFamily="34" charset="0"/>
              <a:buChar char="•"/>
            </a:pPr>
            <a:r>
              <a:rPr lang="en-US" sz="1600" dirty="0">
                <a:solidFill>
                  <a:prstClr val="black"/>
                </a:solidFill>
              </a:rPr>
              <a:t>Systems Ecology and Network Analysis</a:t>
            </a:r>
          </a:p>
        </p:txBody>
      </p:sp>
      <p:sp>
        <p:nvSpPr>
          <p:cNvPr id="16" name="TextBox 15">
            <a:extLst>
              <a:ext uri="{FF2B5EF4-FFF2-40B4-BE49-F238E27FC236}">
                <a16:creationId xmlns:a16="http://schemas.microsoft.com/office/drawing/2014/main" id="{0E8897EE-3C2C-4160-8B75-D96268836C67}"/>
              </a:ext>
            </a:extLst>
          </p:cNvPr>
          <p:cNvSpPr txBox="1"/>
          <p:nvPr/>
        </p:nvSpPr>
        <p:spPr>
          <a:xfrm>
            <a:off x="7159239" y="3238133"/>
            <a:ext cx="7806582" cy="338554"/>
          </a:xfrm>
          <a:prstGeom prst="rect">
            <a:avLst/>
          </a:prstGeom>
          <a:noFill/>
        </p:spPr>
        <p:txBody>
          <a:bodyPr wrap="square">
            <a:spAutoFit/>
          </a:bodyPr>
          <a:lstStyle/>
          <a:p>
            <a:pPr marL="285750" indent="-285750">
              <a:buClr>
                <a:schemeClr val="accent1">
                  <a:lumMod val="50000"/>
                </a:schemeClr>
              </a:buClr>
              <a:buFont typeface="Arial" panose="020B0604020202020204" pitchFamily="34" charset="0"/>
              <a:buChar char="•"/>
            </a:pPr>
            <a:r>
              <a:rPr lang="en-US" sz="1600" dirty="0">
                <a:solidFill>
                  <a:prstClr val="black"/>
                </a:solidFill>
              </a:rPr>
              <a:t>Eastern Old Growth</a:t>
            </a:r>
          </a:p>
        </p:txBody>
      </p:sp>
      <p:sp>
        <p:nvSpPr>
          <p:cNvPr id="18" name="TextBox 17">
            <a:extLst>
              <a:ext uri="{FF2B5EF4-FFF2-40B4-BE49-F238E27FC236}">
                <a16:creationId xmlns:a16="http://schemas.microsoft.com/office/drawing/2014/main" id="{E0117D82-9D6F-4A66-83FA-D53EEB90FCC8}"/>
              </a:ext>
            </a:extLst>
          </p:cNvPr>
          <p:cNvSpPr txBox="1"/>
          <p:nvPr/>
        </p:nvSpPr>
        <p:spPr>
          <a:xfrm>
            <a:off x="7159239" y="2061123"/>
            <a:ext cx="7994590" cy="338554"/>
          </a:xfrm>
          <a:prstGeom prst="rect">
            <a:avLst/>
          </a:prstGeom>
          <a:noFill/>
        </p:spPr>
        <p:txBody>
          <a:bodyPr wrap="square">
            <a:spAutoFit/>
          </a:bodyPr>
          <a:lstStyle/>
          <a:p>
            <a:pPr marL="285750" indent="-285750">
              <a:buClr>
                <a:schemeClr val="accent1">
                  <a:lumMod val="50000"/>
                </a:schemeClr>
              </a:buClr>
              <a:buFont typeface="Arial" panose="020B0604020202020204" pitchFamily="34" charset="0"/>
              <a:buChar char="•"/>
            </a:pPr>
            <a:r>
              <a:rPr lang="en-US" sz="1600" dirty="0">
                <a:solidFill>
                  <a:prstClr val="black"/>
                </a:solidFill>
              </a:rPr>
              <a:t>Upper Green River Preserve Research and Management</a:t>
            </a:r>
          </a:p>
        </p:txBody>
      </p:sp>
      <p:sp>
        <p:nvSpPr>
          <p:cNvPr id="20" name="TextBox 19">
            <a:extLst>
              <a:ext uri="{FF2B5EF4-FFF2-40B4-BE49-F238E27FC236}">
                <a16:creationId xmlns:a16="http://schemas.microsoft.com/office/drawing/2014/main" id="{41422180-10E7-445A-9056-C5A15BF002CF}"/>
              </a:ext>
            </a:extLst>
          </p:cNvPr>
          <p:cNvSpPr txBox="1"/>
          <p:nvPr/>
        </p:nvSpPr>
        <p:spPr>
          <a:xfrm>
            <a:off x="7159239" y="2341600"/>
            <a:ext cx="7994590" cy="338554"/>
          </a:xfrm>
          <a:prstGeom prst="rect">
            <a:avLst/>
          </a:prstGeom>
          <a:noFill/>
        </p:spPr>
        <p:txBody>
          <a:bodyPr wrap="square">
            <a:spAutoFit/>
          </a:bodyPr>
          <a:lstStyle/>
          <a:p>
            <a:pPr marL="285750" indent="-285750">
              <a:buClr>
                <a:schemeClr val="accent1">
                  <a:lumMod val="50000"/>
                </a:schemeClr>
              </a:buClr>
              <a:buFont typeface="Arial" panose="020B0604020202020204" pitchFamily="34" charset="0"/>
              <a:buChar char="•"/>
            </a:pPr>
            <a:r>
              <a:rPr lang="en-US" sz="1600" dirty="0">
                <a:solidFill>
                  <a:prstClr val="black"/>
                </a:solidFill>
              </a:rPr>
              <a:t>Ecology, Biodiversity, and Conservation Biology. </a:t>
            </a:r>
          </a:p>
        </p:txBody>
      </p:sp>
      <p:sp>
        <p:nvSpPr>
          <p:cNvPr id="22" name="TextBox 21">
            <a:extLst>
              <a:ext uri="{FF2B5EF4-FFF2-40B4-BE49-F238E27FC236}">
                <a16:creationId xmlns:a16="http://schemas.microsoft.com/office/drawing/2014/main" id="{77023E23-7ECE-4157-B49A-E4D20941119B}"/>
              </a:ext>
            </a:extLst>
          </p:cNvPr>
          <p:cNvSpPr txBox="1"/>
          <p:nvPr/>
        </p:nvSpPr>
        <p:spPr>
          <a:xfrm>
            <a:off x="7159239" y="2634759"/>
            <a:ext cx="7994590" cy="338554"/>
          </a:xfrm>
          <a:prstGeom prst="rect">
            <a:avLst/>
          </a:prstGeom>
          <a:noFill/>
        </p:spPr>
        <p:txBody>
          <a:bodyPr wrap="square">
            <a:spAutoFit/>
          </a:bodyPr>
          <a:lstStyle/>
          <a:p>
            <a:pPr marL="285750" indent="-285750">
              <a:buClr>
                <a:schemeClr val="accent1">
                  <a:lumMod val="50000"/>
                </a:schemeClr>
              </a:buClr>
              <a:buFont typeface="Arial" panose="020B0604020202020204" pitchFamily="34" charset="0"/>
              <a:buChar char="•"/>
            </a:pPr>
            <a:r>
              <a:rPr lang="en-US" sz="1600" dirty="0">
                <a:solidFill>
                  <a:prstClr val="black"/>
                </a:solidFill>
              </a:rPr>
              <a:t>Response of forest herbs to disturbance</a:t>
            </a:r>
          </a:p>
        </p:txBody>
      </p:sp>
      <p:pic>
        <p:nvPicPr>
          <p:cNvPr id="23" name="Picture 22" descr="A picture containing tree, outdoor, water, river&#10;&#10;Description automatically generated">
            <a:extLst>
              <a:ext uri="{FF2B5EF4-FFF2-40B4-BE49-F238E27FC236}">
                <a16:creationId xmlns:a16="http://schemas.microsoft.com/office/drawing/2014/main" id="{52FB4B7A-E5FF-40DA-84D3-65315FC78A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6264" y="2288106"/>
            <a:ext cx="2479735" cy="1653156"/>
          </a:xfrm>
          <a:prstGeom prst="rect">
            <a:avLst/>
          </a:prstGeom>
        </p:spPr>
      </p:pic>
      <p:pic>
        <p:nvPicPr>
          <p:cNvPr id="24" name="Picture 23" descr="A picture containing grass, outdoor, sky, field&#10;&#10;Description automatically generated">
            <a:extLst>
              <a:ext uri="{FF2B5EF4-FFF2-40B4-BE49-F238E27FC236}">
                <a16:creationId xmlns:a16="http://schemas.microsoft.com/office/drawing/2014/main" id="{A67EF52B-4594-4933-8155-6D0FE97BC6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28419" y="4639847"/>
            <a:ext cx="1663581" cy="2218108"/>
          </a:xfrm>
          <a:prstGeom prst="rect">
            <a:avLst/>
          </a:prstGeom>
        </p:spPr>
      </p:pic>
      <p:pic>
        <p:nvPicPr>
          <p:cNvPr id="25" name="Picture 24">
            <a:extLst>
              <a:ext uri="{FF2B5EF4-FFF2-40B4-BE49-F238E27FC236}">
                <a16:creationId xmlns:a16="http://schemas.microsoft.com/office/drawing/2014/main" id="{CD8D2EA0-57AE-4A6A-B6F5-8E77C6CCCFB5}"/>
              </a:ext>
            </a:extLst>
          </p:cNvPr>
          <p:cNvPicPr>
            <a:picLocks noChangeAspect="1"/>
          </p:cNvPicPr>
          <p:nvPr/>
        </p:nvPicPr>
        <p:blipFill>
          <a:blip r:embed="rId6"/>
          <a:stretch>
            <a:fillRect/>
          </a:stretch>
        </p:blipFill>
        <p:spPr>
          <a:xfrm>
            <a:off x="5981975" y="4321265"/>
            <a:ext cx="3261643" cy="1969179"/>
          </a:xfrm>
          <a:prstGeom prst="rect">
            <a:avLst/>
          </a:prstGeom>
        </p:spPr>
      </p:pic>
    </p:spTree>
    <p:extLst>
      <p:ext uri="{BB962C8B-B14F-4D97-AF65-F5344CB8AC3E}">
        <p14:creationId xmlns:p14="http://schemas.microsoft.com/office/powerpoint/2010/main" val="147518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45217C-5517-495B-9503-38B11561D001}"/>
              </a:ext>
            </a:extLst>
          </p:cNvPr>
          <p:cNvSpPr>
            <a:spLocks noGrp="1"/>
          </p:cNvSpPr>
          <p:nvPr>
            <p:ph type="title"/>
          </p:nvPr>
        </p:nvSpPr>
        <p:spPr>
          <a:xfrm>
            <a:off x="1576865" y="530624"/>
            <a:ext cx="4214786" cy="1366983"/>
          </a:xfrm>
        </p:spPr>
        <p:txBody>
          <a:bodyPr>
            <a:normAutofit/>
          </a:bodyPr>
          <a:lstStyle/>
          <a:p>
            <a:r>
              <a:rPr lang="en-US" sz="2800" dirty="0">
                <a:solidFill>
                  <a:schemeClr val="bg2"/>
                </a:solidFill>
                <a:latin typeface="Rockwell" panose="02060603020205020403" pitchFamily="18" charset="0"/>
              </a:rPr>
              <a:t>Dr. Philip Lienesch</a:t>
            </a:r>
            <a:br>
              <a:rPr lang="en-US" sz="2800" dirty="0">
                <a:solidFill>
                  <a:schemeClr val="bg2"/>
                </a:solidFill>
                <a:latin typeface="Rockwell" panose="02060603020205020403" pitchFamily="18" charset="0"/>
              </a:rPr>
            </a:br>
            <a:r>
              <a:rPr lang="en-US" sz="2800" dirty="0">
                <a:solidFill>
                  <a:schemeClr val="bg2"/>
                </a:solidFill>
                <a:latin typeface="Rockwell" panose="02060603020205020403" pitchFamily="18" charset="0"/>
              </a:rPr>
              <a:t>Professor</a:t>
            </a:r>
            <a:endParaRPr lang="en-US" sz="2800" dirty="0">
              <a:solidFill>
                <a:schemeClr val="bg2"/>
              </a:solidFill>
            </a:endParaRPr>
          </a:p>
        </p:txBody>
      </p:sp>
      <p:sp>
        <p:nvSpPr>
          <p:cNvPr id="5" name="Content Placeholder 4">
            <a:extLst>
              <a:ext uri="{FF2B5EF4-FFF2-40B4-BE49-F238E27FC236}">
                <a16:creationId xmlns:a16="http://schemas.microsoft.com/office/drawing/2014/main" id="{07AD2AE1-7003-486B-84C4-16727D51E1A8}"/>
              </a:ext>
            </a:extLst>
          </p:cNvPr>
          <p:cNvSpPr>
            <a:spLocks noGrp="1"/>
          </p:cNvSpPr>
          <p:nvPr>
            <p:ph sz="half" idx="4294967295"/>
          </p:nvPr>
        </p:nvSpPr>
        <p:spPr>
          <a:xfrm>
            <a:off x="0" y="1761505"/>
            <a:ext cx="4491038" cy="3433763"/>
          </a:xfrm>
        </p:spPr>
        <p:txBody>
          <a:bodyPr>
            <a:normAutofit/>
          </a:bodyPr>
          <a:lstStyle/>
          <a:p>
            <a:pPr marL="0" indent="0" algn="ctr" fontAlgn="base">
              <a:buClr>
                <a:schemeClr val="accent1">
                  <a:lumMod val="50000"/>
                </a:schemeClr>
              </a:buClr>
              <a:buNone/>
            </a:pPr>
            <a:r>
              <a:rPr lang="en-US" sz="1800" b="1" u="sng" dirty="0">
                <a:solidFill>
                  <a:schemeClr val="accent1">
                    <a:lumMod val="50000"/>
                  </a:schemeClr>
                </a:solidFill>
                <a:effectLst/>
                <a:ea typeface="Tahoma" panose="020B0604030504040204" pitchFamily="34" charset="0"/>
                <a:cs typeface="Tahoma" panose="020B0604030504040204" pitchFamily="34" charset="0"/>
              </a:rPr>
              <a:t>Courses</a:t>
            </a:r>
          </a:p>
          <a:p>
            <a:pPr fontAlgn="base">
              <a:buClr>
                <a:schemeClr val="accent1">
                  <a:lumMod val="50000"/>
                </a:schemeClr>
              </a:buClr>
            </a:pPr>
            <a:r>
              <a:rPr lang="en-US" sz="1800" dirty="0"/>
              <a:t>BIOL 122 Biological Concepts –  Evolution, Diversity &amp; Ecology​</a:t>
            </a:r>
          </a:p>
          <a:p>
            <a:pPr fontAlgn="base">
              <a:buClr>
                <a:schemeClr val="accent1">
                  <a:lumMod val="50000"/>
                </a:schemeClr>
              </a:buClr>
            </a:pPr>
            <a:r>
              <a:rPr lang="en-US" sz="1800" dirty="0"/>
              <a:t>BIOL 224 Animal Biology &amp; Diversity</a:t>
            </a:r>
          </a:p>
          <a:p>
            <a:pPr fontAlgn="base">
              <a:buClr>
                <a:schemeClr val="accent1">
                  <a:lumMod val="50000"/>
                </a:schemeClr>
              </a:buClr>
            </a:pPr>
            <a:r>
              <a:rPr lang="en-US" sz="1800" dirty="0"/>
              <a:t>BIOL 380 Challenges of a Changing Biosphere​</a:t>
            </a:r>
          </a:p>
          <a:p>
            <a:pPr fontAlgn="base">
              <a:buClr>
                <a:schemeClr val="accent1">
                  <a:lumMod val="50000"/>
                </a:schemeClr>
              </a:buClr>
            </a:pPr>
            <a:r>
              <a:rPr lang="en-US" sz="1800" dirty="0"/>
              <a:t>BIOL 456 Ichthyology ​</a:t>
            </a:r>
          </a:p>
          <a:p>
            <a:pPr fontAlgn="base">
              <a:buClr>
                <a:schemeClr val="accent1">
                  <a:lumMod val="50000"/>
                </a:schemeClr>
              </a:buClr>
            </a:pPr>
            <a:r>
              <a:rPr lang="en-US" sz="1800" dirty="0"/>
              <a:t>BIOL 458 Fisheries Management</a:t>
            </a:r>
            <a:endParaRPr lang="en-US" sz="1800" dirty="0">
              <a:solidFill>
                <a:prstClr val="white"/>
              </a:solidFill>
            </a:endParaRPr>
          </a:p>
          <a:p>
            <a:endParaRPr lang="en-US" dirty="0"/>
          </a:p>
        </p:txBody>
      </p:sp>
      <p:sp>
        <p:nvSpPr>
          <p:cNvPr id="7" name="Content Placeholder 6">
            <a:extLst>
              <a:ext uri="{FF2B5EF4-FFF2-40B4-BE49-F238E27FC236}">
                <a16:creationId xmlns:a16="http://schemas.microsoft.com/office/drawing/2014/main" id="{FBB5385D-67E3-470F-8B5D-15B172712268}"/>
              </a:ext>
            </a:extLst>
          </p:cNvPr>
          <p:cNvSpPr>
            <a:spLocks noGrp="1"/>
          </p:cNvSpPr>
          <p:nvPr>
            <p:ph sz="quarter" idx="4294967295"/>
          </p:nvPr>
        </p:nvSpPr>
        <p:spPr>
          <a:xfrm>
            <a:off x="36791" y="5195268"/>
            <a:ext cx="4159013" cy="1546789"/>
          </a:xfrm>
        </p:spPr>
        <p:txBody>
          <a:bodyPr/>
          <a:lstStyle/>
          <a:p>
            <a:pPr marL="0" indent="0" algn="ctr">
              <a:buNone/>
            </a:pPr>
            <a:r>
              <a:rPr lang="en-US" sz="1800" b="1" u="sng" dirty="0">
                <a:solidFill>
                  <a:schemeClr val="accent1">
                    <a:lumMod val="50000"/>
                  </a:schemeClr>
                </a:solidFill>
                <a:effectLst/>
                <a:ea typeface="Tahoma" panose="020B0604030504040204" pitchFamily="34" charset="0"/>
                <a:cs typeface="Tahoma" panose="020B0604030504040204" pitchFamily="34" charset="0"/>
              </a:rPr>
              <a:t>Research</a:t>
            </a:r>
            <a:r>
              <a:rPr lang="en-US" sz="1800" dirty="0"/>
              <a:t>​</a:t>
            </a:r>
          </a:p>
          <a:p>
            <a:r>
              <a:rPr lang="en-US" sz="1800" dirty="0"/>
              <a:t>Basic aquatic ecology </a:t>
            </a:r>
          </a:p>
          <a:p>
            <a:r>
              <a:rPr lang="en-US" sz="1800" dirty="0"/>
              <a:t>Applied fisheries management.​</a:t>
            </a:r>
          </a:p>
          <a:p>
            <a:endParaRPr lang="en-US" dirty="0"/>
          </a:p>
        </p:txBody>
      </p:sp>
      <p:pic>
        <p:nvPicPr>
          <p:cNvPr id="8" name="Picture 7">
            <a:extLst>
              <a:ext uri="{FF2B5EF4-FFF2-40B4-BE49-F238E27FC236}">
                <a16:creationId xmlns:a16="http://schemas.microsoft.com/office/drawing/2014/main" id="{5F7177B1-591D-4E9B-BFAE-88A9AA90D28B}"/>
              </a:ext>
            </a:extLst>
          </p:cNvPr>
          <p:cNvPicPr>
            <a:picLocks noChangeAspect="1"/>
          </p:cNvPicPr>
          <p:nvPr/>
        </p:nvPicPr>
        <p:blipFill>
          <a:blip r:embed="rId2"/>
          <a:stretch>
            <a:fillRect/>
          </a:stretch>
        </p:blipFill>
        <p:spPr>
          <a:xfrm>
            <a:off x="-54395" y="0"/>
            <a:ext cx="1703733" cy="1897607"/>
          </a:xfrm>
          <a:prstGeom prst="rect">
            <a:avLst/>
          </a:prstGeom>
        </p:spPr>
      </p:pic>
      <p:sp>
        <p:nvSpPr>
          <p:cNvPr id="10" name="TextBox 9">
            <a:extLst>
              <a:ext uri="{FF2B5EF4-FFF2-40B4-BE49-F238E27FC236}">
                <a16:creationId xmlns:a16="http://schemas.microsoft.com/office/drawing/2014/main" id="{D89D7F1E-EABF-469F-A6BD-378A9D7D1A0C}"/>
              </a:ext>
            </a:extLst>
          </p:cNvPr>
          <p:cNvSpPr txBox="1"/>
          <p:nvPr/>
        </p:nvSpPr>
        <p:spPr>
          <a:xfrm>
            <a:off x="9257703" y="1575136"/>
            <a:ext cx="6119768" cy="338554"/>
          </a:xfrm>
          <a:prstGeom prst="rect">
            <a:avLst/>
          </a:prstGeom>
          <a:noFill/>
        </p:spPr>
        <p:txBody>
          <a:bodyPr wrap="square">
            <a:spAutoFit/>
          </a:bodyPr>
          <a:lstStyle/>
          <a:p>
            <a:r>
              <a:rPr lang="en-US" sz="1600" b="0" i="0" dirty="0">
                <a:solidFill>
                  <a:schemeClr val="bg2"/>
                </a:solidFill>
                <a:effectLst/>
                <a:latin typeface="Open Sans" panose="020B0606030504020204" pitchFamily="34" charset="0"/>
                <a:hlinkClick r:id="rId3" tooltip="Go To Philip Lienesch, Ph.D. University of Oklahoma's Listing">
                  <a:extLst>
                    <a:ext uri="{A12FA001-AC4F-418D-AE19-62706E023703}">
                      <ahyp:hlinkClr xmlns:ahyp="http://schemas.microsoft.com/office/drawing/2018/hyperlinkcolor" val="tx"/>
                    </a:ext>
                  </a:extLst>
                </a:hlinkClick>
              </a:rPr>
              <a:t>Ph.D. -  University of Oklahoma</a:t>
            </a:r>
            <a:endParaRPr lang="en-US" sz="1600" dirty="0">
              <a:solidFill>
                <a:schemeClr val="bg2"/>
              </a:solidFill>
            </a:endParaRPr>
          </a:p>
        </p:txBody>
      </p:sp>
      <p:sp>
        <p:nvSpPr>
          <p:cNvPr id="11" name="TextBox 10">
            <a:extLst>
              <a:ext uri="{FF2B5EF4-FFF2-40B4-BE49-F238E27FC236}">
                <a16:creationId xmlns:a16="http://schemas.microsoft.com/office/drawing/2014/main" id="{8F555048-EFA2-4EB5-BD15-211FEDF01C42}"/>
              </a:ext>
            </a:extLst>
          </p:cNvPr>
          <p:cNvSpPr txBox="1"/>
          <p:nvPr/>
        </p:nvSpPr>
        <p:spPr>
          <a:xfrm>
            <a:off x="4984334" y="6557391"/>
            <a:ext cx="7712578" cy="338554"/>
          </a:xfrm>
          <a:prstGeom prst="rect">
            <a:avLst/>
          </a:prstGeom>
          <a:noFill/>
        </p:spPr>
        <p:txBody>
          <a:bodyPr wrap="square">
            <a:spAutoFit/>
          </a:bodyPr>
          <a:lstStyle/>
          <a:p>
            <a:r>
              <a:rPr lang="en-US" sz="1600" b="0" i="0" u="none" strike="noStrike" dirty="0">
                <a:solidFill>
                  <a:srgbClr val="FF0000"/>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philip.lienesch@wku.edu</a:t>
            </a:r>
            <a:endParaRPr lang="en-US" sz="1600" dirty="0">
              <a:solidFill>
                <a:srgbClr val="FF0000"/>
              </a:solidFill>
            </a:endParaRPr>
          </a:p>
        </p:txBody>
      </p:sp>
      <p:sp>
        <p:nvSpPr>
          <p:cNvPr id="12" name="TextBox 11">
            <a:extLst>
              <a:ext uri="{FF2B5EF4-FFF2-40B4-BE49-F238E27FC236}">
                <a16:creationId xmlns:a16="http://schemas.microsoft.com/office/drawing/2014/main" id="{A47646D6-F785-4C4B-827A-E5B63803E0E9}"/>
              </a:ext>
            </a:extLst>
          </p:cNvPr>
          <p:cNvSpPr txBox="1"/>
          <p:nvPr/>
        </p:nvSpPr>
        <p:spPr>
          <a:xfrm>
            <a:off x="5582540" y="1823595"/>
            <a:ext cx="7712578" cy="369332"/>
          </a:xfrm>
          <a:prstGeom prst="rect">
            <a:avLst/>
          </a:prstGeom>
          <a:noFill/>
        </p:spPr>
        <p:txBody>
          <a:bodyPr wrap="square">
            <a:spAutoFit/>
          </a:bodyPr>
          <a:lstStyle/>
          <a:p>
            <a:r>
              <a:rPr lang="en-US" dirty="0">
                <a:solidFill>
                  <a:schemeClr val="tx2">
                    <a:lumMod val="65000"/>
                    <a:lumOff val="35000"/>
                  </a:schemeClr>
                </a:solidFill>
              </a:rPr>
              <a:t>Interested in </a:t>
            </a:r>
            <a:r>
              <a:rPr lang="en-US" b="1" dirty="0">
                <a:solidFill>
                  <a:schemeClr val="tx2">
                    <a:lumMod val="65000"/>
                    <a:lumOff val="35000"/>
                  </a:schemeClr>
                </a:solidFill>
              </a:rPr>
              <a:t>Graduate </a:t>
            </a:r>
            <a:r>
              <a:rPr lang="en-US" dirty="0">
                <a:solidFill>
                  <a:schemeClr val="tx2">
                    <a:lumMod val="65000"/>
                    <a:lumOff val="35000"/>
                  </a:schemeClr>
                </a:solidFill>
              </a:rPr>
              <a:t>or</a:t>
            </a:r>
            <a:r>
              <a:rPr lang="en-US" b="1" dirty="0">
                <a:solidFill>
                  <a:schemeClr val="tx2">
                    <a:lumMod val="65000"/>
                    <a:lumOff val="35000"/>
                  </a:schemeClr>
                </a:solidFill>
              </a:rPr>
              <a:t> Undergraduate Research </a:t>
            </a:r>
            <a:r>
              <a:rPr lang="en-US" dirty="0">
                <a:solidFill>
                  <a:schemeClr val="tx2">
                    <a:lumMod val="65000"/>
                    <a:lumOff val="35000"/>
                  </a:schemeClr>
                </a:solidFill>
              </a:rPr>
              <a:t>with Dr. Lienesch?</a:t>
            </a:r>
          </a:p>
        </p:txBody>
      </p:sp>
      <p:sp>
        <p:nvSpPr>
          <p:cNvPr id="14" name="TextBox 13">
            <a:extLst>
              <a:ext uri="{FF2B5EF4-FFF2-40B4-BE49-F238E27FC236}">
                <a16:creationId xmlns:a16="http://schemas.microsoft.com/office/drawing/2014/main" id="{3557D73A-680B-46EB-B304-F4658EDCD7DD}"/>
              </a:ext>
            </a:extLst>
          </p:cNvPr>
          <p:cNvSpPr txBox="1"/>
          <p:nvPr/>
        </p:nvSpPr>
        <p:spPr>
          <a:xfrm>
            <a:off x="6818858" y="2601865"/>
            <a:ext cx="7712578" cy="338554"/>
          </a:xfrm>
          <a:prstGeom prst="rect">
            <a:avLst/>
          </a:prstGeom>
          <a:noFill/>
        </p:spPr>
        <p:txBody>
          <a:bodyPr wrap="square">
            <a:spAutoFit/>
          </a:bodyPr>
          <a:lstStyle/>
          <a:p>
            <a:pPr marL="285750" indent="-285750">
              <a:buFont typeface="Arial" panose="020B0604020202020204" pitchFamily="34" charset="0"/>
              <a:buChar char="•"/>
            </a:pPr>
            <a:r>
              <a:rPr lang="en-US" sz="1600" dirty="0"/>
              <a:t>Effects of reservoirs on stream fishes distributions</a:t>
            </a:r>
          </a:p>
        </p:txBody>
      </p:sp>
      <p:sp>
        <p:nvSpPr>
          <p:cNvPr id="16" name="TextBox 15">
            <a:extLst>
              <a:ext uri="{FF2B5EF4-FFF2-40B4-BE49-F238E27FC236}">
                <a16:creationId xmlns:a16="http://schemas.microsoft.com/office/drawing/2014/main" id="{1FA9F4AF-912A-42D1-BADE-394615618D23}"/>
              </a:ext>
            </a:extLst>
          </p:cNvPr>
          <p:cNvSpPr txBox="1"/>
          <p:nvPr/>
        </p:nvSpPr>
        <p:spPr>
          <a:xfrm>
            <a:off x="6818858" y="2958237"/>
            <a:ext cx="7712578" cy="338554"/>
          </a:xfrm>
          <a:prstGeom prst="rect">
            <a:avLst/>
          </a:prstGeom>
          <a:noFill/>
        </p:spPr>
        <p:txBody>
          <a:bodyPr wrap="square">
            <a:spAutoFit/>
          </a:bodyPr>
          <a:lstStyle/>
          <a:p>
            <a:pPr marL="285750" indent="-285750">
              <a:buFont typeface="Arial" panose="020B0604020202020204" pitchFamily="34" charset="0"/>
              <a:buChar char="•"/>
            </a:pPr>
            <a:r>
              <a:rPr lang="en-US" sz="1600" dirty="0"/>
              <a:t>Catfish Behavior </a:t>
            </a:r>
          </a:p>
        </p:txBody>
      </p:sp>
      <p:sp>
        <p:nvSpPr>
          <p:cNvPr id="18" name="TextBox 17">
            <a:extLst>
              <a:ext uri="{FF2B5EF4-FFF2-40B4-BE49-F238E27FC236}">
                <a16:creationId xmlns:a16="http://schemas.microsoft.com/office/drawing/2014/main" id="{0E029425-B982-479F-957A-E02A2C3BE680}"/>
              </a:ext>
            </a:extLst>
          </p:cNvPr>
          <p:cNvSpPr txBox="1"/>
          <p:nvPr/>
        </p:nvSpPr>
        <p:spPr>
          <a:xfrm>
            <a:off x="6344114" y="2256720"/>
            <a:ext cx="7712578" cy="369332"/>
          </a:xfrm>
          <a:prstGeom prst="rect">
            <a:avLst/>
          </a:prstGeom>
          <a:noFill/>
        </p:spPr>
        <p:txBody>
          <a:bodyPr wrap="square">
            <a:spAutoFit/>
          </a:bodyPr>
          <a:lstStyle/>
          <a:p>
            <a:pPr marL="742950" lvl="1" indent="-285750" fontAlgn="base">
              <a:buClr>
                <a:schemeClr val="accent1">
                  <a:lumMod val="50000"/>
                </a:schemeClr>
              </a:buClr>
              <a:buFont typeface="Arial" panose="020B0604020202020204" pitchFamily="34" charset="0"/>
              <a:buChar char="•"/>
            </a:pPr>
            <a:r>
              <a:rPr lang="en-US" sz="1600" dirty="0"/>
              <a:t>Effects of introduced species on aquatic communities</a:t>
            </a:r>
            <a:r>
              <a:rPr lang="en-US" sz="1800" dirty="0"/>
              <a:t>​</a:t>
            </a:r>
          </a:p>
        </p:txBody>
      </p:sp>
      <p:pic>
        <p:nvPicPr>
          <p:cNvPr id="19" name="Picture 1037" descr="C:\WINDOWS\Desktop\jason.jpg">
            <a:extLst>
              <a:ext uri="{FF2B5EF4-FFF2-40B4-BE49-F238E27FC236}">
                <a16:creationId xmlns:a16="http://schemas.microsoft.com/office/drawing/2014/main" id="{DB448918-387F-43BC-8252-90254AFAE312}"/>
              </a:ext>
            </a:extLst>
          </p:cNvPr>
          <p:cNvPicPr>
            <a:picLocks noChangeAspect="1" noChangeArrowheads="1"/>
          </p:cNvPicPr>
          <p:nvPr/>
        </p:nvPicPr>
        <p:blipFill>
          <a:blip r:embed="rId5" cstate="print"/>
          <a:srcRect/>
          <a:stretch>
            <a:fillRect/>
          </a:stretch>
        </p:blipFill>
        <p:spPr bwMode="auto">
          <a:xfrm>
            <a:off x="3970232" y="3091605"/>
            <a:ext cx="2342749" cy="1757062"/>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20" name="Picture 7">
            <a:extLst>
              <a:ext uri="{FF2B5EF4-FFF2-40B4-BE49-F238E27FC236}">
                <a16:creationId xmlns:a16="http://schemas.microsoft.com/office/drawing/2014/main" id="{427A5ED6-9664-488B-BDD9-C07D15B1660F}"/>
              </a:ext>
            </a:extLst>
          </p:cNvPr>
          <p:cNvPicPr>
            <a:picLocks noChangeAspect="1" noChangeArrowheads="1"/>
          </p:cNvPicPr>
          <p:nvPr/>
        </p:nvPicPr>
        <p:blipFill>
          <a:blip r:embed="rId6" cstate="print"/>
          <a:srcRect/>
          <a:stretch>
            <a:fillRect/>
          </a:stretch>
        </p:blipFill>
        <p:spPr bwMode="auto">
          <a:xfrm>
            <a:off x="9503772" y="3296791"/>
            <a:ext cx="2342751" cy="1757064"/>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21" name="Picture 2">
            <a:extLst>
              <a:ext uri="{FF2B5EF4-FFF2-40B4-BE49-F238E27FC236}">
                <a16:creationId xmlns:a16="http://schemas.microsoft.com/office/drawing/2014/main" id="{0B84C87C-6539-4B64-8D28-5AADEE5D2EE4}"/>
              </a:ext>
            </a:extLst>
          </p:cNvPr>
          <p:cNvPicPr>
            <a:picLocks noChangeAspect="1" noChangeArrowheads="1"/>
          </p:cNvPicPr>
          <p:nvPr/>
        </p:nvPicPr>
        <p:blipFill>
          <a:blip r:embed="rId7" cstate="print"/>
          <a:srcRect/>
          <a:stretch>
            <a:fillRect/>
          </a:stretch>
        </p:blipFill>
        <p:spPr bwMode="auto">
          <a:xfrm>
            <a:off x="6699393" y="4570719"/>
            <a:ext cx="2342750" cy="1757063"/>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6155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F4EAA-903B-46FF-B82D-2B973BFD5B13}"/>
              </a:ext>
            </a:extLst>
          </p:cNvPr>
          <p:cNvSpPr>
            <a:spLocks noGrp="1"/>
          </p:cNvSpPr>
          <p:nvPr>
            <p:ph type="title"/>
          </p:nvPr>
        </p:nvSpPr>
        <p:spPr>
          <a:xfrm>
            <a:off x="1806046" y="461474"/>
            <a:ext cx="9628632" cy="1362113"/>
          </a:xfrm>
        </p:spPr>
        <p:txBody>
          <a:bodyPr>
            <a:normAutofit/>
          </a:bodyPr>
          <a:lstStyle/>
          <a:p>
            <a:r>
              <a:rPr lang="en-US" sz="2800" dirty="0">
                <a:solidFill>
                  <a:schemeClr val="bg2"/>
                </a:solidFill>
                <a:latin typeface="Rockwell" panose="02060603020205020403" pitchFamily="18" charset="0"/>
              </a:rPr>
              <a:t>Dr. Jarrett Johnson</a:t>
            </a:r>
            <a:br>
              <a:rPr lang="en-US" sz="2800" dirty="0">
                <a:solidFill>
                  <a:schemeClr val="bg2"/>
                </a:solidFill>
                <a:latin typeface="Rockwell" panose="02060603020205020403" pitchFamily="18" charset="0"/>
              </a:rPr>
            </a:br>
            <a:r>
              <a:rPr lang="en-US" sz="2800" dirty="0">
                <a:solidFill>
                  <a:schemeClr val="bg2"/>
                </a:solidFill>
                <a:latin typeface="Rockwell" panose="02060603020205020403" pitchFamily="18" charset="0"/>
              </a:rPr>
              <a:t>Associate Professor</a:t>
            </a:r>
            <a:endParaRPr lang="en-US" sz="2800" dirty="0">
              <a:solidFill>
                <a:schemeClr val="bg2"/>
              </a:solidFill>
            </a:endParaRPr>
          </a:p>
        </p:txBody>
      </p:sp>
      <p:sp>
        <p:nvSpPr>
          <p:cNvPr id="9" name="Content Placeholder 8">
            <a:extLst>
              <a:ext uri="{FF2B5EF4-FFF2-40B4-BE49-F238E27FC236}">
                <a16:creationId xmlns:a16="http://schemas.microsoft.com/office/drawing/2014/main" id="{2065F210-5855-4199-BFF7-A9E70F58D23B}"/>
              </a:ext>
            </a:extLst>
          </p:cNvPr>
          <p:cNvSpPr>
            <a:spLocks noGrp="1"/>
          </p:cNvSpPr>
          <p:nvPr>
            <p:ph sz="half" idx="4294967295"/>
          </p:nvPr>
        </p:nvSpPr>
        <p:spPr>
          <a:xfrm>
            <a:off x="-1" y="1907292"/>
            <a:ext cx="4638387" cy="2291214"/>
          </a:xfrm>
        </p:spPr>
        <p:txBody>
          <a:bodyPr/>
          <a:lstStyle/>
          <a:p>
            <a:pPr marL="0" indent="0" algn="ctr">
              <a:buClr>
                <a:schemeClr val="accent1">
                  <a:lumMod val="50000"/>
                </a:schemeClr>
              </a:buClr>
              <a:buNone/>
            </a:pPr>
            <a:r>
              <a:rPr lang="en-US" sz="1800" b="1" u="sng" dirty="0">
                <a:solidFill>
                  <a:schemeClr val="accent1">
                    <a:lumMod val="50000"/>
                  </a:schemeClr>
                </a:solidFill>
                <a:effectLst/>
                <a:ea typeface="Tahoma" panose="020B0604030504040204" pitchFamily="34" charset="0"/>
                <a:cs typeface="Tahoma" panose="020B0604030504040204" pitchFamily="34" charset="0"/>
              </a:rPr>
              <a:t>Courses</a:t>
            </a:r>
          </a:p>
          <a:p>
            <a:pPr>
              <a:buClr>
                <a:schemeClr val="accent1">
                  <a:lumMod val="50000"/>
                </a:schemeClr>
              </a:buClr>
            </a:pPr>
            <a:r>
              <a:rPr lang="en-US" sz="1800" dirty="0"/>
              <a:t>BIOL 327/337 Genetics &amp; Genetics Lab</a:t>
            </a:r>
          </a:p>
          <a:p>
            <a:pPr>
              <a:buClr>
                <a:schemeClr val="accent1">
                  <a:lumMod val="50000"/>
                </a:schemeClr>
              </a:buClr>
            </a:pPr>
            <a:r>
              <a:rPr lang="en-US" sz="1800" dirty="0"/>
              <a:t>BIOL 457 Herpetology</a:t>
            </a:r>
          </a:p>
          <a:p>
            <a:pPr>
              <a:buClr>
                <a:schemeClr val="accent1">
                  <a:lumMod val="50000"/>
                </a:schemeClr>
              </a:buClr>
            </a:pPr>
            <a:r>
              <a:rPr lang="en-US" sz="1800" dirty="0"/>
              <a:t>BIOL 524 Ecological Genetics</a:t>
            </a:r>
          </a:p>
          <a:p>
            <a:pPr>
              <a:buClr>
                <a:schemeClr val="accent1">
                  <a:lumMod val="50000"/>
                </a:schemeClr>
              </a:buClr>
            </a:pPr>
            <a:r>
              <a:rPr lang="en-US" sz="1800" dirty="0"/>
              <a:t>BIOL 582 Biometry</a:t>
            </a:r>
          </a:p>
          <a:p>
            <a:endParaRPr lang="en-US" dirty="0"/>
          </a:p>
        </p:txBody>
      </p:sp>
      <p:sp>
        <p:nvSpPr>
          <p:cNvPr id="11" name="Content Placeholder 10">
            <a:extLst>
              <a:ext uri="{FF2B5EF4-FFF2-40B4-BE49-F238E27FC236}">
                <a16:creationId xmlns:a16="http://schemas.microsoft.com/office/drawing/2014/main" id="{B57551AD-B177-4E1F-9BB2-56D7E7BF3B65}"/>
              </a:ext>
            </a:extLst>
          </p:cNvPr>
          <p:cNvSpPr>
            <a:spLocks noGrp="1"/>
          </p:cNvSpPr>
          <p:nvPr>
            <p:ph sz="quarter" idx="4294967295"/>
          </p:nvPr>
        </p:nvSpPr>
        <p:spPr>
          <a:xfrm>
            <a:off x="43132" y="5189627"/>
            <a:ext cx="4552119" cy="1362114"/>
          </a:xfrm>
        </p:spPr>
        <p:txBody>
          <a:bodyPr>
            <a:normAutofit fontScale="92500"/>
          </a:bodyPr>
          <a:lstStyle/>
          <a:p>
            <a:pPr marL="0" indent="0" algn="ctr">
              <a:buNone/>
            </a:pPr>
            <a:r>
              <a:rPr lang="en-US" sz="1900" b="1" u="sng" dirty="0">
                <a:solidFill>
                  <a:schemeClr val="accent1">
                    <a:lumMod val="50000"/>
                  </a:schemeClr>
                </a:solidFill>
                <a:effectLst/>
                <a:ea typeface="Tahoma" panose="020B0604030504040204" pitchFamily="34" charset="0"/>
                <a:cs typeface="Tahoma" panose="020B0604030504040204" pitchFamily="34" charset="0"/>
              </a:rPr>
              <a:t>Research</a:t>
            </a:r>
            <a:r>
              <a:rPr lang="en-US" sz="1900" dirty="0"/>
              <a:t>​</a:t>
            </a:r>
          </a:p>
          <a:p>
            <a:r>
              <a:rPr lang="en-US" sz="1800" dirty="0"/>
              <a:t>Evolutionary Ecology and Population Genetics </a:t>
            </a:r>
          </a:p>
          <a:p>
            <a:r>
              <a:rPr lang="en-US" sz="1800" dirty="0"/>
              <a:t>Conservation of Amphibians</a:t>
            </a:r>
          </a:p>
          <a:p>
            <a:endParaRPr lang="en-US" dirty="0"/>
          </a:p>
        </p:txBody>
      </p:sp>
      <p:pic>
        <p:nvPicPr>
          <p:cNvPr id="3" name="Picture 2">
            <a:extLst>
              <a:ext uri="{FF2B5EF4-FFF2-40B4-BE49-F238E27FC236}">
                <a16:creationId xmlns:a16="http://schemas.microsoft.com/office/drawing/2014/main" id="{8A30A6D9-31FE-485A-A27E-DB431BB67B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806047" cy="1806047"/>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5897985D-BD72-4B44-97D4-31AABC00DE76}"/>
              </a:ext>
            </a:extLst>
          </p:cNvPr>
          <p:cNvSpPr txBox="1"/>
          <p:nvPr/>
        </p:nvSpPr>
        <p:spPr>
          <a:xfrm>
            <a:off x="9192888" y="1148336"/>
            <a:ext cx="2858654" cy="368049"/>
          </a:xfrm>
          <a:prstGeom prst="rect">
            <a:avLst/>
          </a:prstGeom>
          <a:noFill/>
        </p:spPr>
        <p:txBody>
          <a:bodyPr wrap="square">
            <a:spAutoFit/>
          </a:bodyPr>
          <a:lstStyle/>
          <a:p>
            <a:pPr algn="ctr">
              <a:lnSpc>
                <a:spcPct val="120000"/>
              </a:lnSpc>
            </a:pPr>
            <a:r>
              <a:rPr lang="en-US" sz="1600" dirty="0">
                <a:solidFill>
                  <a:schemeClr val="bg1"/>
                </a:solidFill>
              </a:rPr>
              <a:t>Ph.D. - University of Missouri</a:t>
            </a:r>
          </a:p>
        </p:txBody>
      </p:sp>
      <p:sp>
        <p:nvSpPr>
          <p:cNvPr id="7" name="TextBox 6">
            <a:extLst>
              <a:ext uri="{FF2B5EF4-FFF2-40B4-BE49-F238E27FC236}">
                <a16:creationId xmlns:a16="http://schemas.microsoft.com/office/drawing/2014/main" id="{86B80FBB-9422-40DF-8380-E7B3D4318414}"/>
              </a:ext>
            </a:extLst>
          </p:cNvPr>
          <p:cNvSpPr txBox="1"/>
          <p:nvPr/>
        </p:nvSpPr>
        <p:spPr>
          <a:xfrm>
            <a:off x="8726556" y="1462347"/>
            <a:ext cx="3465444" cy="368049"/>
          </a:xfrm>
          <a:prstGeom prst="rect">
            <a:avLst/>
          </a:prstGeom>
          <a:noFill/>
        </p:spPr>
        <p:txBody>
          <a:bodyPr wrap="square">
            <a:spAutoFit/>
          </a:bodyPr>
          <a:lstStyle/>
          <a:p>
            <a:pPr algn="ctr">
              <a:lnSpc>
                <a:spcPct val="120000"/>
              </a:lnSpc>
            </a:pPr>
            <a:r>
              <a:rPr lang="en-US" sz="1600" dirty="0">
                <a:solidFill>
                  <a:schemeClr val="bg1"/>
                </a:solidFill>
              </a:rPr>
              <a:t>B.S. - University of Illinois</a:t>
            </a:r>
            <a:endParaRPr lang="en-US" sz="1600" b="1" dirty="0">
              <a:solidFill>
                <a:schemeClr val="bg1"/>
              </a:solidFill>
            </a:endParaRPr>
          </a:p>
        </p:txBody>
      </p:sp>
      <p:sp>
        <p:nvSpPr>
          <p:cNvPr id="13" name="TextBox 12">
            <a:extLst>
              <a:ext uri="{FF2B5EF4-FFF2-40B4-BE49-F238E27FC236}">
                <a16:creationId xmlns:a16="http://schemas.microsoft.com/office/drawing/2014/main" id="{851B9EBA-EBFC-413F-8A40-44F344096F7F}"/>
              </a:ext>
            </a:extLst>
          </p:cNvPr>
          <p:cNvSpPr txBox="1"/>
          <p:nvPr/>
        </p:nvSpPr>
        <p:spPr>
          <a:xfrm>
            <a:off x="7312076" y="439790"/>
            <a:ext cx="6909274" cy="338554"/>
          </a:xfrm>
          <a:prstGeom prst="rect">
            <a:avLst/>
          </a:prstGeom>
          <a:noFill/>
        </p:spPr>
        <p:txBody>
          <a:bodyPr wrap="square">
            <a:spAutoFit/>
          </a:bodyPr>
          <a:lstStyle/>
          <a:p>
            <a:r>
              <a:rPr lang="en-US" sz="1600" b="0" i="0" u="sng" dirty="0">
                <a:solidFill>
                  <a:srgbClr val="00B0F0"/>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https://people.wku.edu/jarrett.johnson/index.html</a:t>
            </a:r>
            <a:endParaRPr lang="en-US" sz="1600" dirty="0">
              <a:solidFill>
                <a:srgbClr val="00B0F0"/>
              </a:solidFill>
            </a:endParaRPr>
          </a:p>
        </p:txBody>
      </p:sp>
      <p:sp>
        <p:nvSpPr>
          <p:cNvPr id="12" name="TextBox 11">
            <a:extLst>
              <a:ext uri="{FF2B5EF4-FFF2-40B4-BE49-F238E27FC236}">
                <a16:creationId xmlns:a16="http://schemas.microsoft.com/office/drawing/2014/main" id="{3591B1CB-C2D6-4B7D-B651-3DC22DFAC70B}"/>
              </a:ext>
            </a:extLst>
          </p:cNvPr>
          <p:cNvSpPr txBox="1"/>
          <p:nvPr/>
        </p:nvSpPr>
        <p:spPr>
          <a:xfrm>
            <a:off x="4912069" y="6551741"/>
            <a:ext cx="6094602" cy="338554"/>
          </a:xfrm>
          <a:prstGeom prst="rect">
            <a:avLst/>
          </a:prstGeom>
          <a:noFill/>
        </p:spPr>
        <p:txBody>
          <a:bodyPr wrap="square">
            <a:spAutoFit/>
          </a:bodyPr>
          <a:lstStyle/>
          <a:p>
            <a:r>
              <a:rPr lang="en-US" sz="1600" b="0" i="0" u="sng" dirty="0">
                <a:solidFill>
                  <a:srgbClr val="FF0000"/>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jarrett.johnson@wku.edu</a:t>
            </a:r>
            <a:endParaRPr lang="en-US" sz="1600" dirty="0">
              <a:solidFill>
                <a:srgbClr val="FF0000"/>
              </a:solidFill>
            </a:endParaRPr>
          </a:p>
        </p:txBody>
      </p:sp>
      <p:sp>
        <p:nvSpPr>
          <p:cNvPr id="14" name="TextBox 13">
            <a:extLst>
              <a:ext uri="{FF2B5EF4-FFF2-40B4-BE49-F238E27FC236}">
                <a16:creationId xmlns:a16="http://schemas.microsoft.com/office/drawing/2014/main" id="{F7CE103C-33F9-4F4E-B1FA-A2F1D88FB9B9}"/>
              </a:ext>
            </a:extLst>
          </p:cNvPr>
          <p:cNvSpPr txBox="1"/>
          <p:nvPr/>
        </p:nvSpPr>
        <p:spPr>
          <a:xfrm>
            <a:off x="5620746" y="1800901"/>
            <a:ext cx="7144284" cy="369332"/>
          </a:xfrm>
          <a:prstGeom prst="rect">
            <a:avLst/>
          </a:prstGeom>
          <a:noFill/>
        </p:spPr>
        <p:txBody>
          <a:bodyPr wrap="square">
            <a:spAutoFit/>
          </a:bodyPr>
          <a:lstStyle/>
          <a:p>
            <a:r>
              <a:rPr lang="en-US" dirty="0">
                <a:solidFill>
                  <a:schemeClr val="tx2">
                    <a:lumMod val="65000"/>
                    <a:lumOff val="35000"/>
                  </a:schemeClr>
                </a:solidFill>
              </a:rPr>
              <a:t>Interested in </a:t>
            </a:r>
            <a:r>
              <a:rPr lang="en-US" b="1" dirty="0">
                <a:solidFill>
                  <a:schemeClr val="tx2">
                    <a:lumMod val="65000"/>
                    <a:lumOff val="35000"/>
                  </a:schemeClr>
                </a:solidFill>
              </a:rPr>
              <a:t>Graduate </a:t>
            </a:r>
            <a:r>
              <a:rPr lang="en-US" dirty="0">
                <a:solidFill>
                  <a:schemeClr val="tx2">
                    <a:lumMod val="65000"/>
                    <a:lumOff val="35000"/>
                  </a:schemeClr>
                </a:solidFill>
              </a:rPr>
              <a:t>or</a:t>
            </a:r>
            <a:r>
              <a:rPr lang="en-US" b="1" dirty="0">
                <a:solidFill>
                  <a:schemeClr val="tx2">
                    <a:lumMod val="65000"/>
                    <a:lumOff val="35000"/>
                  </a:schemeClr>
                </a:solidFill>
              </a:rPr>
              <a:t> Undergraduate Research </a:t>
            </a:r>
            <a:r>
              <a:rPr lang="en-US" dirty="0">
                <a:solidFill>
                  <a:schemeClr val="tx2">
                    <a:lumMod val="65000"/>
                    <a:lumOff val="35000"/>
                  </a:schemeClr>
                </a:solidFill>
              </a:rPr>
              <a:t>with Dr. Johnson?</a:t>
            </a:r>
          </a:p>
        </p:txBody>
      </p:sp>
      <p:sp>
        <p:nvSpPr>
          <p:cNvPr id="15" name="TextBox 14">
            <a:extLst>
              <a:ext uri="{FF2B5EF4-FFF2-40B4-BE49-F238E27FC236}">
                <a16:creationId xmlns:a16="http://schemas.microsoft.com/office/drawing/2014/main" id="{07AEED71-1700-486C-9640-5DF73B884D9F}"/>
              </a:ext>
            </a:extLst>
          </p:cNvPr>
          <p:cNvSpPr txBox="1"/>
          <p:nvPr/>
        </p:nvSpPr>
        <p:spPr>
          <a:xfrm>
            <a:off x="5366760" y="2246554"/>
            <a:ext cx="7144284" cy="584775"/>
          </a:xfrm>
          <a:prstGeom prst="rect">
            <a:avLst/>
          </a:prstGeom>
          <a:noFill/>
        </p:spPr>
        <p:txBody>
          <a:bodyPr wrap="square">
            <a:spAutoFit/>
          </a:bodyPr>
          <a:lstStyle/>
          <a:p>
            <a:pPr marL="285750" indent="-285750">
              <a:buFont typeface="Arial" panose="020B0604020202020204" pitchFamily="34" charset="0"/>
              <a:buChar char="•"/>
            </a:pPr>
            <a:r>
              <a:rPr lang="en-US" sz="1600" dirty="0"/>
              <a:t>Our goal is to provide empirical data that are relevant to the conservation and management of amphibian populations. </a:t>
            </a:r>
          </a:p>
        </p:txBody>
      </p:sp>
      <p:sp>
        <p:nvSpPr>
          <p:cNvPr id="17" name="TextBox 16">
            <a:extLst>
              <a:ext uri="{FF2B5EF4-FFF2-40B4-BE49-F238E27FC236}">
                <a16:creationId xmlns:a16="http://schemas.microsoft.com/office/drawing/2014/main" id="{EACFB3B9-F430-4691-A36B-CE6F95E7B7F1}"/>
              </a:ext>
            </a:extLst>
          </p:cNvPr>
          <p:cNvSpPr txBox="1"/>
          <p:nvPr/>
        </p:nvSpPr>
        <p:spPr>
          <a:xfrm>
            <a:off x="5366760" y="2807237"/>
            <a:ext cx="7144284" cy="584775"/>
          </a:xfrm>
          <a:prstGeom prst="rect">
            <a:avLst/>
          </a:prstGeom>
          <a:noFill/>
        </p:spPr>
        <p:txBody>
          <a:bodyPr wrap="square">
            <a:spAutoFit/>
          </a:bodyPr>
          <a:lstStyle/>
          <a:p>
            <a:pPr marL="285750" indent="-285750">
              <a:buFont typeface="Arial" panose="020B0604020202020204" pitchFamily="34" charset="0"/>
              <a:buChar char="•"/>
            </a:pPr>
            <a:r>
              <a:rPr lang="en-US" sz="1600" dirty="0"/>
              <a:t>Using field and laboratory experimentation to understand local adaptation and speciation.</a:t>
            </a:r>
          </a:p>
        </p:txBody>
      </p:sp>
      <p:sp>
        <p:nvSpPr>
          <p:cNvPr id="19" name="TextBox 18">
            <a:extLst>
              <a:ext uri="{FF2B5EF4-FFF2-40B4-BE49-F238E27FC236}">
                <a16:creationId xmlns:a16="http://schemas.microsoft.com/office/drawing/2014/main" id="{659DE68D-44E6-4275-AC6C-5197E9C0B970}"/>
              </a:ext>
            </a:extLst>
          </p:cNvPr>
          <p:cNvSpPr txBox="1"/>
          <p:nvPr/>
        </p:nvSpPr>
        <p:spPr>
          <a:xfrm>
            <a:off x="5366760" y="3462953"/>
            <a:ext cx="7144284" cy="584775"/>
          </a:xfrm>
          <a:prstGeom prst="rect">
            <a:avLst/>
          </a:prstGeom>
          <a:noFill/>
        </p:spPr>
        <p:txBody>
          <a:bodyPr wrap="square">
            <a:spAutoFit/>
          </a:bodyPr>
          <a:lstStyle/>
          <a:p>
            <a:pPr marL="285750" indent="-285750">
              <a:buFont typeface="Arial" panose="020B0604020202020204" pitchFamily="34" charset="0"/>
              <a:buChar char="•"/>
            </a:pPr>
            <a:r>
              <a:rPr lang="en-US" sz="1600" dirty="0"/>
              <a:t>Molecular genetic tools to understand gene flow using amphibian species as models. </a:t>
            </a:r>
          </a:p>
        </p:txBody>
      </p:sp>
      <p:sp>
        <p:nvSpPr>
          <p:cNvPr id="21" name="TextBox 20">
            <a:extLst>
              <a:ext uri="{FF2B5EF4-FFF2-40B4-BE49-F238E27FC236}">
                <a16:creationId xmlns:a16="http://schemas.microsoft.com/office/drawing/2014/main" id="{4B4FF672-A656-4DBF-BF6B-2E9BBD5684B6}"/>
              </a:ext>
            </a:extLst>
          </p:cNvPr>
          <p:cNvSpPr txBox="1"/>
          <p:nvPr/>
        </p:nvSpPr>
        <p:spPr>
          <a:xfrm>
            <a:off x="5366760" y="4029229"/>
            <a:ext cx="7144284" cy="338554"/>
          </a:xfrm>
          <a:prstGeom prst="rect">
            <a:avLst/>
          </a:prstGeom>
          <a:noFill/>
        </p:spPr>
        <p:txBody>
          <a:bodyPr wrap="square">
            <a:spAutoFit/>
          </a:bodyPr>
          <a:lstStyle/>
          <a:p>
            <a:pPr marL="285750" indent="-285750">
              <a:buFont typeface="Arial" panose="020B0604020202020204" pitchFamily="34" charset="0"/>
              <a:buChar char="•"/>
            </a:pPr>
            <a:r>
              <a:rPr lang="en-US" sz="1600" dirty="0"/>
              <a:t>Improving our understanding of evolution and ecology.</a:t>
            </a:r>
          </a:p>
        </p:txBody>
      </p:sp>
      <p:pic>
        <p:nvPicPr>
          <p:cNvPr id="22" name="Picture 21" descr="DSCN2453small.jpg">
            <a:extLst>
              <a:ext uri="{FF2B5EF4-FFF2-40B4-BE49-F238E27FC236}">
                <a16:creationId xmlns:a16="http://schemas.microsoft.com/office/drawing/2014/main" id="{5209C857-362D-4893-925E-828B257F7D40}"/>
              </a:ext>
            </a:extLst>
          </p:cNvPr>
          <p:cNvPicPr>
            <a:picLocks noChangeAspect="1"/>
          </p:cNvPicPr>
          <p:nvPr/>
        </p:nvPicPr>
        <p:blipFill rotWithShape="1">
          <a:blip r:embed="rId5" cstate="print"/>
          <a:srcRect l="15255" t="25079" r="25392" b="2541"/>
          <a:stretch/>
        </p:blipFill>
        <p:spPr>
          <a:xfrm>
            <a:off x="3164761" y="3468532"/>
            <a:ext cx="1964805" cy="1796694"/>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23" name="Picture 22" descr="opacumhead.jpg">
            <a:extLst>
              <a:ext uri="{FF2B5EF4-FFF2-40B4-BE49-F238E27FC236}">
                <a16:creationId xmlns:a16="http://schemas.microsoft.com/office/drawing/2014/main" id="{E117DE28-BCA8-4B62-BEA7-656C2CC1D0F2}"/>
              </a:ext>
            </a:extLst>
          </p:cNvPr>
          <p:cNvPicPr>
            <a:picLocks noChangeAspect="1"/>
          </p:cNvPicPr>
          <p:nvPr/>
        </p:nvPicPr>
        <p:blipFill>
          <a:blip r:embed="rId6" cstate="print"/>
          <a:stretch>
            <a:fillRect/>
          </a:stretch>
        </p:blipFill>
        <p:spPr>
          <a:xfrm flipH="1">
            <a:off x="6138242" y="4622500"/>
            <a:ext cx="1684137" cy="1235939"/>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24" name="Picture 23" descr="P1050531small.jpg">
            <a:extLst>
              <a:ext uri="{FF2B5EF4-FFF2-40B4-BE49-F238E27FC236}">
                <a16:creationId xmlns:a16="http://schemas.microsoft.com/office/drawing/2014/main" id="{5215CA66-ADE7-438F-8ECA-3A0FF95F0833}"/>
              </a:ext>
            </a:extLst>
          </p:cNvPr>
          <p:cNvPicPr>
            <a:picLocks noChangeAspect="1"/>
          </p:cNvPicPr>
          <p:nvPr/>
        </p:nvPicPr>
        <p:blipFill>
          <a:blip r:embed="rId7" cstate="print"/>
          <a:srcRect l="16161" t="5556" r="25253"/>
          <a:stretch>
            <a:fillRect/>
          </a:stretch>
        </p:blipFill>
        <p:spPr>
          <a:xfrm>
            <a:off x="10515194" y="4858098"/>
            <a:ext cx="1616587" cy="1954538"/>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76582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1EC31-E0B2-4E22-8640-0FE2EFC1F464}"/>
              </a:ext>
            </a:extLst>
          </p:cNvPr>
          <p:cNvSpPr>
            <a:spLocks noGrp="1"/>
          </p:cNvSpPr>
          <p:nvPr>
            <p:ph type="title"/>
          </p:nvPr>
        </p:nvSpPr>
        <p:spPr>
          <a:xfrm>
            <a:off x="1930156" y="455326"/>
            <a:ext cx="4261324" cy="1395508"/>
          </a:xfrm>
        </p:spPr>
        <p:txBody>
          <a:bodyPr>
            <a:normAutofit/>
          </a:bodyPr>
          <a:lstStyle/>
          <a:p>
            <a:r>
              <a:rPr lang="en-US" sz="3100" dirty="0">
                <a:latin typeface="Rockwell" panose="02060603020205020403" pitchFamily="18" charset="0"/>
                <a:ea typeface="Comic Sans MS" charset="0"/>
                <a:cs typeface="Comic Sans MS" charset="0"/>
              </a:rPr>
              <a:t>Simran Banga, Ph.D.</a:t>
            </a:r>
            <a:br>
              <a:rPr lang="en-US" sz="3100" dirty="0">
                <a:latin typeface="Rockwell" panose="02060603020205020403" pitchFamily="18" charset="0"/>
                <a:ea typeface="Comic Sans MS" charset="0"/>
                <a:cs typeface="Comic Sans MS" charset="0"/>
              </a:rPr>
            </a:br>
            <a:r>
              <a:rPr lang="en-US" sz="3100" dirty="0">
                <a:latin typeface="Rockwell" panose="02060603020205020403" pitchFamily="18" charset="0"/>
                <a:ea typeface="Comic Sans MS" charset="0"/>
                <a:cs typeface="Comic Sans MS" charset="0"/>
              </a:rPr>
              <a:t>Assistant Professor</a:t>
            </a:r>
            <a:endParaRPr lang="en-US" dirty="0"/>
          </a:p>
        </p:txBody>
      </p:sp>
      <p:pic>
        <p:nvPicPr>
          <p:cNvPr id="3" name="Picture 2" descr="A person with long hair&#10;&#10;Description automatically generated with low confidence">
            <a:extLst>
              <a:ext uri="{FF2B5EF4-FFF2-40B4-BE49-F238E27FC236}">
                <a16:creationId xmlns:a16="http://schemas.microsoft.com/office/drawing/2014/main" id="{1162820D-FA4A-4F3F-A99D-64E8E8764F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17783" cy="1817783"/>
          </a:xfrm>
          <a:prstGeom prst="rect">
            <a:avLst/>
          </a:prstGeom>
        </p:spPr>
      </p:pic>
      <p:sp>
        <p:nvSpPr>
          <p:cNvPr id="5" name="TextBox 4">
            <a:extLst>
              <a:ext uri="{FF2B5EF4-FFF2-40B4-BE49-F238E27FC236}">
                <a16:creationId xmlns:a16="http://schemas.microsoft.com/office/drawing/2014/main" id="{640E8CEB-CB48-494C-A282-5B857B9C2C32}"/>
              </a:ext>
            </a:extLst>
          </p:cNvPr>
          <p:cNvSpPr txBox="1"/>
          <p:nvPr/>
        </p:nvSpPr>
        <p:spPr>
          <a:xfrm>
            <a:off x="9438701" y="1204503"/>
            <a:ext cx="2955275" cy="646331"/>
          </a:xfrm>
          <a:prstGeom prst="rect">
            <a:avLst/>
          </a:prstGeom>
          <a:noFill/>
        </p:spPr>
        <p:txBody>
          <a:bodyPr wrap="square">
            <a:spAutoFit/>
          </a:bodyPr>
          <a:lstStyle/>
          <a:p>
            <a:r>
              <a:rPr lang="en-US" sz="1800" dirty="0">
                <a:solidFill>
                  <a:schemeClr val="bg2"/>
                </a:solidFill>
                <a:ea typeface="Comic Sans MS" charset="0"/>
                <a:cs typeface="Comic Sans MS" charset="0"/>
              </a:rPr>
              <a:t>Ph.D. – Purdue University</a:t>
            </a:r>
          </a:p>
          <a:p>
            <a:r>
              <a:rPr lang="en-US" sz="1800" dirty="0">
                <a:solidFill>
                  <a:schemeClr val="bg2"/>
                </a:solidFill>
                <a:ea typeface="Comic Sans MS" charset="0"/>
                <a:cs typeface="Comic Sans MS" charset="0"/>
              </a:rPr>
              <a:t>M.S.- University of Mumbai</a:t>
            </a:r>
          </a:p>
        </p:txBody>
      </p:sp>
      <p:sp>
        <p:nvSpPr>
          <p:cNvPr id="7" name="TextBox 6">
            <a:extLst>
              <a:ext uri="{FF2B5EF4-FFF2-40B4-BE49-F238E27FC236}">
                <a16:creationId xmlns:a16="http://schemas.microsoft.com/office/drawing/2014/main" id="{DCCABFB1-CF4F-47A8-B2B2-6434E26B718D}"/>
              </a:ext>
            </a:extLst>
          </p:cNvPr>
          <p:cNvSpPr txBox="1"/>
          <p:nvPr/>
        </p:nvSpPr>
        <p:spPr>
          <a:xfrm>
            <a:off x="67203" y="2161266"/>
            <a:ext cx="5670933" cy="1576734"/>
          </a:xfrm>
          <a:prstGeom prst="rect">
            <a:avLst/>
          </a:prstGeom>
          <a:noFill/>
        </p:spPr>
        <p:txBody>
          <a:bodyPr wrap="square">
            <a:spAutoFit/>
          </a:bodyPr>
          <a:lstStyle/>
          <a:p>
            <a:pPr marL="285750" indent="-285750">
              <a:buFont typeface="Arial" panose="020B0604020202020204" pitchFamily="34" charset="0"/>
              <a:buChar char="•"/>
            </a:pPr>
            <a:r>
              <a:rPr lang="en-US" sz="1600" dirty="0">
                <a:ea typeface="Comic Sans MS" charset="0"/>
                <a:cs typeface="Comic Sans MS" charset="0"/>
              </a:rPr>
              <a:t>BIOL 121 Biological Concepts Laboratory: Cells, Metabolism, and Genetics</a:t>
            </a:r>
          </a:p>
          <a:p>
            <a:pPr marL="285750" indent="-285750">
              <a:buFont typeface="Arial" panose="020B0604020202020204" pitchFamily="34" charset="0"/>
              <a:buChar char="•"/>
            </a:pPr>
            <a:r>
              <a:rPr lang="en-US" sz="1600" dirty="0">
                <a:ea typeface="Comic Sans MS" charset="0"/>
                <a:cs typeface="Comic Sans MS" charset="0"/>
              </a:rPr>
              <a:t>BIOL 207 General Microbiology</a:t>
            </a:r>
          </a:p>
          <a:p>
            <a:pPr marL="285750" indent="-285750">
              <a:buFont typeface="Arial" panose="020B0604020202020204" pitchFamily="34" charset="0"/>
              <a:buChar char="•"/>
            </a:pPr>
            <a:r>
              <a:rPr lang="en-US" sz="1600" dirty="0">
                <a:ea typeface="Comic Sans MS" charset="0"/>
                <a:cs typeface="Comic Sans MS" charset="0"/>
              </a:rPr>
              <a:t>BIOL 226 Microbial Biology &amp; Diversity</a:t>
            </a:r>
          </a:p>
          <a:p>
            <a:pPr marL="285750" indent="-285750">
              <a:buFont typeface="Arial" panose="020B0604020202020204" pitchFamily="34" charset="0"/>
              <a:buChar char="•"/>
            </a:pPr>
            <a:r>
              <a:rPr lang="en-US" sz="1600" dirty="0">
                <a:ea typeface="Comic Sans MS" charset="0"/>
                <a:cs typeface="Comic Sans MS" charset="0"/>
              </a:rPr>
              <a:t>BIOL 227 Microbial Biology &amp; Diversity Lab</a:t>
            </a:r>
          </a:p>
          <a:p>
            <a:pPr marL="285750" indent="-285750">
              <a:buFont typeface="Arial" panose="020B0604020202020204" pitchFamily="34" charset="0"/>
              <a:buChar char="•"/>
            </a:pPr>
            <a:r>
              <a:rPr lang="en-US" sz="1600" dirty="0">
                <a:ea typeface="Comic Sans MS" charset="0"/>
                <a:cs typeface="Comic Sans MS" charset="0"/>
              </a:rPr>
              <a:t>BIOL 328 Immunology</a:t>
            </a:r>
          </a:p>
        </p:txBody>
      </p:sp>
      <p:sp>
        <p:nvSpPr>
          <p:cNvPr id="11" name="TextBox 10">
            <a:extLst>
              <a:ext uri="{FF2B5EF4-FFF2-40B4-BE49-F238E27FC236}">
                <a16:creationId xmlns:a16="http://schemas.microsoft.com/office/drawing/2014/main" id="{F05BB816-32A1-4628-9643-FD040330CD98}"/>
              </a:ext>
            </a:extLst>
          </p:cNvPr>
          <p:cNvSpPr txBox="1"/>
          <p:nvPr/>
        </p:nvSpPr>
        <p:spPr>
          <a:xfrm>
            <a:off x="67203" y="4439269"/>
            <a:ext cx="3765014" cy="584775"/>
          </a:xfrm>
          <a:prstGeom prst="rect">
            <a:avLst/>
          </a:prstGeom>
          <a:noFill/>
        </p:spPr>
        <p:txBody>
          <a:bodyPr wrap="square">
            <a:spAutoFit/>
          </a:bodyPr>
          <a:lstStyle/>
          <a:p>
            <a:pPr marL="285750" indent="-285750">
              <a:buFont typeface="Arial" panose="020B0604020202020204" pitchFamily="34" charset="0"/>
              <a:buChar char="•"/>
            </a:pPr>
            <a:r>
              <a:rPr lang="en-US" sz="1600" dirty="0">
                <a:ea typeface="Comic Sans MS" charset="0"/>
                <a:cs typeface="Comic Sans MS" charset="0"/>
              </a:rPr>
              <a:t>Microbiology, Host-bacterial interactions, Bacterial infections</a:t>
            </a:r>
            <a:endParaRPr lang="en-US" sz="1600" dirty="0"/>
          </a:p>
        </p:txBody>
      </p:sp>
      <p:sp>
        <p:nvSpPr>
          <p:cNvPr id="13" name="TextBox 12">
            <a:extLst>
              <a:ext uri="{FF2B5EF4-FFF2-40B4-BE49-F238E27FC236}">
                <a16:creationId xmlns:a16="http://schemas.microsoft.com/office/drawing/2014/main" id="{A5976999-4F22-4FDC-B647-163B0C1AA2C8}"/>
              </a:ext>
            </a:extLst>
          </p:cNvPr>
          <p:cNvSpPr txBox="1"/>
          <p:nvPr/>
        </p:nvSpPr>
        <p:spPr>
          <a:xfrm>
            <a:off x="1383993" y="1817783"/>
            <a:ext cx="2057400" cy="369332"/>
          </a:xfrm>
          <a:prstGeom prst="rect">
            <a:avLst/>
          </a:prstGeom>
          <a:noFill/>
        </p:spPr>
        <p:txBody>
          <a:bodyPr wrap="square">
            <a:spAutoFit/>
          </a:bodyPr>
          <a:lstStyle/>
          <a:p>
            <a:pPr marL="0" indent="0" algn="ctr">
              <a:buClr>
                <a:schemeClr val="accent1">
                  <a:lumMod val="50000"/>
                </a:schemeClr>
              </a:buClr>
              <a:buNone/>
            </a:pPr>
            <a:r>
              <a:rPr lang="en-US" sz="1800" b="1" u="sng" dirty="0">
                <a:solidFill>
                  <a:schemeClr val="accent1">
                    <a:lumMod val="50000"/>
                  </a:schemeClr>
                </a:solidFill>
                <a:effectLst/>
                <a:ea typeface="Tahoma" panose="020B0604030504040204" pitchFamily="34" charset="0"/>
                <a:cs typeface="Tahoma" panose="020B0604030504040204" pitchFamily="34" charset="0"/>
              </a:rPr>
              <a:t>Courses</a:t>
            </a:r>
          </a:p>
        </p:txBody>
      </p:sp>
      <p:sp>
        <p:nvSpPr>
          <p:cNvPr id="15" name="TextBox 14">
            <a:extLst>
              <a:ext uri="{FF2B5EF4-FFF2-40B4-BE49-F238E27FC236}">
                <a16:creationId xmlns:a16="http://schemas.microsoft.com/office/drawing/2014/main" id="{2EDF1FE2-836C-42AE-A251-7F8261811857}"/>
              </a:ext>
            </a:extLst>
          </p:cNvPr>
          <p:cNvSpPr txBox="1"/>
          <p:nvPr/>
        </p:nvSpPr>
        <p:spPr>
          <a:xfrm>
            <a:off x="1306875" y="4032207"/>
            <a:ext cx="2134518" cy="369332"/>
          </a:xfrm>
          <a:prstGeom prst="rect">
            <a:avLst/>
          </a:prstGeom>
          <a:noFill/>
        </p:spPr>
        <p:txBody>
          <a:bodyPr wrap="square">
            <a:spAutoFit/>
          </a:bodyPr>
          <a:lstStyle/>
          <a:p>
            <a:pPr marL="109728" indent="0" algn="ctr">
              <a:buClr>
                <a:schemeClr val="accent1">
                  <a:lumMod val="50000"/>
                </a:schemeClr>
              </a:buClr>
              <a:buNone/>
            </a:pPr>
            <a:r>
              <a:rPr lang="en-US" sz="1800" b="1" u="sng" dirty="0">
                <a:solidFill>
                  <a:schemeClr val="accent1">
                    <a:lumMod val="50000"/>
                  </a:schemeClr>
                </a:solidFill>
                <a:effectLst/>
                <a:ea typeface="Tahoma" panose="020B0604030504040204" pitchFamily="34" charset="0"/>
                <a:cs typeface="Tahoma" panose="020B0604030504040204" pitchFamily="34" charset="0"/>
              </a:rPr>
              <a:t>Research</a:t>
            </a:r>
          </a:p>
        </p:txBody>
      </p:sp>
      <p:sp>
        <p:nvSpPr>
          <p:cNvPr id="19" name="TextBox 18">
            <a:extLst>
              <a:ext uri="{FF2B5EF4-FFF2-40B4-BE49-F238E27FC236}">
                <a16:creationId xmlns:a16="http://schemas.microsoft.com/office/drawing/2014/main" id="{E336104D-70E9-45FB-BAAD-75B6F88F0646}"/>
              </a:ext>
            </a:extLst>
          </p:cNvPr>
          <p:cNvSpPr txBox="1"/>
          <p:nvPr/>
        </p:nvSpPr>
        <p:spPr>
          <a:xfrm>
            <a:off x="6688614" y="1814782"/>
            <a:ext cx="5670934" cy="646331"/>
          </a:xfrm>
          <a:prstGeom prst="rect">
            <a:avLst/>
          </a:prstGeom>
          <a:noFill/>
        </p:spPr>
        <p:txBody>
          <a:bodyPr wrap="square">
            <a:spAutoFit/>
          </a:bodyPr>
          <a:lstStyle/>
          <a:p>
            <a:r>
              <a:rPr lang="en-US" sz="1800" dirty="0">
                <a:solidFill>
                  <a:schemeClr val="tx2">
                    <a:lumMod val="65000"/>
                    <a:lumOff val="35000"/>
                  </a:schemeClr>
                </a:solidFill>
              </a:rPr>
              <a:t>Interested in </a:t>
            </a:r>
            <a:r>
              <a:rPr lang="en-US" sz="1800" b="1" dirty="0">
                <a:solidFill>
                  <a:schemeClr val="tx2">
                    <a:lumMod val="65000"/>
                    <a:lumOff val="35000"/>
                  </a:schemeClr>
                </a:solidFill>
              </a:rPr>
              <a:t>Graduate </a:t>
            </a:r>
            <a:r>
              <a:rPr lang="en-US" sz="1800" dirty="0">
                <a:solidFill>
                  <a:schemeClr val="tx2">
                    <a:lumMod val="65000"/>
                    <a:lumOff val="35000"/>
                  </a:schemeClr>
                </a:solidFill>
              </a:rPr>
              <a:t>or</a:t>
            </a:r>
            <a:r>
              <a:rPr lang="en-US" sz="1800" b="1" dirty="0">
                <a:solidFill>
                  <a:schemeClr val="tx2">
                    <a:lumMod val="65000"/>
                    <a:lumOff val="35000"/>
                  </a:schemeClr>
                </a:solidFill>
              </a:rPr>
              <a:t> Undergraduate Research </a:t>
            </a:r>
            <a:r>
              <a:rPr lang="en-US" sz="1800" dirty="0">
                <a:solidFill>
                  <a:schemeClr val="tx2">
                    <a:lumMod val="65000"/>
                    <a:lumOff val="35000"/>
                  </a:schemeClr>
                </a:solidFill>
              </a:rPr>
              <a:t>with Dr. Banga? </a:t>
            </a:r>
            <a:endParaRPr lang="en-US" dirty="0"/>
          </a:p>
        </p:txBody>
      </p:sp>
      <p:sp>
        <p:nvSpPr>
          <p:cNvPr id="21" name="TextBox 20">
            <a:extLst>
              <a:ext uri="{FF2B5EF4-FFF2-40B4-BE49-F238E27FC236}">
                <a16:creationId xmlns:a16="http://schemas.microsoft.com/office/drawing/2014/main" id="{AA8B57F7-C46D-48E9-BCA1-E700B9EF1E22}"/>
              </a:ext>
            </a:extLst>
          </p:cNvPr>
          <p:cNvSpPr txBox="1"/>
          <p:nvPr/>
        </p:nvSpPr>
        <p:spPr>
          <a:xfrm>
            <a:off x="5956270" y="5874959"/>
            <a:ext cx="4597430" cy="604974"/>
          </a:xfrm>
          <a:prstGeom prst="rect">
            <a:avLst/>
          </a:prstGeom>
          <a:noFill/>
        </p:spPr>
        <p:txBody>
          <a:bodyPr wrap="square">
            <a:spAutoFit/>
          </a:bodyPr>
          <a:lstStyle/>
          <a:p>
            <a:pPr marL="342900" indent="-342900">
              <a:buFont typeface="Arial" charset="0"/>
              <a:buChar char="•"/>
            </a:pPr>
            <a:r>
              <a:rPr lang="en-US" sz="1600" dirty="0">
                <a:ea typeface="Comic Sans MS" charset="0"/>
                <a:cs typeface="Comic Sans MS" charset="0"/>
              </a:rPr>
              <a:t>Collaborative project on effect of photodynamic treatment on bacteria.</a:t>
            </a:r>
          </a:p>
        </p:txBody>
      </p:sp>
      <p:sp>
        <p:nvSpPr>
          <p:cNvPr id="23" name="TextBox 22">
            <a:extLst>
              <a:ext uri="{FF2B5EF4-FFF2-40B4-BE49-F238E27FC236}">
                <a16:creationId xmlns:a16="http://schemas.microsoft.com/office/drawing/2014/main" id="{7649BCC4-BBBD-4309-B8A6-D0CF1D717E38}"/>
              </a:ext>
            </a:extLst>
          </p:cNvPr>
          <p:cNvSpPr txBox="1"/>
          <p:nvPr/>
        </p:nvSpPr>
        <p:spPr>
          <a:xfrm>
            <a:off x="5939009" y="4989087"/>
            <a:ext cx="5527714" cy="830997"/>
          </a:xfrm>
          <a:prstGeom prst="rect">
            <a:avLst/>
          </a:prstGeom>
          <a:noFill/>
        </p:spPr>
        <p:txBody>
          <a:bodyPr wrap="square">
            <a:spAutoFit/>
          </a:bodyPr>
          <a:lstStyle/>
          <a:p>
            <a:pPr marL="342900" indent="-342900">
              <a:buFont typeface="Arial" charset="0"/>
              <a:buChar char="•"/>
            </a:pPr>
            <a:r>
              <a:rPr lang="en-US" sz="1600" dirty="0">
                <a:ea typeface="Comic Sans MS" charset="0"/>
                <a:cs typeface="Comic Sans MS" charset="0"/>
              </a:rPr>
              <a:t>Specially interested in understanding the function of different proteins released by </a:t>
            </a:r>
            <a:r>
              <a:rPr lang="en-US" sz="1600" i="1" dirty="0">
                <a:ea typeface="Comic Sans MS" charset="0"/>
                <a:cs typeface="Comic Sans MS" charset="0"/>
              </a:rPr>
              <a:t>Legionella pneumophila</a:t>
            </a:r>
            <a:r>
              <a:rPr lang="en-US" sz="1600" dirty="0">
                <a:ea typeface="Comic Sans MS" charset="0"/>
                <a:cs typeface="Comic Sans MS" charset="0"/>
              </a:rPr>
              <a:t> during an infection.</a:t>
            </a:r>
          </a:p>
        </p:txBody>
      </p:sp>
      <p:sp>
        <p:nvSpPr>
          <p:cNvPr id="25" name="TextBox 24">
            <a:extLst>
              <a:ext uri="{FF2B5EF4-FFF2-40B4-BE49-F238E27FC236}">
                <a16:creationId xmlns:a16="http://schemas.microsoft.com/office/drawing/2014/main" id="{85677F4E-E25F-4C01-9BA3-3C7B4B07468B}"/>
              </a:ext>
            </a:extLst>
          </p:cNvPr>
          <p:cNvSpPr txBox="1"/>
          <p:nvPr/>
        </p:nvSpPr>
        <p:spPr>
          <a:xfrm>
            <a:off x="5905960" y="4103215"/>
            <a:ext cx="5884659" cy="830997"/>
          </a:xfrm>
          <a:prstGeom prst="rect">
            <a:avLst/>
          </a:prstGeom>
          <a:noFill/>
        </p:spPr>
        <p:txBody>
          <a:bodyPr wrap="square">
            <a:spAutoFit/>
          </a:bodyPr>
          <a:lstStyle/>
          <a:p>
            <a:pPr marL="342900" indent="-342900">
              <a:buFont typeface="Arial" charset="0"/>
              <a:buChar char="•"/>
            </a:pPr>
            <a:r>
              <a:rPr lang="en-US" sz="1600" dirty="0">
                <a:ea typeface="Comic Sans MS" charset="0"/>
                <a:cs typeface="Comic Sans MS" charset="0"/>
              </a:rPr>
              <a:t>Research involves microbiological, molecular and cell biology techniques to understand the mechanisms of bacterial pathogenesis.</a:t>
            </a:r>
          </a:p>
        </p:txBody>
      </p:sp>
      <p:sp>
        <p:nvSpPr>
          <p:cNvPr id="29" name="TextBox 28">
            <a:extLst>
              <a:ext uri="{FF2B5EF4-FFF2-40B4-BE49-F238E27FC236}">
                <a16:creationId xmlns:a16="http://schemas.microsoft.com/office/drawing/2014/main" id="{4ACEED09-4445-4DA5-B9B1-8ECD9FA2995F}"/>
              </a:ext>
            </a:extLst>
          </p:cNvPr>
          <p:cNvSpPr txBox="1"/>
          <p:nvPr/>
        </p:nvSpPr>
        <p:spPr>
          <a:xfrm>
            <a:off x="5879611" y="2597451"/>
            <a:ext cx="6383173" cy="1355499"/>
          </a:xfrm>
          <a:prstGeom prst="rect">
            <a:avLst/>
          </a:prstGeom>
          <a:noFill/>
        </p:spPr>
        <p:txBody>
          <a:bodyPr wrap="square">
            <a:spAutoFit/>
          </a:bodyPr>
          <a:lstStyle/>
          <a:p>
            <a:pPr marL="285750" indent="-285750">
              <a:lnSpc>
                <a:spcPts val="2480"/>
              </a:lnSpc>
              <a:buFont typeface="Arial" panose="020B0604020202020204" pitchFamily="34" charset="0"/>
              <a:buChar char="•"/>
            </a:pPr>
            <a:r>
              <a:rPr lang="en-US" sz="1600" dirty="0">
                <a:ea typeface="Comic Sans MS" charset="0"/>
                <a:cs typeface="Comic Sans MS" charset="0"/>
              </a:rPr>
              <a:t>The lab research focus is on characterizing the functional role of bacterial proteins during an infection.  The research in my lab is related to biomedical fields specifically microbiology, cell biology, immunology, biochemistry and molecular biology</a:t>
            </a:r>
            <a:r>
              <a:rPr lang="en-US" dirty="0">
                <a:ea typeface="Comic Sans MS" charset="0"/>
                <a:cs typeface="Comic Sans MS" charset="0"/>
              </a:rPr>
              <a:t>.  </a:t>
            </a:r>
          </a:p>
        </p:txBody>
      </p:sp>
      <p:sp>
        <p:nvSpPr>
          <p:cNvPr id="31" name="TextBox 30">
            <a:extLst>
              <a:ext uri="{FF2B5EF4-FFF2-40B4-BE49-F238E27FC236}">
                <a16:creationId xmlns:a16="http://schemas.microsoft.com/office/drawing/2014/main" id="{600DA9DE-9798-4896-ACAD-958788F73854}"/>
              </a:ext>
            </a:extLst>
          </p:cNvPr>
          <p:cNvSpPr txBox="1"/>
          <p:nvPr/>
        </p:nvSpPr>
        <p:spPr>
          <a:xfrm>
            <a:off x="67203" y="5065764"/>
            <a:ext cx="5274326" cy="1815882"/>
          </a:xfrm>
          <a:prstGeom prst="rect">
            <a:avLst/>
          </a:prstGeom>
          <a:noFill/>
        </p:spPr>
        <p:txBody>
          <a:bodyPr wrap="square">
            <a:spAutoFit/>
          </a:bodyPr>
          <a:lstStyle/>
          <a:p>
            <a:pPr marL="285750" indent="-285750">
              <a:buFont typeface="Arial" panose="020B0604020202020204" pitchFamily="34" charset="0"/>
              <a:buChar char="•"/>
            </a:pPr>
            <a:r>
              <a:rPr lang="en-US" sz="1600" dirty="0">
                <a:ea typeface="Comic Sans MS" charset="0"/>
                <a:cs typeface="Comic Sans MS" charset="0"/>
              </a:rPr>
              <a:t>My research interest is understanding host-bacterial interactions during infections especially by pathogens that grow inside the cells. We use macrophages and </a:t>
            </a:r>
            <a:r>
              <a:rPr lang="en-US" sz="1600" i="1" dirty="0">
                <a:ea typeface="Comic Sans MS" charset="0"/>
                <a:cs typeface="Comic Sans MS" charset="0"/>
              </a:rPr>
              <a:t>Legionella pneumophila, the</a:t>
            </a:r>
            <a:r>
              <a:rPr lang="en-US" sz="1600" dirty="0">
                <a:ea typeface="Comic Sans MS" charset="0"/>
                <a:cs typeface="Comic Sans MS" charset="0"/>
              </a:rPr>
              <a:t> causative agent of Legionnaires disease, an infection model system. </a:t>
            </a:r>
            <a:r>
              <a:rPr lang="en-US" sz="1600" i="1" dirty="0">
                <a:ea typeface="Comic Sans MS" charset="0"/>
                <a:cs typeface="Comic Sans MS" charset="0"/>
              </a:rPr>
              <a:t>L. pneumophila</a:t>
            </a:r>
            <a:r>
              <a:rPr lang="en-US" sz="1600" dirty="0">
                <a:ea typeface="Comic Sans MS" charset="0"/>
                <a:cs typeface="Comic Sans MS" charset="0"/>
              </a:rPr>
              <a:t> releases an array of bacterial proteins upon infection to hijack multiple host cellular processes to survive and replicate. </a:t>
            </a:r>
            <a:endParaRPr lang="en-US" sz="1600" dirty="0">
              <a:effectLst/>
              <a:ea typeface="Comic Sans MS" charset="0"/>
              <a:cs typeface="Comic Sans MS" charset="0"/>
            </a:endParaRPr>
          </a:p>
        </p:txBody>
      </p:sp>
      <p:pic>
        <p:nvPicPr>
          <p:cNvPr id="32" name="Picture 31">
            <a:extLst>
              <a:ext uri="{FF2B5EF4-FFF2-40B4-BE49-F238E27FC236}">
                <a16:creationId xmlns:a16="http://schemas.microsoft.com/office/drawing/2014/main" id="{E2E26FEA-2C23-4A78-99BB-EF1CB789A1EB}"/>
              </a:ext>
            </a:extLst>
          </p:cNvPr>
          <p:cNvPicPr>
            <a:picLocks noChangeAspect="1"/>
          </p:cNvPicPr>
          <p:nvPr/>
        </p:nvPicPr>
        <p:blipFill>
          <a:blip r:embed="rId3"/>
          <a:stretch>
            <a:fillRect/>
          </a:stretch>
        </p:blipFill>
        <p:spPr>
          <a:xfrm>
            <a:off x="10741446" y="5568742"/>
            <a:ext cx="1450554" cy="1264014"/>
          </a:xfrm>
          <a:prstGeom prst="rect">
            <a:avLst/>
          </a:prstGeom>
        </p:spPr>
      </p:pic>
      <p:pic>
        <p:nvPicPr>
          <p:cNvPr id="33" name="Content Placeholder 7" descr="Diagram&#10;&#10;Description automatically generated">
            <a:extLst>
              <a:ext uri="{FF2B5EF4-FFF2-40B4-BE49-F238E27FC236}">
                <a16:creationId xmlns:a16="http://schemas.microsoft.com/office/drawing/2014/main" id="{2A84BEF4-AC4D-49B5-A547-691C0D98FD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398" y="3412646"/>
            <a:ext cx="2768724" cy="1611398"/>
          </a:xfrm>
          <a:prstGeom prst="rect">
            <a:avLst/>
          </a:prstGeom>
        </p:spPr>
      </p:pic>
      <p:sp>
        <p:nvSpPr>
          <p:cNvPr id="36" name="TextBox 35">
            <a:extLst>
              <a:ext uri="{FF2B5EF4-FFF2-40B4-BE49-F238E27FC236}">
                <a16:creationId xmlns:a16="http://schemas.microsoft.com/office/drawing/2014/main" id="{D75E375B-9CE0-4640-8D5C-CA6C49D7D668}"/>
              </a:ext>
            </a:extLst>
          </p:cNvPr>
          <p:cNvSpPr txBox="1"/>
          <p:nvPr/>
        </p:nvSpPr>
        <p:spPr>
          <a:xfrm>
            <a:off x="5103563" y="6585856"/>
            <a:ext cx="2639642" cy="369332"/>
          </a:xfrm>
          <a:prstGeom prst="rect">
            <a:avLst/>
          </a:prstGeom>
          <a:noFill/>
        </p:spPr>
        <p:txBody>
          <a:bodyPr wrap="square">
            <a:spAutoFit/>
          </a:bodyPr>
          <a:lstStyle/>
          <a:p>
            <a:r>
              <a:rPr lang="en-US" dirty="0">
                <a:solidFill>
                  <a:srgbClr val="FF0000"/>
                </a:solidFill>
              </a:rPr>
              <a:t>s</a:t>
            </a:r>
            <a:r>
              <a:rPr lang="en-US" sz="1800" dirty="0">
                <a:solidFill>
                  <a:srgbClr val="FF0000"/>
                </a:solidFill>
              </a:rPr>
              <a:t>imran.banga@wku.edu</a:t>
            </a:r>
          </a:p>
        </p:txBody>
      </p:sp>
    </p:spTree>
    <p:extLst>
      <p:ext uri="{BB962C8B-B14F-4D97-AF65-F5344CB8AC3E}">
        <p14:creationId xmlns:p14="http://schemas.microsoft.com/office/powerpoint/2010/main" val="158045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ducational subjects 16x9">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27.potx" id="{6B18C398-4F76-4BDC-B8A4-D02A96E0AA82}" vid="{FBF1AC64-E511-41D2-AA23-0E693E79CD77}"/>
    </a:ext>
  </a:extLst>
</a:theme>
</file>

<file path=ppt/theme/theme2.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Educational subjects presentation, chalkboard illustrations design (widescreen)</Template>
  <TotalTime>2188</TotalTime>
  <Words>3329</Words>
  <Application>Microsoft Office PowerPoint</Application>
  <PresentationFormat>Widescreen</PresentationFormat>
  <Paragraphs>428</Paragraphs>
  <Slides>22</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Aldhabi</vt:lpstr>
      <vt:lpstr>Arial</vt:lpstr>
      <vt:lpstr>Calibri</vt:lpstr>
      <vt:lpstr>Constantia</vt:lpstr>
      <vt:lpstr>DIN Condensed</vt:lpstr>
      <vt:lpstr>Lucida Sans Unicode</vt:lpstr>
      <vt:lpstr>Open Sans</vt:lpstr>
      <vt:lpstr>Rockwell</vt:lpstr>
      <vt:lpstr>Segoe UI</vt:lpstr>
      <vt:lpstr>Tahoma</vt:lpstr>
      <vt:lpstr>Wingdings</vt:lpstr>
      <vt:lpstr>Educational subjects 16x9</vt:lpstr>
      <vt:lpstr>WKU Biology</vt:lpstr>
      <vt:lpstr>Dr. Rodney King University Distinguished Professor</vt:lpstr>
      <vt:lpstr>Dr. Michael Stokes Professor</vt:lpstr>
      <vt:lpstr>Dr. Ajay Srivastava Professor</vt:lpstr>
      <vt:lpstr>Dr. Natalie Mountjoy Assistant Professor</vt:lpstr>
      <vt:lpstr>Dr. Albert Meier Professor</vt:lpstr>
      <vt:lpstr>Dr. Philip Lienesch Professor</vt:lpstr>
      <vt:lpstr>Dr. Jarrett Johnson Associate Professor</vt:lpstr>
      <vt:lpstr>Simran Banga, Ph.D. Assistant Professor</vt:lpstr>
      <vt:lpstr>Dr. Michael Smith Dept. Head - Professor</vt:lpstr>
      <vt:lpstr>Dr. Steve Huskey Professor</vt:lpstr>
      <vt:lpstr>Dr. Bruce Schulte Professor</vt:lpstr>
      <vt:lpstr>Dr. Nilesh Sharma Instructor</vt:lpstr>
      <vt:lpstr>Dr. Keith Philips Professor</vt:lpstr>
      <vt:lpstr>Dr. Chandra Emani Associate Professor</vt:lpstr>
      <vt:lpstr>Dr. Kerrie McDaniel Associate Professor</vt:lpstr>
      <vt:lpstr>Dr. Doug McElroy University of Maine  </vt:lpstr>
      <vt:lpstr>Dr. Noah Ashley Associate Professor</vt:lpstr>
      <vt:lpstr>Dr. Carl Dick Professor</vt:lpstr>
      <vt:lpstr>John M. Clauson M.S. Microbiology Laboratory Coordinator/ Instructor </vt:lpstr>
      <vt:lpstr>Naomi S. Rowland, M.S. Biology Lab Instructor &amp; Biotechnology Center Coordinator </vt:lpstr>
      <vt:lpstr>John  Andersland Coordinator, Ogden College Electron Microscopy Facility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Clauson, Jenny</dc:creator>
  <cp:lastModifiedBy>Clauson, Jenny</cp:lastModifiedBy>
  <cp:revision>88</cp:revision>
  <dcterms:created xsi:type="dcterms:W3CDTF">2021-11-08T22:07:38Z</dcterms:created>
  <dcterms:modified xsi:type="dcterms:W3CDTF">2022-04-15T18:54:06Z</dcterms:modified>
</cp:coreProperties>
</file>