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sldIdLst>
    <p:sldId id="256" r:id="rId2"/>
    <p:sldId id="257" r:id="rId3"/>
    <p:sldId id="258" r:id="rId4"/>
    <p:sldId id="264" r:id="rId5"/>
    <p:sldId id="265" r:id="rId6"/>
    <p:sldId id="306" r:id="rId7"/>
    <p:sldId id="30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91" r:id="rId32"/>
    <p:sldId id="290" r:id="rId33"/>
    <p:sldId id="289"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8" r:id="rId48"/>
    <p:sldId id="309" r:id="rId49"/>
    <p:sldId id="310" r:id="rId50"/>
    <p:sldId id="311" r:id="rId51"/>
    <p:sldId id="312" r:id="rId52"/>
    <p:sldId id="313" r:id="rId53"/>
    <p:sldId id="31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622C08"/>
    <a:srgbClr val="FFD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2" autoAdjust="0"/>
    <p:restoredTop sz="95768" autoAdjust="0"/>
  </p:normalViewPr>
  <p:slideViewPr>
    <p:cSldViewPr snapToGrid="0">
      <p:cViewPr varScale="1">
        <p:scale>
          <a:sx n="57" d="100"/>
          <a:sy n="57" d="100"/>
        </p:scale>
        <p:origin x="48" y="34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2/22/2019</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E45D4-0CAB-43AD-8327-A4B3BCA50B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9CA3B9-594A-4133-B4F9-D27AA5726D0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FF6F31-09CB-47A3-AEDB-7CA7BE1E327B}"/>
              </a:ext>
            </a:extLst>
          </p:cNvPr>
          <p:cNvSpPr>
            <a:spLocks noGrp="1"/>
          </p:cNvSpPr>
          <p:nvPr>
            <p:ph type="dt" sz="half" idx="10"/>
          </p:nvPr>
        </p:nvSpPr>
        <p:spPr/>
        <p:txBody>
          <a:bodyPr/>
          <a:lstStyle/>
          <a:p>
            <a:fld id="{3133F5E9-5DAC-4C4A-9DF5-C2B87276BCC8}" type="datetimeFigureOut">
              <a:rPr lang="en-US" smtClean="0"/>
              <a:t>2/22/2019</a:t>
            </a:fld>
            <a:endParaRPr lang="en-US" dirty="0"/>
          </a:p>
        </p:txBody>
      </p:sp>
      <p:sp>
        <p:nvSpPr>
          <p:cNvPr id="5" name="Footer Placeholder 4">
            <a:extLst>
              <a:ext uri="{FF2B5EF4-FFF2-40B4-BE49-F238E27FC236}">
                <a16:creationId xmlns:a16="http://schemas.microsoft.com/office/drawing/2014/main" id="{51EFC938-9C31-4327-9275-3EB93C5B55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30415C-79F5-4EAA-8D86-27D6FD1A708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23515347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F9AA0A-4FF4-45DA-8DEC-4437E2DD91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3D255C-51DF-421E-A067-5E9E80CD9A8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627DEB-7DEA-43CC-A21F-F81EEC6CE7D9}"/>
              </a:ext>
            </a:extLst>
          </p:cNvPr>
          <p:cNvSpPr>
            <a:spLocks noGrp="1"/>
          </p:cNvSpPr>
          <p:nvPr>
            <p:ph type="dt" sz="half" idx="10"/>
          </p:nvPr>
        </p:nvSpPr>
        <p:spPr/>
        <p:txBody>
          <a:bodyPr/>
          <a:lstStyle/>
          <a:p>
            <a:fld id="{3133F5E9-5DAC-4C4A-9DF5-C2B87276BCC8}" type="datetimeFigureOut">
              <a:rPr lang="en-US" smtClean="0"/>
              <a:t>2/22/2019</a:t>
            </a:fld>
            <a:endParaRPr lang="en-US" dirty="0"/>
          </a:p>
        </p:txBody>
      </p:sp>
      <p:sp>
        <p:nvSpPr>
          <p:cNvPr id="5" name="Footer Placeholder 4">
            <a:extLst>
              <a:ext uri="{FF2B5EF4-FFF2-40B4-BE49-F238E27FC236}">
                <a16:creationId xmlns:a16="http://schemas.microsoft.com/office/drawing/2014/main" id="{F53EDAFC-3543-4A0D-80D2-F4871AED36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F550C7-3342-49D6-8734-F9809E853CA2}"/>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2753172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2/22/2019</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2/22/2019</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2/22/2019</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2/22/2019</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2/22/2019</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2/22/2019</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2/22/2019</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2/22/2019</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2/22/2019</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8.png"/><Relationship Id="rId3" Type="http://schemas.openxmlformats.org/officeDocument/2006/relationships/image" Target="../media/image2.svg"/><Relationship Id="rId21" Type="http://schemas.openxmlformats.org/officeDocument/2006/relationships/image" Target="../media/image11.tiff"/><Relationship Id="rId12" Type="http://schemas.openxmlformats.org/officeDocument/2006/relationships/image" Target="../media/image4.png"/><Relationship Id="rId17" Type="http://schemas.openxmlformats.org/officeDocument/2006/relationships/image" Target="../media/image7.tiff"/><Relationship Id="rId2" Type="http://schemas.openxmlformats.org/officeDocument/2006/relationships/image" Target="../media/image1.png"/><Relationship Id="rId16" Type="http://schemas.openxmlformats.org/officeDocument/2006/relationships/image" Target="../media/image6.png"/><Relationship Id="rId20"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0.svg"/><Relationship Id="rId24" Type="http://schemas.openxmlformats.org/officeDocument/2006/relationships/image" Target="../media/image14.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13.png"/><Relationship Id="rId19" Type="http://schemas.openxmlformats.org/officeDocument/2006/relationships/image" Target="../media/image9.png"/><Relationship Id="rId4" Type="http://schemas.openxmlformats.org/officeDocument/2006/relationships/image" Target="../media/image2.png"/><Relationship Id="rId14" Type="http://schemas.openxmlformats.org/officeDocument/2006/relationships/image" Target="../media/image5.png"/><Relationship Id="rId22" Type="http://schemas.openxmlformats.org/officeDocument/2006/relationships/image" Target="../media/image12.tiff"/></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43.jp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0.svg"/><Relationship Id="rId2" Type="http://schemas.openxmlformats.org/officeDocument/2006/relationships/image" Target="../media/image44.tiff"/><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6.jpe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tiff"/><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5.jpe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12"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jp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pn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0.emf"/><Relationship Id="rId5" Type="http://schemas.openxmlformats.org/officeDocument/2006/relationships/image" Target="../media/image99.png"/><Relationship Id="rId4" Type="http://schemas.openxmlformats.org/officeDocument/2006/relationships/image" Target="../media/image2.sv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2.jpeg"/><Relationship Id="rId7" Type="http://schemas.microsoft.com/office/2007/relationships/hdphoto" Target="../media/hdphoto1.wdp"/><Relationship Id="rId17" Type="http://schemas.openxmlformats.org/officeDocument/2006/relationships/image" Target="../media/image4.svg"/><Relationship Id="rId2" Type="http://schemas.openxmlformats.org/officeDocument/2006/relationships/image" Target="../media/image101.jpeg"/><Relationship Id="rId16"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15" Type="http://schemas.openxmlformats.org/officeDocument/2006/relationships/image" Target="../media/image14.svg"/><Relationship Id="rId4" Type="http://schemas.openxmlformats.org/officeDocument/2006/relationships/image" Target="../media/image103.pn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11.png"/><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jpe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wmf"/><Relationship Id="rId4" Type="http://schemas.openxmlformats.org/officeDocument/2006/relationships/image" Target="../media/image114.jpe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8.jpg"/><Relationship Id="rId4" Type="http://schemas.openxmlformats.org/officeDocument/2006/relationships/image" Target="../media/image2.svg"/></Relationships>
</file>

<file path=ppt/slides/_rels/slide3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jpe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4.jpg"/><Relationship Id="rId4" Type="http://schemas.openxmlformats.org/officeDocument/2006/relationships/image" Target="../media/image2.svg"/></Relationships>
</file>

<file path=ppt/slides/_rels/slide35.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jpeg"/><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jpeg"/></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image" Target="../media/image10.svg"/><Relationship Id="rId5" Type="http://schemas.openxmlformats.org/officeDocument/2006/relationships/image" Target="../media/image131.png"/><Relationship Id="rId4" Type="http://schemas.openxmlformats.org/officeDocument/2006/relationships/image" Target="../media/image2.svg"/></Relationships>
</file>

<file path=ppt/slides/_rels/slide3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png"/></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jpeg"/><Relationship Id="rId4" Type="http://schemas.openxmlformats.org/officeDocument/2006/relationships/image" Target="../media/image2.svg"/></Relationships>
</file>

<file path=ppt/slides/_rels/slide39.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image" Target="../media/image139.jpeg"/><Relationship Id="rId1" Type="http://schemas.openxmlformats.org/officeDocument/2006/relationships/slideLayout" Target="../slideLayouts/slideLayout2.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1.tiff"/><Relationship Id="rId4" Type="http://schemas.openxmlformats.org/officeDocument/2006/relationships/image" Target="../media/image2.svg"/></Relationships>
</file>

<file path=ppt/slides/_rels/slide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2.svg"/></Relationships>
</file>

<file path=ppt/slides/_rels/slide41.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9.png"/><Relationship Id="rId7" Type="http://schemas.openxmlformats.org/officeDocument/2006/relationships/image" Target="../media/image152.tiff"/><Relationship Id="rId2" Type="http://schemas.openxmlformats.org/officeDocument/2006/relationships/image" Target="../media/image148.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1.png"/><Relationship Id="rId4" Type="http://schemas.openxmlformats.org/officeDocument/2006/relationships/image" Target="../media/image150.png"/><Relationship Id="rId9" Type="http://schemas.openxmlformats.org/officeDocument/2006/relationships/image" Target="../media/image154.jpeg"/></Relationships>
</file>

<file path=ppt/slides/_rels/slide42.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2.svg"/><Relationship Id="rId7"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www.ecologyandsociety.org/vol18/iss4/art40/ES-2013-5837.pdf" TargetMode="External"/><Relationship Id="rId5" Type="http://schemas.openxmlformats.org/officeDocument/2006/relationships/hyperlink" Target="http://txchnologist.com/post/75792553109/can-ipod-powered-scarecrows-protect-africas-farms" TargetMode="External"/><Relationship Id="rId4" Type="http://schemas.openxmlformats.org/officeDocument/2006/relationships/hyperlink" Target="http://bioweb.wku.edu/Africa/" TargetMode="External"/><Relationship Id="rId9" Type="http://schemas.openxmlformats.org/officeDocument/2006/relationships/image" Target="../media/image156.png"/></Relationships>
</file>

<file path=ppt/slides/_rels/slide43.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jpeg"/><Relationship Id="rId7" Type="http://schemas.openxmlformats.org/officeDocument/2006/relationships/image" Target="../media/image162.png"/><Relationship Id="rId2" Type="http://schemas.openxmlformats.org/officeDocument/2006/relationships/image" Target="../media/image157.jpeg"/><Relationship Id="rId1" Type="http://schemas.openxmlformats.org/officeDocument/2006/relationships/slideLayout" Target="../slideLayouts/slideLayout2.xml"/><Relationship Id="rId6" Type="http://schemas.openxmlformats.org/officeDocument/2006/relationships/image" Target="../media/image161.gif"/><Relationship Id="rId5" Type="http://schemas.openxmlformats.org/officeDocument/2006/relationships/image" Target="../media/image160.gif"/><Relationship Id="rId4" Type="http://schemas.openxmlformats.org/officeDocument/2006/relationships/image" Target="../media/image159.jpeg"/></Relationships>
</file>

<file path=ppt/slides/_rels/slide4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4.jpeg"/><Relationship Id="rId4" Type="http://schemas.openxmlformats.org/officeDocument/2006/relationships/image" Target="../media/image2.svg"/><Relationship Id="rId9" Type="http://schemas.openxmlformats.org/officeDocument/2006/relationships/image" Target="../media/image6.svg"/></Relationships>
</file>

<file path=ppt/slides/_rels/slide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2.svg"/></Relationships>
</file>

<file path=ppt/slides/_rels/slide46.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8.png"/><Relationship Id="rId7" Type="http://schemas.openxmlformats.org/officeDocument/2006/relationships/image" Target="../media/image170.jpeg"/><Relationship Id="rId2" Type="http://schemas.openxmlformats.org/officeDocument/2006/relationships/image" Target="../media/image167.jpeg"/><Relationship Id="rId1" Type="http://schemas.openxmlformats.org/officeDocument/2006/relationships/slideLayout" Target="../slideLayouts/slideLayout2.xml"/><Relationship Id="rId6" Type="http://schemas.openxmlformats.org/officeDocument/2006/relationships/hyperlink" Target="http://www.google.com/url?sa=i&amp;source=images&amp;cd=&amp;cad=rja&amp;uact=8&amp;docid=P0-eqDrJZUr_ZM&amp;tbnid=8fl23OJR-k-eOM&amp;ved=0CAgQjRw&amp;url=http://www.petercondakes.com/tropicals.html&amp;ei=AZolVIiQOYrs8QHbmYCIDA&amp;psig=AFQjCNHx5u6rPWhUMVB_3YbNC1gH97E9Xg&amp;ust=1411836802030398" TargetMode="External"/><Relationship Id="rId5" Type="http://schemas.openxmlformats.org/officeDocument/2006/relationships/image" Target="../media/image169.jpeg"/><Relationship Id="rId4" Type="http://schemas.openxmlformats.org/officeDocument/2006/relationships/hyperlink" Target="https://www.google.com/url?sa=i&amp;rct=j&amp;q=&amp;esrc=s&amp;frm=1&amp;source=images&amp;cd=&amp;cad=rja&amp;uact=8&amp;docid=JF4YGTmYtBOwzM&amp;tbnid=4BPzCFyVxdKLXM:&amp;ved=0CAcQjRw&amp;url=https://www.flickr.com/photos/12701042@N04/9297264102/&amp;ei=l5olVPLZA-a78QG9hICACA&amp;psig=AFQjCNE9_W7I7W8dSygBlFIYoxBeX-ZgYg&amp;ust=1411836905984961" TargetMode="External"/><Relationship Id="rId9" Type="http://schemas.openxmlformats.org/officeDocument/2006/relationships/image" Target="../media/image172.png"/></Relationships>
</file>

<file path=ppt/slides/_rels/slide47.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image" Target="../media/image173.jpg"/><Relationship Id="rId1" Type="http://schemas.openxmlformats.org/officeDocument/2006/relationships/slideLayout" Target="../slideLayouts/slideLayout4.xml"/><Relationship Id="rId5" Type="http://schemas.openxmlformats.org/officeDocument/2006/relationships/image" Target="../media/image176.jpg"/><Relationship Id="rId4" Type="http://schemas.openxmlformats.org/officeDocument/2006/relationships/image" Target="../media/image175.jpg"/></Relationships>
</file>

<file path=ppt/slides/_rels/slide48.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78.png"/><Relationship Id="rId3" Type="http://schemas.openxmlformats.org/officeDocument/2006/relationships/image" Target="../media/image2.svg"/><Relationship Id="rId17" Type="http://schemas.openxmlformats.org/officeDocument/2006/relationships/image" Target="../media/image177.png"/><Relationship Id="rId2" Type="http://schemas.openxmlformats.org/officeDocument/2006/relationships/image" Target="../media/image1.png"/><Relationship Id="rId16" Type="http://schemas.openxmlformats.org/officeDocument/2006/relationships/image" Target="../media/image6.png"/><Relationship Id="rId20" Type="http://schemas.openxmlformats.org/officeDocument/2006/relationships/image" Target="../media/image18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svg"/><Relationship Id="rId15" Type="http://schemas.openxmlformats.org/officeDocument/2006/relationships/image" Target="../media/image14.svg"/><Relationship Id="rId19" Type="http://schemas.openxmlformats.org/officeDocument/2006/relationships/image" Target="../media/image179.png"/><Relationship Id="rId4" Type="http://schemas.openxmlformats.org/officeDocument/2006/relationships/image" Target="../media/image2.png"/><Relationship Id="rId1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4.svg"/></Relationships>
</file>

<file path=ppt/slides/_rels/slide50.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0.png"/></Relationships>
</file>

<file path=ppt/slides/_rels/slide5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85.png"/><Relationship Id="rId4" Type="http://schemas.openxmlformats.org/officeDocument/2006/relationships/image" Target="../media/image184.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jp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40.jpe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42.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12.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042735" y="3049684"/>
            <a:ext cx="3999839" cy="3986274"/>
          </a:xfrm>
          <a:prstGeom prst="rect">
            <a:avLst/>
          </a:prstGeom>
        </p:spPr>
      </p:pic>
      <p:pic>
        <p:nvPicPr>
          <p:cNvPr id="11" name="Graphic 10" descr="Microscope">
            <a:extLst>
              <a:ext uri="{FF2B5EF4-FFF2-40B4-BE49-F238E27FC236}">
                <a16:creationId xmlns:a16="http://schemas.microsoft.com/office/drawing/2014/main" id="{3CB00449-E308-4DF3-9CFD-9A7D30B672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338607" flipH="1">
            <a:off x="-105778" y="574566"/>
            <a:ext cx="2684499" cy="2684499"/>
          </a:xfrm>
          <a:prstGeom prst="rect">
            <a:avLst/>
          </a:prstGeom>
        </p:spPr>
      </p:pic>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465127" y="813270"/>
            <a:ext cx="9144000" cy="2387600"/>
          </a:xfrm>
        </p:spPr>
        <p:txBody>
          <a:bodyPr>
            <a:normAutofit/>
          </a:bodyPr>
          <a:lstStyle/>
          <a:p>
            <a:r>
              <a:rPr lang="en-US" sz="8000" dirty="0">
                <a:solidFill>
                  <a:schemeClr val="bg1"/>
                </a:solidFill>
                <a:latin typeface="Rockwell" panose="02060603020205020403" pitchFamily="18" charset="0"/>
              </a:rPr>
              <a:t>Meet </a:t>
            </a:r>
            <a:r>
              <a:rPr lang="en-US" sz="8000" dirty="0" smtClean="0">
                <a:solidFill>
                  <a:schemeClr val="bg1"/>
                </a:solidFill>
                <a:latin typeface="Rockwell" panose="02060603020205020403" pitchFamily="18" charset="0"/>
              </a:rPr>
              <a:t>the Biology </a:t>
            </a:r>
            <a:br>
              <a:rPr lang="en-US" sz="8000" dirty="0" smtClean="0">
                <a:solidFill>
                  <a:schemeClr val="bg1"/>
                </a:solidFill>
                <a:latin typeface="Rockwell" panose="02060603020205020403" pitchFamily="18" charset="0"/>
              </a:rPr>
            </a:br>
            <a:r>
              <a:rPr lang="en-US" sz="8000" dirty="0" smtClean="0">
                <a:solidFill>
                  <a:schemeClr val="bg1"/>
                </a:solidFill>
                <a:latin typeface="Rockwell" panose="02060603020205020403" pitchFamily="18" charset="0"/>
              </a:rPr>
              <a:t>Faculty &amp; Staff</a:t>
            </a:r>
            <a:endParaRPr lang="en-US" sz="8000" dirty="0">
              <a:solidFill>
                <a:schemeClr val="bg1"/>
              </a:solidFill>
              <a:latin typeface="Rockwell" panose="02060603020205020403" pitchFamily="18" charset="0"/>
            </a:endParaRP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phic 12" descr="Test tubes">
            <a:extLst>
              <a:ext uri="{FF2B5EF4-FFF2-40B4-BE49-F238E27FC236}">
                <a16:creationId xmlns:a16="http://schemas.microsoft.com/office/drawing/2014/main" id="{6A56DF0C-1331-406E-AEE6-06E0E59FB9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rot="1633084">
            <a:off x="789570" y="3592076"/>
            <a:ext cx="1719217" cy="1719217"/>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rot="18889495">
            <a:off x="10829957" y="106604"/>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rot="20520790">
            <a:off x="10588575" y="2970642"/>
            <a:ext cx="1488402" cy="1488402"/>
          </a:xfrm>
          <a:prstGeom prst="rect">
            <a:avLst/>
          </a:prstGeom>
        </p:spPr>
      </p:pic>
      <p:pic>
        <p:nvPicPr>
          <p:cNvPr id="18" name="Picture 17"/>
          <p:cNvPicPr/>
          <p:nvPr/>
        </p:nvPicPr>
        <p:blipFill>
          <a:blip r:embed="rId16">
            <a:extLst>
              <a:ext uri="{28A0092B-C50C-407E-A947-70E740481C1C}">
                <a14:useLocalDpi xmlns:a14="http://schemas.microsoft.com/office/drawing/2010/main" val="0"/>
              </a:ext>
            </a:extLst>
          </a:blip>
          <a:stretch>
            <a:fillRect/>
          </a:stretch>
        </p:blipFill>
        <p:spPr>
          <a:xfrm>
            <a:off x="5256077" y="4414586"/>
            <a:ext cx="1562100" cy="1479009"/>
          </a:xfrm>
          <a:prstGeom prst="rect">
            <a:avLst/>
          </a:prstGeom>
          <a:ln w="38100" cap="sq">
            <a:solidFill>
              <a:schemeClr val="bg2">
                <a:lumMod val="75000"/>
              </a:schemeClr>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04AA79E6-7C7C-0745-9B78-1D64916B2395}"/>
              </a:ext>
            </a:extLst>
          </p:cNvPr>
          <p:cNvPicPr>
            <a:picLocks noChangeAspect="1"/>
          </p:cNvPicPr>
          <p:nvPr/>
        </p:nvPicPr>
        <p:blipFill>
          <a:blip r:embed="rId17"/>
          <a:stretch>
            <a:fillRect/>
          </a:stretch>
        </p:blipFill>
        <p:spPr>
          <a:xfrm rot="19790686">
            <a:off x="9658142" y="5295779"/>
            <a:ext cx="2668235" cy="1334118"/>
          </a:xfrm>
          <a:prstGeom prst="rect">
            <a:avLst/>
          </a:prstGeom>
        </p:spPr>
      </p:pic>
      <p:pic>
        <p:nvPicPr>
          <p:cNvPr id="16" name="Picture 15"/>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2922090" y="3537757"/>
            <a:ext cx="1027948" cy="1027948"/>
          </a:xfrm>
          <a:prstGeom prst="rect">
            <a:avLst/>
          </a:prstGeom>
        </p:spPr>
      </p:pic>
      <p:pic>
        <p:nvPicPr>
          <p:cNvPr id="17" name="Picture 16"/>
          <p:cNvPicPr>
            <a:picLocks noChangeAspect="1"/>
          </p:cNvPicPr>
          <p:nvPr/>
        </p:nvPicPr>
        <p:blipFill>
          <a:blip r:embed="rId19"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98666">
            <a:off x="8631915" y="3573070"/>
            <a:ext cx="1077650" cy="1077650"/>
          </a:xfrm>
          <a:prstGeom prst="rect">
            <a:avLst/>
          </a:prstGeom>
        </p:spPr>
      </p:pic>
      <p:pic>
        <p:nvPicPr>
          <p:cNvPr id="20" name="Picture 19"/>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rot="2459817">
            <a:off x="371318" y="5142006"/>
            <a:ext cx="1525078" cy="1525078"/>
          </a:xfrm>
          <a:prstGeom prst="rect">
            <a:avLst/>
          </a:prstGeom>
        </p:spPr>
      </p:pic>
      <p:pic>
        <p:nvPicPr>
          <p:cNvPr id="22" name="Picture 21">
            <a:extLst>
              <a:ext uri="{FF2B5EF4-FFF2-40B4-BE49-F238E27FC236}">
                <a16:creationId xmlns:a16="http://schemas.microsoft.com/office/drawing/2014/main" id="{357D5580-F215-DB44-BB93-FABCC75CA160}"/>
              </a:ext>
            </a:extLst>
          </p:cNvPr>
          <p:cNvPicPr>
            <a:picLocks noChangeAspect="1"/>
          </p:cNvPicPr>
          <p:nvPr/>
        </p:nvPicPr>
        <p:blipFill>
          <a:blip r:embed="rId21"/>
          <a:stretch>
            <a:fillRect/>
          </a:stretch>
        </p:blipFill>
        <p:spPr>
          <a:xfrm rot="20222018">
            <a:off x="9704887" y="2058025"/>
            <a:ext cx="1380501" cy="1076791"/>
          </a:xfrm>
          <a:prstGeom prst="rect">
            <a:avLst/>
          </a:prstGeom>
        </p:spPr>
      </p:pic>
      <p:pic>
        <p:nvPicPr>
          <p:cNvPr id="23" name="Picture 22">
            <a:extLst>
              <a:ext uri="{FF2B5EF4-FFF2-40B4-BE49-F238E27FC236}">
                <a16:creationId xmlns:a16="http://schemas.microsoft.com/office/drawing/2014/main" id="{3D7F9479-06EC-854F-854B-5CCEEB82078A}"/>
              </a:ext>
            </a:extLst>
          </p:cNvPr>
          <p:cNvPicPr>
            <a:picLocks noChangeAspect="1"/>
          </p:cNvPicPr>
          <p:nvPr/>
        </p:nvPicPr>
        <p:blipFill>
          <a:blip r:embed="rId22"/>
          <a:stretch>
            <a:fillRect/>
          </a:stretch>
        </p:blipFill>
        <p:spPr>
          <a:xfrm>
            <a:off x="7671724" y="5437284"/>
            <a:ext cx="1796647" cy="1344471"/>
          </a:xfrm>
          <a:prstGeom prst="rect">
            <a:avLst/>
          </a:prstGeom>
        </p:spPr>
      </p:pic>
      <p:pic>
        <p:nvPicPr>
          <p:cNvPr id="24" name="Picture 23"/>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3331450" y="5697428"/>
            <a:ext cx="835356" cy="811966"/>
          </a:xfrm>
          <a:prstGeom prst="rect">
            <a:avLst/>
          </a:prstGeom>
        </p:spPr>
      </p:pic>
      <p:pic>
        <p:nvPicPr>
          <p:cNvPr id="25" name="Picture 2" descr="Related image"/>
          <p:cNvPicPr>
            <a:picLocks noChangeAspect="1" noChangeArrowheads="1"/>
          </p:cNvPicPr>
          <p:nvPr/>
        </p:nvPicPr>
        <p:blipFill>
          <a:blip r:embed="rId24" cstate="hqprint">
            <a:extLst>
              <a:ext uri="{28A0092B-C50C-407E-A947-70E740481C1C}">
                <a14:useLocalDpi xmlns:a14="http://schemas.microsoft.com/office/drawing/2010/main" val="0"/>
              </a:ext>
            </a:extLst>
          </a:blip>
          <a:srcRect/>
          <a:stretch>
            <a:fillRect/>
          </a:stretch>
        </p:blipFill>
        <p:spPr bwMode="auto">
          <a:xfrm rot="20740966">
            <a:off x="145550" y="137481"/>
            <a:ext cx="1003222" cy="1034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39705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475273" y="681037"/>
            <a:ext cx="8378529" cy="1325563"/>
          </a:xfrm>
        </p:spPr>
        <p:txBody>
          <a:bodyPr>
            <a:normAutofit/>
          </a:bodyPr>
          <a:lstStyle/>
          <a:p>
            <a:r>
              <a:rPr lang="en-US" dirty="0">
                <a:solidFill>
                  <a:schemeClr val="accent5">
                    <a:lumMod val="50000"/>
                  </a:schemeClr>
                </a:solidFill>
                <a:latin typeface="Rockwell" panose="02060603020205020403" pitchFamily="18" charset="0"/>
              </a:rPr>
              <a:t>Dr. Chandra Emani</a:t>
            </a:r>
            <a:br>
              <a:rPr lang="en-US" dirty="0">
                <a:solidFill>
                  <a:schemeClr val="accent5">
                    <a:lumMod val="50000"/>
                  </a:schemeClr>
                </a:solidFill>
                <a:latin typeface="Rockwell" panose="02060603020205020403" pitchFamily="18" charset="0"/>
              </a:rPr>
            </a:br>
            <a:r>
              <a:rPr lang="en-US" sz="1800" dirty="0" err="1">
                <a:solidFill>
                  <a:schemeClr val="accent5">
                    <a:lumMod val="50000"/>
                  </a:schemeClr>
                </a:solidFill>
                <a:latin typeface="Rockwell" panose="02060603020205020403" pitchFamily="18" charset="0"/>
              </a:rPr>
              <a:t>Osmonia</a:t>
            </a:r>
            <a:r>
              <a:rPr lang="en-US" sz="1800" dirty="0">
                <a:solidFill>
                  <a:schemeClr val="accent5">
                    <a:lumMod val="50000"/>
                  </a:schemeClr>
                </a:solidFill>
                <a:latin typeface="Rockwell" panose="02060603020205020403" pitchFamily="18" charset="0"/>
              </a:rPr>
              <a:t> University</a:t>
            </a:r>
            <a:br>
              <a:rPr lang="en-US" sz="1800" dirty="0">
                <a:solidFill>
                  <a:schemeClr val="accent5">
                    <a:lumMod val="50000"/>
                  </a:schemeClr>
                </a:solidFill>
                <a:latin typeface="Rockwell" panose="02060603020205020403" pitchFamily="18" charset="0"/>
              </a:rPr>
            </a:br>
            <a:r>
              <a:rPr lang="en-US" sz="1800" dirty="0">
                <a:solidFill>
                  <a:schemeClr val="accent5">
                    <a:lumMod val="50000"/>
                  </a:schemeClr>
                </a:solidFill>
                <a:latin typeface="Rockwell" panose="02060603020205020403" pitchFamily="18" charset="0"/>
              </a:rPr>
              <a:t>Associate Professor</a:t>
            </a:r>
            <a:endParaRPr lang="en-US" dirty="0">
              <a:solidFill>
                <a:schemeClr val="accent5">
                  <a:lumMod val="50000"/>
                </a:schemeClr>
              </a:solidFill>
              <a:latin typeface="Rockwell" panose="02060603020205020403" pitchFamily="18" charset="0"/>
            </a:endParaRPr>
          </a:p>
        </p:txBody>
      </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6840"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343883" y="1845896"/>
            <a:ext cx="8378825" cy="4351338"/>
          </a:xfrm>
        </p:spPr>
        <p:txBody>
          <a:bodyPr>
            <a:normAutofit fontScale="92500" lnSpcReduction="10000"/>
          </a:bodyPr>
          <a:lstStyle/>
          <a:p>
            <a:pPr marL="109728" indent="0" algn="ctr">
              <a:buNone/>
            </a:pPr>
            <a:r>
              <a:rPr lang="en-US" b="1" u="sng" dirty="0">
                <a:solidFill>
                  <a:schemeClr val="accent1">
                    <a:lumMod val="50000"/>
                  </a:schemeClr>
                </a:solidFill>
                <a:effectLst/>
                <a:ea typeface="Tahoma" panose="020B0604030504040204" pitchFamily="34" charset="0"/>
                <a:cs typeface="Tahoma" panose="020B0604030504040204" pitchFamily="34" charset="0"/>
              </a:rPr>
              <a:t>Courses</a:t>
            </a:r>
          </a:p>
          <a:p>
            <a:pPr marL="109728" indent="0">
              <a:buNone/>
            </a:pPr>
            <a:endParaRPr lang="en-US" b="1" u="sng" dirty="0">
              <a:solidFill>
                <a:schemeClr val="accent1">
                  <a:lumMod val="50000"/>
                </a:schemeClr>
              </a:solidFill>
              <a:effectLst/>
              <a:ea typeface="Tahoma" panose="020B0604030504040204" pitchFamily="34" charset="0"/>
              <a:cs typeface="Tahoma" panose="020B0604030504040204" pitchFamily="34" charset="0"/>
            </a:endParaRPr>
          </a:p>
          <a:p>
            <a:pPr marL="109728" indent="0" algn="ctr">
              <a:buNone/>
            </a:pPr>
            <a:endParaRPr lang="en-US" b="1" u="sng" dirty="0">
              <a:solidFill>
                <a:schemeClr val="accent1">
                  <a:lumMod val="50000"/>
                </a:schemeClr>
              </a:solidFill>
              <a:effectLst/>
              <a:ea typeface="Tahoma" panose="020B0604030504040204" pitchFamily="34" charset="0"/>
              <a:cs typeface="Tahoma" panose="020B0604030504040204" pitchFamily="34" charset="0"/>
            </a:endParaRPr>
          </a:p>
          <a:p>
            <a:pPr marL="109728" indent="0" algn="ctr">
              <a:buNone/>
            </a:pPr>
            <a:endParaRPr lang="en-US" b="1" u="sng" dirty="0">
              <a:solidFill>
                <a:schemeClr val="accent1">
                  <a:lumMod val="50000"/>
                </a:schemeClr>
              </a:solidFill>
              <a:ea typeface="Tahoma" panose="020B0604030504040204" pitchFamily="34" charset="0"/>
              <a:cs typeface="Tahoma" panose="020B0604030504040204" pitchFamily="34" charset="0"/>
            </a:endParaRPr>
          </a:p>
          <a:p>
            <a:pPr marL="109728" indent="0" algn="ctr">
              <a:buNone/>
            </a:pPr>
            <a:endParaRPr lang="en-US" b="1" u="sng" dirty="0">
              <a:solidFill>
                <a:schemeClr val="accent1">
                  <a:lumMod val="50000"/>
                </a:schemeClr>
              </a:solidFill>
              <a:effectLst/>
              <a:ea typeface="Tahoma" panose="020B0604030504040204" pitchFamily="34" charset="0"/>
              <a:cs typeface="Tahoma" panose="020B0604030504040204" pitchFamily="34" charset="0"/>
            </a:endParaRPr>
          </a:p>
          <a:p>
            <a:pPr marL="109728" indent="0" algn="ctr">
              <a:buNone/>
            </a:pPr>
            <a:r>
              <a:rPr lang="en-US" b="1" u="sng" dirty="0">
                <a:solidFill>
                  <a:schemeClr val="accent1">
                    <a:lumMod val="50000"/>
                  </a:schemeClr>
                </a:solidFill>
                <a:effectLst/>
                <a:ea typeface="Tahoma" panose="020B0604030504040204" pitchFamily="34" charset="0"/>
                <a:cs typeface="Tahoma" panose="020B0604030504040204" pitchFamily="34" charset="0"/>
              </a:rPr>
              <a:t>Research</a:t>
            </a:r>
            <a:r>
              <a:rPr lang="en-US" dirty="0"/>
              <a:t>​</a:t>
            </a:r>
          </a:p>
          <a:p>
            <a:pPr marL="452628" indent="-342900">
              <a:buClr>
                <a:schemeClr val="accent1">
                  <a:lumMod val="50000"/>
                </a:schemeClr>
              </a:buClr>
            </a:pPr>
            <a:r>
              <a:rPr lang="en-US" sz="2200" dirty="0">
                <a:cs typeface="Arial" pitchFamily="34" charset="0"/>
              </a:rPr>
              <a:t>Plant Genetic Engineering</a:t>
            </a:r>
          </a:p>
          <a:p>
            <a:pPr marL="452628" indent="-342900">
              <a:buClr>
                <a:schemeClr val="accent1">
                  <a:lumMod val="50000"/>
                </a:schemeClr>
              </a:buClr>
            </a:pPr>
            <a:r>
              <a:rPr lang="en-US" sz="2200" dirty="0">
                <a:cs typeface="Arial" pitchFamily="34" charset="0"/>
              </a:rPr>
              <a:t>Phytopharmaceuticals</a:t>
            </a:r>
          </a:p>
          <a:p>
            <a:pPr marL="452628" indent="-342900">
              <a:buClr>
                <a:schemeClr val="accent1">
                  <a:lumMod val="50000"/>
                </a:schemeClr>
              </a:buClr>
            </a:pPr>
            <a:r>
              <a:rPr lang="en-US" sz="2200" dirty="0">
                <a:cs typeface="Arial" pitchFamily="34" charset="0"/>
              </a:rPr>
              <a:t>Molecular Evolution</a:t>
            </a:r>
          </a:p>
          <a:p>
            <a:pPr marL="452628" indent="-342900">
              <a:buClr>
                <a:schemeClr val="accent1">
                  <a:lumMod val="50000"/>
                </a:schemeClr>
              </a:buClr>
            </a:pPr>
            <a:r>
              <a:rPr lang="en-US" sz="2200" dirty="0">
                <a:cs typeface="Arial" pitchFamily="34" charset="0"/>
              </a:rPr>
              <a:t>Biology Education</a:t>
            </a:r>
            <a:endParaRPr lang="en-US" sz="2200" dirty="0"/>
          </a:p>
          <a:p>
            <a:pPr marL="0" indent="0">
              <a:buNone/>
            </a:pPr>
            <a:endParaRPr lang="en-US" dirty="0"/>
          </a:p>
        </p:txBody>
      </p:sp>
      <p:grpSp>
        <p:nvGrpSpPr>
          <p:cNvPr id="14" name="Group 13">
            <a:extLst>
              <a:ext uri="{FF2B5EF4-FFF2-40B4-BE49-F238E27FC236}">
                <a16:creationId xmlns:a16="http://schemas.microsoft.com/office/drawing/2014/main" id="{E9B0D6B0-E1C3-974B-9D71-2606BDD4BA93}"/>
              </a:ext>
              <a:ext uri="{C183D7F6-B498-43B3-948B-1728B52AA6E4}">
                <adec:decorative xmlns="" xmlns:adec="http://schemas.microsoft.com/office/drawing/2017/decorative" val="1"/>
              </a:ext>
            </a:extLst>
          </p:cNvPr>
          <p:cNvGrpSpPr/>
          <p:nvPr/>
        </p:nvGrpSpPr>
        <p:grpSpPr>
          <a:xfrm>
            <a:off x="8995117" y="-239917"/>
            <a:ext cx="3668917" cy="7097917"/>
            <a:chOff x="9007532" y="-239917"/>
            <a:chExt cx="3668917" cy="7097917"/>
          </a:xfrm>
        </p:grpSpPr>
        <p:grpSp>
          <p:nvGrpSpPr>
            <p:cNvPr id="15" name="Group 14">
              <a:extLst>
                <a:ext uri="{FF2B5EF4-FFF2-40B4-BE49-F238E27FC236}">
                  <a16:creationId xmlns:a16="http://schemas.microsoft.com/office/drawing/2014/main" id="{70CC9B5C-26E3-EB47-9B81-9D9176DDD529}"/>
                </a:ext>
              </a:extLst>
            </p:cNvPr>
            <p:cNvGrpSpPr/>
            <p:nvPr/>
          </p:nvGrpSpPr>
          <p:grpSpPr>
            <a:xfrm>
              <a:off x="9055676" y="0"/>
              <a:ext cx="3136324" cy="6858000"/>
              <a:chOff x="9055676" y="0"/>
              <a:chExt cx="3136324" cy="6858000"/>
            </a:xfrm>
          </p:grpSpPr>
          <p:sp>
            <p:nvSpPr>
              <p:cNvPr id="17" name="Rectangle 16">
                <a:extLst>
                  <a:ext uri="{FF2B5EF4-FFF2-40B4-BE49-F238E27FC236}">
                    <a16:creationId xmlns:a16="http://schemas.microsoft.com/office/drawing/2014/main" id="{ADDFD91F-9E9D-5C4C-A486-6ECEF1CF6D0A}"/>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6BB33B5-1E85-FE40-81B6-041ACAD7B622}"/>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9B4E10E-2E73-9D42-81E5-67B2AD0B365A}"/>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5AB2211-83B1-8348-8005-2D6B82EB8ADC}"/>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A574D47-EEB9-6E46-82F8-B354AA455145}"/>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Graphic 15" descr="Clipboard">
              <a:extLst>
                <a:ext uri="{FF2B5EF4-FFF2-40B4-BE49-F238E27FC236}">
                  <a16:creationId xmlns:a16="http://schemas.microsoft.com/office/drawing/2014/main" id="{EA87EE3B-64F6-E347-B429-EE9FF383C1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56" name="Text Placeholder 3">
            <a:extLst>
              <a:ext uri="{FF2B5EF4-FFF2-40B4-BE49-F238E27FC236}">
                <a16:creationId xmlns:a16="http://schemas.microsoft.com/office/drawing/2014/main" id="{17760BAA-742D-1B41-9C86-DBE5627CA090}"/>
              </a:ext>
            </a:extLst>
          </p:cNvPr>
          <p:cNvSpPr txBox="1">
            <a:spLocks/>
          </p:cNvSpPr>
          <p:nvPr/>
        </p:nvSpPr>
        <p:spPr>
          <a:xfrm>
            <a:off x="520988" y="1825625"/>
            <a:ext cx="83788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grpSp>
        <p:nvGrpSpPr>
          <p:cNvPr id="27" name="Group 26"/>
          <p:cNvGrpSpPr/>
          <p:nvPr/>
        </p:nvGrpSpPr>
        <p:grpSpPr>
          <a:xfrm>
            <a:off x="9057557" y="-93886"/>
            <a:ext cx="3668917" cy="6934302"/>
            <a:chOff x="9136685" y="-76302"/>
            <a:chExt cx="3668917" cy="6934302"/>
          </a:xfrm>
        </p:grpSpPr>
        <p:grpSp>
          <p:nvGrpSpPr>
            <p:cNvPr id="29" name="Group 28"/>
            <p:cNvGrpSpPr/>
            <p:nvPr/>
          </p:nvGrpSpPr>
          <p:grpSpPr>
            <a:xfrm>
              <a:off x="9136685" y="-8792"/>
              <a:ext cx="3140194" cy="6866792"/>
              <a:chOff x="9136685" y="-8792"/>
              <a:chExt cx="3140194" cy="6866792"/>
            </a:xfrm>
          </p:grpSpPr>
          <p:grpSp>
            <p:nvGrpSpPr>
              <p:cNvPr id="31" name="Group 30">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33" name="Rectangle 32">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Rectangle 31"/>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136685" y="-76302"/>
              <a:ext cx="3668917" cy="3668917"/>
            </a:xfrm>
            <a:prstGeom prst="rect">
              <a:avLst/>
            </a:prstGeom>
          </p:spPr>
        </p:pic>
      </p:grpSp>
      <p:sp>
        <p:nvSpPr>
          <p:cNvPr id="55" name="TextBox 54">
            <a:extLst>
              <a:ext uri="{FF2B5EF4-FFF2-40B4-BE49-F238E27FC236}">
                <a16:creationId xmlns:a16="http://schemas.microsoft.com/office/drawing/2014/main" id="{81B6A188-E054-324C-A46B-ED5FEB2A5C24}"/>
              </a:ext>
            </a:extLst>
          </p:cNvPr>
          <p:cNvSpPr txBox="1"/>
          <p:nvPr/>
        </p:nvSpPr>
        <p:spPr>
          <a:xfrm>
            <a:off x="9474485" y="3244334"/>
            <a:ext cx="2858138" cy="2215991"/>
          </a:xfrm>
          <a:prstGeom prst="rect">
            <a:avLst/>
          </a:prstGeom>
          <a:noFill/>
        </p:spPr>
        <p:txBody>
          <a:bodyPr wrap="square" rtlCol="0">
            <a:spAutoFit/>
          </a:bodyPr>
          <a:lstStyle/>
          <a:p>
            <a:pPr algn="ctr"/>
            <a:r>
              <a:rPr lang="en-US" b="1" u="sng" dirty="0">
                <a:solidFill>
                  <a:schemeClr val="bg1"/>
                </a:solidFill>
              </a:rPr>
              <a:t>Biography</a:t>
            </a:r>
          </a:p>
          <a:p>
            <a:pPr algn="ctr"/>
            <a:endParaRPr lang="en-US" b="1" u="sng" dirty="0">
              <a:solidFill>
                <a:schemeClr val="bg1"/>
              </a:solidFill>
            </a:endParaRPr>
          </a:p>
          <a:p>
            <a:r>
              <a:rPr lang="en-US" sz="1400" b="1" dirty="0">
                <a:solidFill>
                  <a:schemeClr val="bg1"/>
                </a:solidFill>
                <a:cs typeface="Arial" pitchFamily="34" charset="0"/>
              </a:rPr>
              <a:t>B.Sc. </a:t>
            </a:r>
            <a:r>
              <a:rPr lang="en-US" sz="1400" dirty="0">
                <a:solidFill>
                  <a:schemeClr val="bg1"/>
                </a:solidFill>
                <a:cs typeface="Arial" pitchFamily="34" charset="0"/>
              </a:rPr>
              <a:t>- Genetics, Zoology, Chemistry, Nizam College, India, 1989</a:t>
            </a:r>
          </a:p>
          <a:p>
            <a:r>
              <a:rPr lang="en-US" sz="1400" b="1" dirty="0">
                <a:solidFill>
                  <a:schemeClr val="bg1"/>
                </a:solidFill>
                <a:cs typeface="Arial" pitchFamily="34" charset="0"/>
              </a:rPr>
              <a:t>M.Sc.</a:t>
            </a:r>
            <a:r>
              <a:rPr lang="en-US" sz="1400" dirty="0">
                <a:solidFill>
                  <a:schemeClr val="bg1"/>
                </a:solidFill>
                <a:cs typeface="Arial" pitchFamily="34" charset="0"/>
              </a:rPr>
              <a:t> - Biochemistry, University of Pune, India 1991</a:t>
            </a:r>
          </a:p>
          <a:p>
            <a:r>
              <a:rPr lang="en-US" sz="1400" b="1" dirty="0">
                <a:solidFill>
                  <a:schemeClr val="bg1"/>
                </a:solidFill>
                <a:cs typeface="Arial" pitchFamily="34" charset="0"/>
              </a:rPr>
              <a:t>Ph.D.</a:t>
            </a:r>
            <a:r>
              <a:rPr lang="en-US" sz="1400" dirty="0">
                <a:solidFill>
                  <a:schemeClr val="bg1"/>
                </a:solidFill>
                <a:cs typeface="Arial" pitchFamily="34" charset="0"/>
              </a:rPr>
              <a:t> - Plant Molecular Genetics, Osmania University, India, 1997</a:t>
            </a:r>
          </a:p>
          <a:p>
            <a:pPr algn="ctr"/>
            <a:endParaRPr lang="en-US" b="1" u="sng" dirty="0">
              <a:solidFill>
                <a:schemeClr val="bg1"/>
              </a:solidFill>
            </a:endParaRPr>
          </a:p>
        </p:txBody>
      </p:sp>
      <p:pic>
        <p:nvPicPr>
          <p:cNvPr id="28" name="Picture 27">
            <a:extLst>
              <a:ext uri="{FF2B5EF4-FFF2-40B4-BE49-F238E27FC236}">
                <a16:creationId xmlns:a16="http://schemas.microsoft.com/office/drawing/2014/main" id="{BA183D3F-6A9F-2447-9E4F-833C1A824D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7633" y="937006"/>
            <a:ext cx="1547181" cy="194944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3D7F9479-06EC-854F-854B-5CCEEB82078A}"/>
              </a:ext>
            </a:extLst>
          </p:cNvPr>
          <p:cNvPicPr>
            <a:picLocks noChangeAspect="1"/>
          </p:cNvPicPr>
          <p:nvPr/>
        </p:nvPicPr>
        <p:blipFill>
          <a:blip r:embed="rId6"/>
          <a:stretch>
            <a:fillRect/>
          </a:stretch>
        </p:blipFill>
        <p:spPr>
          <a:xfrm>
            <a:off x="9942974" y="5275659"/>
            <a:ext cx="1796647" cy="1344471"/>
          </a:xfrm>
          <a:prstGeom prst="rect">
            <a:avLst/>
          </a:prstGeom>
        </p:spPr>
      </p:pic>
      <p:sp>
        <p:nvSpPr>
          <p:cNvPr id="24" name="TextBox 23">
            <a:extLst>
              <a:ext uri="{FF2B5EF4-FFF2-40B4-BE49-F238E27FC236}">
                <a16:creationId xmlns:a16="http://schemas.microsoft.com/office/drawing/2014/main" id="{E93CA1B3-B4F4-0A43-A4F8-81E9C00738B6}"/>
              </a:ext>
            </a:extLst>
          </p:cNvPr>
          <p:cNvSpPr txBox="1"/>
          <p:nvPr/>
        </p:nvSpPr>
        <p:spPr>
          <a:xfrm>
            <a:off x="4661735" y="2246968"/>
            <a:ext cx="4461696" cy="1754326"/>
          </a:xfrm>
          <a:prstGeom prst="rect">
            <a:avLst/>
          </a:prstGeom>
          <a:noFill/>
        </p:spPr>
        <p:txBody>
          <a:bodyPr wrap="square" rtlCol="0">
            <a:spAutoFit/>
          </a:bodyPr>
          <a:lstStyle/>
          <a:p>
            <a:pPr marL="285750" indent="-285750">
              <a:buClr>
                <a:schemeClr val="accent1">
                  <a:lumMod val="50000"/>
                </a:schemeClr>
              </a:buClr>
              <a:buFont typeface="Arial" panose="020B0604020202020204" pitchFamily="34" charset="0"/>
              <a:buChar char="•"/>
            </a:pPr>
            <a:r>
              <a:rPr lang="en-US" dirty="0">
                <a:ea typeface="Noteworthy Light" panose="02000400000000000000" pitchFamily="2" charset="77"/>
                <a:cs typeface="Arial" pitchFamily="34" charset="0"/>
              </a:rPr>
              <a:t>Bio 446/G – Biochemistry</a:t>
            </a:r>
          </a:p>
          <a:p>
            <a:pPr marL="285750" indent="-285750">
              <a:buClr>
                <a:schemeClr val="accent1">
                  <a:lumMod val="50000"/>
                </a:schemeClr>
              </a:buClr>
              <a:buFont typeface="Arial" panose="020B0604020202020204" pitchFamily="34" charset="0"/>
              <a:buChar char="•"/>
            </a:pPr>
            <a:r>
              <a:rPr lang="en-US" dirty="0">
                <a:ea typeface="Noteworthy Light" panose="02000400000000000000" pitchFamily="2" charset="77"/>
                <a:cs typeface="Arial" pitchFamily="34" charset="0"/>
              </a:rPr>
              <a:t>Bio 447 – Laboratory Biochemistry</a:t>
            </a:r>
          </a:p>
          <a:p>
            <a:pPr marL="285750" indent="-285750">
              <a:buClr>
                <a:schemeClr val="accent1">
                  <a:lumMod val="50000"/>
                </a:schemeClr>
              </a:buClr>
              <a:buFont typeface="Arial" panose="020B0604020202020204" pitchFamily="34" charset="0"/>
              <a:buChar char="•"/>
            </a:pPr>
            <a:r>
              <a:rPr lang="en-US" dirty="0">
                <a:ea typeface="Noteworthy Light" panose="02000400000000000000" pitchFamily="2" charset="77"/>
                <a:cs typeface="Arial" pitchFamily="34" charset="0"/>
              </a:rPr>
              <a:t>Bio 450 – Recombinant Gene Technology</a:t>
            </a:r>
          </a:p>
          <a:p>
            <a:pPr marL="285750" indent="-285750">
              <a:buClr>
                <a:schemeClr val="accent1">
                  <a:lumMod val="50000"/>
                </a:schemeClr>
              </a:buClr>
              <a:buFont typeface="Arial" panose="020B0604020202020204" pitchFamily="34" charset="0"/>
              <a:buChar char="•"/>
            </a:pPr>
            <a:r>
              <a:rPr lang="en-US" dirty="0">
                <a:ea typeface="Noteworthy Light" panose="02000400000000000000" pitchFamily="2" charset="77"/>
                <a:cs typeface="Arial" pitchFamily="34" charset="0"/>
              </a:rPr>
              <a:t>Bio 495/G – Molecular Genetics</a:t>
            </a:r>
          </a:p>
          <a:p>
            <a:pPr marL="285750" indent="-285750">
              <a:buClr>
                <a:schemeClr val="accent1">
                  <a:lumMod val="50000"/>
                </a:schemeClr>
              </a:buClr>
              <a:buFont typeface="Arial" panose="020B0604020202020204" pitchFamily="34" charset="0"/>
              <a:buChar char="•"/>
            </a:pPr>
            <a:r>
              <a:rPr lang="en-US" dirty="0">
                <a:ea typeface="Noteworthy Light" panose="02000400000000000000" pitchFamily="2" charset="77"/>
                <a:cs typeface="Arial" pitchFamily="34" charset="0"/>
              </a:rPr>
              <a:t>Bio 496 – Plant Biotechnology</a:t>
            </a:r>
          </a:p>
          <a:p>
            <a:endParaRPr lang="en-US" dirty="0"/>
          </a:p>
        </p:txBody>
      </p:sp>
      <p:sp>
        <p:nvSpPr>
          <p:cNvPr id="26" name="TextBox 25">
            <a:extLst>
              <a:ext uri="{FF2B5EF4-FFF2-40B4-BE49-F238E27FC236}">
                <a16:creationId xmlns:a16="http://schemas.microsoft.com/office/drawing/2014/main" id="{F2425663-CEE9-044A-90CC-7FA6016ADEC0}"/>
              </a:ext>
            </a:extLst>
          </p:cNvPr>
          <p:cNvSpPr txBox="1"/>
          <p:nvPr/>
        </p:nvSpPr>
        <p:spPr>
          <a:xfrm>
            <a:off x="425396" y="2246968"/>
            <a:ext cx="4249218" cy="2585323"/>
          </a:xfrm>
          <a:prstGeom prst="rect">
            <a:avLst/>
          </a:prstGeom>
          <a:noFill/>
        </p:spPr>
        <p:txBody>
          <a:bodyPr wrap="square" rtlCol="0">
            <a:spAutoFit/>
          </a:bodyPr>
          <a:lstStyle/>
          <a:p>
            <a:pPr marL="285750" indent="-285750">
              <a:buClr>
                <a:schemeClr val="accent1">
                  <a:lumMod val="50000"/>
                </a:schemeClr>
              </a:buClr>
              <a:buFont typeface="Arial" panose="020B0604020202020204" pitchFamily="34" charset="0"/>
              <a:buChar char="•"/>
            </a:pPr>
            <a:r>
              <a:rPr lang="en-US" dirty="0">
                <a:cs typeface="Arial" pitchFamily="34" charset="0"/>
              </a:rPr>
              <a:t>Bio 312 – Bioinformatics</a:t>
            </a:r>
          </a:p>
          <a:p>
            <a:pPr marL="285750" indent="-285750">
              <a:buClr>
                <a:schemeClr val="accent1">
                  <a:lumMod val="50000"/>
                </a:schemeClr>
              </a:buClr>
              <a:buFont typeface="Arial" panose="020B0604020202020204" pitchFamily="34" charset="0"/>
              <a:buChar char="•"/>
            </a:pPr>
            <a:r>
              <a:rPr lang="en-US" dirty="0">
                <a:cs typeface="Arial" pitchFamily="34" charset="0"/>
              </a:rPr>
              <a:t>Bio 319 – Cell and Molecular Biology</a:t>
            </a:r>
          </a:p>
          <a:p>
            <a:pPr marL="285750" indent="-285750">
              <a:buClr>
                <a:schemeClr val="accent1">
                  <a:lumMod val="50000"/>
                </a:schemeClr>
              </a:buClr>
              <a:buFont typeface="Arial" panose="020B0604020202020204" pitchFamily="34" charset="0"/>
              <a:buChar char="•"/>
            </a:pPr>
            <a:r>
              <a:rPr lang="en-US" dirty="0">
                <a:cs typeface="Arial" pitchFamily="34" charset="0"/>
              </a:rPr>
              <a:t>Bio 337 – Genetics Lab</a:t>
            </a:r>
          </a:p>
          <a:p>
            <a:pPr marL="285750" indent="-285750">
              <a:buClr>
                <a:schemeClr val="accent1">
                  <a:lumMod val="50000"/>
                </a:schemeClr>
              </a:buClr>
              <a:buFont typeface="Arial" panose="020B0604020202020204" pitchFamily="34" charset="0"/>
              <a:buChar char="•"/>
            </a:pPr>
            <a:r>
              <a:rPr lang="en-US" dirty="0">
                <a:cs typeface="Arial" pitchFamily="34" charset="0"/>
              </a:rPr>
              <a:t>Bio 350 – Introduction to Recombinant Gene Technology</a:t>
            </a:r>
          </a:p>
          <a:p>
            <a:pPr marL="285750" indent="-285750">
              <a:buClr>
                <a:schemeClr val="accent1">
                  <a:lumMod val="50000"/>
                </a:schemeClr>
              </a:buClr>
              <a:buFont typeface="Arial" panose="020B0604020202020204" pitchFamily="34" charset="0"/>
              <a:buChar char="•"/>
            </a:pPr>
            <a:r>
              <a:rPr lang="en-US" dirty="0">
                <a:cs typeface="Arial" pitchFamily="34" charset="0"/>
              </a:rPr>
              <a:t>Bio 399 – Research Methods in Biology</a:t>
            </a:r>
          </a:p>
          <a:p>
            <a:endParaRPr lang="en-US" dirty="0">
              <a:cs typeface="Arial" pitchFamily="34" charset="0"/>
            </a:endParaRPr>
          </a:p>
          <a:p>
            <a:endParaRPr lang="en-US" dirty="0">
              <a:latin typeface="Arial" pitchFamily="34" charset="0"/>
              <a:cs typeface="Arial" pitchFamily="34" charset="0"/>
            </a:endParaRPr>
          </a:p>
          <a:p>
            <a:endParaRPr lang="en-US" dirty="0"/>
          </a:p>
        </p:txBody>
      </p:sp>
    </p:spTree>
    <p:extLst>
      <p:ext uri="{BB962C8B-B14F-4D97-AF65-F5344CB8AC3E}">
        <p14:creationId xmlns:p14="http://schemas.microsoft.com/office/powerpoint/2010/main" val="32334774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3" y="304389"/>
            <a:ext cx="8378529" cy="1027257"/>
          </a:xfrm>
        </p:spPr>
        <p:txBody>
          <a:bodyPr/>
          <a:lstStyle/>
          <a:p>
            <a:r>
              <a:rPr lang="en-US" dirty="0">
                <a:solidFill>
                  <a:schemeClr val="accent5">
                    <a:lumMod val="50000"/>
                  </a:schemeClr>
                </a:solidFill>
                <a:latin typeface="Rockwell" panose="02060603020205020403" pitchFamily="18" charset="0"/>
              </a:rPr>
              <a:t>Research by Dr. Emani</a:t>
            </a:r>
          </a:p>
        </p:txBody>
      </p:sp>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214030" cy="6858000"/>
            <a:chOff x="9055676" y="0"/>
            <a:chExt cx="3214030" cy="6858000"/>
          </a:xfrm>
        </p:grpSpPr>
        <p:sp>
          <p:nvSpPr>
            <p:cNvPr id="4" name="Rectangle 3">
              <a:extLst>
                <a:ext uri="{FF2B5EF4-FFF2-40B4-BE49-F238E27FC236}">
                  <a16:creationId xmlns:a16="http://schemas.microsoft.com/office/drawing/2014/main" id="{403AE892-EBD6-40F1-851B-FEADBD59429F}"/>
                </a:ext>
              </a:extLst>
            </p:cNvPr>
            <p:cNvSpPr/>
            <p:nvPr/>
          </p:nvSpPr>
          <p:spPr>
            <a:xfrm>
              <a:off x="9299638"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Rounded Corners 8">
            <a:extLst>
              <a:ext uri="{FF2B5EF4-FFF2-40B4-BE49-F238E27FC236}">
                <a16:creationId xmlns:a16="http://schemas.microsoft.com/office/drawing/2014/main" id="{5D83E472-316B-42B5-9901-2C007C5B7144}"/>
              </a:ext>
              <a:ext uri="{C183D7F6-B498-43B3-948B-1728B52AA6E4}">
                <adec:decorative xmlns="" xmlns:adec="http://schemas.microsoft.com/office/drawing/2017/decorative" val="1"/>
              </a:ext>
            </a:extLst>
          </p:cNvPr>
          <p:cNvSpPr/>
          <p:nvPr/>
        </p:nvSpPr>
        <p:spPr>
          <a:xfrm>
            <a:off x="3278617" y="1793734"/>
            <a:ext cx="2268675" cy="1947301"/>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9463B806-86C1-44AC-8470-6E6761DC7613}"/>
              </a:ext>
              <a:ext uri="{C183D7F6-B498-43B3-948B-1728B52AA6E4}">
                <adec:decorative xmlns="" xmlns:adec="http://schemas.microsoft.com/office/drawing/2017/decorative" val="1"/>
              </a:ext>
            </a:extLst>
          </p:cNvPr>
          <p:cNvSpPr/>
          <p:nvPr/>
        </p:nvSpPr>
        <p:spPr>
          <a:xfrm>
            <a:off x="3272455" y="4192926"/>
            <a:ext cx="2268675" cy="201583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sz="1400" b="1" dirty="0">
                <a:solidFill>
                  <a:schemeClr val="bg1"/>
                </a:solidFill>
                <a:latin typeface="Arial" pitchFamily="34" charset="0"/>
                <a:cs typeface="Arial" pitchFamily="34" charset="0"/>
              </a:rPr>
              <a:t>Tracing the evolution of protein domains related to eugenol synthase, </a:t>
            </a:r>
            <a:r>
              <a:rPr lang="en-US" sz="1400" b="1" dirty="0" err="1">
                <a:solidFill>
                  <a:schemeClr val="bg1"/>
                </a:solidFill>
                <a:latin typeface="Arial" pitchFamily="34" charset="0"/>
                <a:cs typeface="Arial" pitchFamily="34" charset="0"/>
              </a:rPr>
              <a:t>phaseolin</a:t>
            </a:r>
            <a:r>
              <a:rPr lang="en-US" sz="1400" b="1" dirty="0">
                <a:solidFill>
                  <a:schemeClr val="bg1"/>
                </a:solidFill>
                <a:latin typeface="Arial" pitchFamily="34" charset="0"/>
                <a:cs typeface="Arial" pitchFamily="34" charset="0"/>
              </a:rPr>
              <a:t> and choline acetyl transferase </a:t>
            </a:r>
            <a:r>
              <a:rPr lang="en-US" sz="1400" b="1" i="1" dirty="0">
                <a:solidFill>
                  <a:schemeClr val="bg1"/>
                </a:solidFill>
                <a:latin typeface="Arial" pitchFamily="34" charset="0"/>
                <a:cs typeface="Arial" pitchFamily="34" charset="0"/>
              </a:rPr>
              <a:t>in silico</a:t>
            </a:r>
            <a:r>
              <a:rPr lang="en-US" sz="1400" b="1" dirty="0">
                <a:solidFill>
                  <a:schemeClr val="bg1"/>
                </a:solidFill>
                <a:latin typeface="Arial" pitchFamily="34" charset="0"/>
                <a:cs typeface="Arial" pitchFamily="34" charset="0"/>
              </a:rPr>
              <a:t> to examine structural and functional features</a:t>
            </a:r>
            <a:endParaRPr lang="en-US" b="1" dirty="0">
              <a:solidFill>
                <a:schemeClr val="bg1"/>
              </a:solidFill>
              <a:latin typeface="Arial" pitchFamily="34" charset="0"/>
              <a:cs typeface="Arial" pitchFamily="34" charset="0"/>
            </a:endParaRPr>
          </a:p>
        </p:txBody>
      </p:sp>
      <p:sp>
        <p:nvSpPr>
          <p:cNvPr id="18" name="Rectangle: Rounded Corners 17">
            <a:extLst>
              <a:ext uri="{FF2B5EF4-FFF2-40B4-BE49-F238E27FC236}">
                <a16:creationId xmlns:a16="http://schemas.microsoft.com/office/drawing/2014/main" id="{1EE42B7D-A1DC-4708-8147-D9D746BA73E8}"/>
              </a:ext>
              <a:ext uri="{C183D7F6-B498-43B3-948B-1728B52AA6E4}">
                <adec:decorative xmlns="" xmlns:adec="http://schemas.microsoft.com/office/drawing/2017/decorative" val="1"/>
              </a:ext>
            </a:extLst>
          </p:cNvPr>
          <p:cNvSpPr/>
          <p:nvPr/>
        </p:nvSpPr>
        <p:spPr>
          <a:xfrm>
            <a:off x="177150" y="1750637"/>
            <a:ext cx="2268675" cy="20158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sz="1400" b="1" dirty="0">
                <a:solidFill>
                  <a:schemeClr val="bg1"/>
                </a:solidFill>
                <a:latin typeface="Arial" pitchFamily="34" charset="0"/>
                <a:cs typeface="Arial" pitchFamily="34" charset="0"/>
              </a:rPr>
              <a:t>Engineering sorghum with a cellulase gene from </a:t>
            </a:r>
            <a:r>
              <a:rPr lang="en-US" sz="1400" b="1" i="1" dirty="0" err="1">
                <a:solidFill>
                  <a:schemeClr val="bg1"/>
                </a:solidFill>
                <a:latin typeface="Arial" pitchFamily="34" charset="0"/>
                <a:cs typeface="Arial" pitchFamily="34" charset="0"/>
              </a:rPr>
              <a:t>Acidothermus</a:t>
            </a:r>
            <a:r>
              <a:rPr lang="en-US" sz="1400" b="1" i="1" dirty="0">
                <a:solidFill>
                  <a:schemeClr val="bg1"/>
                </a:solidFill>
                <a:latin typeface="Arial" pitchFamily="34" charset="0"/>
                <a:cs typeface="Arial" pitchFamily="34" charset="0"/>
              </a:rPr>
              <a:t> </a:t>
            </a:r>
            <a:r>
              <a:rPr lang="en-US" sz="1400" b="1" i="1" dirty="0" err="1">
                <a:solidFill>
                  <a:schemeClr val="bg1"/>
                </a:solidFill>
                <a:latin typeface="Arial" pitchFamily="34" charset="0"/>
                <a:cs typeface="Arial" pitchFamily="34" charset="0"/>
              </a:rPr>
              <a:t>cellulyticus</a:t>
            </a:r>
            <a:r>
              <a:rPr lang="en-US" sz="1400" b="1" i="1" dirty="0">
                <a:solidFill>
                  <a:schemeClr val="bg1"/>
                </a:solidFill>
                <a:latin typeface="Arial" pitchFamily="34" charset="0"/>
                <a:cs typeface="Arial" pitchFamily="34" charset="0"/>
              </a:rPr>
              <a:t> </a:t>
            </a:r>
            <a:r>
              <a:rPr lang="en-US" sz="1400" b="1" dirty="0">
                <a:solidFill>
                  <a:schemeClr val="bg1"/>
                </a:solidFill>
                <a:latin typeface="Arial" pitchFamily="34" charset="0"/>
                <a:cs typeface="Arial" pitchFamily="34" charset="0"/>
              </a:rPr>
              <a:t>for biofuel usage</a:t>
            </a:r>
            <a:endParaRPr lang="en-US" b="1" dirty="0">
              <a:solidFill>
                <a:schemeClr val="bg1"/>
              </a:solidFill>
              <a:latin typeface="Arial" pitchFamily="34" charset="0"/>
              <a:cs typeface="Arial" pitchFamily="34" charset="0"/>
            </a:endParaRPr>
          </a:p>
        </p:txBody>
      </p:sp>
      <p:sp>
        <p:nvSpPr>
          <p:cNvPr id="19" name="Rectangle: Rounded Corners 18">
            <a:extLst>
              <a:ext uri="{FF2B5EF4-FFF2-40B4-BE49-F238E27FC236}">
                <a16:creationId xmlns:a16="http://schemas.microsoft.com/office/drawing/2014/main" id="{86051D9B-1137-438D-A466-460D44ED3361}"/>
              </a:ext>
              <a:ext uri="{C183D7F6-B498-43B3-948B-1728B52AA6E4}">
                <adec:decorative xmlns="" xmlns:adec="http://schemas.microsoft.com/office/drawing/2017/decorative" val="1"/>
              </a:ext>
            </a:extLst>
          </p:cNvPr>
          <p:cNvSpPr/>
          <p:nvPr/>
        </p:nvSpPr>
        <p:spPr>
          <a:xfrm>
            <a:off x="6367760" y="4192926"/>
            <a:ext cx="2268675" cy="20158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sz="1400" b="1" dirty="0">
                <a:solidFill>
                  <a:schemeClr val="bg1"/>
                </a:solidFill>
                <a:latin typeface="Arial" pitchFamily="34" charset="0"/>
                <a:cs typeface="Arial" pitchFamily="34" charset="0"/>
              </a:rPr>
              <a:t>Using episodic history in science to instill the scientific thought process in classroom and educating the general public about scientific method and scientific thinking</a:t>
            </a:r>
            <a:endParaRPr lang="en-US" b="1" dirty="0">
              <a:solidFill>
                <a:schemeClr val="bg1"/>
              </a:solidFill>
              <a:latin typeface="Arial" pitchFamily="34" charset="0"/>
              <a:cs typeface="Arial" pitchFamily="34" charset="0"/>
            </a:endParaRPr>
          </a:p>
        </p:txBody>
      </p:sp>
      <p:sp>
        <p:nvSpPr>
          <p:cNvPr id="22" name="Rectangle: Rounded Corners 21">
            <a:extLst>
              <a:ext uri="{FF2B5EF4-FFF2-40B4-BE49-F238E27FC236}">
                <a16:creationId xmlns:a16="http://schemas.microsoft.com/office/drawing/2014/main" id="{2DDD40F6-2362-4667-BF5E-80F684666948}"/>
              </a:ext>
              <a:ext uri="{C183D7F6-B498-43B3-948B-1728B52AA6E4}">
                <adec:decorative xmlns="" xmlns:adec="http://schemas.microsoft.com/office/drawing/2017/decorative" val="1"/>
              </a:ext>
            </a:extLst>
          </p:cNvPr>
          <p:cNvSpPr/>
          <p:nvPr/>
        </p:nvSpPr>
        <p:spPr>
          <a:xfrm>
            <a:off x="6380085" y="1725199"/>
            <a:ext cx="2299161" cy="201583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sz="1400" b="1" dirty="0">
                <a:solidFill>
                  <a:schemeClr val="bg1"/>
                </a:solidFill>
                <a:latin typeface="Arial" pitchFamily="34" charset="0"/>
                <a:cs typeface="Arial" pitchFamily="34" charset="0"/>
              </a:rPr>
              <a:t>Using Pine and sorghum for clearing salt water and oil contaminants near oil fields</a:t>
            </a:r>
            <a:endParaRPr lang="en-US" b="1" dirty="0">
              <a:solidFill>
                <a:schemeClr val="bg1"/>
              </a:solidFill>
              <a:latin typeface="Arial" pitchFamily="34" charset="0"/>
              <a:cs typeface="Arial" pitchFamily="34" charset="0"/>
            </a:endParaRPr>
          </a:p>
        </p:txBody>
      </p:sp>
      <p:sp>
        <p:nvSpPr>
          <p:cNvPr id="24" name="Rectangle: Rounded Corners 23">
            <a:extLst>
              <a:ext uri="{FF2B5EF4-FFF2-40B4-BE49-F238E27FC236}">
                <a16:creationId xmlns:a16="http://schemas.microsoft.com/office/drawing/2014/main" id="{EE47BD82-D8BD-4FB4-9086-D3AD4D447A51}"/>
              </a:ext>
              <a:ext uri="{C183D7F6-B498-43B3-948B-1728B52AA6E4}">
                <adec:decorative xmlns="" xmlns:adec="http://schemas.microsoft.com/office/drawing/2017/decorative" val="1"/>
              </a:ext>
            </a:extLst>
          </p:cNvPr>
          <p:cNvSpPr/>
          <p:nvPr/>
        </p:nvSpPr>
        <p:spPr>
          <a:xfrm>
            <a:off x="177150" y="4192926"/>
            <a:ext cx="2268675" cy="201583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sz="1400" b="1" dirty="0">
                <a:solidFill>
                  <a:schemeClr val="bg1"/>
                </a:solidFill>
                <a:latin typeface="Arial" pitchFamily="34" charset="0"/>
                <a:cs typeface="Arial" pitchFamily="34" charset="0"/>
              </a:rPr>
              <a:t>Engineering Basil to elevate Eugenol, an anti-cancerous </a:t>
            </a:r>
            <a:r>
              <a:rPr lang="en-US" sz="1400" b="1" dirty="0" err="1">
                <a:solidFill>
                  <a:schemeClr val="bg1"/>
                </a:solidFill>
                <a:latin typeface="Arial" pitchFamily="34" charset="0"/>
                <a:cs typeface="Arial" pitchFamily="34" charset="0"/>
              </a:rPr>
              <a:t>phytopharmacetical</a:t>
            </a:r>
            <a:r>
              <a:rPr lang="en-US" sz="1400" b="1" dirty="0">
                <a:solidFill>
                  <a:schemeClr val="bg1"/>
                </a:solidFill>
                <a:latin typeface="Arial" pitchFamily="34" charset="0"/>
                <a:cs typeface="Arial" pitchFamily="34" charset="0"/>
              </a:rPr>
              <a:t> for cancer and polycystic kidney disease</a:t>
            </a:r>
            <a:endParaRPr lang="en-US" b="1" dirty="0">
              <a:solidFill>
                <a:schemeClr val="bg1"/>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301D9EF2-2CA8-DD48-97E5-B0E1EB0C0586}"/>
              </a:ext>
            </a:extLst>
          </p:cNvPr>
          <p:cNvPicPr>
            <a:picLocks noChangeAspect="1"/>
          </p:cNvPicPr>
          <p:nvPr/>
        </p:nvPicPr>
        <p:blipFill>
          <a:blip r:embed="rId2"/>
          <a:stretch>
            <a:fillRect/>
          </a:stretch>
        </p:blipFill>
        <p:spPr>
          <a:xfrm>
            <a:off x="3538608" y="1893038"/>
            <a:ext cx="1748692" cy="1748692"/>
          </a:xfrm>
          <a:prstGeom prst="rect">
            <a:avLst/>
          </a:prstGeom>
        </p:spPr>
      </p:pic>
      <p:pic>
        <p:nvPicPr>
          <p:cNvPr id="35" name="Graphic 34" descr="Beaker">
            <a:extLst>
              <a:ext uri="{FF2B5EF4-FFF2-40B4-BE49-F238E27FC236}">
                <a16:creationId xmlns:a16="http://schemas.microsoft.com/office/drawing/2014/main" id="{D07F52F7-2F03-C34A-8C97-8AE71B2E4A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2168786">
            <a:off x="9547680" y="4243461"/>
            <a:ext cx="1639552" cy="1639552"/>
          </a:xfrm>
          <a:prstGeom prst="rect">
            <a:avLst/>
          </a:prstGeom>
        </p:spPr>
      </p:pic>
      <p:sp>
        <p:nvSpPr>
          <p:cNvPr id="14" name="Rectangle 13">
            <a:extLst>
              <a:ext uri="{FF2B5EF4-FFF2-40B4-BE49-F238E27FC236}">
                <a16:creationId xmlns:a16="http://schemas.microsoft.com/office/drawing/2014/main" id="{BC6E8C7A-E03A-E04D-84FF-9DDC6C12399C}"/>
              </a:ext>
            </a:extLst>
          </p:cNvPr>
          <p:cNvSpPr/>
          <p:nvPr/>
        </p:nvSpPr>
        <p:spPr>
          <a:xfrm>
            <a:off x="9523494" y="2436316"/>
            <a:ext cx="2823917" cy="1477328"/>
          </a:xfrm>
          <a:prstGeom prst="rect">
            <a:avLst/>
          </a:prstGeom>
        </p:spPr>
        <p:txBody>
          <a:bodyPr wrap="square">
            <a:spAutoFit/>
          </a:bodyPr>
          <a:lstStyle/>
          <a:p>
            <a:r>
              <a:rPr lang="en-US" dirty="0">
                <a:solidFill>
                  <a:schemeClr val="bg1"/>
                </a:solidFill>
              </a:rPr>
              <a:t>Interested in </a:t>
            </a:r>
            <a:r>
              <a:rPr lang="en-US" b="1" dirty="0">
                <a:solidFill>
                  <a:schemeClr val="bg1"/>
                </a:solidFill>
              </a:rPr>
              <a:t>Graduate </a:t>
            </a:r>
            <a:r>
              <a:rPr lang="en-US" dirty="0">
                <a:solidFill>
                  <a:schemeClr val="bg1"/>
                </a:solidFill>
              </a:rPr>
              <a:t>or</a:t>
            </a:r>
            <a:r>
              <a:rPr lang="en-US" b="1" dirty="0">
                <a:solidFill>
                  <a:schemeClr val="bg1"/>
                </a:solidFill>
              </a:rPr>
              <a:t> Undergraduate Research </a:t>
            </a:r>
            <a:r>
              <a:rPr lang="en-US" dirty="0">
                <a:solidFill>
                  <a:schemeClr val="bg1"/>
                </a:solidFill>
              </a:rPr>
              <a:t>with Dr. Emani? Opportunities exist </a:t>
            </a:r>
            <a:r>
              <a:rPr lang="en-US" u="sng" dirty="0">
                <a:solidFill>
                  <a:schemeClr val="bg1"/>
                </a:solidFill>
              </a:rPr>
              <a:t>both</a:t>
            </a:r>
            <a:r>
              <a:rPr lang="en-US" dirty="0">
                <a:solidFill>
                  <a:schemeClr val="bg1"/>
                </a:solidFill>
              </a:rPr>
              <a:t> </a:t>
            </a:r>
            <a:r>
              <a:rPr lang="en-US" b="1" dirty="0">
                <a:solidFill>
                  <a:schemeClr val="bg1"/>
                </a:solidFill>
              </a:rPr>
              <a:t>in-lab</a:t>
            </a:r>
            <a:r>
              <a:rPr lang="en-US" dirty="0">
                <a:solidFill>
                  <a:schemeClr val="bg1"/>
                </a:solidFill>
              </a:rPr>
              <a:t> and </a:t>
            </a:r>
            <a:r>
              <a:rPr lang="en-US" b="1" dirty="0">
                <a:solidFill>
                  <a:schemeClr val="bg1"/>
                </a:solidFill>
              </a:rPr>
              <a:t>online</a:t>
            </a:r>
            <a:r>
              <a:rPr lang="en-US" dirty="0">
                <a:solidFill>
                  <a:schemeClr val="bg1"/>
                </a:solidFill>
              </a:rPr>
              <a:t>!</a:t>
            </a:r>
            <a:endParaRPr lang="en-US" b="1" i="1" dirty="0">
              <a:solidFill>
                <a:schemeClr val="bg1"/>
              </a:solidFill>
            </a:endParaRPr>
          </a:p>
        </p:txBody>
      </p:sp>
      <p:pic>
        <p:nvPicPr>
          <p:cNvPr id="38" name="Picture 37">
            <a:extLst>
              <a:ext uri="{FF2B5EF4-FFF2-40B4-BE49-F238E27FC236}">
                <a16:creationId xmlns:a16="http://schemas.microsoft.com/office/drawing/2014/main" id="{987C7D54-D641-1043-B1B1-8819E279E6C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641172" y="487774"/>
            <a:ext cx="2437852" cy="1687744"/>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53" name="Graphic 52" descr="Test tubes">
            <a:extLst>
              <a:ext uri="{FF2B5EF4-FFF2-40B4-BE49-F238E27FC236}">
                <a16:creationId xmlns:a16="http://schemas.microsoft.com/office/drawing/2014/main" id="{B147D703-A55B-484F-999E-59B6E66A9C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607858" y="5215215"/>
            <a:ext cx="1536961" cy="1536961"/>
          </a:xfrm>
          <a:prstGeom prst="rect">
            <a:avLst/>
          </a:prstGeom>
        </p:spPr>
      </p:pic>
    </p:spTree>
    <p:extLst>
      <p:ext uri="{BB962C8B-B14F-4D97-AF65-F5344CB8AC3E}">
        <p14:creationId xmlns:p14="http://schemas.microsoft.com/office/powerpoint/2010/main" val="91912528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475273" y="681037"/>
            <a:ext cx="8378529" cy="1325563"/>
          </a:xfrm>
        </p:spPr>
        <p:txBody>
          <a:bodyPr>
            <a:normAutofit/>
          </a:bodyPr>
          <a:lstStyle/>
          <a:p>
            <a:r>
              <a:rPr lang="en-US" dirty="0">
                <a:solidFill>
                  <a:schemeClr val="accent5">
                    <a:lumMod val="50000"/>
                  </a:schemeClr>
                </a:solidFill>
                <a:latin typeface="Rockwell" panose="02060603020205020403" pitchFamily="18" charset="0"/>
              </a:rPr>
              <a:t>Dr. Scott Grubbs</a:t>
            </a:r>
            <a:r>
              <a:rPr lang="en-US" sz="1800" dirty="0">
                <a:solidFill>
                  <a:schemeClr val="accent5">
                    <a:lumMod val="50000"/>
                  </a:schemeClr>
                </a:solidFill>
                <a:latin typeface="Rockwell" panose="02060603020205020403" pitchFamily="18" charset="0"/>
              </a:rPr>
              <a:t/>
            </a:r>
            <a:br>
              <a:rPr lang="en-US" sz="1800" dirty="0">
                <a:solidFill>
                  <a:schemeClr val="accent5">
                    <a:lumMod val="50000"/>
                  </a:schemeClr>
                </a:solidFill>
                <a:latin typeface="Rockwell" panose="02060603020205020403" pitchFamily="18" charset="0"/>
              </a:rPr>
            </a:br>
            <a:r>
              <a:rPr lang="en-US" sz="1800" dirty="0">
                <a:solidFill>
                  <a:schemeClr val="accent5">
                    <a:lumMod val="50000"/>
                  </a:schemeClr>
                </a:solidFill>
                <a:latin typeface="Rockwell" panose="02060603020205020403" pitchFamily="18" charset="0"/>
              </a:rPr>
              <a:t>University of Pittsburgh</a:t>
            </a:r>
            <a:br>
              <a:rPr lang="en-US" sz="1800" dirty="0">
                <a:solidFill>
                  <a:schemeClr val="accent5">
                    <a:lumMod val="50000"/>
                  </a:schemeClr>
                </a:solidFill>
                <a:latin typeface="Rockwell" panose="02060603020205020403" pitchFamily="18" charset="0"/>
              </a:rPr>
            </a:br>
            <a:r>
              <a:rPr lang="en-US" sz="1800" dirty="0">
                <a:solidFill>
                  <a:schemeClr val="accent5">
                    <a:lumMod val="50000"/>
                  </a:schemeClr>
                </a:solidFill>
                <a:latin typeface="Rockwell" panose="02060603020205020403" pitchFamily="18" charset="0"/>
              </a:rPr>
              <a:t>Associate Professor</a:t>
            </a:r>
            <a:endParaRPr lang="en-US" dirty="0">
              <a:solidFill>
                <a:schemeClr val="accent5">
                  <a:lumMod val="50000"/>
                </a:schemeClr>
              </a:solidFill>
              <a:latin typeface="Rockwell" panose="02060603020205020403" pitchFamily="18" charset="0"/>
            </a:endParaRPr>
          </a:p>
        </p:txBody>
      </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6840"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343883" y="1845896"/>
            <a:ext cx="8378825" cy="4351338"/>
          </a:xfrm>
        </p:spPr>
        <p:txBody>
          <a:bodyPr>
            <a:normAutofit fontScale="92500" lnSpcReduction="10000"/>
          </a:bodyPr>
          <a:lstStyle/>
          <a:p>
            <a:pPr marL="109728" indent="0" algn="ctr">
              <a:buNone/>
            </a:pPr>
            <a:r>
              <a:rPr lang="en-US" b="1" u="sng" dirty="0">
                <a:solidFill>
                  <a:schemeClr val="accent1">
                    <a:lumMod val="50000"/>
                  </a:schemeClr>
                </a:solidFill>
                <a:effectLst/>
                <a:ea typeface="Tahoma" panose="020B0604030504040204" pitchFamily="34" charset="0"/>
                <a:cs typeface="Tahoma" panose="020B0604030504040204" pitchFamily="34" charset="0"/>
              </a:rPr>
              <a:t>Courses</a:t>
            </a:r>
          </a:p>
          <a:p>
            <a:pPr>
              <a:buClr>
                <a:schemeClr val="accent1">
                  <a:lumMod val="50000"/>
                </a:schemeClr>
              </a:buClr>
              <a:buSzPct val="70000"/>
            </a:pPr>
            <a:r>
              <a:rPr lang="en-US" dirty="0"/>
              <a:t>BIOL 122 - Biological Concepts: Evolution, Diversity &amp; Ecology</a:t>
            </a:r>
          </a:p>
          <a:p>
            <a:pPr>
              <a:buClr>
                <a:schemeClr val="accent1">
                  <a:lumMod val="50000"/>
                </a:schemeClr>
              </a:buClr>
              <a:buSzPct val="70000"/>
            </a:pPr>
            <a:r>
              <a:rPr lang="en-US" dirty="0"/>
              <a:t>BIOL 224  - Animal Biology &amp; Diversity</a:t>
            </a:r>
          </a:p>
          <a:p>
            <a:pPr>
              <a:buClr>
                <a:schemeClr val="accent1">
                  <a:lumMod val="50000"/>
                </a:schemeClr>
              </a:buClr>
              <a:buSzPct val="70000"/>
            </a:pPr>
            <a:r>
              <a:rPr lang="en-US" dirty="0"/>
              <a:t>BIOL 316  - Evolution</a:t>
            </a:r>
          </a:p>
          <a:p>
            <a:pPr>
              <a:buClr>
                <a:schemeClr val="accent1">
                  <a:lumMod val="50000"/>
                </a:schemeClr>
              </a:buClr>
              <a:buSzPct val="70000"/>
            </a:pPr>
            <a:r>
              <a:rPr lang="en-US" dirty="0"/>
              <a:t>BIOL 405  - Aquatic Insect Diversity</a:t>
            </a:r>
          </a:p>
          <a:p>
            <a:pPr>
              <a:buClr>
                <a:schemeClr val="accent1">
                  <a:lumMod val="50000"/>
                </a:schemeClr>
              </a:buClr>
              <a:buSzPct val="70000"/>
            </a:pPr>
            <a:r>
              <a:rPr lang="en-US" dirty="0"/>
              <a:t>BIOL 497  - Aquatic Field Ecology</a:t>
            </a:r>
          </a:p>
          <a:p>
            <a:pPr marL="109728" indent="0" algn="ctr">
              <a:buNone/>
            </a:pPr>
            <a:r>
              <a:rPr lang="en-US" b="1" u="sng" dirty="0" smtClean="0">
                <a:solidFill>
                  <a:schemeClr val="accent1">
                    <a:lumMod val="50000"/>
                  </a:schemeClr>
                </a:solidFill>
                <a:effectLst/>
                <a:ea typeface="Tahoma" panose="020B0604030504040204" pitchFamily="34" charset="0"/>
                <a:cs typeface="Tahoma" panose="020B0604030504040204" pitchFamily="34" charset="0"/>
              </a:rPr>
              <a:t>Research</a:t>
            </a:r>
            <a:r>
              <a:rPr lang="en-US" dirty="0"/>
              <a:t>​</a:t>
            </a:r>
          </a:p>
          <a:p>
            <a:pPr>
              <a:buClr>
                <a:schemeClr val="accent1">
                  <a:lumMod val="50000"/>
                </a:schemeClr>
              </a:buClr>
            </a:pPr>
            <a:r>
              <a:rPr lang="en-US" sz="3000" dirty="0"/>
              <a:t>Biogeography, Conservation, Diversity &amp; Systematics of Stonefly (</a:t>
            </a:r>
            <a:r>
              <a:rPr lang="en-US" sz="3000" dirty="0" err="1"/>
              <a:t>Plecoptera</a:t>
            </a:r>
            <a:r>
              <a:rPr lang="en-US" sz="3000" dirty="0"/>
              <a:t>)</a:t>
            </a:r>
            <a:r>
              <a:rPr lang="en-US" dirty="0"/>
              <a:t> ​</a:t>
            </a:r>
          </a:p>
        </p:txBody>
      </p:sp>
      <p:grpSp>
        <p:nvGrpSpPr>
          <p:cNvPr id="14" name="Group 13">
            <a:extLst>
              <a:ext uri="{FF2B5EF4-FFF2-40B4-BE49-F238E27FC236}">
                <a16:creationId xmlns:a16="http://schemas.microsoft.com/office/drawing/2014/main" id="{E9B0D6B0-E1C3-974B-9D71-2606BDD4BA93}"/>
              </a:ext>
              <a:ext uri="{C183D7F6-B498-43B3-948B-1728B52AA6E4}">
                <adec:decorative xmlns="" xmlns:adec="http://schemas.microsoft.com/office/drawing/2017/decorative" val="1"/>
              </a:ext>
            </a:extLst>
          </p:cNvPr>
          <p:cNvGrpSpPr/>
          <p:nvPr/>
        </p:nvGrpSpPr>
        <p:grpSpPr>
          <a:xfrm>
            <a:off x="8995117" y="-239917"/>
            <a:ext cx="3668917" cy="7097917"/>
            <a:chOff x="9007532" y="-239917"/>
            <a:chExt cx="3668917" cy="7097917"/>
          </a:xfrm>
        </p:grpSpPr>
        <p:grpSp>
          <p:nvGrpSpPr>
            <p:cNvPr id="15" name="Group 14">
              <a:extLst>
                <a:ext uri="{FF2B5EF4-FFF2-40B4-BE49-F238E27FC236}">
                  <a16:creationId xmlns:a16="http://schemas.microsoft.com/office/drawing/2014/main" id="{70CC9B5C-26E3-EB47-9B81-9D9176DDD529}"/>
                </a:ext>
              </a:extLst>
            </p:cNvPr>
            <p:cNvGrpSpPr/>
            <p:nvPr/>
          </p:nvGrpSpPr>
          <p:grpSpPr>
            <a:xfrm>
              <a:off x="9055676" y="0"/>
              <a:ext cx="3136324" cy="6858000"/>
              <a:chOff x="9055676" y="0"/>
              <a:chExt cx="3136324" cy="6858000"/>
            </a:xfrm>
          </p:grpSpPr>
          <p:sp>
            <p:nvSpPr>
              <p:cNvPr id="17" name="Rectangle 16">
                <a:extLst>
                  <a:ext uri="{FF2B5EF4-FFF2-40B4-BE49-F238E27FC236}">
                    <a16:creationId xmlns:a16="http://schemas.microsoft.com/office/drawing/2014/main" id="{ADDFD91F-9E9D-5C4C-A486-6ECEF1CF6D0A}"/>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6BB33B5-1E85-FE40-81B6-041ACAD7B622}"/>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9B4E10E-2E73-9D42-81E5-67B2AD0B365A}"/>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5AB2211-83B1-8348-8005-2D6B82EB8ADC}"/>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A574D47-EEB9-6E46-82F8-B354AA455145}"/>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Graphic 15" descr="Clipboard">
              <a:extLst>
                <a:ext uri="{FF2B5EF4-FFF2-40B4-BE49-F238E27FC236}">
                  <a16:creationId xmlns:a16="http://schemas.microsoft.com/office/drawing/2014/main" id="{EA87EE3B-64F6-E347-B429-EE9FF383C1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56" name="Text Placeholder 3">
            <a:extLst>
              <a:ext uri="{FF2B5EF4-FFF2-40B4-BE49-F238E27FC236}">
                <a16:creationId xmlns:a16="http://schemas.microsoft.com/office/drawing/2014/main" id="{17760BAA-742D-1B41-9C86-DBE5627CA090}"/>
              </a:ext>
            </a:extLst>
          </p:cNvPr>
          <p:cNvSpPr txBox="1">
            <a:spLocks/>
          </p:cNvSpPr>
          <p:nvPr/>
        </p:nvSpPr>
        <p:spPr>
          <a:xfrm>
            <a:off x="520988" y="1825625"/>
            <a:ext cx="83788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grpSp>
        <p:nvGrpSpPr>
          <p:cNvPr id="25" name="Group 24"/>
          <p:cNvGrpSpPr/>
          <p:nvPr/>
        </p:nvGrpSpPr>
        <p:grpSpPr>
          <a:xfrm>
            <a:off x="9066349" y="-76302"/>
            <a:ext cx="3668917" cy="6934302"/>
            <a:chOff x="9136685" y="-76302"/>
            <a:chExt cx="3668917" cy="6934302"/>
          </a:xfrm>
        </p:grpSpPr>
        <p:grpSp>
          <p:nvGrpSpPr>
            <p:cNvPr id="26" name="Group 25"/>
            <p:cNvGrpSpPr/>
            <p:nvPr/>
          </p:nvGrpSpPr>
          <p:grpSpPr>
            <a:xfrm>
              <a:off x="9136685" y="-8792"/>
              <a:ext cx="3140194" cy="6866792"/>
              <a:chOff x="9136685" y="-8792"/>
              <a:chExt cx="3140194" cy="6866792"/>
            </a:xfrm>
          </p:grpSpPr>
          <p:grpSp>
            <p:nvGrpSpPr>
              <p:cNvPr id="28" name="Group 27">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30" name="Rectangle 29">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Rectangle 28"/>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136685" y="-76302"/>
              <a:ext cx="3668917" cy="3668917"/>
            </a:xfrm>
            <a:prstGeom prst="rect">
              <a:avLst/>
            </a:prstGeom>
          </p:spPr>
        </p:pic>
      </p:grpSp>
      <p:sp>
        <p:nvSpPr>
          <p:cNvPr id="55" name="TextBox 54">
            <a:extLst>
              <a:ext uri="{FF2B5EF4-FFF2-40B4-BE49-F238E27FC236}">
                <a16:creationId xmlns:a16="http://schemas.microsoft.com/office/drawing/2014/main" id="{81B6A188-E054-324C-A46B-ED5FEB2A5C24}"/>
              </a:ext>
            </a:extLst>
          </p:cNvPr>
          <p:cNvSpPr txBox="1"/>
          <p:nvPr/>
        </p:nvSpPr>
        <p:spPr>
          <a:xfrm>
            <a:off x="9474485" y="3244334"/>
            <a:ext cx="2858138" cy="2308324"/>
          </a:xfrm>
          <a:prstGeom prst="rect">
            <a:avLst/>
          </a:prstGeom>
          <a:noFill/>
        </p:spPr>
        <p:txBody>
          <a:bodyPr wrap="square" rtlCol="0">
            <a:spAutoFit/>
          </a:bodyPr>
          <a:lstStyle/>
          <a:p>
            <a:pPr algn="ctr"/>
            <a:r>
              <a:rPr lang="en-US" b="1" u="sng" dirty="0">
                <a:solidFill>
                  <a:schemeClr val="bg1"/>
                </a:solidFill>
              </a:rPr>
              <a:t>Biography</a:t>
            </a:r>
          </a:p>
          <a:p>
            <a:pPr fontAlgn="base"/>
            <a:endParaRPr lang="en-US" b="1" dirty="0">
              <a:solidFill>
                <a:schemeClr val="bg1"/>
              </a:solidFill>
            </a:endParaRPr>
          </a:p>
          <a:p>
            <a:pPr fontAlgn="base"/>
            <a:r>
              <a:rPr lang="en-US" b="1" dirty="0">
                <a:solidFill>
                  <a:schemeClr val="bg1"/>
                </a:solidFill>
              </a:rPr>
              <a:t>Ph.D.</a:t>
            </a:r>
            <a:r>
              <a:rPr lang="en-US" dirty="0">
                <a:solidFill>
                  <a:schemeClr val="bg1"/>
                </a:solidFill>
              </a:rPr>
              <a:t> – 1998, Biological Sciences, University of Pittsburgh​</a:t>
            </a:r>
          </a:p>
          <a:p>
            <a:pPr fontAlgn="base"/>
            <a:r>
              <a:rPr lang="en-US" b="1" dirty="0">
                <a:solidFill>
                  <a:schemeClr val="bg1"/>
                </a:solidFill>
              </a:rPr>
              <a:t>B.S. </a:t>
            </a:r>
            <a:r>
              <a:rPr lang="en-US" dirty="0">
                <a:solidFill>
                  <a:schemeClr val="bg1"/>
                </a:solidFill>
              </a:rPr>
              <a:t>– 1990, Biology, Central Michigan University​</a:t>
            </a:r>
            <a:endParaRPr lang="en-US" b="1" u="sng" dirty="0">
              <a:solidFill>
                <a:schemeClr val="bg1"/>
              </a:solidFill>
            </a:endParaRPr>
          </a:p>
          <a:p>
            <a:pPr algn="ctr"/>
            <a:endParaRPr lang="en-US" b="1" u="sng" dirty="0">
              <a:solidFill>
                <a:schemeClr val="bg1"/>
              </a:solidFill>
            </a:endParaRPr>
          </a:p>
        </p:txBody>
      </p:sp>
      <p:pic>
        <p:nvPicPr>
          <p:cNvPr id="3" name="Picture 2">
            <a:extLst>
              <a:ext uri="{FF2B5EF4-FFF2-40B4-BE49-F238E27FC236}">
                <a16:creationId xmlns:a16="http://schemas.microsoft.com/office/drawing/2014/main" id="{49A1D61B-C818-3742-8AF1-200F6DAF6B72}"/>
              </a:ext>
            </a:extLst>
          </p:cNvPr>
          <p:cNvPicPr>
            <a:picLocks noChangeAspect="1"/>
          </p:cNvPicPr>
          <p:nvPr/>
        </p:nvPicPr>
        <p:blipFill>
          <a:blip r:embed="rId5"/>
          <a:stretch>
            <a:fillRect/>
          </a:stretch>
        </p:blipFill>
        <p:spPr>
          <a:xfrm>
            <a:off x="9907676" y="5368022"/>
            <a:ext cx="1597196" cy="1277756"/>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8458" y="1074001"/>
            <a:ext cx="1644697" cy="136830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3925643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3" y="96966"/>
            <a:ext cx="8378529" cy="1027257"/>
          </a:xfrm>
        </p:spPr>
        <p:txBody>
          <a:bodyPr/>
          <a:lstStyle/>
          <a:p>
            <a:r>
              <a:rPr lang="en-US" dirty="0">
                <a:solidFill>
                  <a:schemeClr val="accent5">
                    <a:lumMod val="50000"/>
                  </a:schemeClr>
                </a:solidFill>
                <a:latin typeface="Rockwell" panose="02060603020205020403" pitchFamily="18" charset="0"/>
              </a:rPr>
              <a:t>Research by Dr. Grubbs</a:t>
            </a:r>
          </a:p>
        </p:txBody>
      </p:sp>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214030" cy="6858000"/>
            <a:chOff x="9055676" y="0"/>
            <a:chExt cx="3214030" cy="6858000"/>
          </a:xfrm>
        </p:grpSpPr>
        <p:sp>
          <p:nvSpPr>
            <p:cNvPr id="4" name="Rectangle 3">
              <a:extLst>
                <a:ext uri="{FF2B5EF4-FFF2-40B4-BE49-F238E27FC236}">
                  <a16:creationId xmlns:a16="http://schemas.microsoft.com/office/drawing/2014/main" id="{403AE892-EBD6-40F1-851B-FEADBD59429F}"/>
                </a:ext>
              </a:extLst>
            </p:cNvPr>
            <p:cNvSpPr/>
            <p:nvPr/>
          </p:nvSpPr>
          <p:spPr>
            <a:xfrm>
              <a:off x="9299638"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Rounded Corners 8">
            <a:extLst>
              <a:ext uri="{FF2B5EF4-FFF2-40B4-BE49-F238E27FC236}">
                <a16:creationId xmlns:a16="http://schemas.microsoft.com/office/drawing/2014/main" id="{5D83E472-316B-42B5-9901-2C007C5B7144}"/>
              </a:ext>
              <a:ext uri="{C183D7F6-B498-43B3-948B-1728B52AA6E4}">
                <adec:decorative xmlns="" xmlns:adec="http://schemas.microsoft.com/office/drawing/2017/decorative" val="1"/>
              </a:ext>
            </a:extLst>
          </p:cNvPr>
          <p:cNvSpPr/>
          <p:nvPr/>
        </p:nvSpPr>
        <p:spPr>
          <a:xfrm rot="5400000">
            <a:off x="4901217" y="1706528"/>
            <a:ext cx="2268675" cy="1832578"/>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9463B806-86C1-44AC-8470-6E6761DC7613}"/>
              </a:ext>
              <a:ext uri="{C183D7F6-B498-43B3-948B-1728B52AA6E4}">
                <adec:decorative xmlns="" xmlns:adec="http://schemas.microsoft.com/office/drawing/2017/decorative" val="1"/>
              </a:ext>
            </a:extLst>
          </p:cNvPr>
          <p:cNvSpPr/>
          <p:nvPr/>
        </p:nvSpPr>
        <p:spPr>
          <a:xfrm rot="5400000">
            <a:off x="4951269" y="3883575"/>
            <a:ext cx="2268675" cy="201583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EE42B7D-A1DC-4708-8147-D9D746BA73E8}"/>
              </a:ext>
              <a:ext uri="{C183D7F6-B498-43B3-948B-1728B52AA6E4}">
                <adec:decorative xmlns="" xmlns:adec="http://schemas.microsoft.com/office/drawing/2017/decorative" val="1"/>
              </a:ext>
            </a:extLst>
          </p:cNvPr>
          <p:cNvSpPr/>
          <p:nvPr/>
        </p:nvSpPr>
        <p:spPr>
          <a:xfrm>
            <a:off x="3472300" y="1768455"/>
            <a:ext cx="2268675" cy="20158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86051D9B-1137-438D-A466-460D44ED3361}"/>
              </a:ext>
              <a:ext uri="{C183D7F6-B498-43B3-948B-1728B52AA6E4}">
                <adec:decorative xmlns="" xmlns:adec="http://schemas.microsoft.com/office/drawing/2017/decorative" val="1"/>
              </a:ext>
            </a:extLst>
          </p:cNvPr>
          <p:cNvSpPr/>
          <p:nvPr/>
        </p:nvSpPr>
        <p:spPr>
          <a:xfrm>
            <a:off x="6426359" y="1768455"/>
            <a:ext cx="2268675" cy="20158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1B674D5-C064-4DDD-8FE9-D8801F4C0A04}"/>
              </a:ext>
            </a:extLst>
          </p:cNvPr>
          <p:cNvSpPr txBox="1"/>
          <p:nvPr/>
        </p:nvSpPr>
        <p:spPr>
          <a:xfrm>
            <a:off x="3614305" y="3784291"/>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1" name="TextBox 20">
            <a:extLst>
              <a:ext uri="{FF2B5EF4-FFF2-40B4-BE49-F238E27FC236}">
                <a16:creationId xmlns:a16="http://schemas.microsoft.com/office/drawing/2014/main" id="{CAA0715F-CA2B-4594-91FD-D8C6E5E10965}"/>
              </a:ext>
            </a:extLst>
          </p:cNvPr>
          <p:cNvSpPr txBox="1"/>
          <p:nvPr/>
        </p:nvSpPr>
        <p:spPr>
          <a:xfrm>
            <a:off x="6565863" y="3810842"/>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2" name="Rectangle: Rounded Corners 21">
            <a:extLst>
              <a:ext uri="{FF2B5EF4-FFF2-40B4-BE49-F238E27FC236}">
                <a16:creationId xmlns:a16="http://schemas.microsoft.com/office/drawing/2014/main" id="{2DDD40F6-2362-4667-BF5E-80F684666948}"/>
              </a:ext>
              <a:ext uri="{C183D7F6-B498-43B3-948B-1728B52AA6E4}">
                <adec:decorative xmlns="" xmlns:adec="http://schemas.microsoft.com/office/drawing/2017/decorative" val="1"/>
              </a:ext>
            </a:extLst>
          </p:cNvPr>
          <p:cNvSpPr/>
          <p:nvPr/>
        </p:nvSpPr>
        <p:spPr>
          <a:xfrm>
            <a:off x="6370726" y="3730019"/>
            <a:ext cx="2299161" cy="201583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EE47BD82-D8BD-4FB4-9086-D3AD4D447A51}"/>
              </a:ext>
              <a:ext uri="{C183D7F6-B498-43B3-948B-1728B52AA6E4}">
                <adec:decorative xmlns="" xmlns:adec="http://schemas.microsoft.com/office/drawing/2017/decorative" val="1"/>
              </a:ext>
            </a:extLst>
          </p:cNvPr>
          <p:cNvSpPr/>
          <p:nvPr/>
        </p:nvSpPr>
        <p:spPr>
          <a:xfrm>
            <a:off x="3411006" y="3730019"/>
            <a:ext cx="2268675" cy="201583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B848CB8D-FA71-B444-8BC4-F444BC093D22}"/>
              </a:ext>
              <a:ext uri="{C183D7F6-B498-43B3-948B-1728B52AA6E4}">
                <adec:decorative xmlns="" xmlns:adec="http://schemas.microsoft.com/office/drawing/2017/decorative" val="1"/>
              </a:ext>
            </a:extLst>
          </p:cNvPr>
          <p:cNvCxnSpPr>
            <a:cxnSpLocks/>
          </p:cNvCxnSpPr>
          <p:nvPr/>
        </p:nvCxnSpPr>
        <p:spPr>
          <a:xfrm>
            <a:off x="301861" y="1617433"/>
            <a:ext cx="2668208"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6533682" y="2023451"/>
            <a:ext cx="2055484" cy="150584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3" name="Picture 10" descr="Image result for hurricane river campground"/>
          <p:cNvPicPr>
            <a:picLocks noChangeAspect="1" noChangeArrowheads="1"/>
          </p:cNvPicPr>
          <p:nvPr/>
        </p:nvPicPr>
        <p:blipFill rotWithShape="1">
          <a:blip r:embed="rId3">
            <a:extLst>
              <a:ext uri="{28A0092B-C50C-407E-A947-70E740481C1C}">
                <a14:useLocalDpi xmlns:a14="http://schemas.microsoft.com/office/drawing/2010/main" val="0"/>
              </a:ext>
            </a:extLst>
          </a:blip>
          <a:srcRect t="19542" b="12267"/>
          <a:stretch/>
        </p:blipFill>
        <p:spPr bwMode="auto">
          <a:xfrm>
            <a:off x="3533592" y="3941348"/>
            <a:ext cx="1896870" cy="1515994"/>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182285" y="984674"/>
            <a:ext cx="2787784" cy="923330"/>
          </a:xfrm>
          <a:prstGeom prst="rect">
            <a:avLst/>
          </a:prstGeom>
        </p:spPr>
        <p:txBody>
          <a:bodyPr wrap="square">
            <a:spAutoFit/>
          </a:bodyPr>
          <a:lstStyle/>
          <a:p>
            <a:pPr algn="ctr"/>
            <a:r>
              <a:rPr lang="en-US" b="1" dirty="0">
                <a:solidFill>
                  <a:schemeClr val="accent1">
                    <a:lumMod val="50000"/>
                  </a:schemeClr>
                </a:solidFill>
              </a:rPr>
              <a:t>Stonefly </a:t>
            </a:r>
            <a:r>
              <a:rPr lang="en-US" b="1" dirty="0" smtClean="0">
                <a:solidFill>
                  <a:schemeClr val="accent1">
                    <a:lumMod val="50000"/>
                  </a:schemeClr>
                </a:solidFill>
              </a:rPr>
              <a:t>Biogeography</a:t>
            </a:r>
            <a:r>
              <a:rPr lang="en-US" b="1" dirty="0">
                <a:solidFill>
                  <a:schemeClr val="accent1">
                    <a:lumMod val="50000"/>
                  </a:schemeClr>
                </a:solidFill>
              </a:rPr>
              <a:t>, </a:t>
            </a:r>
            <a:r>
              <a:rPr lang="en-US" b="1" dirty="0" smtClean="0">
                <a:solidFill>
                  <a:schemeClr val="accent1">
                    <a:lumMod val="50000"/>
                  </a:schemeClr>
                </a:solidFill>
              </a:rPr>
              <a:t>Conservation</a:t>
            </a:r>
            <a:r>
              <a:rPr lang="en-US" b="1" dirty="0">
                <a:solidFill>
                  <a:schemeClr val="accent1">
                    <a:lumMod val="50000"/>
                  </a:schemeClr>
                </a:solidFill>
              </a:rPr>
              <a:t>, &amp; </a:t>
            </a:r>
            <a:r>
              <a:rPr lang="en-US" b="1" dirty="0" smtClean="0">
                <a:solidFill>
                  <a:schemeClr val="accent1">
                    <a:lumMod val="50000"/>
                  </a:schemeClr>
                </a:solidFill>
              </a:rPr>
              <a:t>Diversity</a:t>
            </a:r>
            <a:endParaRPr lang="en-US" b="1" dirty="0">
              <a:solidFill>
                <a:schemeClr val="accent1">
                  <a:lumMod val="50000"/>
                </a:schemeClr>
              </a:solidFill>
            </a:endParaRPr>
          </a:p>
          <a:p>
            <a:pPr algn="ctr"/>
            <a:endParaRPr lang="en-US" b="1" dirty="0">
              <a:solidFill>
                <a:schemeClr val="accent1">
                  <a:lumMod val="50000"/>
                </a:schemeClr>
              </a:solidFill>
            </a:endParaRPr>
          </a:p>
        </p:txBody>
      </p:sp>
      <p:sp>
        <p:nvSpPr>
          <p:cNvPr id="14" name="TextBox 13"/>
          <p:cNvSpPr txBox="1"/>
          <p:nvPr/>
        </p:nvSpPr>
        <p:spPr>
          <a:xfrm>
            <a:off x="229044" y="1658688"/>
            <a:ext cx="2787784" cy="4524315"/>
          </a:xfrm>
          <a:prstGeom prst="rect">
            <a:avLst/>
          </a:prstGeom>
          <a:noFill/>
        </p:spPr>
        <p:txBody>
          <a:bodyPr wrap="square" rtlCol="0">
            <a:spAutoFit/>
          </a:bodyPr>
          <a:lstStyle/>
          <a:p>
            <a:r>
              <a:rPr lang="en-US" dirty="0"/>
              <a:t>Several species of stoneflies are now extirpated </a:t>
            </a:r>
            <a:r>
              <a:rPr lang="en-US" dirty="0" smtClean="0"/>
              <a:t>from Ohio.</a:t>
            </a:r>
          </a:p>
          <a:p>
            <a:endParaRPr lang="en-US" dirty="0"/>
          </a:p>
          <a:p>
            <a:r>
              <a:rPr lang="en-US" dirty="0" smtClean="0"/>
              <a:t>I currently study Stoneflies in the </a:t>
            </a:r>
            <a:r>
              <a:rPr lang="en-US" dirty="0"/>
              <a:t>Appalachian </a:t>
            </a:r>
            <a:r>
              <a:rPr lang="en-US" dirty="0" smtClean="0"/>
              <a:t>Mountains, including projects in:</a:t>
            </a:r>
          </a:p>
          <a:p>
            <a:endParaRPr lang="en-US" dirty="0"/>
          </a:p>
          <a:p>
            <a:pPr marL="285750" indent="-285750">
              <a:buClr>
                <a:schemeClr val="accent1">
                  <a:lumMod val="50000"/>
                </a:schemeClr>
              </a:buClr>
              <a:buFont typeface="Arial" panose="020B0604020202020204" pitchFamily="34" charset="0"/>
              <a:buChar char="•"/>
            </a:pPr>
            <a:r>
              <a:rPr lang="en-US" dirty="0"/>
              <a:t>Talladega Mountain region in Alabama</a:t>
            </a:r>
          </a:p>
          <a:p>
            <a:pPr marL="285750" indent="-285750">
              <a:buClr>
                <a:schemeClr val="accent1">
                  <a:lumMod val="50000"/>
                </a:schemeClr>
              </a:buClr>
              <a:buFont typeface="Arial" panose="020B0604020202020204" pitchFamily="34" charset="0"/>
              <a:buChar char="•"/>
            </a:pPr>
            <a:r>
              <a:rPr lang="en-US" dirty="0"/>
              <a:t>Kentucky, Maryland, and West Virginia</a:t>
            </a:r>
          </a:p>
          <a:p>
            <a:pPr marL="285750" indent="-285750">
              <a:buClr>
                <a:schemeClr val="accent1">
                  <a:lumMod val="50000"/>
                </a:schemeClr>
              </a:buClr>
              <a:buFont typeface="Arial" panose="020B0604020202020204" pitchFamily="34" charset="0"/>
              <a:buChar char="•"/>
            </a:pPr>
            <a:r>
              <a:rPr lang="en-US" dirty="0"/>
              <a:t>High peaks of North </a:t>
            </a:r>
            <a:r>
              <a:rPr lang="en-US" dirty="0" smtClean="0"/>
              <a:t>Carolina</a:t>
            </a:r>
          </a:p>
          <a:p>
            <a:endParaRPr lang="en-US" dirty="0"/>
          </a:p>
        </p:txBody>
      </p:sp>
      <p:pic>
        <p:nvPicPr>
          <p:cNvPr id="16" name="Picture 15"/>
          <p:cNvPicPr>
            <a:picLocks noChangeAspect="1"/>
          </p:cNvPicPr>
          <p:nvPr/>
        </p:nvPicPr>
        <p:blipFill>
          <a:blip r:embed="rId4"/>
          <a:stretch>
            <a:fillRect/>
          </a:stretch>
        </p:blipFill>
        <p:spPr>
          <a:xfrm>
            <a:off x="10071979" y="135259"/>
            <a:ext cx="1579967" cy="197792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17" name="TextBox 16"/>
          <p:cNvSpPr txBox="1"/>
          <p:nvPr/>
        </p:nvSpPr>
        <p:spPr>
          <a:xfrm>
            <a:off x="9458752" y="2468030"/>
            <a:ext cx="2891656" cy="3139321"/>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solidFill>
                  <a:schemeClr val="bg1"/>
                </a:solidFill>
              </a:rPr>
              <a:t>I </a:t>
            </a:r>
            <a:r>
              <a:rPr lang="en-US" b="1" dirty="0">
                <a:solidFill>
                  <a:schemeClr val="bg1"/>
                </a:solidFill>
              </a:rPr>
              <a:t>emphasize the use of </a:t>
            </a:r>
            <a:r>
              <a:rPr lang="en-US" b="1" i="1" dirty="0">
                <a:solidFill>
                  <a:schemeClr val="bg1"/>
                </a:solidFill>
              </a:rPr>
              <a:t>scanning electron microscopy </a:t>
            </a:r>
            <a:r>
              <a:rPr lang="en-US" b="1" dirty="0">
                <a:solidFill>
                  <a:schemeClr val="bg1"/>
                </a:solidFill>
              </a:rPr>
              <a:t>as a tool to study fine scale </a:t>
            </a:r>
            <a:r>
              <a:rPr lang="en-US" b="1" dirty="0" smtClean="0">
                <a:solidFill>
                  <a:schemeClr val="bg1"/>
                </a:solidFill>
              </a:rPr>
              <a:t>morphology.</a:t>
            </a:r>
          </a:p>
          <a:p>
            <a:endParaRPr lang="en-US" b="1" dirty="0">
              <a:solidFill>
                <a:schemeClr val="bg1"/>
              </a:solidFill>
            </a:endParaRPr>
          </a:p>
          <a:p>
            <a:pPr algn="ctr"/>
            <a:r>
              <a:rPr lang="en-US" b="1" u="sng" dirty="0" smtClean="0">
                <a:solidFill>
                  <a:schemeClr val="bg1"/>
                </a:solidFill>
              </a:rPr>
              <a:t>Current Graduate Students</a:t>
            </a:r>
          </a:p>
          <a:p>
            <a:pPr marL="285750" indent="-285750">
              <a:buFont typeface="Arial" panose="020B0604020202020204" pitchFamily="34" charset="0"/>
              <a:buChar char="•"/>
            </a:pPr>
            <a:r>
              <a:rPr lang="en-US" dirty="0" smtClean="0">
                <a:solidFill>
                  <a:schemeClr val="bg1"/>
                </a:solidFill>
              </a:rPr>
              <a:t>Taylor </a:t>
            </a:r>
            <a:r>
              <a:rPr lang="en-US" dirty="0" err="1" smtClean="0">
                <a:solidFill>
                  <a:schemeClr val="bg1"/>
                </a:solidFill>
              </a:rPr>
              <a:t>McRoberts</a:t>
            </a:r>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Madeline Metzger</a:t>
            </a:r>
            <a:endParaRPr lang="en-US" dirty="0">
              <a:solidFill>
                <a:schemeClr val="bg1"/>
              </a:solidFill>
            </a:endParaRPr>
          </a:p>
          <a:p>
            <a:endParaRPr lang="en-US" b="1" dirty="0">
              <a:solidFill>
                <a:schemeClr val="bg1"/>
              </a:solidFill>
            </a:endParaRPr>
          </a:p>
          <a:p>
            <a:endParaRPr lang="en-US" dirty="0"/>
          </a:p>
        </p:txBody>
      </p:sp>
      <p:sp>
        <p:nvSpPr>
          <p:cNvPr id="27" name="TextBox 26"/>
          <p:cNvSpPr txBox="1"/>
          <p:nvPr/>
        </p:nvSpPr>
        <p:spPr>
          <a:xfrm>
            <a:off x="9688742" y="2169302"/>
            <a:ext cx="2990680" cy="369332"/>
          </a:xfrm>
          <a:prstGeom prst="rect">
            <a:avLst/>
          </a:prstGeom>
          <a:noFill/>
        </p:spPr>
        <p:txBody>
          <a:bodyPr wrap="square" rtlCol="0">
            <a:spAutoFit/>
          </a:bodyPr>
          <a:lstStyle/>
          <a:p>
            <a:r>
              <a:rPr lang="en-US" b="1" i="1" dirty="0">
                <a:solidFill>
                  <a:schemeClr val="bg1"/>
                </a:solidFill>
              </a:rPr>
              <a:t>E</a:t>
            </a:r>
            <a:r>
              <a:rPr lang="en-US" b="1" i="1" dirty="0" smtClean="0">
                <a:solidFill>
                  <a:schemeClr val="bg1"/>
                </a:solidFill>
              </a:rPr>
              <a:t>ggs </a:t>
            </a:r>
            <a:r>
              <a:rPr lang="en-US" b="1" i="1" dirty="0">
                <a:solidFill>
                  <a:schemeClr val="bg1"/>
                </a:solidFill>
              </a:rPr>
              <a:t>of </a:t>
            </a:r>
            <a:r>
              <a:rPr lang="en-US" b="1" i="1" dirty="0" err="1">
                <a:solidFill>
                  <a:schemeClr val="bg1"/>
                </a:solidFill>
              </a:rPr>
              <a:t>Perlesta</a:t>
            </a:r>
            <a:r>
              <a:rPr lang="en-US" b="1" i="1" dirty="0">
                <a:solidFill>
                  <a:schemeClr val="bg1"/>
                </a:solidFill>
              </a:rPr>
              <a:t> </a:t>
            </a:r>
            <a:r>
              <a:rPr lang="en-US" b="1" i="1" dirty="0" err="1" smtClean="0">
                <a:solidFill>
                  <a:schemeClr val="bg1"/>
                </a:solidFill>
              </a:rPr>
              <a:t>teaysia</a:t>
            </a:r>
            <a:endParaRPr lang="en-US" dirty="0"/>
          </a:p>
        </p:txBody>
      </p:sp>
      <p:cxnSp>
        <p:nvCxnSpPr>
          <p:cNvPr id="28" name="Straight Connector 27">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9513177" y="3980119"/>
            <a:ext cx="2730251" cy="5915"/>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29" name="Picture 2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31487" y="5147530"/>
            <a:ext cx="1137823" cy="151709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1" name="Picture 30" descr="Related image"/>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r="13787" b="784"/>
          <a:stretch/>
        </p:blipFill>
        <p:spPr bwMode="auto">
          <a:xfrm>
            <a:off x="3614305" y="2193675"/>
            <a:ext cx="1931029" cy="116539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889847" y="3846808"/>
            <a:ext cx="1336693" cy="178225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980938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475273" y="681037"/>
            <a:ext cx="8378529" cy="1325563"/>
          </a:xfrm>
        </p:spPr>
        <p:txBody>
          <a:bodyPr>
            <a:normAutofit/>
          </a:bodyPr>
          <a:lstStyle/>
          <a:p>
            <a:r>
              <a:rPr lang="en-US" dirty="0">
                <a:solidFill>
                  <a:schemeClr val="accent5">
                    <a:lumMod val="50000"/>
                  </a:schemeClr>
                </a:solidFill>
                <a:latin typeface="Rockwell" panose="02060603020205020403" pitchFamily="18" charset="0"/>
              </a:rPr>
              <a:t>Dr. </a:t>
            </a:r>
            <a:r>
              <a:rPr lang="en-US" dirty="0" smtClean="0">
                <a:solidFill>
                  <a:schemeClr val="accent5">
                    <a:lumMod val="50000"/>
                  </a:schemeClr>
                </a:solidFill>
                <a:latin typeface="Rockwell" panose="02060603020205020403" pitchFamily="18" charset="0"/>
              </a:rPr>
              <a:t>Steve Huskey</a:t>
            </a:r>
            <a:r>
              <a:rPr lang="en-US" sz="1800" dirty="0">
                <a:solidFill>
                  <a:schemeClr val="accent5">
                    <a:lumMod val="50000"/>
                  </a:schemeClr>
                </a:solidFill>
                <a:latin typeface="Rockwell" panose="02060603020205020403" pitchFamily="18" charset="0"/>
              </a:rPr>
              <a:t/>
            </a:r>
            <a:br>
              <a:rPr lang="en-US" sz="1800" dirty="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Florida Tech University</a:t>
            </a:r>
            <a:r>
              <a:rPr lang="en-US" sz="1800" dirty="0">
                <a:solidFill>
                  <a:schemeClr val="accent5">
                    <a:lumMod val="50000"/>
                  </a:schemeClr>
                </a:solidFill>
                <a:latin typeface="Rockwell" panose="02060603020205020403" pitchFamily="18" charset="0"/>
              </a:rPr>
              <a:t/>
            </a:r>
            <a:br>
              <a:rPr lang="en-US" sz="1800" dirty="0">
                <a:solidFill>
                  <a:schemeClr val="accent5">
                    <a:lumMod val="50000"/>
                  </a:schemeClr>
                </a:solidFill>
                <a:latin typeface="Rockwell" panose="02060603020205020403" pitchFamily="18" charset="0"/>
              </a:rPr>
            </a:br>
            <a:r>
              <a:rPr lang="en-US" sz="1800" dirty="0">
                <a:solidFill>
                  <a:schemeClr val="accent5">
                    <a:lumMod val="50000"/>
                  </a:schemeClr>
                </a:solidFill>
                <a:latin typeface="Rockwell" panose="02060603020205020403" pitchFamily="18" charset="0"/>
              </a:rPr>
              <a:t>Associate Professor</a:t>
            </a:r>
            <a:endParaRPr lang="en-US" dirty="0">
              <a:solidFill>
                <a:schemeClr val="accent5">
                  <a:lumMod val="50000"/>
                </a:schemeClr>
              </a:solidFill>
              <a:latin typeface="Rockwell" panose="02060603020205020403" pitchFamily="18" charset="0"/>
            </a:endParaRPr>
          </a:p>
        </p:txBody>
      </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6840"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343883" y="1845895"/>
            <a:ext cx="8378825" cy="4758724"/>
          </a:xfrm>
        </p:spPr>
        <p:txBody>
          <a:bodyPr>
            <a:normAutofit fontScale="92500" lnSpcReduction="10000"/>
          </a:bodyPr>
          <a:lstStyle/>
          <a:p>
            <a:pPr marL="109728" indent="0" algn="ctr">
              <a:buNone/>
            </a:pPr>
            <a:r>
              <a:rPr lang="en-US" b="1" u="sng" dirty="0" smtClean="0">
                <a:solidFill>
                  <a:schemeClr val="accent1">
                    <a:lumMod val="50000"/>
                  </a:schemeClr>
                </a:solidFill>
                <a:effectLst/>
                <a:ea typeface="Tahoma" panose="020B0604030504040204" pitchFamily="34" charset="0"/>
                <a:cs typeface="Tahoma" panose="020B0604030504040204" pitchFamily="34" charset="0"/>
              </a:rPr>
              <a:t>Courses</a:t>
            </a:r>
          </a:p>
          <a:p>
            <a:pPr>
              <a:lnSpc>
                <a:spcPct val="80000"/>
              </a:lnSpc>
              <a:buClr>
                <a:schemeClr val="accent1">
                  <a:lumMod val="50000"/>
                </a:schemeClr>
              </a:buClr>
            </a:pPr>
            <a:r>
              <a:rPr lang="en-US" dirty="0"/>
              <a:t>BIOL 122H Introductory Biology</a:t>
            </a:r>
          </a:p>
          <a:p>
            <a:pPr>
              <a:lnSpc>
                <a:spcPct val="80000"/>
              </a:lnSpc>
              <a:buClr>
                <a:schemeClr val="accent1">
                  <a:lumMod val="50000"/>
                </a:schemeClr>
              </a:buClr>
            </a:pPr>
            <a:r>
              <a:rPr lang="en-US" dirty="0"/>
              <a:t>BIOL 377 Animal Form and Function</a:t>
            </a:r>
          </a:p>
          <a:p>
            <a:pPr>
              <a:lnSpc>
                <a:spcPct val="80000"/>
              </a:lnSpc>
              <a:buClr>
                <a:schemeClr val="accent1">
                  <a:lumMod val="50000"/>
                </a:schemeClr>
              </a:buClr>
            </a:pPr>
            <a:r>
              <a:rPr lang="en-US" dirty="0"/>
              <a:t>BIOL 477 Marine Biology</a:t>
            </a:r>
          </a:p>
          <a:p>
            <a:pPr marL="109728" indent="0" algn="ctr">
              <a:buNone/>
            </a:pPr>
            <a:endParaRPr lang="en-US" b="1" u="sng" dirty="0">
              <a:effectLst/>
              <a:ea typeface="Tahoma" panose="020B0604030504040204" pitchFamily="34" charset="0"/>
              <a:cs typeface="Tahoma" panose="020B0604030504040204" pitchFamily="34" charset="0"/>
            </a:endParaRPr>
          </a:p>
          <a:p>
            <a:pPr marL="109728" indent="0" algn="ctr">
              <a:buNone/>
            </a:pPr>
            <a:r>
              <a:rPr lang="en-US" b="1" u="sng" dirty="0" smtClean="0">
                <a:solidFill>
                  <a:schemeClr val="accent1">
                    <a:lumMod val="50000"/>
                  </a:schemeClr>
                </a:solidFill>
                <a:effectLst/>
                <a:ea typeface="Tahoma" panose="020B0604030504040204" pitchFamily="34" charset="0"/>
                <a:cs typeface="Tahoma" panose="020B0604030504040204" pitchFamily="34" charset="0"/>
              </a:rPr>
              <a:t>Research</a:t>
            </a:r>
            <a:r>
              <a:rPr lang="en-US" dirty="0" smtClean="0"/>
              <a:t>​</a:t>
            </a:r>
          </a:p>
          <a:p>
            <a:pPr marL="566928" indent="-457200">
              <a:buClr>
                <a:schemeClr val="accent1">
                  <a:lumMod val="50000"/>
                </a:schemeClr>
              </a:buClr>
            </a:pPr>
            <a:r>
              <a:rPr lang="en-US" dirty="0" smtClean="0"/>
              <a:t>Feeding </a:t>
            </a:r>
            <a:r>
              <a:rPr lang="en-US" dirty="0"/>
              <a:t>performance in </a:t>
            </a:r>
            <a:r>
              <a:rPr lang="en-US" dirty="0" smtClean="0"/>
              <a:t>fishes</a:t>
            </a:r>
          </a:p>
          <a:p>
            <a:pPr marL="566928" indent="-457200">
              <a:buClr>
                <a:schemeClr val="accent1">
                  <a:lumMod val="50000"/>
                </a:schemeClr>
              </a:buClr>
            </a:pPr>
            <a:r>
              <a:rPr lang="en-US" dirty="0" smtClean="0"/>
              <a:t>Chameleon communication</a:t>
            </a:r>
          </a:p>
          <a:p>
            <a:pPr marL="566928" indent="-457200">
              <a:buClr>
                <a:schemeClr val="accent1">
                  <a:lumMod val="50000"/>
                </a:schemeClr>
              </a:buClr>
            </a:pPr>
            <a:r>
              <a:rPr lang="en-US" dirty="0" smtClean="0"/>
              <a:t>Stone </a:t>
            </a:r>
            <a:r>
              <a:rPr lang="en-US" dirty="0"/>
              <a:t>crab claw </a:t>
            </a:r>
            <a:r>
              <a:rPr lang="en-US" dirty="0" smtClean="0"/>
              <a:t>pressures</a:t>
            </a:r>
          </a:p>
          <a:p>
            <a:pPr marL="566928" indent="-457200">
              <a:buClr>
                <a:schemeClr val="accent1">
                  <a:lumMod val="50000"/>
                </a:schemeClr>
              </a:buClr>
            </a:pPr>
            <a:r>
              <a:rPr lang="en-US" dirty="0" smtClean="0"/>
              <a:t>Predator-prey interactions</a:t>
            </a:r>
          </a:p>
          <a:p>
            <a:pPr marL="566928" indent="-457200">
              <a:buClr>
                <a:schemeClr val="accent1">
                  <a:lumMod val="50000"/>
                </a:schemeClr>
              </a:buClr>
            </a:pPr>
            <a:r>
              <a:rPr lang="en-US" dirty="0" smtClean="0"/>
              <a:t>Skeletal reconstruction</a:t>
            </a:r>
            <a:endParaRPr lang="en-US" dirty="0"/>
          </a:p>
        </p:txBody>
      </p:sp>
      <p:grpSp>
        <p:nvGrpSpPr>
          <p:cNvPr id="14" name="Group 13">
            <a:extLst>
              <a:ext uri="{FF2B5EF4-FFF2-40B4-BE49-F238E27FC236}">
                <a16:creationId xmlns:a16="http://schemas.microsoft.com/office/drawing/2014/main" id="{E9B0D6B0-E1C3-974B-9D71-2606BDD4BA93}"/>
              </a:ext>
              <a:ext uri="{C183D7F6-B498-43B3-948B-1728B52AA6E4}">
                <adec:decorative xmlns="" xmlns:adec="http://schemas.microsoft.com/office/drawing/2017/decorative" val="1"/>
              </a:ext>
            </a:extLst>
          </p:cNvPr>
          <p:cNvGrpSpPr/>
          <p:nvPr/>
        </p:nvGrpSpPr>
        <p:grpSpPr>
          <a:xfrm>
            <a:off x="8995117" y="-239917"/>
            <a:ext cx="3668917" cy="7097917"/>
            <a:chOff x="9007532" y="-239917"/>
            <a:chExt cx="3668917" cy="7097917"/>
          </a:xfrm>
        </p:grpSpPr>
        <p:grpSp>
          <p:nvGrpSpPr>
            <p:cNvPr id="15" name="Group 14">
              <a:extLst>
                <a:ext uri="{FF2B5EF4-FFF2-40B4-BE49-F238E27FC236}">
                  <a16:creationId xmlns:a16="http://schemas.microsoft.com/office/drawing/2014/main" id="{70CC9B5C-26E3-EB47-9B81-9D9176DDD529}"/>
                </a:ext>
              </a:extLst>
            </p:cNvPr>
            <p:cNvGrpSpPr/>
            <p:nvPr/>
          </p:nvGrpSpPr>
          <p:grpSpPr>
            <a:xfrm>
              <a:off x="9055676" y="0"/>
              <a:ext cx="3136324" cy="6858000"/>
              <a:chOff x="9055676" y="0"/>
              <a:chExt cx="3136324" cy="6858000"/>
            </a:xfrm>
          </p:grpSpPr>
          <p:sp>
            <p:nvSpPr>
              <p:cNvPr id="17" name="Rectangle 16">
                <a:extLst>
                  <a:ext uri="{FF2B5EF4-FFF2-40B4-BE49-F238E27FC236}">
                    <a16:creationId xmlns:a16="http://schemas.microsoft.com/office/drawing/2014/main" id="{ADDFD91F-9E9D-5C4C-A486-6ECEF1CF6D0A}"/>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6BB33B5-1E85-FE40-81B6-041ACAD7B622}"/>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9B4E10E-2E73-9D42-81E5-67B2AD0B365A}"/>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5AB2211-83B1-8348-8005-2D6B82EB8ADC}"/>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A574D47-EEB9-6E46-82F8-B354AA455145}"/>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Graphic 15" descr="Clipboard">
              <a:extLst>
                <a:ext uri="{FF2B5EF4-FFF2-40B4-BE49-F238E27FC236}">
                  <a16:creationId xmlns:a16="http://schemas.microsoft.com/office/drawing/2014/main" id="{EA87EE3B-64F6-E347-B429-EE9FF383C1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56" name="Text Placeholder 3">
            <a:extLst>
              <a:ext uri="{FF2B5EF4-FFF2-40B4-BE49-F238E27FC236}">
                <a16:creationId xmlns:a16="http://schemas.microsoft.com/office/drawing/2014/main" id="{17760BAA-742D-1B41-9C86-DBE5627CA090}"/>
              </a:ext>
            </a:extLst>
          </p:cNvPr>
          <p:cNvSpPr txBox="1">
            <a:spLocks/>
          </p:cNvSpPr>
          <p:nvPr/>
        </p:nvSpPr>
        <p:spPr>
          <a:xfrm>
            <a:off x="520988" y="1825625"/>
            <a:ext cx="83788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grpSp>
        <p:nvGrpSpPr>
          <p:cNvPr id="25" name="Group 24"/>
          <p:cNvGrpSpPr/>
          <p:nvPr/>
        </p:nvGrpSpPr>
        <p:grpSpPr>
          <a:xfrm>
            <a:off x="9039973" y="-85094"/>
            <a:ext cx="3668917" cy="6934302"/>
            <a:chOff x="9136685" y="-76302"/>
            <a:chExt cx="3668917" cy="6934302"/>
          </a:xfrm>
        </p:grpSpPr>
        <p:grpSp>
          <p:nvGrpSpPr>
            <p:cNvPr id="26" name="Group 25"/>
            <p:cNvGrpSpPr/>
            <p:nvPr/>
          </p:nvGrpSpPr>
          <p:grpSpPr>
            <a:xfrm>
              <a:off x="9136685" y="-8792"/>
              <a:ext cx="3140194" cy="6866792"/>
              <a:chOff x="9136685" y="-8792"/>
              <a:chExt cx="3140194" cy="6866792"/>
            </a:xfrm>
          </p:grpSpPr>
          <p:grpSp>
            <p:nvGrpSpPr>
              <p:cNvPr id="28" name="Group 27">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30" name="Rectangle 29">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Rectangle 28"/>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136685" y="-76302"/>
              <a:ext cx="3668917" cy="3668917"/>
            </a:xfrm>
            <a:prstGeom prst="rect">
              <a:avLst/>
            </a:prstGeom>
          </p:spPr>
        </p:pic>
      </p:grpSp>
      <p:sp>
        <p:nvSpPr>
          <p:cNvPr id="55" name="TextBox 54">
            <a:extLst>
              <a:ext uri="{FF2B5EF4-FFF2-40B4-BE49-F238E27FC236}">
                <a16:creationId xmlns:a16="http://schemas.microsoft.com/office/drawing/2014/main" id="{81B6A188-E054-324C-A46B-ED5FEB2A5C24}"/>
              </a:ext>
            </a:extLst>
          </p:cNvPr>
          <p:cNvSpPr txBox="1"/>
          <p:nvPr/>
        </p:nvSpPr>
        <p:spPr>
          <a:xfrm>
            <a:off x="9392105" y="3429000"/>
            <a:ext cx="2858138" cy="2252924"/>
          </a:xfrm>
          <a:prstGeom prst="rect">
            <a:avLst/>
          </a:prstGeom>
          <a:noFill/>
        </p:spPr>
        <p:txBody>
          <a:bodyPr wrap="square" rtlCol="0">
            <a:spAutoFit/>
          </a:bodyPr>
          <a:lstStyle/>
          <a:p>
            <a:pPr algn="ctr"/>
            <a:r>
              <a:rPr lang="en-US" b="1" u="sng" dirty="0">
                <a:solidFill>
                  <a:schemeClr val="bg1"/>
                </a:solidFill>
              </a:rPr>
              <a:t>Biography</a:t>
            </a:r>
          </a:p>
          <a:p>
            <a:pPr marL="285750" indent="-285750">
              <a:lnSpc>
                <a:spcPct val="80000"/>
              </a:lnSpc>
              <a:buFont typeface="Arial" panose="020B0604020202020204" pitchFamily="34" charset="0"/>
              <a:buChar char="•"/>
            </a:pPr>
            <a:endParaRPr lang="en-US" b="1" dirty="0" smtClean="0">
              <a:solidFill>
                <a:schemeClr val="bg1"/>
              </a:solidFill>
            </a:endParaRPr>
          </a:p>
          <a:p>
            <a:pPr marL="285750" indent="-285750">
              <a:lnSpc>
                <a:spcPct val="80000"/>
              </a:lnSpc>
              <a:buFont typeface="Arial" panose="020B0604020202020204" pitchFamily="34" charset="0"/>
              <a:buChar char="•"/>
            </a:pPr>
            <a:r>
              <a:rPr lang="en-US" b="1" dirty="0" smtClean="0">
                <a:solidFill>
                  <a:schemeClr val="bg1"/>
                </a:solidFill>
              </a:rPr>
              <a:t>Post-doctoral </a:t>
            </a:r>
            <a:r>
              <a:rPr lang="en-US" b="1" dirty="0">
                <a:solidFill>
                  <a:schemeClr val="bg1"/>
                </a:solidFill>
              </a:rPr>
              <a:t>2003 </a:t>
            </a:r>
            <a:r>
              <a:rPr lang="en-US" dirty="0">
                <a:solidFill>
                  <a:schemeClr val="bg1"/>
                </a:solidFill>
              </a:rPr>
              <a:t>- UC Davis</a:t>
            </a:r>
          </a:p>
          <a:p>
            <a:pPr marL="285750" indent="-285750">
              <a:lnSpc>
                <a:spcPct val="80000"/>
              </a:lnSpc>
              <a:buFont typeface="Arial" panose="020B0604020202020204" pitchFamily="34" charset="0"/>
              <a:buChar char="•"/>
            </a:pPr>
            <a:r>
              <a:rPr lang="en-US" b="1" dirty="0">
                <a:solidFill>
                  <a:schemeClr val="bg1"/>
                </a:solidFill>
              </a:rPr>
              <a:t>Ph.D. 2003</a:t>
            </a:r>
            <a:r>
              <a:rPr lang="en-US" dirty="0">
                <a:solidFill>
                  <a:schemeClr val="bg1"/>
                </a:solidFill>
              </a:rPr>
              <a:t> - Florida Tech</a:t>
            </a:r>
          </a:p>
          <a:p>
            <a:pPr marL="285750" indent="-285750">
              <a:lnSpc>
                <a:spcPct val="80000"/>
              </a:lnSpc>
              <a:buFont typeface="Arial" panose="020B0604020202020204" pitchFamily="34" charset="0"/>
              <a:buChar char="•"/>
            </a:pPr>
            <a:r>
              <a:rPr lang="en-US" b="1" dirty="0">
                <a:solidFill>
                  <a:schemeClr val="bg1"/>
                </a:solidFill>
              </a:rPr>
              <a:t>B.S. 1996 </a:t>
            </a:r>
            <a:r>
              <a:rPr lang="en-US" dirty="0">
                <a:solidFill>
                  <a:schemeClr val="bg1"/>
                </a:solidFill>
              </a:rPr>
              <a:t>- Western Michigan University</a:t>
            </a:r>
          </a:p>
          <a:p>
            <a:pPr fontAlgn="base"/>
            <a:endParaRPr lang="en-US" b="1" dirty="0">
              <a:solidFill>
                <a:schemeClr val="bg1"/>
              </a:solidFill>
            </a:endParaRPr>
          </a:p>
          <a:p>
            <a:pPr algn="ctr"/>
            <a:endParaRPr lang="en-US" b="1" u="sng" dirty="0">
              <a:solidFill>
                <a:schemeClr val="bg1"/>
              </a:solidFill>
            </a:endParaRPr>
          </a:p>
        </p:txBody>
      </p:sp>
      <p:pic>
        <p:nvPicPr>
          <p:cNvPr id="24" name="Picture 23"/>
          <p:cNvPicPr>
            <a:picLocks noChangeAspect="1"/>
          </p:cNvPicPr>
          <p:nvPr/>
        </p:nvPicPr>
        <p:blipFill rotWithShape="1">
          <a:blip r:embed="rId5" cstate="hqprint">
            <a:extLst>
              <a:ext uri="{28A0092B-C50C-407E-A947-70E740481C1C}">
                <a14:useLocalDpi xmlns:a14="http://schemas.microsoft.com/office/drawing/2010/main" val="0"/>
              </a:ext>
            </a:extLst>
          </a:blip>
          <a:srcRect l="9850" r="28985"/>
          <a:stretch/>
        </p:blipFill>
        <p:spPr>
          <a:xfrm>
            <a:off x="10000244" y="953482"/>
            <a:ext cx="1687363" cy="155218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880" y="4759229"/>
            <a:ext cx="1845390" cy="1845390"/>
          </a:xfrm>
          <a:prstGeom prst="rect">
            <a:avLst/>
          </a:prstGeom>
        </p:spPr>
      </p:pic>
    </p:spTree>
    <p:extLst>
      <p:ext uri="{BB962C8B-B14F-4D97-AF65-F5344CB8AC3E}">
        <p14:creationId xmlns:p14="http://schemas.microsoft.com/office/powerpoint/2010/main" val="163797022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3" y="96966"/>
            <a:ext cx="8378529" cy="1027257"/>
          </a:xfrm>
        </p:spPr>
        <p:txBody>
          <a:bodyPr/>
          <a:lstStyle/>
          <a:p>
            <a:r>
              <a:rPr lang="en-US" dirty="0">
                <a:solidFill>
                  <a:schemeClr val="accent5">
                    <a:lumMod val="50000"/>
                  </a:schemeClr>
                </a:solidFill>
                <a:latin typeface="Rockwell" panose="02060603020205020403" pitchFamily="18" charset="0"/>
              </a:rPr>
              <a:t>Research </a:t>
            </a:r>
            <a:r>
              <a:rPr lang="en-US" dirty="0" smtClean="0">
                <a:solidFill>
                  <a:schemeClr val="accent5">
                    <a:lumMod val="50000"/>
                  </a:schemeClr>
                </a:solidFill>
                <a:latin typeface="Rockwell" panose="02060603020205020403" pitchFamily="18" charset="0"/>
              </a:rPr>
              <a:t>by Dr. Huskey</a:t>
            </a:r>
            <a:endParaRPr lang="en-US" dirty="0">
              <a:solidFill>
                <a:schemeClr val="accent5">
                  <a:lumMod val="50000"/>
                </a:schemeClr>
              </a:solidFill>
              <a:latin typeface="Rockwell" panose="02060603020205020403" pitchFamily="18" charset="0"/>
            </a:endParaRPr>
          </a:p>
        </p:txBody>
      </p:sp>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214030" cy="6858000"/>
            <a:chOff x="9055676" y="0"/>
            <a:chExt cx="3214030" cy="6858000"/>
          </a:xfrm>
        </p:grpSpPr>
        <p:sp>
          <p:nvSpPr>
            <p:cNvPr id="4" name="Rectangle 3">
              <a:extLst>
                <a:ext uri="{FF2B5EF4-FFF2-40B4-BE49-F238E27FC236}">
                  <a16:creationId xmlns:a16="http://schemas.microsoft.com/office/drawing/2014/main" id="{403AE892-EBD6-40F1-851B-FEADBD59429F}"/>
                </a:ext>
              </a:extLst>
            </p:cNvPr>
            <p:cNvSpPr/>
            <p:nvPr/>
          </p:nvSpPr>
          <p:spPr>
            <a:xfrm>
              <a:off x="9299638"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Rounded Corners 8">
            <a:extLst>
              <a:ext uri="{FF2B5EF4-FFF2-40B4-BE49-F238E27FC236}">
                <a16:creationId xmlns:a16="http://schemas.microsoft.com/office/drawing/2014/main" id="{5D83E472-316B-42B5-9901-2C007C5B7144}"/>
              </a:ext>
              <a:ext uri="{C183D7F6-B498-43B3-948B-1728B52AA6E4}">
                <adec:decorative xmlns="" xmlns:adec="http://schemas.microsoft.com/office/drawing/2017/decorative" val="1"/>
              </a:ext>
            </a:extLst>
          </p:cNvPr>
          <p:cNvSpPr/>
          <p:nvPr/>
        </p:nvSpPr>
        <p:spPr>
          <a:xfrm rot="5400000">
            <a:off x="4901217" y="1706528"/>
            <a:ext cx="2268675" cy="1832578"/>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9463B806-86C1-44AC-8470-6E6761DC7613}"/>
              </a:ext>
              <a:ext uri="{C183D7F6-B498-43B3-948B-1728B52AA6E4}">
                <adec:decorative xmlns="" xmlns:adec="http://schemas.microsoft.com/office/drawing/2017/decorative" val="1"/>
              </a:ext>
            </a:extLst>
          </p:cNvPr>
          <p:cNvSpPr/>
          <p:nvPr/>
        </p:nvSpPr>
        <p:spPr>
          <a:xfrm rot="5400000">
            <a:off x="4951269" y="3883575"/>
            <a:ext cx="2268675" cy="201583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EE42B7D-A1DC-4708-8147-D9D746BA73E8}"/>
              </a:ext>
              <a:ext uri="{C183D7F6-B498-43B3-948B-1728B52AA6E4}">
                <adec:decorative xmlns="" xmlns:adec="http://schemas.microsoft.com/office/drawing/2017/decorative" val="1"/>
              </a:ext>
            </a:extLst>
          </p:cNvPr>
          <p:cNvSpPr/>
          <p:nvPr/>
        </p:nvSpPr>
        <p:spPr>
          <a:xfrm>
            <a:off x="3472300" y="1768455"/>
            <a:ext cx="2268675" cy="20158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86051D9B-1137-438D-A466-460D44ED3361}"/>
              </a:ext>
              <a:ext uri="{C183D7F6-B498-43B3-948B-1728B52AA6E4}">
                <adec:decorative xmlns="" xmlns:adec="http://schemas.microsoft.com/office/drawing/2017/decorative" val="1"/>
              </a:ext>
            </a:extLst>
          </p:cNvPr>
          <p:cNvSpPr/>
          <p:nvPr/>
        </p:nvSpPr>
        <p:spPr>
          <a:xfrm>
            <a:off x="6426359" y="1768455"/>
            <a:ext cx="2268675" cy="20158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1B674D5-C064-4DDD-8FE9-D8801F4C0A04}"/>
              </a:ext>
            </a:extLst>
          </p:cNvPr>
          <p:cNvSpPr txBox="1"/>
          <p:nvPr/>
        </p:nvSpPr>
        <p:spPr>
          <a:xfrm>
            <a:off x="3614305" y="3784291"/>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1" name="TextBox 20">
            <a:extLst>
              <a:ext uri="{FF2B5EF4-FFF2-40B4-BE49-F238E27FC236}">
                <a16:creationId xmlns:a16="http://schemas.microsoft.com/office/drawing/2014/main" id="{CAA0715F-CA2B-4594-91FD-D8C6E5E10965}"/>
              </a:ext>
            </a:extLst>
          </p:cNvPr>
          <p:cNvSpPr txBox="1"/>
          <p:nvPr/>
        </p:nvSpPr>
        <p:spPr>
          <a:xfrm>
            <a:off x="6565863" y="3810842"/>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2" name="Rectangle: Rounded Corners 21">
            <a:extLst>
              <a:ext uri="{FF2B5EF4-FFF2-40B4-BE49-F238E27FC236}">
                <a16:creationId xmlns:a16="http://schemas.microsoft.com/office/drawing/2014/main" id="{2DDD40F6-2362-4667-BF5E-80F684666948}"/>
              </a:ext>
              <a:ext uri="{C183D7F6-B498-43B3-948B-1728B52AA6E4}">
                <adec:decorative xmlns="" xmlns:adec="http://schemas.microsoft.com/office/drawing/2017/decorative" val="1"/>
              </a:ext>
            </a:extLst>
          </p:cNvPr>
          <p:cNvSpPr/>
          <p:nvPr/>
        </p:nvSpPr>
        <p:spPr>
          <a:xfrm>
            <a:off x="6370726" y="3730019"/>
            <a:ext cx="2299161" cy="201583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EE47BD82-D8BD-4FB4-9086-D3AD4D447A51}"/>
              </a:ext>
              <a:ext uri="{C183D7F6-B498-43B3-948B-1728B52AA6E4}">
                <adec:decorative xmlns="" xmlns:adec="http://schemas.microsoft.com/office/drawing/2017/decorative" val="1"/>
              </a:ext>
            </a:extLst>
          </p:cNvPr>
          <p:cNvSpPr/>
          <p:nvPr/>
        </p:nvSpPr>
        <p:spPr>
          <a:xfrm>
            <a:off x="3411006" y="3730019"/>
            <a:ext cx="2268675" cy="201583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B848CB8D-FA71-B444-8BC4-F444BC093D22}"/>
              </a:ext>
              <a:ext uri="{C183D7F6-B498-43B3-948B-1728B52AA6E4}">
                <adec:decorative xmlns="" xmlns:adec="http://schemas.microsoft.com/office/drawing/2017/decorative" val="1"/>
              </a:ext>
            </a:extLst>
          </p:cNvPr>
          <p:cNvCxnSpPr>
            <a:cxnSpLocks/>
          </p:cNvCxnSpPr>
          <p:nvPr/>
        </p:nvCxnSpPr>
        <p:spPr>
          <a:xfrm>
            <a:off x="276396" y="1911909"/>
            <a:ext cx="2668208"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56820" y="2103955"/>
            <a:ext cx="2787784" cy="646331"/>
          </a:xfrm>
          <a:prstGeom prst="rect">
            <a:avLst/>
          </a:prstGeom>
          <a:noFill/>
        </p:spPr>
        <p:txBody>
          <a:bodyPr wrap="square" rtlCol="0">
            <a:spAutoFit/>
          </a:bodyPr>
          <a:lstStyle/>
          <a:p>
            <a:endParaRPr lang="en-US" dirty="0" smtClean="0"/>
          </a:p>
          <a:p>
            <a:endParaRPr lang="en-US" dirty="0"/>
          </a:p>
        </p:txBody>
      </p:sp>
      <p:sp>
        <p:nvSpPr>
          <p:cNvPr id="12" name="TextBox 11"/>
          <p:cNvSpPr txBox="1"/>
          <p:nvPr/>
        </p:nvSpPr>
        <p:spPr>
          <a:xfrm>
            <a:off x="213970" y="2056686"/>
            <a:ext cx="2796174" cy="4801314"/>
          </a:xfrm>
          <a:prstGeom prst="rect">
            <a:avLst/>
          </a:prstGeom>
          <a:noFill/>
        </p:spPr>
        <p:txBody>
          <a:bodyPr wrap="square" rtlCol="0">
            <a:spAutoFit/>
          </a:bodyPr>
          <a:lstStyle/>
          <a:p>
            <a:r>
              <a:rPr lang="en-US" sz="2400" dirty="0"/>
              <a:t>My lab focuses on understanding the mechanisms that underlie vertebrate </a:t>
            </a:r>
            <a:r>
              <a:rPr lang="en-US" sz="2400" dirty="0" smtClean="0"/>
              <a:t>performance, </a:t>
            </a:r>
            <a:r>
              <a:rPr lang="en-US" sz="2400" dirty="0"/>
              <a:t>such </a:t>
            </a:r>
            <a:r>
              <a:rPr lang="en-US" sz="2400" dirty="0" smtClean="0"/>
              <a:t>as: </a:t>
            </a:r>
          </a:p>
          <a:p>
            <a:pPr marL="342900" indent="-342900">
              <a:buClr>
                <a:schemeClr val="accent1">
                  <a:lumMod val="50000"/>
                </a:schemeClr>
              </a:buClr>
              <a:buFont typeface="Arial" panose="020B0604020202020204" pitchFamily="34" charset="0"/>
              <a:buChar char="•"/>
            </a:pPr>
            <a:r>
              <a:rPr lang="en-US" sz="2400" dirty="0" smtClean="0"/>
              <a:t>feeding</a:t>
            </a:r>
          </a:p>
          <a:p>
            <a:pPr marL="342900" indent="-342900">
              <a:buClr>
                <a:schemeClr val="accent1">
                  <a:lumMod val="50000"/>
                </a:schemeClr>
              </a:buClr>
              <a:buFont typeface="Arial" panose="020B0604020202020204" pitchFamily="34" charset="0"/>
              <a:buChar char="•"/>
            </a:pPr>
            <a:r>
              <a:rPr lang="en-US" sz="2400" dirty="0" smtClean="0"/>
              <a:t>burrowing </a:t>
            </a:r>
          </a:p>
          <a:p>
            <a:pPr marL="342900" indent="-342900">
              <a:buClr>
                <a:schemeClr val="accent1">
                  <a:lumMod val="50000"/>
                </a:schemeClr>
              </a:buClr>
              <a:buFont typeface="Arial" panose="020B0604020202020204" pitchFamily="34" charset="0"/>
              <a:buChar char="•"/>
            </a:pPr>
            <a:r>
              <a:rPr lang="en-US" sz="2400" dirty="0" smtClean="0"/>
              <a:t>climbing</a:t>
            </a:r>
          </a:p>
          <a:p>
            <a:pPr marL="342900" indent="-342900">
              <a:buClr>
                <a:schemeClr val="accent1">
                  <a:lumMod val="50000"/>
                </a:schemeClr>
              </a:buClr>
              <a:buFont typeface="Arial" panose="020B0604020202020204" pitchFamily="34" charset="0"/>
              <a:buChar char="•"/>
            </a:pPr>
            <a:r>
              <a:rPr lang="en-US" sz="2400" dirty="0" smtClean="0"/>
              <a:t>swimming </a:t>
            </a:r>
          </a:p>
          <a:p>
            <a:pPr marL="342900" indent="-342900">
              <a:buClr>
                <a:schemeClr val="accent1">
                  <a:lumMod val="50000"/>
                </a:schemeClr>
              </a:buClr>
              <a:buFont typeface="Arial" panose="020B0604020202020204" pitchFamily="34" charset="0"/>
              <a:buChar char="•"/>
            </a:pPr>
            <a:r>
              <a:rPr lang="en-US" sz="2400" dirty="0"/>
              <a:t>r</a:t>
            </a:r>
            <a:r>
              <a:rPr lang="en-US" sz="2400" dirty="0" smtClean="0"/>
              <a:t>unning</a:t>
            </a:r>
          </a:p>
          <a:p>
            <a:pPr marL="342900" indent="-342900">
              <a:buClr>
                <a:schemeClr val="accent1">
                  <a:lumMod val="50000"/>
                </a:schemeClr>
              </a:buClr>
              <a:buFont typeface="Arial" panose="020B0604020202020204" pitchFamily="34" charset="0"/>
              <a:buChar char="•"/>
            </a:pPr>
            <a:r>
              <a:rPr lang="en-US" sz="2400" dirty="0" smtClean="0"/>
              <a:t>flying</a:t>
            </a:r>
            <a:endParaRPr lang="en-US" dirty="0"/>
          </a:p>
          <a:p>
            <a:endParaRPr lang="en-US" dirty="0"/>
          </a:p>
        </p:txBody>
      </p:sp>
      <p:pic>
        <p:nvPicPr>
          <p:cNvPr id="30" name="Picture 29"/>
          <p:cNvPicPr>
            <a:picLocks noChangeAspect="1"/>
          </p:cNvPicPr>
          <p:nvPr/>
        </p:nvPicPr>
        <p:blipFill>
          <a:blip r:embed="rId2"/>
          <a:stretch>
            <a:fillRect/>
          </a:stretch>
        </p:blipFill>
        <p:spPr>
          <a:xfrm>
            <a:off x="3593550" y="1980240"/>
            <a:ext cx="1996038" cy="154009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1" name="Picture 30"/>
          <p:cNvPicPr>
            <a:picLocks noChangeAspect="1"/>
          </p:cNvPicPr>
          <p:nvPr/>
        </p:nvPicPr>
        <p:blipFill>
          <a:blip r:embed="rId3"/>
          <a:stretch>
            <a:fillRect/>
          </a:stretch>
        </p:blipFill>
        <p:spPr>
          <a:xfrm>
            <a:off x="3541986" y="3908160"/>
            <a:ext cx="2001089" cy="160087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3" name="Picture 32"/>
          <p:cNvPicPr>
            <a:picLocks noChangeAspect="1"/>
          </p:cNvPicPr>
          <p:nvPr/>
        </p:nvPicPr>
        <p:blipFill>
          <a:blip r:embed="rId4"/>
          <a:stretch>
            <a:fillRect/>
          </a:stretch>
        </p:blipFill>
        <p:spPr>
          <a:xfrm>
            <a:off x="6779261" y="3837227"/>
            <a:ext cx="1557866" cy="180141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4" name="Picture 33"/>
          <p:cNvPicPr>
            <a:picLocks noChangeAspect="1"/>
          </p:cNvPicPr>
          <p:nvPr/>
        </p:nvPicPr>
        <p:blipFill>
          <a:blip r:embed="rId5"/>
          <a:stretch>
            <a:fillRect/>
          </a:stretch>
        </p:blipFill>
        <p:spPr>
          <a:xfrm>
            <a:off x="6565863" y="2016656"/>
            <a:ext cx="1987928" cy="143338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35" name="Rectangle 34"/>
          <p:cNvSpPr/>
          <p:nvPr/>
        </p:nvSpPr>
        <p:spPr>
          <a:xfrm>
            <a:off x="9523495" y="1909852"/>
            <a:ext cx="2457028" cy="646331"/>
          </a:xfrm>
          <a:prstGeom prst="rect">
            <a:avLst/>
          </a:prstGeom>
        </p:spPr>
        <p:txBody>
          <a:bodyPr wrap="square">
            <a:spAutoFit/>
          </a:bodyPr>
          <a:lstStyle/>
          <a:p>
            <a:pPr algn="ctr"/>
            <a:r>
              <a:rPr lang="en-US" b="1" dirty="0">
                <a:solidFill>
                  <a:schemeClr val="bg1"/>
                </a:solidFill>
              </a:rPr>
              <a:t>Undergraduate </a:t>
            </a:r>
            <a:r>
              <a:rPr lang="en-US" b="1" dirty="0" smtClean="0">
                <a:solidFill>
                  <a:schemeClr val="bg1"/>
                </a:solidFill>
              </a:rPr>
              <a:t>Researchers</a:t>
            </a:r>
          </a:p>
        </p:txBody>
      </p:sp>
      <p:cxnSp>
        <p:nvCxnSpPr>
          <p:cNvPr id="37" name="Straight Connector 36">
            <a:extLst>
              <a:ext uri="{FF2B5EF4-FFF2-40B4-BE49-F238E27FC236}">
                <a16:creationId xmlns:a16="http://schemas.microsoft.com/office/drawing/2014/main" id="{B848CB8D-FA71-B444-8BC4-F444BC093D22}"/>
              </a:ext>
              <a:ext uri="{C183D7F6-B498-43B3-948B-1728B52AA6E4}">
                <adec:decorative xmlns="" xmlns:adec="http://schemas.microsoft.com/office/drawing/2017/decorative" val="1"/>
              </a:ext>
            </a:extLst>
          </p:cNvPr>
          <p:cNvCxnSpPr>
            <a:cxnSpLocks/>
          </p:cNvCxnSpPr>
          <p:nvPr/>
        </p:nvCxnSpPr>
        <p:spPr>
          <a:xfrm>
            <a:off x="9523792" y="2556183"/>
            <a:ext cx="266820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9005223" y="2542134"/>
            <a:ext cx="3232939" cy="2862322"/>
          </a:xfrm>
          <a:prstGeom prst="rect">
            <a:avLst/>
          </a:prstGeom>
          <a:noFill/>
          <a:ln>
            <a:noFill/>
          </a:ln>
        </p:spPr>
        <p:txBody>
          <a:bodyPr wrap="square" rtlCol="0">
            <a:spAutoFit/>
          </a:bodyPr>
          <a:lstStyle/>
          <a:p>
            <a:pPr marL="742950" lvl="1" indent="-285750">
              <a:buFont typeface="Arial" panose="020B0604020202020204" pitchFamily="34" charset="0"/>
              <a:buChar char="•"/>
            </a:pPr>
            <a:r>
              <a:rPr lang="en-US" b="1" dirty="0">
                <a:solidFill>
                  <a:schemeClr val="bg1"/>
                </a:solidFill>
              </a:rPr>
              <a:t>Tori Lawson </a:t>
            </a:r>
            <a:r>
              <a:rPr lang="en-US" dirty="0">
                <a:solidFill>
                  <a:schemeClr val="bg1"/>
                </a:solidFill>
              </a:rPr>
              <a:t>is investigating stone crab claw </a:t>
            </a:r>
            <a:r>
              <a:rPr lang="en-US" dirty="0" smtClean="0">
                <a:solidFill>
                  <a:schemeClr val="bg1"/>
                </a:solidFill>
              </a:rPr>
              <a:t>forces.</a:t>
            </a:r>
          </a:p>
          <a:p>
            <a:pPr marL="742950" lvl="1" indent="-285750">
              <a:buFont typeface="Arial" panose="020B0604020202020204" pitchFamily="34" charset="0"/>
              <a:buChar char="•"/>
            </a:pPr>
            <a:r>
              <a:rPr lang="en-US" b="1" dirty="0" smtClean="0">
                <a:solidFill>
                  <a:schemeClr val="bg1"/>
                </a:solidFill>
              </a:rPr>
              <a:t>Amelia </a:t>
            </a:r>
            <a:r>
              <a:rPr lang="en-US" b="1" dirty="0" err="1">
                <a:solidFill>
                  <a:schemeClr val="bg1"/>
                </a:solidFill>
              </a:rPr>
              <a:t>Winrich</a:t>
            </a:r>
            <a:r>
              <a:rPr lang="en-US" b="1" dirty="0">
                <a:solidFill>
                  <a:schemeClr val="bg1"/>
                </a:solidFill>
              </a:rPr>
              <a:t> </a:t>
            </a:r>
            <a:r>
              <a:rPr lang="en-US" dirty="0">
                <a:solidFill>
                  <a:schemeClr val="bg1"/>
                </a:solidFill>
              </a:rPr>
              <a:t>is studying stone crab claw </a:t>
            </a:r>
            <a:r>
              <a:rPr lang="en-US" dirty="0" smtClean="0">
                <a:solidFill>
                  <a:schemeClr val="bg1"/>
                </a:solidFill>
              </a:rPr>
              <a:t>pressure.</a:t>
            </a:r>
          </a:p>
          <a:p>
            <a:pPr marL="742950" lvl="1" indent="-285750">
              <a:buFont typeface="Arial" panose="020B0604020202020204" pitchFamily="34" charset="0"/>
              <a:buChar char="•"/>
            </a:pPr>
            <a:r>
              <a:rPr lang="en-US" b="1" dirty="0" smtClean="0">
                <a:solidFill>
                  <a:schemeClr val="bg1"/>
                </a:solidFill>
              </a:rPr>
              <a:t>Morgan </a:t>
            </a:r>
            <a:r>
              <a:rPr lang="en-US" b="1" dirty="0">
                <a:solidFill>
                  <a:schemeClr val="bg1"/>
                </a:solidFill>
              </a:rPr>
              <a:t>Ballard </a:t>
            </a:r>
            <a:r>
              <a:rPr lang="en-US" dirty="0">
                <a:solidFill>
                  <a:schemeClr val="bg1"/>
                </a:solidFill>
              </a:rPr>
              <a:t>is studying the mechanism of venom delivery by spotted scorpionfish.</a:t>
            </a:r>
          </a:p>
        </p:txBody>
      </p:sp>
      <p:pic>
        <p:nvPicPr>
          <p:cNvPr id="40" name="Picture 39"/>
          <p:cNvPicPr>
            <a:picLocks noChangeAspect="1"/>
          </p:cNvPicPr>
          <p:nvPr/>
        </p:nvPicPr>
        <p:blipFill>
          <a:blip r:embed="rId6"/>
          <a:stretch>
            <a:fillRect/>
          </a:stretch>
        </p:blipFill>
        <p:spPr>
          <a:xfrm>
            <a:off x="9728712" y="163563"/>
            <a:ext cx="2258368" cy="169664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41" name="TextBox 40"/>
          <p:cNvSpPr txBox="1"/>
          <p:nvPr/>
        </p:nvSpPr>
        <p:spPr>
          <a:xfrm>
            <a:off x="9523495" y="5376523"/>
            <a:ext cx="2668505" cy="369332"/>
          </a:xfrm>
          <a:prstGeom prst="rect">
            <a:avLst/>
          </a:prstGeom>
          <a:noFill/>
        </p:spPr>
        <p:txBody>
          <a:bodyPr wrap="square" rtlCol="0">
            <a:spAutoFit/>
          </a:bodyPr>
          <a:lstStyle/>
          <a:p>
            <a:pPr algn="ctr"/>
            <a:r>
              <a:rPr lang="en-US" b="1" dirty="0" smtClean="0">
                <a:solidFill>
                  <a:schemeClr val="bg1"/>
                </a:solidFill>
              </a:rPr>
              <a:t>Graduate Student</a:t>
            </a:r>
            <a:endParaRPr lang="en-US" b="1" dirty="0">
              <a:solidFill>
                <a:schemeClr val="bg1"/>
              </a:solidFill>
            </a:endParaRPr>
          </a:p>
        </p:txBody>
      </p:sp>
      <p:cxnSp>
        <p:nvCxnSpPr>
          <p:cNvPr id="42" name="Straight Connector 41">
            <a:extLst>
              <a:ext uri="{FF2B5EF4-FFF2-40B4-BE49-F238E27FC236}">
                <a16:creationId xmlns:a16="http://schemas.microsoft.com/office/drawing/2014/main" id="{B848CB8D-FA71-B444-8BC4-F444BC093D22}"/>
              </a:ext>
              <a:ext uri="{C183D7F6-B498-43B3-948B-1728B52AA6E4}">
                <adec:decorative xmlns="" xmlns:adec="http://schemas.microsoft.com/office/drawing/2017/decorative" val="1"/>
              </a:ext>
            </a:extLst>
          </p:cNvPr>
          <p:cNvCxnSpPr>
            <a:cxnSpLocks/>
          </p:cNvCxnSpPr>
          <p:nvPr/>
        </p:nvCxnSpPr>
        <p:spPr>
          <a:xfrm>
            <a:off x="9486900" y="5745855"/>
            <a:ext cx="266820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9458131" y="5830446"/>
            <a:ext cx="2954355" cy="923330"/>
          </a:xfrm>
          <a:prstGeom prst="rect">
            <a:avLst/>
          </a:prstGeom>
          <a:noFill/>
        </p:spPr>
        <p:txBody>
          <a:bodyPr wrap="square" rtlCol="0">
            <a:spAutoFit/>
          </a:bodyPr>
          <a:lstStyle/>
          <a:p>
            <a:r>
              <a:rPr lang="en-US" b="1" dirty="0">
                <a:solidFill>
                  <a:schemeClr val="bg1"/>
                </a:solidFill>
              </a:rPr>
              <a:t>Lauren Kappel </a:t>
            </a:r>
            <a:r>
              <a:rPr lang="en-US" dirty="0">
                <a:solidFill>
                  <a:schemeClr val="bg1"/>
                </a:solidFill>
              </a:rPr>
              <a:t>is studying vibrational communication between </a:t>
            </a:r>
            <a:r>
              <a:rPr lang="en-US" dirty="0" smtClean="0">
                <a:solidFill>
                  <a:schemeClr val="bg1"/>
                </a:solidFill>
              </a:rPr>
              <a:t>veiled chameleons.</a:t>
            </a:r>
            <a:endParaRPr lang="en-US" dirty="0">
              <a:solidFill>
                <a:schemeClr val="bg1"/>
              </a:solidFill>
            </a:endParaRPr>
          </a:p>
        </p:txBody>
      </p:sp>
      <p:sp>
        <p:nvSpPr>
          <p:cNvPr id="45" name="TextBox 44"/>
          <p:cNvSpPr txBox="1"/>
          <p:nvPr/>
        </p:nvSpPr>
        <p:spPr>
          <a:xfrm>
            <a:off x="272120" y="1372766"/>
            <a:ext cx="2668208" cy="461665"/>
          </a:xfrm>
          <a:prstGeom prst="rect">
            <a:avLst/>
          </a:prstGeom>
          <a:noFill/>
        </p:spPr>
        <p:txBody>
          <a:bodyPr wrap="square" rtlCol="0">
            <a:spAutoFit/>
          </a:bodyPr>
          <a:lstStyle/>
          <a:p>
            <a:pPr algn="ctr"/>
            <a:r>
              <a:rPr lang="en-US" sz="2400" b="1" dirty="0">
                <a:solidFill>
                  <a:schemeClr val="accent1">
                    <a:lumMod val="50000"/>
                  </a:schemeClr>
                </a:solidFill>
              </a:rPr>
              <a:t>Research Topic</a:t>
            </a:r>
          </a:p>
        </p:txBody>
      </p:sp>
    </p:spTree>
    <p:extLst>
      <p:ext uri="{BB962C8B-B14F-4D97-AF65-F5344CB8AC3E}">
        <p14:creationId xmlns:p14="http://schemas.microsoft.com/office/powerpoint/2010/main" val="28443274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475273" y="681037"/>
            <a:ext cx="8378529" cy="1325563"/>
          </a:xfrm>
        </p:spPr>
        <p:txBody>
          <a:bodyPr>
            <a:normAutofit/>
          </a:bodyPr>
          <a:lstStyle/>
          <a:p>
            <a:r>
              <a:rPr lang="en-US" dirty="0">
                <a:solidFill>
                  <a:schemeClr val="accent5">
                    <a:lumMod val="50000"/>
                  </a:schemeClr>
                </a:solidFill>
                <a:latin typeface="Rockwell" panose="02060603020205020403" pitchFamily="18" charset="0"/>
              </a:rPr>
              <a:t>Dr. </a:t>
            </a:r>
            <a:r>
              <a:rPr lang="en-US" dirty="0" smtClean="0">
                <a:solidFill>
                  <a:schemeClr val="accent5">
                    <a:lumMod val="50000"/>
                  </a:schemeClr>
                </a:solidFill>
                <a:latin typeface="Rockwell" panose="02060603020205020403" pitchFamily="18" charset="0"/>
              </a:rPr>
              <a:t>Sigrid Jacobshagen</a:t>
            </a:r>
            <a:r>
              <a:rPr lang="en-US" sz="1800" dirty="0">
                <a:solidFill>
                  <a:schemeClr val="accent5">
                    <a:lumMod val="50000"/>
                  </a:schemeClr>
                </a:solidFill>
                <a:latin typeface="Rockwell" panose="02060603020205020403" pitchFamily="18" charset="0"/>
              </a:rPr>
              <a:t/>
            </a:r>
            <a:br>
              <a:rPr lang="en-US" sz="1800" dirty="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Free University of Berlin</a:t>
            </a:r>
            <a:r>
              <a:rPr lang="en-US" sz="1800" dirty="0">
                <a:solidFill>
                  <a:schemeClr val="accent5">
                    <a:lumMod val="50000"/>
                  </a:schemeClr>
                </a:solidFill>
                <a:latin typeface="Rockwell" panose="02060603020205020403" pitchFamily="18" charset="0"/>
              </a:rPr>
              <a:t/>
            </a:r>
            <a:br>
              <a:rPr lang="en-US" sz="1800" dirty="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Professor</a:t>
            </a:r>
            <a:endParaRPr lang="en-US" dirty="0">
              <a:solidFill>
                <a:schemeClr val="accent5">
                  <a:lumMod val="50000"/>
                </a:schemeClr>
              </a:solidFill>
              <a:latin typeface="Rockwell" panose="02060603020205020403" pitchFamily="18" charset="0"/>
            </a:endParaRPr>
          </a:p>
        </p:txBody>
      </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6840"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343883" y="1845895"/>
            <a:ext cx="8378825" cy="4758724"/>
          </a:xfrm>
        </p:spPr>
        <p:txBody>
          <a:bodyPr>
            <a:normAutofit fontScale="62500" lnSpcReduction="20000"/>
          </a:bodyPr>
          <a:lstStyle/>
          <a:p>
            <a:pPr marL="109728" indent="0" algn="ctr">
              <a:buNone/>
            </a:pPr>
            <a:r>
              <a:rPr lang="en-US" b="1" u="sng" dirty="0" smtClean="0">
                <a:solidFill>
                  <a:schemeClr val="accent1">
                    <a:lumMod val="50000"/>
                  </a:schemeClr>
                </a:solidFill>
                <a:effectLst/>
                <a:ea typeface="Tahoma" panose="020B0604030504040204" pitchFamily="34" charset="0"/>
                <a:cs typeface="Tahoma" panose="020B0604030504040204" pitchFamily="34" charset="0"/>
              </a:rPr>
              <a:t>Courses</a:t>
            </a:r>
          </a:p>
          <a:p>
            <a:r>
              <a:rPr lang="en-US" dirty="0"/>
              <a:t>BIOL 400(G) Plant Physiology</a:t>
            </a:r>
          </a:p>
          <a:p>
            <a:r>
              <a:rPr lang="en-US" dirty="0"/>
              <a:t>BIOL/CHEM 446(G) Biochemistry I</a:t>
            </a:r>
          </a:p>
          <a:p>
            <a:r>
              <a:rPr lang="en-US" dirty="0"/>
              <a:t>BIOL/CHEM 446(G) on-line Biochemistry I</a:t>
            </a:r>
          </a:p>
          <a:p>
            <a:r>
              <a:rPr lang="en-US" dirty="0"/>
              <a:t>BIOL/CHEM 447(G) Biochemistry Laboratory</a:t>
            </a:r>
          </a:p>
          <a:p>
            <a:r>
              <a:rPr lang="en-US" dirty="0"/>
              <a:t>BIOL/CHEM 467(G) Biochemistry II</a:t>
            </a:r>
          </a:p>
          <a:p>
            <a:r>
              <a:rPr lang="en-US" dirty="0"/>
              <a:t>BIOL/CHEM 562 Advanced </a:t>
            </a:r>
            <a:r>
              <a:rPr lang="en-US" dirty="0" smtClean="0"/>
              <a:t>Biochemistry</a:t>
            </a:r>
            <a:endParaRPr lang="en-US" b="1" u="sng" dirty="0">
              <a:effectLst/>
              <a:ea typeface="Tahoma" panose="020B0604030504040204" pitchFamily="34" charset="0"/>
              <a:cs typeface="Tahoma" panose="020B0604030504040204" pitchFamily="34" charset="0"/>
            </a:endParaRPr>
          </a:p>
          <a:p>
            <a:pPr marL="109728" indent="0" algn="ctr">
              <a:buNone/>
            </a:pPr>
            <a:r>
              <a:rPr lang="en-US" b="1" u="sng" dirty="0" smtClean="0">
                <a:solidFill>
                  <a:schemeClr val="accent1">
                    <a:lumMod val="50000"/>
                  </a:schemeClr>
                </a:solidFill>
                <a:effectLst/>
                <a:ea typeface="Tahoma" panose="020B0604030504040204" pitchFamily="34" charset="0"/>
                <a:cs typeface="Tahoma" panose="020B0604030504040204" pitchFamily="34" charset="0"/>
              </a:rPr>
              <a:t>Research</a:t>
            </a:r>
            <a:r>
              <a:rPr lang="en-US" dirty="0" smtClean="0"/>
              <a:t>​</a:t>
            </a:r>
          </a:p>
          <a:p>
            <a:pPr marL="109728" indent="0">
              <a:buNone/>
            </a:pPr>
            <a:r>
              <a:rPr lang="en-US" dirty="0"/>
              <a:t>Research in my lab is concerned with the circadian clock. We are using the unicellular green alga </a:t>
            </a:r>
            <a:r>
              <a:rPr lang="en-US" dirty="0" err="1"/>
              <a:t>Chlamydomonas</a:t>
            </a:r>
            <a:r>
              <a:rPr lang="en-US" dirty="0"/>
              <a:t> as a model organism to study the circadian clock, because we can measure its daily rhythm of swimming towards light in an automated fashion. The rhythm is very similar to the daily sleep/wake cycle in humans. Projects in the lab center on the photoreceptor proteins that are able to reset the circadian clock using physiological, molecular, biochemical and cell biological techniques. We are also interested in understanding how the circadian clock regulates genes so that they show a circadian rhythm in their expression. A third interest is the use of mathematical equations to model the circadian clock.</a:t>
            </a:r>
          </a:p>
          <a:p>
            <a:pPr marL="109728" indent="0" algn="ctr">
              <a:buNone/>
            </a:pPr>
            <a:endParaRPr lang="en-US" dirty="0" smtClean="0"/>
          </a:p>
          <a:p>
            <a:pPr marL="109728" indent="0" algn="ctr">
              <a:buNone/>
            </a:pPr>
            <a:endParaRPr lang="en-US" dirty="0" smtClean="0"/>
          </a:p>
        </p:txBody>
      </p:sp>
      <p:grpSp>
        <p:nvGrpSpPr>
          <p:cNvPr id="14" name="Group 13">
            <a:extLst>
              <a:ext uri="{FF2B5EF4-FFF2-40B4-BE49-F238E27FC236}">
                <a16:creationId xmlns:a16="http://schemas.microsoft.com/office/drawing/2014/main" id="{E9B0D6B0-E1C3-974B-9D71-2606BDD4BA93}"/>
              </a:ext>
              <a:ext uri="{C183D7F6-B498-43B3-948B-1728B52AA6E4}">
                <adec:decorative xmlns="" xmlns:adec="http://schemas.microsoft.com/office/drawing/2017/decorative" val="1"/>
              </a:ext>
            </a:extLst>
          </p:cNvPr>
          <p:cNvGrpSpPr/>
          <p:nvPr/>
        </p:nvGrpSpPr>
        <p:grpSpPr>
          <a:xfrm>
            <a:off x="8995117" y="-239917"/>
            <a:ext cx="3668917" cy="7097917"/>
            <a:chOff x="9007532" y="-239917"/>
            <a:chExt cx="3668917" cy="7097917"/>
          </a:xfrm>
        </p:grpSpPr>
        <p:grpSp>
          <p:nvGrpSpPr>
            <p:cNvPr id="15" name="Group 14">
              <a:extLst>
                <a:ext uri="{FF2B5EF4-FFF2-40B4-BE49-F238E27FC236}">
                  <a16:creationId xmlns:a16="http://schemas.microsoft.com/office/drawing/2014/main" id="{70CC9B5C-26E3-EB47-9B81-9D9176DDD529}"/>
                </a:ext>
              </a:extLst>
            </p:cNvPr>
            <p:cNvGrpSpPr/>
            <p:nvPr/>
          </p:nvGrpSpPr>
          <p:grpSpPr>
            <a:xfrm>
              <a:off x="9055676" y="0"/>
              <a:ext cx="3136324" cy="6858000"/>
              <a:chOff x="9055676" y="0"/>
              <a:chExt cx="3136324" cy="6858000"/>
            </a:xfrm>
          </p:grpSpPr>
          <p:sp>
            <p:nvSpPr>
              <p:cNvPr id="17" name="Rectangle 16">
                <a:extLst>
                  <a:ext uri="{FF2B5EF4-FFF2-40B4-BE49-F238E27FC236}">
                    <a16:creationId xmlns:a16="http://schemas.microsoft.com/office/drawing/2014/main" id="{ADDFD91F-9E9D-5C4C-A486-6ECEF1CF6D0A}"/>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6BB33B5-1E85-FE40-81B6-041ACAD7B622}"/>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9B4E10E-2E73-9D42-81E5-67B2AD0B365A}"/>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5AB2211-83B1-8348-8005-2D6B82EB8ADC}"/>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A574D47-EEB9-6E46-82F8-B354AA455145}"/>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Graphic 15" descr="Clipboard">
              <a:extLst>
                <a:ext uri="{FF2B5EF4-FFF2-40B4-BE49-F238E27FC236}">
                  <a16:creationId xmlns:a16="http://schemas.microsoft.com/office/drawing/2014/main" id="{EA87EE3B-64F6-E347-B429-EE9FF383C1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56" name="Text Placeholder 3">
            <a:extLst>
              <a:ext uri="{FF2B5EF4-FFF2-40B4-BE49-F238E27FC236}">
                <a16:creationId xmlns:a16="http://schemas.microsoft.com/office/drawing/2014/main" id="{17760BAA-742D-1B41-9C86-DBE5627CA090}"/>
              </a:ext>
            </a:extLst>
          </p:cNvPr>
          <p:cNvSpPr txBox="1">
            <a:spLocks/>
          </p:cNvSpPr>
          <p:nvPr/>
        </p:nvSpPr>
        <p:spPr>
          <a:xfrm>
            <a:off x="520988" y="1825625"/>
            <a:ext cx="83788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grpSp>
        <p:nvGrpSpPr>
          <p:cNvPr id="24" name="Group 23"/>
          <p:cNvGrpSpPr/>
          <p:nvPr/>
        </p:nvGrpSpPr>
        <p:grpSpPr>
          <a:xfrm>
            <a:off x="9066349" y="-67510"/>
            <a:ext cx="3668917" cy="6934302"/>
            <a:chOff x="9136685" y="-76302"/>
            <a:chExt cx="3668917" cy="6934302"/>
          </a:xfrm>
        </p:grpSpPr>
        <p:grpSp>
          <p:nvGrpSpPr>
            <p:cNvPr id="26" name="Group 25"/>
            <p:cNvGrpSpPr/>
            <p:nvPr/>
          </p:nvGrpSpPr>
          <p:grpSpPr>
            <a:xfrm>
              <a:off x="9136685" y="-8792"/>
              <a:ext cx="3140194" cy="6866792"/>
              <a:chOff x="9136685" y="-8792"/>
              <a:chExt cx="3140194" cy="6866792"/>
            </a:xfrm>
          </p:grpSpPr>
          <p:grpSp>
            <p:nvGrpSpPr>
              <p:cNvPr id="28" name="Group 27">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30" name="Rectangle 29">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Rectangle 28"/>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136685" y="-76302"/>
              <a:ext cx="3668917" cy="3668917"/>
            </a:xfrm>
            <a:prstGeom prst="rect">
              <a:avLst/>
            </a:prstGeom>
          </p:spPr>
        </p:pic>
      </p:grpSp>
      <p:sp>
        <p:nvSpPr>
          <p:cNvPr id="55" name="TextBox 54">
            <a:extLst>
              <a:ext uri="{FF2B5EF4-FFF2-40B4-BE49-F238E27FC236}">
                <a16:creationId xmlns:a16="http://schemas.microsoft.com/office/drawing/2014/main" id="{81B6A188-E054-324C-A46B-ED5FEB2A5C24}"/>
              </a:ext>
            </a:extLst>
          </p:cNvPr>
          <p:cNvSpPr txBox="1"/>
          <p:nvPr/>
        </p:nvSpPr>
        <p:spPr>
          <a:xfrm>
            <a:off x="9409361" y="3246620"/>
            <a:ext cx="2940518" cy="2677656"/>
          </a:xfrm>
          <a:prstGeom prst="rect">
            <a:avLst/>
          </a:prstGeom>
          <a:noFill/>
        </p:spPr>
        <p:txBody>
          <a:bodyPr wrap="square" rtlCol="0">
            <a:spAutoFit/>
          </a:bodyPr>
          <a:lstStyle/>
          <a:p>
            <a:pPr algn="ctr"/>
            <a:r>
              <a:rPr lang="en-US" b="1" u="sng" dirty="0" smtClean="0">
                <a:solidFill>
                  <a:schemeClr val="bg1"/>
                </a:solidFill>
              </a:rPr>
              <a:t>Biography</a:t>
            </a:r>
          </a:p>
          <a:p>
            <a:pPr algn="ctr"/>
            <a:endParaRPr lang="en-US" b="1" dirty="0" smtClean="0">
              <a:solidFill>
                <a:schemeClr val="bg1"/>
              </a:solidFill>
            </a:endParaRPr>
          </a:p>
          <a:p>
            <a:pPr marL="285750" indent="-285750">
              <a:buFont typeface="Arial" panose="020B0604020202020204" pitchFamily="34" charset="0"/>
              <a:buChar char="•"/>
            </a:pPr>
            <a:r>
              <a:rPr lang="en-US" sz="1600" b="1" dirty="0">
                <a:solidFill>
                  <a:prstClr val="white"/>
                </a:solidFill>
              </a:rPr>
              <a:t>Ph.D. </a:t>
            </a:r>
            <a:r>
              <a:rPr lang="en-US" sz="1600" dirty="0">
                <a:solidFill>
                  <a:prstClr val="white"/>
                </a:solidFill>
              </a:rPr>
              <a:t>- 1988 Plant Biochemistry, Free University of Berlin, Germany</a:t>
            </a:r>
          </a:p>
          <a:p>
            <a:pPr marL="285750" indent="-285750">
              <a:buFont typeface="Arial" panose="020B0604020202020204" pitchFamily="34" charset="0"/>
              <a:buChar char="•"/>
            </a:pPr>
            <a:r>
              <a:rPr lang="en-US" sz="1600" b="1" dirty="0">
                <a:solidFill>
                  <a:prstClr val="white"/>
                </a:solidFill>
              </a:rPr>
              <a:t>M.S. </a:t>
            </a:r>
            <a:r>
              <a:rPr lang="en-US" sz="1600" dirty="0">
                <a:solidFill>
                  <a:prstClr val="white"/>
                </a:solidFill>
              </a:rPr>
              <a:t>- 1985 Biology, Justus-Liebig-University of Giessen, Germany</a:t>
            </a:r>
          </a:p>
          <a:p>
            <a:pPr fontAlgn="base"/>
            <a:endParaRPr lang="en-US" b="1" dirty="0">
              <a:solidFill>
                <a:schemeClr val="bg1"/>
              </a:solidFill>
            </a:endParaRPr>
          </a:p>
          <a:p>
            <a:pPr algn="ctr"/>
            <a:endParaRPr lang="en-US" b="1" u="sng" dirty="0">
              <a:solidFill>
                <a:schemeClr val="bg1"/>
              </a:solidFill>
            </a:endParaRPr>
          </a:p>
        </p:txBody>
      </p:sp>
      <p:pic>
        <p:nvPicPr>
          <p:cNvPr id="25" name="Picture 2"/>
          <p:cNvPicPr>
            <a:picLocks noChangeAspect="1" noChangeArrowheads="1"/>
          </p:cNvPicPr>
          <p:nvPr/>
        </p:nvPicPr>
        <p:blipFill>
          <a:blip r:embed="rId5" cstate="print"/>
          <a:srcRect/>
          <a:stretch>
            <a:fillRect/>
          </a:stretch>
        </p:blipFill>
        <p:spPr bwMode="auto">
          <a:xfrm>
            <a:off x="10137459" y="995526"/>
            <a:ext cx="1510007" cy="190260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7523" y="5237519"/>
            <a:ext cx="1598950" cy="1598950"/>
          </a:xfrm>
          <a:prstGeom prst="rect">
            <a:avLst/>
          </a:prstGeom>
        </p:spPr>
      </p:pic>
    </p:spTree>
    <p:extLst>
      <p:ext uri="{BB962C8B-B14F-4D97-AF65-F5344CB8AC3E}">
        <p14:creationId xmlns:p14="http://schemas.microsoft.com/office/powerpoint/2010/main" val="84531837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3" y="96966"/>
            <a:ext cx="8378529" cy="1027257"/>
          </a:xfrm>
        </p:spPr>
        <p:txBody>
          <a:bodyPr/>
          <a:lstStyle/>
          <a:p>
            <a:r>
              <a:rPr lang="en-US" dirty="0">
                <a:solidFill>
                  <a:schemeClr val="accent5">
                    <a:lumMod val="50000"/>
                  </a:schemeClr>
                </a:solidFill>
                <a:latin typeface="Rockwell" panose="02060603020205020403" pitchFamily="18" charset="0"/>
              </a:rPr>
              <a:t>Research </a:t>
            </a:r>
            <a:r>
              <a:rPr lang="en-US" dirty="0" smtClean="0">
                <a:solidFill>
                  <a:schemeClr val="accent5">
                    <a:lumMod val="50000"/>
                  </a:schemeClr>
                </a:solidFill>
                <a:latin typeface="Rockwell" panose="02060603020205020403" pitchFamily="18" charset="0"/>
              </a:rPr>
              <a:t>by Dr. Jacobshagen</a:t>
            </a:r>
            <a:endParaRPr lang="en-US" dirty="0">
              <a:solidFill>
                <a:schemeClr val="accent5">
                  <a:lumMod val="50000"/>
                </a:schemeClr>
              </a:solidFill>
              <a:latin typeface="Rockwell" panose="02060603020205020403" pitchFamily="18" charset="0"/>
            </a:endParaRPr>
          </a:p>
        </p:txBody>
      </p:sp>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214030" cy="6858000"/>
            <a:chOff x="9055676" y="0"/>
            <a:chExt cx="3214030" cy="6858000"/>
          </a:xfrm>
        </p:grpSpPr>
        <p:sp>
          <p:nvSpPr>
            <p:cNvPr id="4" name="Rectangle 3">
              <a:extLst>
                <a:ext uri="{FF2B5EF4-FFF2-40B4-BE49-F238E27FC236}">
                  <a16:creationId xmlns:a16="http://schemas.microsoft.com/office/drawing/2014/main" id="{403AE892-EBD6-40F1-851B-FEADBD59429F}"/>
                </a:ext>
              </a:extLst>
            </p:cNvPr>
            <p:cNvSpPr/>
            <p:nvPr/>
          </p:nvSpPr>
          <p:spPr>
            <a:xfrm>
              <a:off x="9299638"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Rounded Corners 8">
            <a:extLst>
              <a:ext uri="{FF2B5EF4-FFF2-40B4-BE49-F238E27FC236}">
                <a16:creationId xmlns:a16="http://schemas.microsoft.com/office/drawing/2014/main" id="{5D83E472-316B-42B5-9901-2C007C5B7144}"/>
              </a:ext>
              <a:ext uri="{C183D7F6-B498-43B3-948B-1728B52AA6E4}">
                <adec:decorative xmlns="" xmlns:adec="http://schemas.microsoft.com/office/drawing/2017/decorative" val="1"/>
              </a:ext>
            </a:extLst>
          </p:cNvPr>
          <p:cNvSpPr/>
          <p:nvPr/>
        </p:nvSpPr>
        <p:spPr>
          <a:xfrm rot="5400000">
            <a:off x="4901217" y="1706528"/>
            <a:ext cx="2268675" cy="1832578"/>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9463B806-86C1-44AC-8470-6E6761DC7613}"/>
              </a:ext>
              <a:ext uri="{C183D7F6-B498-43B3-948B-1728B52AA6E4}">
                <adec:decorative xmlns="" xmlns:adec="http://schemas.microsoft.com/office/drawing/2017/decorative" val="1"/>
              </a:ext>
            </a:extLst>
          </p:cNvPr>
          <p:cNvSpPr/>
          <p:nvPr/>
        </p:nvSpPr>
        <p:spPr>
          <a:xfrm rot="5400000">
            <a:off x="4951269" y="3883575"/>
            <a:ext cx="2268675" cy="201583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EE42B7D-A1DC-4708-8147-D9D746BA73E8}"/>
              </a:ext>
              <a:ext uri="{C183D7F6-B498-43B3-948B-1728B52AA6E4}">
                <adec:decorative xmlns="" xmlns:adec="http://schemas.microsoft.com/office/drawing/2017/decorative" val="1"/>
              </a:ext>
            </a:extLst>
          </p:cNvPr>
          <p:cNvSpPr/>
          <p:nvPr/>
        </p:nvSpPr>
        <p:spPr>
          <a:xfrm>
            <a:off x="3472300" y="1768455"/>
            <a:ext cx="2268675" cy="20158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86051D9B-1137-438D-A466-460D44ED3361}"/>
              </a:ext>
              <a:ext uri="{C183D7F6-B498-43B3-948B-1728B52AA6E4}">
                <adec:decorative xmlns="" xmlns:adec="http://schemas.microsoft.com/office/drawing/2017/decorative" val="1"/>
              </a:ext>
            </a:extLst>
          </p:cNvPr>
          <p:cNvSpPr/>
          <p:nvPr/>
        </p:nvSpPr>
        <p:spPr>
          <a:xfrm>
            <a:off x="6426359" y="1768455"/>
            <a:ext cx="2268675" cy="20158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1B674D5-C064-4DDD-8FE9-D8801F4C0A04}"/>
              </a:ext>
            </a:extLst>
          </p:cNvPr>
          <p:cNvSpPr txBox="1"/>
          <p:nvPr/>
        </p:nvSpPr>
        <p:spPr>
          <a:xfrm>
            <a:off x="3614305" y="3784291"/>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1" name="TextBox 20">
            <a:extLst>
              <a:ext uri="{FF2B5EF4-FFF2-40B4-BE49-F238E27FC236}">
                <a16:creationId xmlns:a16="http://schemas.microsoft.com/office/drawing/2014/main" id="{CAA0715F-CA2B-4594-91FD-D8C6E5E10965}"/>
              </a:ext>
            </a:extLst>
          </p:cNvPr>
          <p:cNvSpPr txBox="1"/>
          <p:nvPr/>
        </p:nvSpPr>
        <p:spPr>
          <a:xfrm>
            <a:off x="6565863" y="3810842"/>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2" name="Rectangle: Rounded Corners 21">
            <a:extLst>
              <a:ext uri="{FF2B5EF4-FFF2-40B4-BE49-F238E27FC236}">
                <a16:creationId xmlns:a16="http://schemas.microsoft.com/office/drawing/2014/main" id="{2DDD40F6-2362-4667-BF5E-80F684666948}"/>
              </a:ext>
              <a:ext uri="{C183D7F6-B498-43B3-948B-1728B52AA6E4}">
                <adec:decorative xmlns="" xmlns:adec="http://schemas.microsoft.com/office/drawing/2017/decorative" val="1"/>
              </a:ext>
            </a:extLst>
          </p:cNvPr>
          <p:cNvSpPr/>
          <p:nvPr/>
        </p:nvSpPr>
        <p:spPr>
          <a:xfrm>
            <a:off x="6370726" y="3730019"/>
            <a:ext cx="2299161" cy="201583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EE47BD82-D8BD-4FB4-9086-D3AD4D447A51}"/>
              </a:ext>
              <a:ext uri="{C183D7F6-B498-43B3-948B-1728B52AA6E4}">
                <adec:decorative xmlns="" xmlns:adec="http://schemas.microsoft.com/office/drawing/2017/decorative" val="1"/>
              </a:ext>
            </a:extLst>
          </p:cNvPr>
          <p:cNvSpPr/>
          <p:nvPr/>
        </p:nvSpPr>
        <p:spPr>
          <a:xfrm>
            <a:off x="3411006" y="3730019"/>
            <a:ext cx="2268675" cy="201583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B848CB8D-FA71-B444-8BC4-F444BC093D22}"/>
              </a:ext>
              <a:ext uri="{C183D7F6-B498-43B3-948B-1728B52AA6E4}">
                <adec:decorative xmlns="" xmlns:adec="http://schemas.microsoft.com/office/drawing/2017/decorative" val="1"/>
              </a:ext>
            </a:extLst>
          </p:cNvPr>
          <p:cNvCxnSpPr>
            <a:cxnSpLocks/>
          </p:cNvCxnSpPr>
          <p:nvPr/>
        </p:nvCxnSpPr>
        <p:spPr>
          <a:xfrm>
            <a:off x="276396" y="1911909"/>
            <a:ext cx="2668208"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56820" y="2103955"/>
            <a:ext cx="2787784" cy="646331"/>
          </a:xfrm>
          <a:prstGeom prst="rect">
            <a:avLst/>
          </a:prstGeom>
          <a:noFill/>
        </p:spPr>
        <p:txBody>
          <a:bodyPr wrap="square" rtlCol="0">
            <a:spAutoFit/>
          </a:bodyPr>
          <a:lstStyle/>
          <a:p>
            <a:endParaRPr lang="en-US" dirty="0" smtClean="0"/>
          </a:p>
          <a:p>
            <a:endParaRPr lang="en-US" dirty="0"/>
          </a:p>
        </p:txBody>
      </p:sp>
      <p:sp>
        <p:nvSpPr>
          <p:cNvPr id="12" name="TextBox 11"/>
          <p:cNvSpPr txBox="1"/>
          <p:nvPr/>
        </p:nvSpPr>
        <p:spPr>
          <a:xfrm>
            <a:off x="213970" y="2056686"/>
            <a:ext cx="2796174" cy="4370427"/>
          </a:xfrm>
          <a:prstGeom prst="rect">
            <a:avLst/>
          </a:prstGeom>
          <a:noFill/>
        </p:spPr>
        <p:txBody>
          <a:bodyPr wrap="square" rtlCol="0">
            <a:spAutoFit/>
          </a:bodyPr>
          <a:lstStyle/>
          <a:p>
            <a:pPr marL="285750" indent="-285750">
              <a:buClr>
                <a:schemeClr val="accent1">
                  <a:lumMod val="50000"/>
                </a:schemeClr>
              </a:buClr>
              <a:buFont typeface="Arial" panose="020B0604020202020204" pitchFamily="34" charset="0"/>
              <a:buChar char="•"/>
            </a:pPr>
            <a:r>
              <a:rPr lang="en-US" sz="2000" dirty="0"/>
              <a:t>How is the circadian clock reset after travel to a different time zone?</a:t>
            </a:r>
          </a:p>
          <a:p>
            <a:pPr marL="171450" indent="-171450">
              <a:buClr>
                <a:schemeClr val="accent1">
                  <a:lumMod val="50000"/>
                </a:schemeClr>
              </a:buClr>
              <a:buFont typeface="Arial" panose="020B0604020202020204" pitchFamily="34" charset="0"/>
              <a:buChar char="•"/>
            </a:pPr>
            <a:endParaRPr lang="en-US" sz="900" dirty="0"/>
          </a:p>
          <a:p>
            <a:pPr marL="285750" indent="-285750">
              <a:buClr>
                <a:schemeClr val="accent1">
                  <a:lumMod val="50000"/>
                </a:schemeClr>
              </a:buClr>
              <a:buFont typeface="Arial" panose="020B0604020202020204" pitchFamily="34" charset="0"/>
              <a:buChar char="•"/>
            </a:pPr>
            <a:r>
              <a:rPr lang="en-US" sz="2000" dirty="0"/>
              <a:t>How does the circadian clock cause genes to be rhythmically expressed?</a:t>
            </a:r>
          </a:p>
          <a:p>
            <a:pPr marL="171450" indent="-171450">
              <a:buClr>
                <a:schemeClr val="accent1">
                  <a:lumMod val="50000"/>
                </a:schemeClr>
              </a:buClr>
              <a:buFont typeface="Arial" panose="020B0604020202020204" pitchFamily="34" charset="0"/>
              <a:buChar char="•"/>
            </a:pPr>
            <a:endParaRPr lang="en-US" sz="900" dirty="0"/>
          </a:p>
          <a:p>
            <a:pPr marL="285750" indent="-285750">
              <a:buClr>
                <a:schemeClr val="accent1">
                  <a:lumMod val="50000"/>
                </a:schemeClr>
              </a:buClr>
              <a:buFont typeface="Arial" panose="020B0604020202020204" pitchFamily="34" charset="0"/>
              <a:buChar char="•"/>
            </a:pPr>
            <a:r>
              <a:rPr lang="en-US" sz="2000" dirty="0"/>
              <a:t>Can the circadian clock be modeled using mathematical equations?</a:t>
            </a:r>
          </a:p>
        </p:txBody>
      </p:sp>
      <p:sp>
        <p:nvSpPr>
          <p:cNvPr id="45" name="TextBox 44"/>
          <p:cNvSpPr txBox="1"/>
          <p:nvPr/>
        </p:nvSpPr>
        <p:spPr>
          <a:xfrm>
            <a:off x="272120" y="1372766"/>
            <a:ext cx="2668208" cy="461665"/>
          </a:xfrm>
          <a:prstGeom prst="rect">
            <a:avLst/>
          </a:prstGeom>
          <a:noFill/>
        </p:spPr>
        <p:txBody>
          <a:bodyPr wrap="square" rtlCol="0">
            <a:spAutoFit/>
          </a:bodyPr>
          <a:lstStyle/>
          <a:p>
            <a:pPr algn="ctr"/>
            <a:r>
              <a:rPr lang="en-US" sz="2400" b="1" dirty="0">
                <a:solidFill>
                  <a:schemeClr val="accent1">
                    <a:lumMod val="50000"/>
                  </a:schemeClr>
                </a:solidFill>
              </a:rPr>
              <a:t>Research Topic</a:t>
            </a:r>
          </a:p>
        </p:txBody>
      </p:sp>
      <p:pic>
        <p:nvPicPr>
          <p:cNvPr id="3" name="Picture 2"/>
          <p:cNvPicPr>
            <a:picLocks noChangeAspect="1"/>
          </p:cNvPicPr>
          <p:nvPr/>
        </p:nvPicPr>
        <p:blipFill>
          <a:blip r:embed="rId2"/>
          <a:stretch>
            <a:fillRect/>
          </a:stretch>
        </p:blipFill>
        <p:spPr>
          <a:xfrm>
            <a:off x="3718141" y="1909852"/>
            <a:ext cx="1649441" cy="173827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6" name="Picture 2"/>
          <p:cNvPicPr>
            <a:picLocks noChangeAspect="1" noChangeArrowheads="1"/>
          </p:cNvPicPr>
          <p:nvPr/>
        </p:nvPicPr>
        <p:blipFill>
          <a:blip r:embed="rId3" cstate="print"/>
          <a:srcRect/>
          <a:stretch>
            <a:fillRect/>
          </a:stretch>
        </p:blipFill>
        <p:spPr bwMode="auto">
          <a:xfrm>
            <a:off x="4558431" y="4060771"/>
            <a:ext cx="2844314" cy="132117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8" name="Picture 37" descr="JonathanAndMadhu2011.jpg"/>
          <p:cNvPicPr>
            <a:picLocks noChangeAspect="1"/>
          </p:cNvPicPr>
          <p:nvPr/>
        </p:nvPicPr>
        <p:blipFill>
          <a:blip r:embed="rId4" cstate="print"/>
          <a:stretch>
            <a:fillRect/>
          </a:stretch>
        </p:blipFill>
        <p:spPr>
          <a:xfrm>
            <a:off x="6618311" y="2066133"/>
            <a:ext cx="1801003" cy="135075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43" name="Picture 42" descr="Noelle2011.jpg"/>
          <p:cNvPicPr>
            <a:picLocks noChangeAspect="1"/>
          </p:cNvPicPr>
          <p:nvPr/>
        </p:nvPicPr>
        <p:blipFill>
          <a:blip r:embed="rId5" cstate="print"/>
          <a:stretch>
            <a:fillRect/>
          </a:stretch>
        </p:blipFill>
        <p:spPr>
          <a:xfrm>
            <a:off x="9607720" y="384482"/>
            <a:ext cx="2512545" cy="188440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9429978" y="2653373"/>
            <a:ext cx="2959775" cy="1754326"/>
          </a:xfrm>
          <a:prstGeom prst="rect">
            <a:avLst/>
          </a:prstGeom>
          <a:noFill/>
        </p:spPr>
        <p:txBody>
          <a:bodyPr wrap="square" rtlCol="0">
            <a:spAutoFit/>
          </a:bodyPr>
          <a:lstStyle/>
          <a:p>
            <a:r>
              <a:rPr lang="en-US" dirty="0">
                <a:solidFill>
                  <a:schemeClr val="bg1"/>
                </a:solidFill>
              </a:rPr>
              <a:t>Interested in </a:t>
            </a:r>
            <a:r>
              <a:rPr lang="en-US" b="1" dirty="0">
                <a:solidFill>
                  <a:schemeClr val="bg1"/>
                </a:solidFill>
              </a:rPr>
              <a:t>Graduate </a:t>
            </a:r>
            <a:r>
              <a:rPr lang="en-US" dirty="0">
                <a:solidFill>
                  <a:schemeClr val="bg1"/>
                </a:solidFill>
              </a:rPr>
              <a:t>or</a:t>
            </a:r>
            <a:r>
              <a:rPr lang="en-US" b="1" dirty="0">
                <a:solidFill>
                  <a:schemeClr val="bg1"/>
                </a:solidFill>
              </a:rPr>
              <a:t> Undergraduate </a:t>
            </a:r>
            <a:r>
              <a:rPr lang="en-US" b="1" dirty="0" smtClean="0">
                <a:solidFill>
                  <a:schemeClr val="bg1"/>
                </a:solidFill>
              </a:rPr>
              <a:t>Research </a:t>
            </a:r>
            <a:r>
              <a:rPr lang="en-US" dirty="0" smtClean="0">
                <a:solidFill>
                  <a:schemeClr val="bg1"/>
                </a:solidFill>
              </a:rPr>
              <a:t>with Dr. Jacobshagen? </a:t>
            </a:r>
            <a:r>
              <a:rPr lang="en-US" dirty="0">
                <a:solidFill>
                  <a:schemeClr val="bg1"/>
                </a:solidFill>
              </a:rPr>
              <a:t>Email </a:t>
            </a:r>
            <a:r>
              <a:rPr lang="en-US" dirty="0" smtClean="0">
                <a:solidFill>
                  <a:schemeClr val="bg1"/>
                </a:solidFill>
              </a:rPr>
              <a:t>her at:</a:t>
            </a:r>
          </a:p>
          <a:p>
            <a:r>
              <a:rPr lang="en-US" sz="1600" b="1" dirty="0" smtClean="0">
                <a:solidFill>
                  <a:schemeClr val="bg1"/>
                </a:solidFill>
              </a:rPr>
              <a:t>sigrid.jacobshagen@wku.edu</a:t>
            </a:r>
            <a:endParaRPr lang="en-US" sz="1600" b="1" dirty="0">
              <a:solidFill>
                <a:schemeClr val="bg1"/>
              </a:solidFill>
            </a:endParaRPr>
          </a:p>
          <a:p>
            <a:endParaRPr lang="en-US" dirty="0"/>
          </a:p>
        </p:txBody>
      </p:sp>
      <p:pic>
        <p:nvPicPr>
          <p:cNvPr id="46" name="Graphic 12" descr="Test tubes">
            <a:extLst>
              <a:ext uri="{FF2B5EF4-FFF2-40B4-BE49-F238E27FC236}">
                <a16:creationId xmlns:a16="http://schemas.microsoft.com/office/drawing/2014/main" id="{6A56DF0C-1331-406E-AEE6-06E0E59FB9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rot="1633084">
            <a:off x="9677372" y="5460756"/>
            <a:ext cx="1136696" cy="1136696"/>
          </a:xfrm>
          <a:prstGeom prst="rect">
            <a:avLst/>
          </a:prstGeom>
        </p:spPr>
      </p:pic>
      <p:pic>
        <p:nvPicPr>
          <p:cNvPr id="47" name="Graphic 8" descr="Flask">
            <a:extLst>
              <a:ext uri="{FF2B5EF4-FFF2-40B4-BE49-F238E27FC236}">
                <a16:creationId xmlns:a16="http://schemas.microsoft.com/office/drawing/2014/main" id="{B46E3E84-D1E6-4422-AA93-3EE98A821B9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rot="20330678">
            <a:off x="10562008" y="4132962"/>
            <a:ext cx="1650635" cy="1650635"/>
          </a:xfrm>
          <a:prstGeom prst="rect">
            <a:avLst/>
          </a:prstGeom>
        </p:spPr>
      </p:pic>
    </p:spTree>
    <p:extLst>
      <p:ext uri="{BB962C8B-B14F-4D97-AF65-F5344CB8AC3E}">
        <p14:creationId xmlns:p14="http://schemas.microsoft.com/office/powerpoint/2010/main" val="236368692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475273" y="681037"/>
            <a:ext cx="8378529" cy="1325563"/>
          </a:xfrm>
        </p:spPr>
        <p:txBody>
          <a:bodyPr>
            <a:normAutofit/>
          </a:bodyPr>
          <a:lstStyle/>
          <a:p>
            <a:r>
              <a:rPr lang="en-US" dirty="0">
                <a:solidFill>
                  <a:schemeClr val="accent5">
                    <a:lumMod val="50000"/>
                  </a:schemeClr>
                </a:solidFill>
                <a:latin typeface="Rockwell" panose="02060603020205020403" pitchFamily="18" charset="0"/>
              </a:rPr>
              <a:t>Dr. </a:t>
            </a:r>
            <a:r>
              <a:rPr lang="en-US" dirty="0" smtClean="0">
                <a:solidFill>
                  <a:schemeClr val="accent5">
                    <a:lumMod val="50000"/>
                  </a:schemeClr>
                </a:solidFill>
                <a:latin typeface="Rockwell" panose="02060603020205020403" pitchFamily="18" charset="0"/>
              </a:rPr>
              <a:t>Jarrett Johnson</a:t>
            </a:r>
            <a:r>
              <a:rPr lang="en-US" sz="1800" dirty="0">
                <a:solidFill>
                  <a:schemeClr val="accent5">
                    <a:lumMod val="50000"/>
                  </a:schemeClr>
                </a:solidFill>
                <a:latin typeface="Rockwell" panose="02060603020205020403" pitchFamily="18" charset="0"/>
              </a:rPr>
              <a:t/>
            </a:r>
            <a:br>
              <a:rPr lang="en-US" sz="1800" dirty="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University of Missouri</a:t>
            </a:r>
            <a:r>
              <a:rPr lang="en-US" sz="1800" dirty="0">
                <a:solidFill>
                  <a:schemeClr val="accent5">
                    <a:lumMod val="50000"/>
                  </a:schemeClr>
                </a:solidFill>
                <a:latin typeface="Rockwell" panose="02060603020205020403" pitchFamily="18" charset="0"/>
              </a:rPr>
              <a:t/>
            </a:r>
            <a:br>
              <a:rPr lang="en-US" sz="1800" dirty="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Associate Professor</a:t>
            </a:r>
            <a:endParaRPr lang="en-US" dirty="0">
              <a:solidFill>
                <a:schemeClr val="accent5">
                  <a:lumMod val="50000"/>
                </a:schemeClr>
              </a:solidFill>
              <a:latin typeface="Rockwell" panose="02060603020205020403" pitchFamily="18" charset="0"/>
            </a:endParaRPr>
          </a:p>
        </p:txBody>
      </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6840"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343883" y="1845895"/>
            <a:ext cx="8378825" cy="4758724"/>
          </a:xfrm>
        </p:spPr>
        <p:txBody>
          <a:bodyPr>
            <a:normAutofit/>
          </a:bodyPr>
          <a:lstStyle/>
          <a:p>
            <a:pPr marL="109728" indent="0" algn="ctr">
              <a:buNone/>
            </a:pPr>
            <a:r>
              <a:rPr lang="en-US" b="1" u="sng" dirty="0" smtClean="0">
                <a:solidFill>
                  <a:schemeClr val="accent1">
                    <a:lumMod val="50000"/>
                  </a:schemeClr>
                </a:solidFill>
                <a:effectLst/>
                <a:ea typeface="Tahoma" panose="020B0604030504040204" pitchFamily="34" charset="0"/>
                <a:cs typeface="Tahoma" panose="020B0604030504040204" pitchFamily="34" charset="0"/>
              </a:rPr>
              <a:t>Courses</a:t>
            </a:r>
          </a:p>
          <a:p>
            <a:pPr>
              <a:buClr>
                <a:schemeClr val="accent1">
                  <a:lumMod val="50000"/>
                </a:schemeClr>
              </a:buClr>
            </a:pPr>
            <a:r>
              <a:rPr lang="en-US" dirty="0"/>
              <a:t>BIOL 122 Introductory Biology</a:t>
            </a:r>
          </a:p>
          <a:p>
            <a:pPr>
              <a:buClr>
                <a:schemeClr val="accent1">
                  <a:lumMod val="50000"/>
                </a:schemeClr>
              </a:buClr>
            </a:pPr>
            <a:r>
              <a:rPr lang="en-US" dirty="0"/>
              <a:t>BIOL 327 Genetics</a:t>
            </a:r>
          </a:p>
          <a:p>
            <a:pPr>
              <a:buClr>
                <a:schemeClr val="accent1">
                  <a:lumMod val="50000"/>
                </a:schemeClr>
              </a:buClr>
            </a:pPr>
            <a:r>
              <a:rPr lang="en-US" dirty="0"/>
              <a:t>BIOL 457 Herpetology</a:t>
            </a:r>
          </a:p>
          <a:p>
            <a:pPr>
              <a:buClr>
                <a:schemeClr val="accent1">
                  <a:lumMod val="50000"/>
                </a:schemeClr>
              </a:buClr>
            </a:pPr>
            <a:r>
              <a:rPr lang="en-US" dirty="0"/>
              <a:t>BIOL 524 Ecological </a:t>
            </a:r>
            <a:r>
              <a:rPr lang="en-US" dirty="0" smtClean="0"/>
              <a:t>Genetics</a:t>
            </a:r>
            <a:endParaRPr lang="en-US" b="1" u="sng" dirty="0" smtClean="0">
              <a:solidFill>
                <a:schemeClr val="accent1">
                  <a:lumMod val="50000"/>
                </a:schemeClr>
              </a:solidFill>
              <a:effectLst/>
              <a:ea typeface="Tahoma" panose="020B0604030504040204" pitchFamily="34" charset="0"/>
              <a:cs typeface="Tahoma" panose="020B0604030504040204" pitchFamily="34" charset="0"/>
            </a:endParaRPr>
          </a:p>
          <a:p>
            <a:pPr marL="109728" indent="0" algn="ctr">
              <a:buNone/>
            </a:pPr>
            <a:r>
              <a:rPr lang="en-US" b="1" u="sng" dirty="0" smtClean="0">
                <a:solidFill>
                  <a:schemeClr val="accent1">
                    <a:lumMod val="50000"/>
                  </a:schemeClr>
                </a:solidFill>
                <a:effectLst/>
                <a:ea typeface="Tahoma" panose="020B0604030504040204" pitchFamily="34" charset="0"/>
                <a:cs typeface="Tahoma" panose="020B0604030504040204" pitchFamily="34" charset="0"/>
              </a:rPr>
              <a:t>Research</a:t>
            </a:r>
            <a:r>
              <a:rPr lang="en-US" dirty="0" smtClean="0"/>
              <a:t>​</a:t>
            </a:r>
          </a:p>
          <a:p>
            <a:pPr marL="566928" indent="-457200">
              <a:buClr>
                <a:schemeClr val="accent1">
                  <a:lumMod val="50000"/>
                </a:schemeClr>
              </a:buClr>
            </a:pPr>
            <a:r>
              <a:rPr lang="en-US" dirty="0" smtClean="0"/>
              <a:t>Evolutionary </a:t>
            </a:r>
            <a:r>
              <a:rPr lang="en-US" dirty="0"/>
              <a:t>Ecology, Population Genetics, and Conservation of </a:t>
            </a:r>
            <a:r>
              <a:rPr lang="en-US" dirty="0" smtClean="0"/>
              <a:t>Amphibians</a:t>
            </a:r>
            <a:endParaRPr lang="en-US" dirty="0"/>
          </a:p>
          <a:p>
            <a:pPr marL="109728" indent="0" algn="ctr">
              <a:buNone/>
            </a:pPr>
            <a:endParaRPr lang="en-US" dirty="0" smtClean="0"/>
          </a:p>
          <a:p>
            <a:pPr marL="109728" indent="0" algn="ctr">
              <a:buNone/>
            </a:pPr>
            <a:endParaRPr lang="en-US" dirty="0" smtClean="0"/>
          </a:p>
          <a:p>
            <a:pPr marL="109728" indent="0" algn="ctr">
              <a:buNone/>
            </a:pPr>
            <a:endParaRPr lang="en-US" dirty="0" smtClean="0"/>
          </a:p>
        </p:txBody>
      </p:sp>
      <p:grpSp>
        <p:nvGrpSpPr>
          <p:cNvPr id="14" name="Group 13">
            <a:extLst>
              <a:ext uri="{FF2B5EF4-FFF2-40B4-BE49-F238E27FC236}">
                <a16:creationId xmlns:a16="http://schemas.microsoft.com/office/drawing/2014/main" id="{E9B0D6B0-E1C3-974B-9D71-2606BDD4BA93}"/>
              </a:ext>
              <a:ext uri="{C183D7F6-B498-43B3-948B-1728B52AA6E4}">
                <adec:decorative xmlns="" xmlns:adec="http://schemas.microsoft.com/office/drawing/2017/decorative" val="1"/>
              </a:ext>
            </a:extLst>
          </p:cNvPr>
          <p:cNvGrpSpPr/>
          <p:nvPr/>
        </p:nvGrpSpPr>
        <p:grpSpPr>
          <a:xfrm>
            <a:off x="8995117" y="-239917"/>
            <a:ext cx="3668917" cy="7097917"/>
            <a:chOff x="9007532" y="-239917"/>
            <a:chExt cx="3668917" cy="7097917"/>
          </a:xfrm>
        </p:grpSpPr>
        <p:grpSp>
          <p:nvGrpSpPr>
            <p:cNvPr id="15" name="Group 14">
              <a:extLst>
                <a:ext uri="{FF2B5EF4-FFF2-40B4-BE49-F238E27FC236}">
                  <a16:creationId xmlns:a16="http://schemas.microsoft.com/office/drawing/2014/main" id="{70CC9B5C-26E3-EB47-9B81-9D9176DDD529}"/>
                </a:ext>
              </a:extLst>
            </p:cNvPr>
            <p:cNvGrpSpPr/>
            <p:nvPr/>
          </p:nvGrpSpPr>
          <p:grpSpPr>
            <a:xfrm>
              <a:off x="9055676" y="0"/>
              <a:ext cx="3136324" cy="6858000"/>
              <a:chOff x="9055676" y="0"/>
              <a:chExt cx="3136324" cy="6858000"/>
            </a:xfrm>
          </p:grpSpPr>
          <p:sp>
            <p:nvSpPr>
              <p:cNvPr id="17" name="Rectangle 16">
                <a:extLst>
                  <a:ext uri="{FF2B5EF4-FFF2-40B4-BE49-F238E27FC236}">
                    <a16:creationId xmlns:a16="http://schemas.microsoft.com/office/drawing/2014/main" id="{ADDFD91F-9E9D-5C4C-A486-6ECEF1CF6D0A}"/>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6BB33B5-1E85-FE40-81B6-041ACAD7B622}"/>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9B4E10E-2E73-9D42-81E5-67B2AD0B365A}"/>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5AB2211-83B1-8348-8005-2D6B82EB8ADC}"/>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A574D47-EEB9-6E46-82F8-B354AA455145}"/>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Graphic 15" descr="Clipboard">
              <a:extLst>
                <a:ext uri="{FF2B5EF4-FFF2-40B4-BE49-F238E27FC236}">
                  <a16:creationId xmlns:a16="http://schemas.microsoft.com/office/drawing/2014/main" id="{EA87EE3B-64F6-E347-B429-EE9FF383C1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56" name="Text Placeholder 3">
            <a:extLst>
              <a:ext uri="{FF2B5EF4-FFF2-40B4-BE49-F238E27FC236}">
                <a16:creationId xmlns:a16="http://schemas.microsoft.com/office/drawing/2014/main" id="{17760BAA-742D-1B41-9C86-DBE5627CA090}"/>
              </a:ext>
            </a:extLst>
          </p:cNvPr>
          <p:cNvSpPr txBox="1">
            <a:spLocks/>
          </p:cNvSpPr>
          <p:nvPr/>
        </p:nvSpPr>
        <p:spPr>
          <a:xfrm>
            <a:off x="520988" y="1825625"/>
            <a:ext cx="83788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grpSp>
        <p:nvGrpSpPr>
          <p:cNvPr id="24" name="Group 23"/>
          <p:cNvGrpSpPr/>
          <p:nvPr/>
        </p:nvGrpSpPr>
        <p:grpSpPr>
          <a:xfrm>
            <a:off x="9136685" y="-76302"/>
            <a:ext cx="3668917" cy="6934302"/>
            <a:chOff x="9136685" y="-76302"/>
            <a:chExt cx="3668917" cy="6934302"/>
          </a:xfrm>
        </p:grpSpPr>
        <p:grpSp>
          <p:nvGrpSpPr>
            <p:cNvPr id="25" name="Group 24"/>
            <p:cNvGrpSpPr/>
            <p:nvPr/>
          </p:nvGrpSpPr>
          <p:grpSpPr>
            <a:xfrm>
              <a:off x="9136685" y="-8792"/>
              <a:ext cx="3140194" cy="6866792"/>
              <a:chOff x="9136685" y="-8792"/>
              <a:chExt cx="3140194" cy="6866792"/>
            </a:xfrm>
          </p:grpSpPr>
          <p:grpSp>
            <p:nvGrpSpPr>
              <p:cNvPr id="28" name="Group 27">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30" name="Rectangle 29">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Rectangle 28"/>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136685" y="-76302"/>
              <a:ext cx="3668917" cy="3668917"/>
            </a:xfrm>
            <a:prstGeom prst="rect">
              <a:avLst/>
            </a:prstGeom>
          </p:spPr>
        </p:pic>
      </p:grpSp>
      <p:sp>
        <p:nvSpPr>
          <p:cNvPr id="55" name="TextBox 54">
            <a:extLst>
              <a:ext uri="{FF2B5EF4-FFF2-40B4-BE49-F238E27FC236}">
                <a16:creationId xmlns:a16="http://schemas.microsoft.com/office/drawing/2014/main" id="{81B6A188-E054-324C-A46B-ED5FEB2A5C24}"/>
              </a:ext>
            </a:extLst>
          </p:cNvPr>
          <p:cNvSpPr txBox="1"/>
          <p:nvPr/>
        </p:nvSpPr>
        <p:spPr>
          <a:xfrm>
            <a:off x="9488489" y="3246620"/>
            <a:ext cx="2940518" cy="2917722"/>
          </a:xfrm>
          <a:prstGeom prst="rect">
            <a:avLst/>
          </a:prstGeom>
          <a:noFill/>
        </p:spPr>
        <p:txBody>
          <a:bodyPr wrap="square" rtlCol="0">
            <a:spAutoFit/>
          </a:bodyPr>
          <a:lstStyle/>
          <a:p>
            <a:pPr algn="ctr"/>
            <a:r>
              <a:rPr lang="en-US" b="1" u="sng" dirty="0" smtClean="0">
                <a:solidFill>
                  <a:schemeClr val="bg1"/>
                </a:solidFill>
              </a:rPr>
              <a:t>Biography</a:t>
            </a:r>
          </a:p>
          <a:p>
            <a:pPr>
              <a:lnSpc>
                <a:spcPct val="120000"/>
              </a:lnSpc>
            </a:pPr>
            <a:r>
              <a:rPr lang="en-US" b="1" dirty="0">
                <a:solidFill>
                  <a:schemeClr val="bg1"/>
                </a:solidFill>
              </a:rPr>
              <a:t>Ph.D.</a:t>
            </a:r>
            <a:r>
              <a:rPr lang="en-US" dirty="0">
                <a:solidFill>
                  <a:schemeClr val="bg1"/>
                </a:solidFill>
              </a:rPr>
              <a:t> - 2005 Evolution and Ecology, University of Missouri</a:t>
            </a:r>
          </a:p>
          <a:p>
            <a:pPr>
              <a:lnSpc>
                <a:spcPct val="120000"/>
              </a:lnSpc>
            </a:pPr>
            <a:r>
              <a:rPr lang="en-US" b="1" dirty="0">
                <a:solidFill>
                  <a:schemeClr val="bg1"/>
                </a:solidFill>
              </a:rPr>
              <a:t>B.S. </a:t>
            </a:r>
            <a:r>
              <a:rPr lang="en-US" dirty="0">
                <a:solidFill>
                  <a:schemeClr val="bg1"/>
                </a:solidFill>
              </a:rPr>
              <a:t>- 1999 Ecology, Ethology, and Evolution, University of Illinois</a:t>
            </a:r>
          </a:p>
          <a:p>
            <a:pPr fontAlgn="base"/>
            <a:endParaRPr lang="en-US" b="1" dirty="0">
              <a:solidFill>
                <a:schemeClr val="bg1"/>
              </a:solidFill>
            </a:endParaRPr>
          </a:p>
          <a:p>
            <a:pPr algn="ctr"/>
            <a:endParaRPr lang="en-US" b="1" u="sng" dirty="0">
              <a:solidFill>
                <a:schemeClr val="bg1"/>
              </a:solidFill>
            </a:endParaRPr>
          </a:p>
        </p:txBody>
      </p:sp>
      <p:pic>
        <p:nvPicPr>
          <p:cNvPr id="22" name="Picture 21"/>
          <p:cNvPicPr>
            <a:picLocks noChangeAspect="1"/>
          </p:cNvPicPr>
          <p:nvPr/>
        </p:nvPicPr>
        <p:blipFill rotWithShape="1">
          <a:blip r:embed="rId5"/>
          <a:srcRect t="-1046" r="45897" b="1046"/>
          <a:stretch/>
        </p:blipFill>
        <p:spPr>
          <a:xfrm>
            <a:off x="10160723" y="1020760"/>
            <a:ext cx="1517365" cy="183378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9651" y="5267720"/>
            <a:ext cx="1484394" cy="1442831"/>
          </a:xfrm>
          <a:prstGeom prst="rect">
            <a:avLst/>
          </a:prstGeom>
        </p:spPr>
      </p:pic>
    </p:spTree>
    <p:extLst>
      <p:ext uri="{BB962C8B-B14F-4D97-AF65-F5344CB8AC3E}">
        <p14:creationId xmlns:p14="http://schemas.microsoft.com/office/powerpoint/2010/main" val="10052921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3" y="96966"/>
            <a:ext cx="8378529" cy="1027257"/>
          </a:xfrm>
        </p:spPr>
        <p:txBody>
          <a:bodyPr/>
          <a:lstStyle/>
          <a:p>
            <a:r>
              <a:rPr lang="en-US" dirty="0">
                <a:solidFill>
                  <a:schemeClr val="accent5">
                    <a:lumMod val="50000"/>
                  </a:schemeClr>
                </a:solidFill>
                <a:latin typeface="Rockwell" panose="02060603020205020403" pitchFamily="18" charset="0"/>
              </a:rPr>
              <a:t>Research </a:t>
            </a:r>
            <a:r>
              <a:rPr lang="en-US" dirty="0" smtClean="0">
                <a:solidFill>
                  <a:schemeClr val="accent5">
                    <a:lumMod val="50000"/>
                  </a:schemeClr>
                </a:solidFill>
                <a:latin typeface="Rockwell" panose="02060603020205020403" pitchFamily="18" charset="0"/>
              </a:rPr>
              <a:t>by Dr. Johnson</a:t>
            </a:r>
            <a:endParaRPr lang="en-US" dirty="0">
              <a:solidFill>
                <a:schemeClr val="accent5">
                  <a:lumMod val="50000"/>
                </a:schemeClr>
              </a:solidFill>
              <a:latin typeface="Rockwell" panose="02060603020205020403" pitchFamily="18" charset="0"/>
            </a:endParaRPr>
          </a:p>
        </p:txBody>
      </p:sp>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214030" cy="6858000"/>
            <a:chOff x="9055676" y="0"/>
            <a:chExt cx="3214030" cy="6858000"/>
          </a:xfrm>
        </p:grpSpPr>
        <p:sp>
          <p:nvSpPr>
            <p:cNvPr id="4" name="Rectangle 3">
              <a:extLst>
                <a:ext uri="{FF2B5EF4-FFF2-40B4-BE49-F238E27FC236}">
                  <a16:creationId xmlns:a16="http://schemas.microsoft.com/office/drawing/2014/main" id="{403AE892-EBD6-40F1-851B-FEADBD59429F}"/>
                </a:ext>
              </a:extLst>
            </p:cNvPr>
            <p:cNvSpPr/>
            <p:nvPr/>
          </p:nvSpPr>
          <p:spPr>
            <a:xfrm>
              <a:off x="9299638"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Rounded Corners 8">
            <a:extLst>
              <a:ext uri="{FF2B5EF4-FFF2-40B4-BE49-F238E27FC236}">
                <a16:creationId xmlns:a16="http://schemas.microsoft.com/office/drawing/2014/main" id="{5D83E472-316B-42B5-9901-2C007C5B7144}"/>
              </a:ext>
              <a:ext uri="{C183D7F6-B498-43B3-948B-1728B52AA6E4}">
                <adec:decorative xmlns="" xmlns:adec="http://schemas.microsoft.com/office/drawing/2017/decorative" val="1"/>
              </a:ext>
            </a:extLst>
          </p:cNvPr>
          <p:cNvSpPr/>
          <p:nvPr/>
        </p:nvSpPr>
        <p:spPr>
          <a:xfrm rot="5400000">
            <a:off x="4901217" y="1706528"/>
            <a:ext cx="2268675" cy="1832578"/>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9463B806-86C1-44AC-8470-6E6761DC7613}"/>
              </a:ext>
              <a:ext uri="{C183D7F6-B498-43B3-948B-1728B52AA6E4}">
                <adec:decorative xmlns="" xmlns:adec="http://schemas.microsoft.com/office/drawing/2017/decorative" val="1"/>
              </a:ext>
            </a:extLst>
          </p:cNvPr>
          <p:cNvSpPr/>
          <p:nvPr/>
        </p:nvSpPr>
        <p:spPr>
          <a:xfrm rot="5400000">
            <a:off x="4951269" y="3883575"/>
            <a:ext cx="2268675" cy="201583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EE42B7D-A1DC-4708-8147-D9D746BA73E8}"/>
              </a:ext>
              <a:ext uri="{C183D7F6-B498-43B3-948B-1728B52AA6E4}">
                <adec:decorative xmlns="" xmlns:adec="http://schemas.microsoft.com/office/drawing/2017/decorative" val="1"/>
              </a:ext>
            </a:extLst>
          </p:cNvPr>
          <p:cNvSpPr/>
          <p:nvPr/>
        </p:nvSpPr>
        <p:spPr>
          <a:xfrm>
            <a:off x="3472300" y="1768455"/>
            <a:ext cx="2268675" cy="20158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86051D9B-1137-438D-A466-460D44ED3361}"/>
              </a:ext>
              <a:ext uri="{C183D7F6-B498-43B3-948B-1728B52AA6E4}">
                <adec:decorative xmlns="" xmlns:adec="http://schemas.microsoft.com/office/drawing/2017/decorative" val="1"/>
              </a:ext>
            </a:extLst>
          </p:cNvPr>
          <p:cNvSpPr/>
          <p:nvPr/>
        </p:nvSpPr>
        <p:spPr>
          <a:xfrm>
            <a:off x="6426359" y="1768455"/>
            <a:ext cx="2268675" cy="20158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1B674D5-C064-4DDD-8FE9-D8801F4C0A04}"/>
              </a:ext>
            </a:extLst>
          </p:cNvPr>
          <p:cNvSpPr txBox="1"/>
          <p:nvPr/>
        </p:nvSpPr>
        <p:spPr>
          <a:xfrm>
            <a:off x="3614305" y="3784291"/>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1" name="TextBox 20">
            <a:extLst>
              <a:ext uri="{FF2B5EF4-FFF2-40B4-BE49-F238E27FC236}">
                <a16:creationId xmlns:a16="http://schemas.microsoft.com/office/drawing/2014/main" id="{CAA0715F-CA2B-4594-91FD-D8C6E5E10965}"/>
              </a:ext>
            </a:extLst>
          </p:cNvPr>
          <p:cNvSpPr txBox="1"/>
          <p:nvPr/>
        </p:nvSpPr>
        <p:spPr>
          <a:xfrm>
            <a:off x="6565863" y="3810842"/>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2" name="Rectangle: Rounded Corners 21">
            <a:extLst>
              <a:ext uri="{FF2B5EF4-FFF2-40B4-BE49-F238E27FC236}">
                <a16:creationId xmlns:a16="http://schemas.microsoft.com/office/drawing/2014/main" id="{2DDD40F6-2362-4667-BF5E-80F684666948}"/>
              </a:ext>
              <a:ext uri="{C183D7F6-B498-43B3-948B-1728B52AA6E4}">
                <adec:decorative xmlns="" xmlns:adec="http://schemas.microsoft.com/office/drawing/2017/decorative" val="1"/>
              </a:ext>
            </a:extLst>
          </p:cNvPr>
          <p:cNvSpPr/>
          <p:nvPr/>
        </p:nvSpPr>
        <p:spPr>
          <a:xfrm>
            <a:off x="6370726" y="3730019"/>
            <a:ext cx="2299161" cy="201583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EE47BD82-D8BD-4FB4-9086-D3AD4D447A51}"/>
              </a:ext>
              <a:ext uri="{C183D7F6-B498-43B3-948B-1728B52AA6E4}">
                <adec:decorative xmlns="" xmlns:adec="http://schemas.microsoft.com/office/drawing/2017/decorative" val="1"/>
              </a:ext>
            </a:extLst>
          </p:cNvPr>
          <p:cNvSpPr/>
          <p:nvPr/>
        </p:nvSpPr>
        <p:spPr>
          <a:xfrm>
            <a:off x="3411006" y="3730019"/>
            <a:ext cx="2268675" cy="201583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56820" y="2103955"/>
            <a:ext cx="2787784" cy="646331"/>
          </a:xfrm>
          <a:prstGeom prst="rect">
            <a:avLst/>
          </a:prstGeom>
          <a:noFill/>
        </p:spPr>
        <p:txBody>
          <a:bodyPr wrap="square" rtlCol="0">
            <a:spAutoFit/>
          </a:bodyPr>
          <a:lstStyle/>
          <a:p>
            <a:endParaRPr lang="en-US" dirty="0" smtClean="0"/>
          </a:p>
          <a:p>
            <a:endParaRPr lang="en-US" dirty="0"/>
          </a:p>
        </p:txBody>
      </p:sp>
      <p:sp>
        <p:nvSpPr>
          <p:cNvPr id="12" name="TextBox 11"/>
          <p:cNvSpPr txBox="1"/>
          <p:nvPr/>
        </p:nvSpPr>
        <p:spPr>
          <a:xfrm>
            <a:off x="36000" y="1124223"/>
            <a:ext cx="3411153" cy="5632311"/>
          </a:xfrm>
          <a:prstGeom prst="rect">
            <a:avLst/>
          </a:prstGeom>
          <a:noFill/>
        </p:spPr>
        <p:txBody>
          <a:bodyPr wrap="square" rtlCol="0">
            <a:spAutoFit/>
          </a:bodyPr>
          <a:lstStyle/>
          <a:p>
            <a:pPr>
              <a:lnSpc>
                <a:spcPct val="120000"/>
              </a:lnSpc>
            </a:pPr>
            <a:r>
              <a:rPr lang="en-US" sz="2000" dirty="0"/>
              <a:t>Research in my lab uses field and laboratory experimentation in conjunction with molecular genetic tools to understand local adaptation, speciation, and gene flow using amphibian species as models. </a:t>
            </a:r>
          </a:p>
          <a:p>
            <a:pPr>
              <a:lnSpc>
                <a:spcPct val="120000"/>
              </a:lnSpc>
            </a:pPr>
            <a:r>
              <a:rPr lang="en-US" sz="2000" dirty="0"/>
              <a:t>Our goal is to provide empirical data that are relevant to the conservation and management of amphibian populations while simultaneously improving our understanding of evolution and </a:t>
            </a:r>
            <a:r>
              <a:rPr lang="en-US" sz="2000" dirty="0" smtClean="0"/>
              <a:t>ecology.</a:t>
            </a:r>
            <a:endParaRPr lang="en-US" sz="2000" dirty="0"/>
          </a:p>
        </p:txBody>
      </p:sp>
      <p:pic>
        <p:nvPicPr>
          <p:cNvPr id="27" name="Picture 26" descr="P1050531small.jpg"/>
          <p:cNvPicPr>
            <a:picLocks noChangeAspect="1"/>
          </p:cNvPicPr>
          <p:nvPr/>
        </p:nvPicPr>
        <p:blipFill>
          <a:blip r:embed="rId2" cstate="print"/>
          <a:srcRect l="16161" t="5556" r="25253"/>
          <a:stretch>
            <a:fillRect/>
          </a:stretch>
        </p:blipFill>
        <p:spPr>
          <a:xfrm>
            <a:off x="6798342" y="1862501"/>
            <a:ext cx="1466830" cy="177347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8" name="Picture 27" descr="opacumhead.jpg"/>
          <p:cNvPicPr>
            <a:picLocks noChangeAspect="1"/>
          </p:cNvPicPr>
          <p:nvPr/>
        </p:nvPicPr>
        <p:blipFill>
          <a:blip r:embed="rId3" cstate="print"/>
          <a:stretch>
            <a:fillRect/>
          </a:stretch>
        </p:blipFill>
        <p:spPr>
          <a:xfrm>
            <a:off x="3593142" y="2134145"/>
            <a:ext cx="1904402" cy="139758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9" name="Picture 28" descr="IMG_3443-small.jpg"/>
          <p:cNvPicPr>
            <a:picLocks noChangeAspect="1"/>
          </p:cNvPicPr>
          <p:nvPr/>
        </p:nvPicPr>
        <p:blipFill>
          <a:blip r:embed="rId4" cstate="print"/>
          <a:srcRect t="11249" b="5027"/>
          <a:stretch>
            <a:fillRect/>
          </a:stretch>
        </p:blipFill>
        <p:spPr>
          <a:xfrm>
            <a:off x="3540314" y="4071955"/>
            <a:ext cx="1991721" cy="120925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0" name="Picture 29" descr="DSCN2115small.jpg"/>
          <p:cNvPicPr>
            <a:picLocks noChangeAspect="1"/>
          </p:cNvPicPr>
          <p:nvPr/>
        </p:nvPicPr>
        <p:blipFill>
          <a:blip r:embed="rId5" cstate="print"/>
          <a:srcRect t="7087" r="652" b="10236"/>
          <a:stretch>
            <a:fillRect/>
          </a:stretch>
        </p:blipFill>
        <p:spPr>
          <a:xfrm>
            <a:off x="6549253" y="4045996"/>
            <a:ext cx="2017882" cy="126117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2" name="Picture 31" descr="DSCN2453small.jpg"/>
          <p:cNvPicPr>
            <a:picLocks noChangeAspect="1"/>
          </p:cNvPicPr>
          <p:nvPr/>
        </p:nvPicPr>
        <p:blipFill rotWithShape="1">
          <a:blip r:embed="rId6" cstate="print"/>
          <a:srcRect l="15255" t="25079" r="25392" b="2541"/>
          <a:stretch/>
        </p:blipFill>
        <p:spPr>
          <a:xfrm>
            <a:off x="9704088" y="279625"/>
            <a:ext cx="2348430" cy="214749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16" name="Rectangle 15"/>
          <p:cNvSpPr/>
          <p:nvPr/>
        </p:nvSpPr>
        <p:spPr>
          <a:xfrm>
            <a:off x="9523495" y="2781419"/>
            <a:ext cx="2864655" cy="1477328"/>
          </a:xfrm>
          <a:prstGeom prst="rect">
            <a:avLst/>
          </a:prstGeom>
        </p:spPr>
        <p:txBody>
          <a:bodyPr wrap="square">
            <a:spAutoFit/>
          </a:bodyPr>
          <a:lstStyle/>
          <a:p>
            <a:r>
              <a:rPr lang="en-US" dirty="0">
                <a:solidFill>
                  <a:schemeClr val="bg1"/>
                </a:solidFill>
              </a:rPr>
              <a:t>Interested in </a:t>
            </a:r>
            <a:r>
              <a:rPr lang="en-US" b="1" dirty="0">
                <a:solidFill>
                  <a:schemeClr val="bg1"/>
                </a:solidFill>
              </a:rPr>
              <a:t>Graduate </a:t>
            </a:r>
            <a:r>
              <a:rPr lang="en-US" dirty="0">
                <a:solidFill>
                  <a:schemeClr val="bg1"/>
                </a:solidFill>
              </a:rPr>
              <a:t>or</a:t>
            </a:r>
            <a:r>
              <a:rPr lang="en-US" b="1" dirty="0">
                <a:solidFill>
                  <a:schemeClr val="bg1"/>
                </a:solidFill>
              </a:rPr>
              <a:t> Undergraduate Research </a:t>
            </a:r>
            <a:r>
              <a:rPr lang="en-US" dirty="0">
                <a:solidFill>
                  <a:schemeClr val="bg1"/>
                </a:solidFill>
              </a:rPr>
              <a:t>with Dr. </a:t>
            </a:r>
            <a:r>
              <a:rPr lang="en-US" dirty="0" smtClean="0">
                <a:solidFill>
                  <a:schemeClr val="bg1"/>
                </a:solidFill>
              </a:rPr>
              <a:t>Johnson? </a:t>
            </a:r>
            <a:r>
              <a:rPr lang="en-US" dirty="0">
                <a:solidFill>
                  <a:schemeClr val="bg1"/>
                </a:solidFill>
              </a:rPr>
              <a:t>Email him at </a:t>
            </a:r>
            <a:r>
              <a:rPr lang="en-US" b="1" dirty="0">
                <a:solidFill>
                  <a:schemeClr val="bg1"/>
                </a:solidFill>
              </a:rPr>
              <a:t>j</a:t>
            </a:r>
            <a:r>
              <a:rPr lang="en-US" b="1" dirty="0" smtClean="0">
                <a:solidFill>
                  <a:schemeClr val="bg1"/>
                </a:solidFill>
              </a:rPr>
              <a:t>arrett.johnson@wku.edu</a:t>
            </a:r>
            <a:r>
              <a:rPr lang="en-US" dirty="0">
                <a:solidFill>
                  <a:schemeClr val="bg1"/>
                </a:solidFill>
              </a:rPr>
              <a:t>!</a:t>
            </a:r>
            <a:endParaRPr lang="en-US" b="1" dirty="0">
              <a:solidFill>
                <a:schemeClr val="bg1"/>
              </a:solidFill>
            </a:endParaRPr>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2793" y="4613046"/>
            <a:ext cx="2098450" cy="1772025"/>
          </a:xfrm>
          <a:prstGeom prst="rect">
            <a:avLst/>
          </a:prstGeom>
        </p:spPr>
      </p:pic>
    </p:spTree>
    <p:extLst>
      <p:ext uri="{BB962C8B-B14F-4D97-AF65-F5344CB8AC3E}">
        <p14:creationId xmlns:p14="http://schemas.microsoft.com/office/powerpoint/2010/main" val="26481870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4" y="365125"/>
            <a:ext cx="8378529" cy="1325563"/>
          </a:xfrm>
        </p:spPr>
        <p:txBody>
          <a:bodyPr>
            <a:normAutofit/>
          </a:bodyPr>
          <a:lstStyle/>
          <a:p>
            <a:r>
              <a:rPr lang="en-US" dirty="0">
                <a:solidFill>
                  <a:schemeClr val="accent5">
                    <a:lumMod val="50000"/>
                  </a:schemeClr>
                </a:solidFill>
                <a:latin typeface="Rockwell" panose="02060603020205020403" pitchFamily="18" charset="0"/>
              </a:rPr>
              <a:t>Dr. Lawrence Alice</a:t>
            </a:r>
            <a:br>
              <a:rPr lang="en-US" dirty="0">
                <a:solidFill>
                  <a:schemeClr val="accent5">
                    <a:lumMod val="50000"/>
                  </a:schemeClr>
                </a:solidFill>
                <a:latin typeface="Rockwell" panose="02060603020205020403" pitchFamily="18" charset="0"/>
              </a:rPr>
            </a:br>
            <a:r>
              <a:rPr lang="en-US" sz="1800" dirty="0">
                <a:solidFill>
                  <a:schemeClr val="accent5">
                    <a:lumMod val="50000"/>
                  </a:schemeClr>
                </a:solidFill>
                <a:latin typeface="Rockwell" panose="02060603020205020403" pitchFamily="18" charset="0"/>
              </a:rPr>
              <a:t>University of Maine</a:t>
            </a:r>
            <a:br>
              <a:rPr lang="en-US" sz="1800" dirty="0">
                <a:solidFill>
                  <a:schemeClr val="accent5">
                    <a:lumMod val="50000"/>
                  </a:schemeClr>
                </a:solidFill>
                <a:latin typeface="Rockwell" panose="02060603020205020403" pitchFamily="18" charset="0"/>
              </a:rPr>
            </a:br>
            <a:r>
              <a:rPr lang="en-US" sz="1800" dirty="0">
                <a:solidFill>
                  <a:schemeClr val="accent5">
                    <a:lumMod val="50000"/>
                  </a:schemeClr>
                </a:solidFill>
                <a:latin typeface="Rockwell" panose="02060603020205020403" pitchFamily="18" charset="0"/>
              </a:rPr>
              <a:t>Associate Professor</a:t>
            </a:r>
            <a:endParaRPr lang="en-US" dirty="0">
              <a:solidFill>
                <a:schemeClr val="accent5">
                  <a:lumMod val="50000"/>
                </a:schemeClr>
              </a:solidFill>
              <a:latin typeface="Rockwell" panose="02060603020205020403" pitchFamily="18" charset="0"/>
            </a:endParaRPr>
          </a:p>
        </p:txBody>
      </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88541"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505098" y="1690687"/>
            <a:ext cx="8378825" cy="5048779"/>
          </a:xfrm>
        </p:spPr>
        <p:txBody>
          <a:bodyPr>
            <a:normAutofit fontScale="70000" lnSpcReduction="20000"/>
          </a:bodyPr>
          <a:lstStyle/>
          <a:p>
            <a:endParaRPr lang="en-US" sz="4000" dirty="0"/>
          </a:p>
          <a:p>
            <a:pPr marL="109728" indent="0" algn="ctr">
              <a:buNone/>
            </a:pPr>
            <a:r>
              <a:rPr lang="en-US" sz="4000" b="1" u="sng" dirty="0">
                <a:solidFill>
                  <a:schemeClr val="accent1">
                    <a:lumMod val="50000"/>
                  </a:schemeClr>
                </a:solidFill>
                <a:effectLst/>
                <a:ea typeface="Tahoma" panose="020B0604030504040204" pitchFamily="34" charset="0"/>
                <a:cs typeface="Tahoma" panose="020B0604030504040204" pitchFamily="34" charset="0"/>
              </a:rPr>
              <a:t>Courses</a:t>
            </a:r>
          </a:p>
          <a:p>
            <a:pPr>
              <a:buClr>
                <a:schemeClr val="accent1">
                  <a:lumMod val="50000"/>
                </a:schemeClr>
              </a:buClr>
            </a:pPr>
            <a:r>
              <a:rPr lang="en-US" sz="4000" dirty="0">
                <a:ea typeface="Tahoma" panose="020B0604030504040204" pitchFamily="34" charset="0"/>
                <a:cs typeface="Tahoma" panose="020B0604030504040204" pitchFamily="34" charset="0"/>
              </a:rPr>
              <a:t>BIOL 122 - Biological Concepts: Evolution, Diversity &amp; Ecology</a:t>
            </a:r>
          </a:p>
          <a:p>
            <a:pPr>
              <a:buClr>
                <a:schemeClr val="accent1">
                  <a:lumMod val="50000"/>
                </a:schemeClr>
              </a:buClr>
            </a:pPr>
            <a:r>
              <a:rPr lang="en-US" sz="4000" dirty="0">
                <a:ea typeface="Tahoma" panose="020B0604030504040204" pitchFamily="34" charset="0"/>
                <a:cs typeface="Tahoma" panose="020B0604030504040204" pitchFamily="34" charset="0"/>
              </a:rPr>
              <a:t>BIOL 222/223 Plant Biology and Diversity</a:t>
            </a:r>
          </a:p>
          <a:p>
            <a:pPr>
              <a:buClr>
                <a:schemeClr val="accent1">
                  <a:lumMod val="50000"/>
                </a:schemeClr>
              </a:buClr>
            </a:pPr>
            <a:r>
              <a:rPr lang="en-US" sz="4000" dirty="0">
                <a:ea typeface="Tahoma" panose="020B0604030504040204" pitchFamily="34" charset="0"/>
                <a:cs typeface="Tahoma" panose="020B0604030504040204" pitchFamily="34" charset="0"/>
              </a:rPr>
              <a:t>BIOL 348 Plant Taxonomy</a:t>
            </a:r>
          </a:p>
          <a:p>
            <a:pPr marL="0" indent="0">
              <a:buNone/>
            </a:pPr>
            <a:endParaRPr lang="en-US" sz="4000" dirty="0">
              <a:solidFill>
                <a:schemeClr val="accent1">
                  <a:lumMod val="50000"/>
                </a:schemeClr>
              </a:solidFill>
              <a:ea typeface="Tahoma" panose="020B0604030504040204" pitchFamily="34" charset="0"/>
              <a:cs typeface="Tahoma" panose="020B0604030504040204" pitchFamily="34" charset="0"/>
            </a:endParaRPr>
          </a:p>
          <a:p>
            <a:pPr marL="109728" indent="0" algn="ctr">
              <a:buNone/>
            </a:pPr>
            <a:r>
              <a:rPr lang="en-US" sz="4000" b="1" u="sng" dirty="0" smtClean="0">
                <a:solidFill>
                  <a:schemeClr val="accent1">
                    <a:lumMod val="50000"/>
                  </a:schemeClr>
                </a:solidFill>
                <a:effectLst/>
                <a:ea typeface="Tahoma" panose="020B0604030504040204" pitchFamily="34" charset="0"/>
                <a:cs typeface="Tahoma" panose="020B0604030504040204" pitchFamily="34" charset="0"/>
              </a:rPr>
              <a:t>Research</a:t>
            </a:r>
          </a:p>
          <a:p>
            <a:pPr marL="566928" indent="-457200">
              <a:buClr>
                <a:schemeClr val="accent1">
                  <a:lumMod val="50000"/>
                </a:schemeClr>
              </a:buClr>
            </a:pPr>
            <a:r>
              <a:rPr lang="en-US" sz="4000" dirty="0" smtClean="0"/>
              <a:t>Systematics </a:t>
            </a:r>
            <a:r>
              <a:rPr lang="en-US" sz="4000" dirty="0"/>
              <a:t>of </a:t>
            </a:r>
            <a:r>
              <a:rPr lang="en-US" sz="4000" i="1" dirty="0" err="1" smtClean="0"/>
              <a:t>Rubus</a:t>
            </a:r>
            <a:endParaRPr lang="en-US" sz="3400" dirty="0"/>
          </a:p>
          <a:p>
            <a:pPr marL="109728" indent="0">
              <a:buClr>
                <a:schemeClr val="accent1">
                  <a:lumMod val="50000"/>
                </a:schemeClr>
              </a:buClr>
              <a:buNone/>
            </a:pPr>
            <a:r>
              <a:rPr lang="en-US" sz="3000" b="1" dirty="0" smtClean="0">
                <a:solidFill>
                  <a:schemeClr val="accent1">
                    <a:lumMod val="50000"/>
                  </a:schemeClr>
                </a:solidFill>
              </a:rPr>
              <a:t>-</a:t>
            </a:r>
            <a:r>
              <a:rPr lang="en-US" sz="3000" dirty="0" smtClean="0">
                <a:solidFill>
                  <a:schemeClr val="accent1">
                    <a:lumMod val="50000"/>
                  </a:schemeClr>
                </a:solidFill>
              </a:rPr>
              <a:t> </a:t>
            </a:r>
            <a:r>
              <a:rPr lang="en-US" sz="3000" dirty="0" smtClean="0"/>
              <a:t>Flora </a:t>
            </a:r>
            <a:r>
              <a:rPr lang="en-US" sz="3000" dirty="0"/>
              <a:t>of North </a:t>
            </a:r>
            <a:r>
              <a:rPr lang="en-US" sz="3000" dirty="0" smtClean="0"/>
              <a:t>America</a:t>
            </a:r>
          </a:p>
          <a:p>
            <a:pPr marL="109728" indent="0">
              <a:buClr>
                <a:schemeClr val="accent1">
                  <a:lumMod val="50000"/>
                </a:schemeClr>
              </a:buClr>
              <a:buNone/>
            </a:pPr>
            <a:r>
              <a:rPr lang="en-US" sz="3000" b="1" dirty="0" smtClean="0">
                <a:solidFill>
                  <a:schemeClr val="accent1">
                    <a:lumMod val="50000"/>
                  </a:schemeClr>
                </a:solidFill>
              </a:rPr>
              <a:t>-</a:t>
            </a:r>
            <a:r>
              <a:rPr lang="en-US" sz="3000" dirty="0" smtClean="0"/>
              <a:t> </a:t>
            </a:r>
            <a:r>
              <a:rPr lang="en-US" sz="3000" dirty="0" err="1" smtClean="0"/>
              <a:t>Phylogenomics</a:t>
            </a:r>
            <a:endParaRPr lang="en-US" sz="3000" dirty="0" smtClean="0"/>
          </a:p>
          <a:p>
            <a:pPr marL="109728" indent="0">
              <a:buClr>
                <a:schemeClr val="accent1">
                  <a:lumMod val="50000"/>
                </a:schemeClr>
              </a:buClr>
              <a:buNone/>
            </a:pPr>
            <a:r>
              <a:rPr lang="en-US" sz="3000" b="1" dirty="0" smtClean="0">
                <a:solidFill>
                  <a:schemeClr val="accent1">
                    <a:lumMod val="50000"/>
                  </a:schemeClr>
                </a:solidFill>
              </a:rPr>
              <a:t>-</a:t>
            </a:r>
            <a:r>
              <a:rPr lang="en-US" sz="3000" dirty="0" smtClean="0"/>
              <a:t> The </a:t>
            </a:r>
            <a:r>
              <a:rPr lang="en-US" sz="3000" dirty="0"/>
              <a:t>Jepson Manual: Vascular Plants of </a:t>
            </a:r>
            <a:r>
              <a:rPr lang="en-US" sz="3000" dirty="0" smtClean="0"/>
              <a:t>California</a:t>
            </a:r>
            <a:r>
              <a:rPr lang="en-US" dirty="0">
                <a:ea typeface="Tahoma" panose="020B0604030504040204" pitchFamily="34" charset="0"/>
                <a:cs typeface="Tahoma" panose="020B0604030504040204" pitchFamily="34" charset="0"/>
              </a:rPr>
              <a:t/>
            </a:r>
            <a:br>
              <a:rPr lang="en-US" dirty="0">
                <a:ea typeface="Tahoma" panose="020B0604030504040204" pitchFamily="34" charset="0"/>
                <a:cs typeface="Tahoma" panose="020B0604030504040204" pitchFamily="34" charset="0"/>
              </a:rPr>
            </a:br>
            <a:endParaRPr lang="en-US" dirty="0"/>
          </a:p>
        </p:txBody>
      </p:sp>
      <p:grpSp>
        <p:nvGrpSpPr>
          <p:cNvPr id="15" name="Group 14"/>
          <p:cNvGrpSpPr/>
          <p:nvPr/>
        </p:nvGrpSpPr>
        <p:grpSpPr>
          <a:xfrm>
            <a:off x="8969637" y="-76302"/>
            <a:ext cx="3849550" cy="6934302"/>
            <a:chOff x="9136685" y="-76302"/>
            <a:chExt cx="3668917" cy="6934302"/>
          </a:xfrm>
        </p:grpSpPr>
        <p:grpSp>
          <p:nvGrpSpPr>
            <p:cNvPr id="16" name="Group 15"/>
            <p:cNvGrpSpPr/>
            <p:nvPr/>
          </p:nvGrpSpPr>
          <p:grpSpPr>
            <a:xfrm>
              <a:off x="9136685" y="-8792"/>
              <a:ext cx="3140194" cy="6866792"/>
              <a:chOff x="9136685" y="-8792"/>
              <a:chExt cx="3140194" cy="6866792"/>
            </a:xfrm>
          </p:grpSpPr>
          <p:grpSp>
            <p:nvGrpSpPr>
              <p:cNvPr id="19" name="Group 18">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21" name="Rectangle 20">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Rectangle 19"/>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136685" y="-76302"/>
              <a:ext cx="3668917" cy="3668917"/>
            </a:xfrm>
            <a:prstGeom prst="rect">
              <a:avLst/>
            </a:prstGeom>
          </p:spPr>
        </p:pic>
      </p:grpSp>
      <p:pic>
        <p:nvPicPr>
          <p:cNvPr id="1028" name="Picture 4" descr="Image result for plant clip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3362" y="4787208"/>
            <a:ext cx="2070791" cy="20707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E9C90BE-7A0D-BB47-AE23-204A1A27752C}"/>
              </a:ext>
            </a:extLst>
          </p:cNvPr>
          <p:cNvSpPr txBox="1"/>
          <p:nvPr/>
        </p:nvSpPr>
        <p:spPr>
          <a:xfrm>
            <a:off x="9531776" y="3241431"/>
            <a:ext cx="2782449" cy="2677656"/>
          </a:xfrm>
          <a:prstGeom prst="rect">
            <a:avLst/>
          </a:prstGeom>
          <a:noFill/>
        </p:spPr>
        <p:txBody>
          <a:bodyPr wrap="square" rtlCol="0">
            <a:spAutoFit/>
          </a:bodyPr>
          <a:lstStyle/>
          <a:p>
            <a:pPr fontAlgn="base"/>
            <a:r>
              <a:rPr lang="en-US" sz="1400" b="1" dirty="0">
                <a:solidFill>
                  <a:schemeClr val="bg1"/>
                </a:solidFill>
              </a:rPr>
              <a:t>Ph.D</a:t>
            </a:r>
            <a:r>
              <a:rPr lang="en-US" sz="1400" dirty="0">
                <a:solidFill>
                  <a:schemeClr val="bg1"/>
                </a:solidFill>
              </a:rPr>
              <a:t>. - Plant Science, University of Maine 1997 ​</a:t>
            </a:r>
            <a:br>
              <a:rPr lang="en-US" sz="1400" dirty="0">
                <a:solidFill>
                  <a:schemeClr val="bg1"/>
                </a:solidFill>
              </a:rPr>
            </a:br>
            <a:r>
              <a:rPr lang="en-US" sz="1400" b="1" dirty="0">
                <a:solidFill>
                  <a:schemeClr val="bg1"/>
                </a:solidFill>
              </a:rPr>
              <a:t>M.A</a:t>
            </a:r>
            <a:r>
              <a:rPr lang="en-US" sz="1400" dirty="0">
                <a:solidFill>
                  <a:schemeClr val="bg1"/>
                </a:solidFill>
              </a:rPr>
              <a:t>. - Botany, Southern Illinois University at Carbondale 1989 ​</a:t>
            </a:r>
            <a:br>
              <a:rPr lang="en-US" sz="1400" dirty="0">
                <a:solidFill>
                  <a:schemeClr val="bg1"/>
                </a:solidFill>
              </a:rPr>
            </a:br>
            <a:r>
              <a:rPr lang="en-US" sz="1400" b="1" dirty="0">
                <a:solidFill>
                  <a:schemeClr val="bg1"/>
                </a:solidFill>
              </a:rPr>
              <a:t>B.A. </a:t>
            </a:r>
            <a:r>
              <a:rPr lang="en-US" sz="1400" dirty="0">
                <a:solidFill>
                  <a:schemeClr val="bg1"/>
                </a:solidFill>
              </a:rPr>
              <a:t>- Botany, Southern Illinois University at Carbondale 1986​</a:t>
            </a:r>
          </a:p>
          <a:p>
            <a:pPr fontAlgn="base"/>
            <a:r>
              <a:rPr lang="en-US" sz="2000" dirty="0">
                <a:solidFill>
                  <a:schemeClr val="bg1"/>
                </a:solidFill>
              </a:rPr>
              <a:t>​</a:t>
            </a:r>
          </a:p>
          <a:p>
            <a:pPr fontAlgn="base"/>
            <a:r>
              <a:rPr lang="en-US" dirty="0"/>
              <a:t>​</a:t>
            </a:r>
          </a:p>
          <a:p>
            <a:endParaRPr lang="en-US" dirty="0"/>
          </a:p>
        </p:txBody>
      </p:sp>
      <p:pic>
        <p:nvPicPr>
          <p:cNvPr id="17" name="Picture 16"/>
          <p:cNvPicPr>
            <a:picLocks noChangeAspect="1"/>
          </p:cNvPicPr>
          <p:nvPr/>
        </p:nvPicPr>
        <p:blipFill rotWithShape="1">
          <a:blip r:embed="rId6" cstate="hqprint">
            <a:extLst>
              <a:ext uri="{28A0092B-C50C-407E-A947-70E740481C1C}">
                <a14:useLocalDpi xmlns:a14="http://schemas.microsoft.com/office/drawing/2010/main" val="0"/>
              </a:ext>
            </a:extLst>
          </a:blip>
          <a:srcRect l="35951" t="30746" r="3187" b="15331"/>
          <a:stretch/>
        </p:blipFill>
        <p:spPr>
          <a:xfrm rot="16200000">
            <a:off x="9922142" y="1347215"/>
            <a:ext cx="1903566" cy="126494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9049914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475273" y="681037"/>
            <a:ext cx="8378529" cy="1325563"/>
          </a:xfrm>
        </p:spPr>
        <p:txBody>
          <a:bodyPr>
            <a:normAutofit/>
          </a:bodyPr>
          <a:lstStyle/>
          <a:p>
            <a:r>
              <a:rPr lang="en-US" dirty="0">
                <a:solidFill>
                  <a:schemeClr val="accent5">
                    <a:lumMod val="50000"/>
                  </a:schemeClr>
                </a:solidFill>
                <a:latin typeface="Rockwell" panose="02060603020205020403" pitchFamily="18" charset="0"/>
              </a:rPr>
              <a:t>Dr. </a:t>
            </a:r>
            <a:r>
              <a:rPr lang="en-US" dirty="0" smtClean="0">
                <a:solidFill>
                  <a:schemeClr val="accent5">
                    <a:lumMod val="50000"/>
                  </a:schemeClr>
                </a:solidFill>
                <a:latin typeface="Rockwell" panose="02060603020205020403" pitchFamily="18" charset="0"/>
              </a:rPr>
              <a:t>Rodney King</a:t>
            </a:r>
            <a:r>
              <a:rPr lang="en-US" sz="1800" dirty="0">
                <a:solidFill>
                  <a:schemeClr val="accent5">
                    <a:lumMod val="50000"/>
                  </a:schemeClr>
                </a:solidFill>
                <a:latin typeface="Rockwell" panose="02060603020205020403" pitchFamily="18" charset="0"/>
              </a:rPr>
              <a:t/>
            </a:r>
            <a:br>
              <a:rPr lang="en-US" sz="1800" dirty="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Medical College of Virginia</a:t>
            </a:r>
            <a:r>
              <a:rPr lang="en-US" sz="1800" dirty="0">
                <a:solidFill>
                  <a:schemeClr val="accent5">
                    <a:lumMod val="50000"/>
                  </a:schemeClr>
                </a:solidFill>
                <a:latin typeface="Rockwell" panose="02060603020205020403" pitchFamily="18" charset="0"/>
              </a:rPr>
              <a:t/>
            </a:r>
            <a:br>
              <a:rPr lang="en-US" sz="1800" dirty="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Professor</a:t>
            </a:r>
            <a:endParaRPr lang="en-US" dirty="0">
              <a:solidFill>
                <a:schemeClr val="accent5">
                  <a:lumMod val="50000"/>
                </a:schemeClr>
              </a:solidFill>
              <a:latin typeface="Rockwell" panose="02060603020205020403" pitchFamily="18" charset="0"/>
            </a:endParaRPr>
          </a:p>
        </p:txBody>
      </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6840"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343883" y="1845895"/>
            <a:ext cx="8378825" cy="4758724"/>
          </a:xfrm>
        </p:spPr>
        <p:txBody>
          <a:bodyPr>
            <a:normAutofit/>
          </a:bodyPr>
          <a:lstStyle/>
          <a:p>
            <a:pPr marL="109728" indent="0" algn="ctr">
              <a:buNone/>
            </a:pPr>
            <a:r>
              <a:rPr lang="en-US" b="1" u="sng" dirty="0" smtClean="0">
                <a:solidFill>
                  <a:schemeClr val="accent1">
                    <a:lumMod val="50000"/>
                  </a:schemeClr>
                </a:solidFill>
                <a:effectLst/>
                <a:ea typeface="Tahoma" panose="020B0604030504040204" pitchFamily="34" charset="0"/>
                <a:cs typeface="Tahoma" panose="020B0604030504040204" pitchFamily="34" charset="0"/>
              </a:rPr>
              <a:t>Courses</a:t>
            </a:r>
            <a:endParaRPr lang="en-US" dirty="0">
              <a:solidFill>
                <a:prstClr val="white"/>
              </a:solidFill>
            </a:endParaRPr>
          </a:p>
          <a:p>
            <a:pPr>
              <a:buClr>
                <a:schemeClr val="accent1">
                  <a:lumMod val="50000"/>
                </a:schemeClr>
              </a:buClr>
            </a:pPr>
            <a:r>
              <a:rPr lang="en-US" b="1" dirty="0"/>
              <a:t>BIOL 226/227 </a:t>
            </a:r>
            <a:r>
              <a:rPr lang="en-US" dirty="0"/>
              <a:t>Microbial Biology &amp; Diversity</a:t>
            </a:r>
          </a:p>
          <a:p>
            <a:pPr>
              <a:buClr>
                <a:schemeClr val="accent1">
                  <a:lumMod val="50000"/>
                </a:schemeClr>
              </a:buClr>
            </a:pPr>
            <a:r>
              <a:rPr lang="en-US" b="1" dirty="0"/>
              <a:t>BIOL 407 </a:t>
            </a:r>
            <a:r>
              <a:rPr lang="en-US" dirty="0"/>
              <a:t>Virology</a:t>
            </a:r>
          </a:p>
          <a:p>
            <a:pPr>
              <a:buClr>
                <a:schemeClr val="accent1">
                  <a:lumMod val="50000"/>
                </a:schemeClr>
              </a:buClr>
            </a:pPr>
            <a:r>
              <a:rPr lang="en-US" b="1" dirty="0"/>
              <a:t>BIOL 470 </a:t>
            </a:r>
            <a:r>
              <a:rPr lang="en-US" dirty="0"/>
              <a:t>Pathogenic Microbiology</a:t>
            </a:r>
          </a:p>
          <a:p>
            <a:pPr>
              <a:buClr>
                <a:schemeClr val="accent1">
                  <a:lumMod val="50000"/>
                </a:schemeClr>
              </a:buClr>
            </a:pPr>
            <a:r>
              <a:rPr lang="en-US" b="1" dirty="0"/>
              <a:t>BIOL 568</a:t>
            </a:r>
            <a:r>
              <a:rPr lang="en-US" dirty="0"/>
              <a:t> Advanced </a:t>
            </a:r>
            <a:r>
              <a:rPr lang="en-US" dirty="0" smtClean="0"/>
              <a:t>Microbiology</a:t>
            </a:r>
            <a:endParaRPr lang="en-US" b="1" u="sng" dirty="0" smtClean="0">
              <a:solidFill>
                <a:schemeClr val="accent1">
                  <a:lumMod val="50000"/>
                </a:schemeClr>
              </a:solidFill>
              <a:effectLst/>
              <a:ea typeface="Tahoma" panose="020B0604030504040204" pitchFamily="34" charset="0"/>
              <a:cs typeface="Tahoma" panose="020B0604030504040204" pitchFamily="34" charset="0"/>
            </a:endParaRPr>
          </a:p>
          <a:p>
            <a:pPr marL="109728" indent="0" algn="ctr">
              <a:buNone/>
            </a:pPr>
            <a:r>
              <a:rPr lang="en-US" b="1" u="sng" dirty="0" smtClean="0">
                <a:solidFill>
                  <a:schemeClr val="accent1">
                    <a:lumMod val="50000"/>
                  </a:schemeClr>
                </a:solidFill>
                <a:effectLst/>
                <a:ea typeface="Tahoma" panose="020B0604030504040204" pitchFamily="34" charset="0"/>
                <a:cs typeface="Tahoma" panose="020B0604030504040204" pitchFamily="34" charset="0"/>
              </a:rPr>
              <a:t>Research</a:t>
            </a:r>
            <a:r>
              <a:rPr lang="en-US" dirty="0" smtClean="0"/>
              <a:t>​</a:t>
            </a:r>
          </a:p>
          <a:p>
            <a:pPr>
              <a:buClr>
                <a:schemeClr val="accent1">
                  <a:lumMod val="50000"/>
                </a:schemeClr>
              </a:buClr>
            </a:pPr>
            <a:r>
              <a:rPr lang="en-US" dirty="0"/>
              <a:t>Bacteriophage Biology </a:t>
            </a:r>
          </a:p>
          <a:p>
            <a:pPr>
              <a:buClr>
                <a:schemeClr val="accent1">
                  <a:lumMod val="50000"/>
                </a:schemeClr>
              </a:buClr>
            </a:pPr>
            <a:r>
              <a:rPr lang="en-US" dirty="0"/>
              <a:t>Regulation of Transcription</a:t>
            </a:r>
          </a:p>
          <a:p>
            <a:pPr marL="109728" indent="0" algn="ctr">
              <a:buNone/>
            </a:pPr>
            <a:endParaRPr lang="en-US" dirty="0" smtClean="0"/>
          </a:p>
          <a:p>
            <a:pPr marL="109728" indent="0" algn="ctr">
              <a:buNone/>
            </a:pPr>
            <a:endParaRPr lang="en-US" dirty="0" smtClean="0"/>
          </a:p>
          <a:p>
            <a:pPr marL="109728" indent="0" algn="ctr">
              <a:buNone/>
            </a:pPr>
            <a:endParaRPr lang="en-US" dirty="0" smtClean="0"/>
          </a:p>
          <a:p>
            <a:pPr marL="109728" indent="0" algn="ctr">
              <a:buNone/>
            </a:pPr>
            <a:endParaRPr lang="en-US" dirty="0" smtClean="0"/>
          </a:p>
        </p:txBody>
      </p:sp>
      <p:grpSp>
        <p:nvGrpSpPr>
          <p:cNvPr id="14" name="Group 13">
            <a:extLst>
              <a:ext uri="{FF2B5EF4-FFF2-40B4-BE49-F238E27FC236}">
                <a16:creationId xmlns:a16="http://schemas.microsoft.com/office/drawing/2014/main" id="{E9B0D6B0-E1C3-974B-9D71-2606BDD4BA93}"/>
              </a:ext>
              <a:ext uri="{C183D7F6-B498-43B3-948B-1728B52AA6E4}">
                <adec:decorative xmlns="" xmlns:adec="http://schemas.microsoft.com/office/drawing/2017/decorative" val="1"/>
              </a:ext>
            </a:extLst>
          </p:cNvPr>
          <p:cNvGrpSpPr/>
          <p:nvPr/>
        </p:nvGrpSpPr>
        <p:grpSpPr>
          <a:xfrm>
            <a:off x="8995117" y="-239917"/>
            <a:ext cx="3668917" cy="7097917"/>
            <a:chOff x="9007532" y="-239917"/>
            <a:chExt cx="3668917" cy="7097917"/>
          </a:xfrm>
        </p:grpSpPr>
        <p:grpSp>
          <p:nvGrpSpPr>
            <p:cNvPr id="15" name="Group 14">
              <a:extLst>
                <a:ext uri="{FF2B5EF4-FFF2-40B4-BE49-F238E27FC236}">
                  <a16:creationId xmlns:a16="http://schemas.microsoft.com/office/drawing/2014/main" id="{70CC9B5C-26E3-EB47-9B81-9D9176DDD529}"/>
                </a:ext>
              </a:extLst>
            </p:cNvPr>
            <p:cNvGrpSpPr/>
            <p:nvPr/>
          </p:nvGrpSpPr>
          <p:grpSpPr>
            <a:xfrm>
              <a:off x="9055676" y="0"/>
              <a:ext cx="3136324" cy="6858000"/>
              <a:chOff x="9055676" y="0"/>
              <a:chExt cx="3136324" cy="6858000"/>
            </a:xfrm>
          </p:grpSpPr>
          <p:sp>
            <p:nvSpPr>
              <p:cNvPr id="17" name="Rectangle 16">
                <a:extLst>
                  <a:ext uri="{FF2B5EF4-FFF2-40B4-BE49-F238E27FC236}">
                    <a16:creationId xmlns:a16="http://schemas.microsoft.com/office/drawing/2014/main" id="{ADDFD91F-9E9D-5C4C-A486-6ECEF1CF6D0A}"/>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6BB33B5-1E85-FE40-81B6-041ACAD7B622}"/>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9B4E10E-2E73-9D42-81E5-67B2AD0B365A}"/>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5AB2211-83B1-8348-8005-2D6B82EB8ADC}"/>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A574D47-EEB9-6E46-82F8-B354AA455145}"/>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Graphic 15" descr="Clipboard">
              <a:extLst>
                <a:ext uri="{FF2B5EF4-FFF2-40B4-BE49-F238E27FC236}">
                  <a16:creationId xmlns:a16="http://schemas.microsoft.com/office/drawing/2014/main" id="{EA87EE3B-64F6-E347-B429-EE9FF383C1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56" name="Text Placeholder 3">
            <a:extLst>
              <a:ext uri="{FF2B5EF4-FFF2-40B4-BE49-F238E27FC236}">
                <a16:creationId xmlns:a16="http://schemas.microsoft.com/office/drawing/2014/main" id="{17760BAA-742D-1B41-9C86-DBE5627CA090}"/>
              </a:ext>
            </a:extLst>
          </p:cNvPr>
          <p:cNvSpPr txBox="1">
            <a:spLocks/>
          </p:cNvSpPr>
          <p:nvPr/>
        </p:nvSpPr>
        <p:spPr>
          <a:xfrm>
            <a:off x="520988" y="1825625"/>
            <a:ext cx="83788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grpSp>
        <p:nvGrpSpPr>
          <p:cNvPr id="24" name="Group 23"/>
          <p:cNvGrpSpPr/>
          <p:nvPr/>
        </p:nvGrpSpPr>
        <p:grpSpPr>
          <a:xfrm>
            <a:off x="9136685" y="-76302"/>
            <a:ext cx="3668917" cy="6934302"/>
            <a:chOff x="9136685" y="-76302"/>
            <a:chExt cx="3668917" cy="6934302"/>
          </a:xfrm>
        </p:grpSpPr>
        <p:grpSp>
          <p:nvGrpSpPr>
            <p:cNvPr id="25" name="Group 24"/>
            <p:cNvGrpSpPr/>
            <p:nvPr/>
          </p:nvGrpSpPr>
          <p:grpSpPr>
            <a:xfrm>
              <a:off x="9136685" y="-8792"/>
              <a:ext cx="3140194" cy="6866792"/>
              <a:chOff x="9136685" y="-8792"/>
              <a:chExt cx="3140194" cy="6866792"/>
            </a:xfrm>
          </p:grpSpPr>
          <p:grpSp>
            <p:nvGrpSpPr>
              <p:cNvPr id="27" name="Group 26">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29" name="Rectangle 28">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Rectangle 27"/>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136685" y="-76302"/>
              <a:ext cx="3668917" cy="3668917"/>
            </a:xfrm>
            <a:prstGeom prst="rect">
              <a:avLst/>
            </a:prstGeom>
          </p:spPr>
        </p:pic>
      </p:grpSp>
      <p:sp>
        <p:nvSpPr>
          <p:cNvPr id="55" name="TextBox 54">
            <a:extLst>
              <a:ext uri="{FF2B5EF4-FFF2-40B4-BE49-F238E27FC236}">
                <a16:creationId xmlns:a16="http://schemas.microsoft.com/office/drawing/2014/main" id="{81B6A188-E054-324C-A46B-ED5FEB2A5C24}"/>
              </a:ext>
            </a:extLst>
          </p:cNvPr>
          <p:cNvSpPr txBox="1"/>
          <p:nvPr/>
        </p:nvSpPr>
        <p:spPr>
          <a:xfrm>
            <a:off x="9517247" y="3263553"/>
            <a:ext cx="2940518" cy="2400657"/>
          </a:xfrm>
          <a:prstGeom prst="rect">
            <a:avLst/>
          </a:prstGeom>
          <a:noFill/>
        </p:spPr>
        <p:txBody>
          <a:bodyPr wrap="square" rtlCol="0">
            <a:spAutoFit/>
          </a:bodyPr>
          <a:lstStyle/>
          <a:p>
            <a:pPr algn="ctr"/>
            <a:r>
              <a:rPr lang="en-US" b="1" u="sng" dirty="0" smtClean="0">
                <a:solidFill>
                  <a:schemeClr val="bg1"/>
                </a:solidFill>
              </a:rPr>
              <a:t>Biography</a:t>
            </a:r>
          </a:p>
          <a:p>
            <a:pPr algn="ctr"/>
            <a:endParaRPr lang="en-US" b="1" u="sng" dirty="0" smtClean="0">
              <a:solidFill>
                <a:schemeClr val="bg1"/>
              </a:solidFill>
            </a:endParaRPr>
          </a:p>
          <a:p>
            <a:r>
              <a:rPr lang="en-US" sz="2000" b="1" dirty="0">
                <a:solidFill>
                  <a:schemeClr val="bg1"/>
                </a:solidFill>
              </a:rPr>
              <a:t>Ph.D.</a:t>
            </a:r>
            <a:r>
              <a:rPr lang="en-US" sz="2000" dirty="0">
                <a:solidFill>
                  <a:schemeClr val="bg1"/>
                </a:solidFill>
              </a:rPr>
              <a:t>  Med. Coll. of VA, VCU</a:t>
            </a:r>
          </a:p>
          <a:p>
            <a:r>
              <a:rPr lang="en-US" sz="2000" b="1" dirty="0">
                <a:solidFill>
                  <a:schemeClr val="bg1"/>
                </a:solidFill>
              </a:rPr>
              <a:t>B.S</a:t>
            </a:r>
            <a:r>
              <a:rPr lang="en-US" sz="2000" dirty="0">
                <a:solidFill>
                  <a:schemeClr val="bg1"/>
                </a:solidFill>
              </a:rPr>
              <a:t>.  Virginia Tech </a:t>
            </a:r>
          </a:p>
          <a:p>
            <a:pPr algn="ctr"/>
            <a:endParaRPr lang="en-US" b="1" u="sng" dirty="0" smtClean="0">
              <a:solidFill>
                <a:schemeClr val="bg1"/>
              </a:solidFill>
            </a:endParaRPr>
          </a:p>
          <a:p>
            <a:pPr fontAlgn="base"/>
            <a:endParaRPr lang="en-US" b="1" dirty="0">
              <a:solidFill>
                <a:schemeClr val="bg1"/>
              </a:solidFill>
            </a:endParaRPr>
          </a:p>
          <a:p>
            <a:pPr algn="ctr"/>
            <a:endParaRPr lang="en-US" b="1" u="sng" dirty="0">
              <a:solidFill>
                <a:schemeClr val="bg1"/>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1868" y="991723"/>
            <a:ext cx="1620985" cy="196932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3" name="Picture 2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85598" y="4595680"/>
            <a:ext cx="2311400" cy="2311400"/>
          </a:xfrm>
          <a:prstGeom prst="rect">
            <a:avLst/>
          </a:prstGeom>
        </p:spPr>
      </p:pic>
    </p:spTree>
    <p:extLst>
      <p:ext uri="{BB962C8B-B14F-4D97-AF65-F5344CB8AC3E}">
        <p14:creationId xmlns:p14="http://schemas.microsoft.com/office/powerpoint/2010/main" val="298298363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3" y="96966"/>
            <a:ext cx="8378529" cy="1027257"/>
          </a:xfrm>
        </p:spPr>
        <p:txBody>
          <a:bodyPr/>
          <a:lstStyle/>
          <a:p>
            <a:r>
              <a:rPr lang="en-US" dirty="0">
                <a:solidFill>
                  <a:schemeClr val="accent5">
                    <a:lumMod val="50000"/>
                  </a:schemeClr>
                </a:solidFill>
                <a:latin typeface="Rockwell" panose="02060603020205020403" pitchFamily="18" charset="0"/>
              </a:rPr>
              <a:t>Research </a:t>
            </a:r>
            <a:r>
              <a:rPr lang="en-US" dirty="0" smtClean="0">
                <a:solidFill>
                  <a:schemeClr val="accent5">
                    <a:lumMod val="50000"/>
                  </a:schemeClr>
                </a:solidFill>
                <a:latin typeface="Rockwell" panose="02060603020205020403" pitchFamily="18" charset="0"/>
              </a:rPr>
              <a:t>by Dr. King</a:t>
            </a:r>
            <a:endParaRPr lang="en-US" dirty="0">
              <a:solidFill>
                <a:schemeClr val="accent5">
                  <a:lumMod val="50000"/>
                </a:schemeClr>
              </a:solidFill>
              <a:latin typeface="Rockwell" panose="02060603020205020403" pitchFamily="18" charset="0"/>
            </a:endParaRPr>
          </a:p>
        </p:txBody>
      </p:sp>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214030" cy="6858000"/>
            <a:chOff x="9055676" y="0"/>
            <a:chExt cx="3214030" cy="6858000"/>
          </a:xfrm>
        </p:grpSpPr>
        <p:sp>
          <p:nvSpPr>
            <p:cNvPr id="4" name="Rectangle 3">
              <a:extLst>
                <a:ext uri="{FF2B5EF4-FFF2-40B4-BE49-F238E27FC236}">
                  <a16:creationId xmlns:a16="http://schemas.microsoft.com/office/drawing/2014/main" id="{403AE892-EBD6-40F1-851B-FEADBD59429F}"/>
                </a:ext>
              </a:extLst>
            </p:cNvPr>
            <p:cNvSpPr/>
            <p:nvPr/>
          </p:nvSpPr>
          <p:spPr>
            <a:xfrm>
              <a:off x="9299638"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Rounded Corners 8">
            <a:extLst>
              <a:ext uri="{FF2B5EF4-FFF2-40B4-BE49-F238E27FC236}">
                <a16:creationId xmlns:a16="http://schemas.microsoft.com/office/drawing/2014/main" id="{5D83E472-316B-42B5-9901-2C007C5B7144}"/>
              </a:ext>
              <a:ext uri="{C183D7F6-B498-43B3-948B-1728B52AA6E4}">
                <adec:decorative xmlns="" xmlns:adec="http://schemas.microsoft.com/office/drawing/2017/decorative" val="1"/>
              </a:ext>
            </a:extLst>
          </p:cNvPr>
          <p:cNvSpPr/>
          <p:nvPr/>
        </p:nvSpPr>
        <p:spPr>
          <a:xfrm rot="5400000">
            <a:off x="4901217" y="1706528"/>
            <a:ext cx="2268675" cy="1832578"/>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9463B806-86C1-44AC-8470-6E6761DC7613}"/>
              </a:ext>
              <a:ext uri="{C183D7F6-B498-43B3-948B-1728B52AA6E4}">
                <adec:decorative xmlns="" xmlns:adec="http://schemas.microsoft.com/office/drawing/2017/decorative" val="1"/>
              </a:ext>
            </a:extLst>
          </p:cNvPr>
          <p:cNvSpPr/>
          <p:nvPr/>
        </p:nvSpPr>
        <p:spPr>
          <a:xfrm rot="5400000">
            <a:off x="4951269" y="3883575"/>
            <a:ext cx="2268675" cy="201583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EE42B7D-A1DC-4708-8147-D9D746BA73E8}"/>
              </a:ext>
              <a:ext uri="{C183D7F6-B498-43B3-948B-1728B52AA6E4}">
                <adec:decorative xmlns="" xmlns:adec="http://schemas.microsoft.com/office/drawing/2017/decorative" val="1"/>
              </a:ext>
            </a:extLst>
          </p:cNvPr>
          <p:cNvSpPr/>
          <p:nvPr/>
        </p:nvSpPr>
        <p:spPr>
          <a:xfrm>
            <a:off x="3472300" y="1768455"/>
            <a:ext cx="2268675" cy="20158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86051D9B-1137-438D-A466-460D44ED3361}"/>
              </a:ext>
              <a:ext uri="{C183D7F6-B498-43B3-948B-1728B52AA6E4}">
                <adec:decorative xmlns="" xmlns:adec="http://schemas.microsoft.com/office/drawing/2017/decorative" val="1"/>
              </a:ext>
            </a:extLst>
          </p:cNvPr>
          <p:cNvSpPr/>
          <p:nvPr/>
        </p:nvSpPr>
        <p:spPr>
          <a:xfrm>
            <a:off x="6426359" y="1768455"/>
            <a:ext cx="2268675" cy="20158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1B674D5-C064-4DDD-8FE9-D8801F4C0A04}"/>
              </a:ext>
            </a:extLst>
          </p:cNvPr>
          <p:cNvSpPr txBox="1"/>
          <p:nvPr/>
        </p:nvSpPr>
        <p:spPr>
          <a:xfrm>
            <a:off x="3614305" y="3784291"/>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1" name="TextBox 20">
            <a:extLst>
              <a:ext uri="{FF2B5EF4-FFF2-40B4-BE49-F238E27FC236}">
                <a16:creationId xmlns:a16="http://schemas.microsoft.com/office/drawing/2014/main" id="{CAA0715F-CA2B-4594-91FD-D8C6E5E10965}"/>
              </a:ext>
            </a:extLst>
          </p:cNvPr>
          <p:cNvSpPr txBox="1"/>
          <p:nvPr/>
        </p:nvSpPr>
        <p:spPr>
          <a:xfrm>
            <a:off x="6565863" y="3810842"/>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2" name="Rectangle: Rounded Corners 21">
            <a:extLst>
              <a:ext uri="{FF2B5EF4-FFF2-40B4-BE49-F238E27FC236}">
                <a16:creationId xmlns:a16="http://schemas.microsoft.com/office/drawing/2014/main" id="{2DDD40F6-2362-4667-BF5E-80F684666948}"/>
              </a:ext>
              <a:ext uri="{C183D7F6-B498-43B3-948B-1728B52AA6E4}">
                <adec:decorative xmlns="" xmlns:adec="http://schemas.microsoft.com/office/drawing/2017/decorative" val="1"/>
              </a:ext>
            </a:extLst>
          </p:cNvPr>
          <p:cNvSpPr/>
          <p:nvPr/>
        </p:nvSpPr>
        <p:spPr>
          <a:xfrm>
            <a:off x="6370726" y="3730019"/>
            <a:ext cx="2299161" cy="201583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EE47BD82-D8BD-4FB4-9086-D3AD4D447A51}"/>
              </a:ext>
              <a:ext uri="{C183D7F6-B498-43B3-948B-1728B52AA6E4}">
                <adec:decorative xmlns="" xmlns:adec="http://schemas.microsoft.com/office/drawing/2017/decorative" val="1"/>
              </a:ext>
            </a:extLst>
          </p:cNvPr>
          <p:cNvSpPr/>
          <p:nvPr/>
        </p:nvSpPr>
        <p:spPr>
          <a:xfrm>
            <a:off x="3411006" y="3730019"/>
            <a:ext cx="2268675" cy="201583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64321" y="1124222"/>
            <a:ext cx="3294120" cy="4247317"/>
          </a:xfrm>
          <a:prstGeom prst="rect">
            <a:avLst/>
          </a:prstGeom>
          <a:noFill/>
        </p:spPr>
        <p:txBody>
          <a:bodyPr wrap="square" rtlCol="0">
            <a:spAutoFit/>
          </a:bodyPr>
          <a:lstStyle/>
          <a:p>
            <a:r>
              <a:rPr lang="en-US" b="1" dirty="0">
                <a:solidFill>
                  <a:schemeClr val="accent1">
                    <a:lumMod val="50000"/>
                  </a:schemeClr>
                </a:solidFill>
              </a:rPr>
              <a:t>Research Interests</a:t>
            </a:r>
            <a:r>
              <a:rPr lang="en-US" dirty="0">
                <a:solidFill>
                  <a:schemeClr val="accent1">
                    <a:lumMod val="50000"/>
                  </a:schemeClr>
                </a:solidFill>
              </a:rPr>
              <a:t>: </a:t>
            </a:r>
            <a:r>
              <a:rPr lang="en-US" dirty="0">
                <a:solidFill>
                  <a:prstClr val="black"/>
                </a:solidFill>
              </a:rPr>
              <a:t> </a:t>
            </a:r>
          </a:p>
          <a:p>
            <a:pPr marL="285750" indent="-285750">
              <a:buFont typeface="Arial" pitchFamily="34" charset="0"/>
              <a:buChar char="•"/>
            </a:pPr>
            <a:r>
              <a:rPr lang="en-US" dirty="0">
                <a:solidFill>
                  <a:prstClr val="black"/>
                </a:solidFill>
              </a:rPr>
              <a:t>Bacterial and Bacteriophage genetics</a:t>
            </a:r>
          </a:p>
          <a:p>
            <a:pPr marL="285750" indent="-285750">
              <a:buFont typeface="Arial" pitchFamily="34" charset="0"/>
              <a:buChar char="•"/>
            </a:pPr>
            <a:r>
              <a:rPr lang="en-US" dirty="0">
                <a:solidFill>
                  <a:prstClr val="black"/>
                </a:solidFill>
              </a:rPr>
              <a:t>Bacteriophage biology</a:t>
            </a:r>
          </a:p>
          <a:p>
            <a:pPr marL="285750" indent="-285750">
              <a:buFont typeface="Arial" pitchFamily="34" charset="0"/>
              <a:buChar char="•"/>
            </a:pPr>
            <a:r>
              <a:rPr lang="en-US" dirty="0">
                <a:solidFill>
                  <a:prstClr val="black"/>
                </a:solidFill>
              </a:rPr>
              <a:t>Control of transcription elongation and termination</a:t>
            </a:r>
          </a:p>
          <a:p>
            <a:endParaRPr lang="en-US" b="1" dirty="0">
              <a:solidFill>
                <a:prstClr val="black"/>
              </a:solidFill>
            </a:endParaRPr>
          </a:p>
          <a:p>
            <a:endParaRPr lang="en-US" b="1" dirty="0">
              <a:solidFill>
                <a:prstClr val="black"/>
              </a:solidFill>
            </a:endParaRPr>
          </a:p>
          <a:p>
            <a:r>
              <a:rPr lang="en-US" b="1" dirty="0">
                <a:solidFill>
                  <a:schemeClr val="accent1">
                    <a:lumMod val="50000"/>
                  </a:schemeClr>
                </a:solidFill>
              </a:rPr>
              <a:t>Current Projects</a:t>
            </a:r>
            <a:r>
              <a:rPr lang="en-US" dirty="0">
                <a:solidFill>
                  <a:schemeClr val="accent1">
                    <a:lumMod val="50000"/>
                  </a:schemeClr>
                </a:solidFill>
              </a:rPr>
              <a:t>: </a:t>
            </a:r>
            <a:r>
              <a:rPr lang="en-US" dirty="0">
                <a:solidFill>
                  <a:prstClr val="black"/>
                </a:solidFill>
              </a:rPr>
              <a:t> </a:t>
            </a:r>
          </a:p>
          <a:p>
            <a:pPr marL="285750" indent="-285750">
              <a:buFont typeface="Arial" pitchFamily="34" charset="0"/>
              <a:buChar char="•"/>
            </a:pPr>
            <a:r>
              <a:rPr lang="en-US" dirty="0">
                <a:solidFill>
                  <a:prstClr val="black"/>
                </a:solidFill>
              </a:rPr>
              <a:t>Identification and characterization of RNA based transcription </a:t>
            </a:r>
            <a:r>
              <a:rPr lang="en-US" dirty="0" err="1">
                <a:solidFill>
                  <a:prstClr val="black"/>
                </a:solidFill>
              </a:rPr>
              <a:t>antiterminators</a:t>
            </a:r>
            <a:endParaRPr lang="en-US" dirty="0">
              <a:solidFill>
                <a:prstClr val="black"/>
              </a:solidFill>
            </a:endParaRPr>
          </a:p>
          <a:p>
            <a:pPr marL="285750" indent="-285750">
              <a:buFont typeface="Arial" pitchFamily="34" charset="0"/>
              <a:buChar char="•"/>
            </a:pPr>
            <a:r>
              <a:rPr lang="en-US" dirty="0">
                <a:solidFill>
                  <a:prstClr val="black"/>
                </a:solidFill>
              </a:rPr>
              <a:t>Genomic analysis of Bacteriophages</a:t>
            </a:r>
          </a:p>
          <a:p>
            <a:pPr marL="285750" indent="-285750">
              <a:buFont typeface="Arial" pitchFamily="34" charset="0"/>
              <a:buChar char="•"/>
            </a:pPr>
            <a:r>
              <a:rPr lang="en-US" dirty="0">
                <a:solidFill>
                  <a:prstClr val="black"/>
                </a:solidFill>
              </a:rPr>
              <a:t>Phage-host interactions</a:t>
            </a:r>
          </a:p>
        </p:txBody>
      </p:sp>
      <p:pic>
        <p:nvPicPr>
          <p:cNvPr id="26" name="Picture 16" descr="C:\Documents and Settings\wkuuser\Desktop\EAC Meeting Monday October 11, 2010\HK75TEM.jpg"/>
          <p:cNvPicPr>
            <a:picLocks noChangeAspect="1" noChangeArrowheads="1"/>
          </p:cNvPicPr>
          <p:nvPr/>
        </p:nvPicPr>
        <p:blipFill rotWithShape="1">
          <a:blip r:embed="rId2" cstate="print"/>
          <a:srcRect b="30081"/>
          <a:stretch/>
        </p:blipFill>
        <p:spPr bwMode="auto">
          <a:xfrm>
            <a:off x="6863695" y="1972729"/>
            <a:ext cx="1547065" cy="1532034"/>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5413" y="3810842"/>
            <a:ext cx="1732930" cy="173293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1454" y="1958002"/>
            <a:ext cx="1582470" cy="158247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4" name="Picture 3" descr="ZincFingerVi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2325" y="3973838"/>
            <a:ext cx="1908142" cy="158082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806266" y="2246225"/>
            <a:ext cx="2407636" cy="2407636"/>
          </a:xfrm>
          <a:prstGeom prst="rect">
            <a:avLst/>
          </a:prstGeom>
        </p:spPr>
      </p:pic>
      <p:sp>
        <p:nvSpPr>
          <p:cNvPr id="11" name="TextBox 10"/>
          <p:cNvSpPr txBox="1"/>
          <p:nvPr/>
        </p:nvSpPr>
        <p:spPr>
          <a:xfrm>
            <a:off x="9625165" y="477891"/>
            <a:ext cx="2506274" cy="646331"/>
          </a:xfrm>
          <a:prstGeom prst="rect">
            <a:avLst/>
          </a:prstGeom>
          <a:noFill/>
        </p:spPr>
        <p:txBody>
          <a:bodyPr wrap="square" rtlCol="0">
            <a:spAutoFit/>
          </a:bodyPr>
          <a:lstStyle/>
          <a:p>
            <a:pPr algn="ctr"/>
            <a:r>
              <a:rPr lang="en-US" b="1" dirty="0" smtClean="0">
                <a:solidFill>
                  <a:schemeClr val="bg1"/>
                </a:solidFill>
              </a:rPr>
              <a:t>Undergraduate Research</a:t>
            </a:r>
            <a:endParaRPr lang="en-US" b="1" dirty="0">
              <a:solidFill>
                <a:schemeClr val="bg1"/>
              </a:solidFill>
            </a:endParaRPr>
          </a:p>
        </p:txBody>
      </p:sp>
      <p:pic>
        <p:nvPicPr>
          <p:cNvPr id="35" name="Picture 34" descr="Final-reduced.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7751" y="1199344"/>
            <a:ext cx="2641103" cy="1283625"/>
          </a:xfrm>
          <a:prstGeom prst="rect">
            <a:avLst/>
          </a:prstGeom>
          <a:ln>
            <a:noFill/>
          </a:ln>
          <a:effectLst>
            <a:outerShdw blurRad="292100" dist="139700" dir="2700000" algn="tl" rotWithShape="0">
              <a:srgbClr val="333333">
                <a:alpha val="65000"/>
              </a:srgbClr>
            </a:outerShdw>
          </a:effectLst>
        </p:spPr>
      </p:pic>
      <p:cxnSp>
        <p:nvCxnSpPr>
          <p:cNvPr id="36" name="Straight Connector 35">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flipH="1">
            <a:off x="9839831" y="1124222"/>
            <a:ext cx="207694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299637" y="2622817"/>
            <a:ext cx="3249442" cy="923330"/>
          </a:xfrm>
          <a:prstGeom prst="rect">
            <a:avLst/>
          </a:prstGeom>
          <a:noFill/>
        </p:spPr>
        <p:txBody>
          <a:bodyPr wrap="square" rtlCol="0">
            <a:spAutoFit/>
          </a:bodyPr>
          <a:lstStyle/>
          <a:p>
            <a:pPr algn="ctr"/>
            <a:r>
              <a:rPr lang="en-US" dirty="0">
                <a:solidFill>
                  <a:schemeClr val="bg1"/>
                </a:solidFill>
              </a:rPr>
              <a:t>Genome Discovery and Exploration</a:t>
            </a:r>
          </a:p>
          <a:p>
            <a:endParaRPr lang="en-US" dirty="0"/>
          </a:p>
        </p:txBody>
      </p:sp>
      <p:sp>
        <p:nvSpPr>
          <p:cNvPr id="37" name="TextBox 36"/>
          <p:cNvSpPr txBox="1"/>
          <p:nvPr/>
        </p:nvSpPr>
        <p:spPr>
          <a:xfrm>
            <a:off x="9625165" y="3540472"/>
            <a:ext cx="2506274" cy="369332"/>
          </a:xfrm>
          <a:prstGeom prst="rect">
            <a:avLst/>
          </a:prstGeom>
          <a:noFill/>
        </p:spPr>
        <p:txBody>
          <a:bodyPr wrap="square" rtlCol="0">
            <a:spAutoFit/>
          </a:bodyPr>
          <a:lstStyle/>
          <a:p>
            <a:pPr algn="ctr"/>
            <a:r>
              <a:rPr lang="en-US" b="1" dirty="0" smtClean="0">
                <a:solidFill>
                  <a:schemeClr val="bg1"/>
                </a:solidFill>
              </a:rPr>
              <a:t>Graduate Research</a:t>
            </a:r>
            <a:endParaRPr lang="en-US" b="1" dirty="0">
              <a:solidFill>
                <a:schemeClr val="bg1"/>
              </a:solidFill>
            </a:endParaRPr>
          </a:p>
        </p:txBody>
      </p:sp>
      <p:cxnSp>
        <p:nvCxnSpPr>
          <p:cNvPr id="38" name="Straight Connector 37">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flipH="1">
            <a:off x="9839831" y="3899493"/>
            <a:ext cx="207694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rotWithShape="1">
          <a:blip r:embed="rId8"/>
          <a:srcRect l="27017" t="8254" r="17609" b="36573"/>
          <a:stretch/>
        </p:blipFill>
        <p:spPr>
          <a:xfrm>
            <a:off x="10280635" y="4021083"/>
            <a:ext cx="1008074" cy="1265555"/>
          </a:xfrm>
          <a:prstGeom prst="rect">
            <a:avLst/>
          </a:prstGeom>
        </p:spPr>
      </p:pic>
      <p:sp>
        <p:nvSpPr>
          <p:cNvPr id="40" name="TextBox 39"/>
          <p:cNvSpPr txBox="1"/>
          <p:nvPr/>
        </p:nvSpPr>
        <p:spPr>
          <a:xfrm>
            <a:off x="9336233" y="5219123"/>
            <a:ext cx="2935846" cy="2031325"/>
          </a:xfrm>
          <a:prstGeom prst="rect">
            <a:avLst/>
          </a:prstGeom>
          <a:noFill/>
        </p:spPr>
        <p:txBody>
          <a:bodyPr wrap="square" rtlCol="0">
            <a:spAutoFit/>
          </a:bodyPr>
          <a:lstStyle/>
          <a:p>
            <a:pPr algn="ctr"/>
            <a:r>
              <a:rPr lang="en-US" u="sng" dirty="0" smtClean="0">
                <a:solidFill>
                  <a:schemeClr val="bg1"/>
                </a:solidFill>
              </a:rPr>
              <a:t>Amanda Staples</a:t>
            </a:r>
          </a:p>
          <a:p>
            <a:pPr marL="109728" indent="0">
              <a:buNone/>
            </a:pPr>
            <a:r>
              <a:rPr lang="en-US" i="1" dirty="0">
                <a:solidFill>
                  <a:schemeClr val="bg1"/>
                </a:solidFill>
              </a:rPr>
              <a:t>B</a:t>
            </a:r>
            <a:r>
              <a:rPr lang="en-US" i="1" dirty="0" smtClean="0">
                <a:solidFill>
                  <a:schemeClr val="bg1"/>
                </a:solidFill>
              </a:rPr>
              <a:t>acteriophages </a:t>
            </a:r>
            <a:r>
              <a:rPr lang="en-US" i="1" dirty="0">
                <a:solidFill>
                  <a:schemeClr val="bg1"/>
                </a:solidFill>
              </a:rPr>
              <a:t>that infect </a:t>
            </a:r>
            <a:r>
              <a:rPr lang="en-US" i="1" dirty="0" err="1">
                <a:solidFill>
                  <a:schemeClr val="bg1"/>
                </a:solidFill>
              </a:rPr>
              <a:t>Paenibacillus</a:t>
            </a:r>
            <a:r>
              <a:rPr lang="en-US" i="1" dirty="0">
                <a:solidFill>
                  <a:schemeClr val="bg1"/>
                </a:solidFill>
              </a:rPr>
              <a:t> larvae, the causative agent of American Foulbrood Disease</a:t>
            </a:r>
          </a:p>
          <a:p>
            <a:pPr marL="109728" indent="0">
              <a:buNone/>
            </a:pPr>
            <a:endParaRPr lang="en-US" dirty="0"/>
          </a:p>
          <a:p>
            <a:endParaRPr lang="en-US" dirty="0"/>
          </a:p>
        </p:txBody>
      </p:sp>
    </p:spTree>
    <p:extLst>
      <p:ext uri="{BB962C8B-B14F-4D97-AF65-F5344CB8AC3E}">
        <p14:creationId xmlns:p14="http://schemas.microsoft.com/office/powerpoint/2010/main" val="393473875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475273" y="681037"/>
            <a:ext cx="8378529" cy="1325563"/>
          </a:xfrm>
        </p:spPr>
        <p:txBody>
          <a:bodyPr>
            <a:normAutofit/>
          </a:bodyPr>
          <a:lstStyle/>
          <a:p>
            <a:r>
              <a:rPr lang="en-US" dirty="0">
                <a:solidFill>
                  <a:schemeClr val="accent5">
                    <a:lumMod val="50000"/>
                  </a:schemeClr>
                </a:solidFill>
                <a:latin typeface="Rockwell" panose="02060603020205020403" pitchFamily="18" charset="0"/>
              </a:rPr>
              <a:t>Dr. </a:t>
            </a:r>
            <a:r>
              <a:rPr lang="en-US" dirty="0" smtClean="0">
                <a:solidFill>
                  <a:schemeClr val="accent5">
                    <a:lumMod val="50000"/>
                  </a:schemeClr>
                </a:solidFill>
                <a:latin typeface="Rockwell" panose="02060603020205020403" pitchFamily="18" charset="0"/>
              </a:rPr>
              <a:t>Philip Lienesch</a:t>
            </a:r>
            <a:r>
              <a:rPr lang="en-US" sz="1800" dirty="0">
                <a:solidFill>
                  <a:schemeClr val="accent5">
                    <a:lumMod val="50000"/>
                  </a:schemeClr>
                </a:solidFill>
                <a:latin typeface="Rockwell" panose="02060603020205020403" pitchFamily="18" charset="0"/>
              </a:rPr>
              <a:t/>
            </a:r>
            <a:br>
              <a:rPr lang="en-US" sz="1800" dirty="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University of Oklahoma</a:t>
            </a:r>
            <a:r>
              <a:rPr lang="en-US" sz="1800" dirty="0">
                <a:solidFill>
                  <a:schemeClr val="accent5">
                    <a:lumMod val="50000"/>
                  </a:schemeClr>
                </a:solidFill>
                <a:latin typeface="Rockwell" panose="02060603020205020403" pitchFamily="18" charset="0"/>
              </a:rPr>
              <a:t/>
            </a:r>
            <a:br>
              <a:rPr lang="en-US" sz="1800" dirty="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Associate Professor</a:t>
            </a:r>
            <a:endParaRPr lang="en-US" dirty="0">
              <a:solidFill>
                <a:schemeClr val="accent5">
                  <a:lumMod val="50000"/>
                </a:schemeClr>
              </a:solidFill>
              <a:latin typeface="Rockwell" panose="02060603020205020403" pitchFamily="18" charset="0"/>
            </a:endParaRPr>
          </a:p>
        </p:txBody>
      </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6840"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343883" y="1845895"/>
            <a:ext cx="8378825" cy="4758724"/>
          </a:xfrm>
        </p:spPr>
        <p:txBody>
          <a:bodyPr>
            <a:normAutofit/>
          </a:bodyPr>
          <a:lstStyle/>
          <a:p>
            <a:pPr marL="109728" indent="0" algn="ctr">
              <a:buNone/>
            </a:pPr>
            <a:r>
              <a:rPr lang="en-US" b="1" u="sng" dirty="0" smtClean="0">
                <a:solidFill>
                  <a:schemeClr val="accent1">
                    <a:lumMod val="50000"/>
                  </a:schemeClr>
                </a:solidFill>
                <a:effectLst/>
                <a:ea typeface="Tahoma" panose="020B0604030504040204" pitchFamily="34" charset="0"/>
                <a:cs typeface="Tahoma" panose="020B0604030504040204" pitchFamily="34" charset="0"/>
              </a:rPr>
              <a:t>Courses</a:t>
            </a:r>
          </a:p>
          <a:p>
            <a:pPr fontAlgn="base">
              <a:buClr>
                <a:schemeClr val="accent1">
                  <a:lumMod val="50000"/>
                </a:schemeClr>
              </a:buClr>
            </a:pPr>
            <a:r>
              <a:rPr lang="en-US" b="1" dirty="0"/>
              <a:t>BIOL 122 </a:t>
            </a:r>
            <a:r>
              <a:rPr lang="en-US" dirty="0"/>
              <a:t>Biological Concepts –  Evolution, Diversity &amp; Ecology​</a:t>
            </a:r>
          </a:p>
          <a:p>
            <a:pPr fontAlgn="base">
              <a:buClr>
                <a:schemeClr val="accent1">
                  <a:lumMod val="50000"/>
                </a:schemeClr>
              </a:buClr>
            </a:pPr>
            <a:r>
              <a:rPr lang="en-US" b="1" dirty="0"/>
              <a:t>BIOL 224 </a:t>
            </a:r>
            <a:r>
              <a:rPr lang="en-US" dirty="0"/>
              <a:t>Animal Biology &amp; Diversity​</a:t>
            </a:r>
          </a:p>
          <a:p>
            <a:pPr fontAlgn="base">
              <a:buClr>
                <a:schemeClr val="accent1">
                  <a:lumMod val="50000"/>
                </a:schemeClr>
              </a:buClr>
            </a:pPr>
            <a:r>
              <a:rPr lang="en-US" b="1" dirty="0"/>
              <a:t>BIOL 456 </a:t>
            </a:r>
            <a:r>
              <a:rPr lang="en-US" dirty="0"/>
              <a:t>Ichthyology ​</a:t>
            </a:r>
          </a:p>
          <a:p>
            <a:pPr fontAlgn="base">
              <a:buClr>
                <a:schemeClr val="accent1">
                  <a:lumMod val="50000"/>
                </a:schemeClr>
              </a:buClr>
            </a:pPr>
            <a:r>
              <a:rPr lang="en-US" b="1" dirty="0"/>
              <a:t>BIOL 458 </a:t>
            </a:r>
            <a:r>
              <a:rPr lang="en-US" dirty="0"/>
              <a:t>Fisheries </a:t>
            </a:r>
            <a:r>
              <a:rPr lang="en-US" dirty="0" smtClean="0"/>
              <a:t>Management</a:t>
            </a:r>
            <a:endParaRPr lang="en-US" dirty="0">
              <a:solidFill>
                <a:prstClr val="white"/>
              </a:solidFill>
            </a:endParaRPr>
          </a:p>
          <a:p>
            <a:pPr marL="109728" indent="0" algn="ctr">
              <a:buNone/>
            </a:pPr>
            <a:r>
              <a:rPr lang="en-US" b="1" u="sng" dirty="0" smtClean="0">
                <a:solidFill>
                  <a:schemeClr val="accent1">
                    <a:lumMod val="50000"/>
                  </a:schemeClr>
                </a:solidFill>
                <a:effectLst/>
                <a:ea typeface="Tahoma" panose="020B0604030504040204" pitchFamily="34" charset="0"/>
                <a:cs typeface="Tahoma" panose="020B0604030504040204" pitchFamily="34" charset="0"/>
              </a:rPr>
              <a:t>Research</a:t>
            </a:r>
            <a:r>
              <a:rPr lang="en-US" dirty="0" smtClean="0"/>
              <a:t>​</a:t>
            </a:r>
          </a:p>
          <a:p>
            <a:pPr fontAlgn="base"/>
            <a:r>
              <a:rPr lang="en-US" dirty="0"/>
              <a:t>My research interests range from basic aquatic ecology to more applied fisheries management.</a:t>
            </a:r>
            <a:r>
              <a:rPr lang="en-US" dirty="0" smtClean="0"/>
              <a:t>​</a:t>
            </a:r>
          </a:p>
          <a:p>
            <a:pPr marL="109728" indent="0" algn="ctr">
              <a:buNone/>
            </a:pPr>
            <a:endParaRPr lang="en-US" dirty="0" smtClean="0"/>
          </a:p>
          <a:p>
            <a:pPr marL="109728" indent="0" algn="ctr">
              <a:buNone/>
            </a:pPr>
            <a:endParaRPr lang="en-US" dirty="0" smtClean="0"/>
          </a:p>
          <a:p>
            <a:pPr marL="109728" indent="0" algn="ctr">
              <a:buNone/>
            </a:pPr>
            <a:endParaRPr lang="en-US" dirty="0" smtClean="0"/>
          </a:p>
        </p:txBody>
      </p:sp>
      <p:grpSp>
        <p:nvGrpSpPr>
          <p:cNvPr id="14" name="Group 13">
            <a:extLst>
              <a:ext uri="{FF2B5EF4-FFF2-40B4-BE49-F238E27FC236}">
                <a16:creationId xmlns:a16="http://schemas.microsoft.com/office/drawing/2014/main" id="{E9B0D6B0-E1C3-974B-9D71-2606BDD4BA93}"/>
              </a:ext>
              <a:ext uri="{C183D7F6-B498-43B3-948B-1728B52AA6E4}">
                <adec:decorative xmlns="" xmlns:adec="http://schemas.microsoft.com/office/drawing/2017/decorative" val="1"/>
              </a:ext>
            </a:extLst>
          </p:cNvPr>
          <p:cNvGrpSpPr/>
          <p:nvPr/>
        </p:nvGrpSpPr>
        <p:grpSpPr>
          <a:xfrm>
            <a:off x="8995117" y="-239917"/>
            <a:ext cx="3668917" cy="7097917"/>
            <a:chOff x="9007532" y="-239917"/>
            <a:chExt cx="3668917" cy="7097917"/>
          </a:xfrm>
        </p:grpSpPr>
        <p:grpSp>
          <p:nvGrpSpPr>
            <p:cNvPr id="15" name="Group 14">
              <a:extLst>
                <a:ext uri="{FF2B5EF4-FFF2-40B4-BE49-F238E27FC236}">
                  <a16:creationId xmlns:a16="http://schemas.microsoft.com/office/drawing/2014/main" id="{70CC9B5C-26E3-EB47-9B81-9D9176DDD529}"/>
                </a:ext>
              </a:extLst>
            </p:cNvPr>
            <p:cNvGrpSpPr/>
            <p:nvPr/>
          </p:nvGrpSpPr>
          <p:grpSpPr>
            <a:xfrm>
              <a:off x="9055676" y="0"/>
              <a:ext cx="3136324" cy="6858000"/>
              <a:chOff x="9055676" y="0"/>
              <a:chExt cx="3136324" cy="6858000"/>
            </a:xfrm>
          </p:grpSpPr>
          <p:sp>
            <p:nvSpPr>
              <p:cNvPr id="17" name="Rectangle 16">
                <a:extLst>
                  <a:ext uri="{FF2B5EF4-FFF2-40B4-BE49-F238E27FC236}">
                    <a16:creationId xmlns:a16="http://schemas.microsoft.com/office/drawing/2014/main" id="{ADDFD91F-9E9D-5C4C-A486-6ECEF1CF6D0A}"/>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6BB33B5-1E85-FE40-81B6-041ACAD7B622}"/>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9B4E10E-2E73-9D42-81E5-67B2AD0B365A}"/>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5AB2211-83B1-8348-8005-2D6B82EB8ADC}"/>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A574D47-EEB9-6E46-82F8-B354AA455145}"/>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Graphic 15" descr="Clipboard">
              <a:extLst>
                <a:ext uri="{FF2B5EF4-FFF2-40B4-BE49-F238E27FC236}">
                  <a16:creationId xmlns:a16="http://schemas.microsoft.com/office/drawing/2014/main" id="{EA87EE3B-64F6-E347-B429-EE9FF383C1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grpSp>
        <p:nvGrpSpPr>
          <p:cNvPr id="24" name="Group 23"/>
          <p:cNvGrpSpPr/>
          <p:nvPr/>
        </p:nvGrpSpPr>
        <p:grpSpPr>
          <a:xfrm>
            <a:off x="9136685" y="-76302"/>
            <a:ext cx="3668917" cy="6934302"/>
            <a:chOff x="9136685" y="-76302"/>
            <a:chExt cx="3668917" cy="6934302"/>
          </a:xfrm>
        </p:grpSpPr>
        <p:grpSp>
          <p:nvGrpSpPr>
            <p:cNvPr id="25" name="Group 24"/>
            <p:cNvGrpSpPr/>
            <p:nvPr/>
          </p:nvGrpSpPr>
          <p:grpSpPr>
            <a:xfrm>
              <a:off x="9136685" y="-8792"/>
              <a:ext cx="3140194" cy="6866792"/>
              <a:chOff x="9136685" y="-8792"/>
              <a:chExt cx="3140194" cy="6866792"/>
            </a:xfrm>
          </p:grpSpPr>
          <p:grpSp>
            <p:nvGrpSpPr>
              <p:cNvPr id="29" name="Group 28">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31" name="Rectangle 30">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Rectangle 29"/>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136685" y="-76302"/>
              <a:ext cx="3668917" cy="3668917"/>
            </a:xfrm>
            <a:prstGeom prst="rect">
              <a:avLst/>
            </a:prstGeom>
          </p:spPr>
        </p:pic>
      </p:grpSp>
      <p:sp>
        <p:nvSpPr>
          <p:cNvPr id="56" name="Text Placeholder 3">
            <a:extLst>
              <a:ext uri="{FF2B5EF4-FFF2-40B4-BE49-F238E27FC236}">
                <a16:creationId xmlns:a16="http://schemas.microsoft.com/office/drawing/2014/main" id="{17760BAA-742D-1B41-9C86-DBE5627CA090}"/>
              </a:ext>
            </a:extLst>
          </p:cNvPr>
          <p:cNvSpPr txBox="1">
            <a:spLocks/>
          </p:cNvSpPr>
          <p:nvPr/>
        </p:nvSpPr>
        <p:spPr>
          <a:xfrm>
            <a:off x="520988" y="1825625"/>
            <a:ext cx="83788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pic>
        <p:nvPicPr>
          <p:cNvPr id="12" name="Picture 1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510432" y="4837431"/>
            <a:ext cx="2391683" cy="1767188"/>
          </a:xfrm>
          <a:prstGeom prst="rect">
            <a:avLst/>
          </a:prstGeom>
        </p:spPr>
      </p:pic>
      <p:pic>
        <p:nvPicPr>
          <p:cNvPr id="28" name="Picture 3"/>
          <p:cNvPicPr>
            <a:picLocks noChangeAspect="1" noChangeArrowheads="1"/>
          </p:cNvPicPr>
          <p:nvPr/>
        </p:nvPicPr>
        <p:blipFill rotWithShape="1">
          <a:blip r:embed="rId6" cstate="print"/>
          <a:srcRect l="19906" r="13426"/>
          <a:stretch/>
        </p:blipFill>
        <p:spPr bwMode="auto">
          <a:xfrm>
            <a:off x="10124422" y="985143"/>
            <a:ext cx="1587971" cy="178646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7" name="Picture 2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496592">
            <a:off x="10285468" y="3536762"/>
            <a:ext cx="1628312" cy="1372298"/>
          </a:xfrm>
          <a:prstGeom prst="rect">
            <a:avLst/>
          </a:prstGeom>
        </p:spPr>
      </p:pic>
    </p:spTree>
    <p:extLst>
      <p:ext uri="{BB962C8B-B14F-4D97-AF65-F5344CB8AC3E}">
        <p14:creationId xmlns:p14="http://schemas.microsoft.com/office/powerpoint/2010/main" val="124742134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3" y="96966"/>
            <a:ext cx="8378529" cy="1027257"/>
          </a:xfrm>
        </p:spPr>
        <p:txBody>
          <a:bodyPr/>
          <a:lstStyle/>
          <a:p>
            <a:r>
              <a:rPr lang="en-US" dirty="0">
                <a:solidFill>
                  <a:schemeClr val="accent5">
                    <a:lumMod val="50000"/>
                  </a:schemeClr>
                </a:solidFill>
                <a:latin typeface="Rockwell" panose="02060603020205020403" pitchFamily="18" charset="0"/>
              </a:rPr>
              <a:t>Research </a:t>
            </a:r>
            <a:r>
              <a:rPr lang="en-US" dirty="0" smtClean="0">
                <a:solidFill>
                  <a:schemeClr val="accent5">
                    <a:lumMod val="50000"/>
                  </a:schemeClr>
                </a:solidFill>
                <a:latin typeface="Rockwell" panose="02060603020205020403" pitchFamily="18" charset="0"/>
              </a:rPr>
              <a:t>by Dr. Lienesch</a:t>
            </a:r>
            <a:endParaRPr lang="en-US" dirty="0">
              <a:solidFill>
                <a:schemeClr val="accent5">
                  <a:lumMod val="50000"/>
                </a:schemeClr>
              </a:solidFill>
              <a:latin typeface="Rockwell" panose="02060603020205020403" pitchFamily="18" charset="0"/>
            </a:endParaRPr>
          </a:p>
        </p:txBody>
      </p:sp>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214030" cy="6858000"/>
            <a:chOff x="9055676" y="0"/>
            <a:chExt cx="3214030" cy="6858000"/>
          </a:xfrm>
        </p:grpSpPr>
        <p:sp>
          <p:nvSpPr>
            <p:cNvPr id="4" name="Rectangle 3">
              <a:extLst>
                <a:ext uri="{FF2B5EF4-FFF2-40B4-BE49-F238E27FC236}">
                  <a16:creationId xmlns:a16="http://schemas.microsoft.com/office/drawing/2014/main" id="{403AE892-EBD6-40F1-851B-FEADBD59429F}"/>
                </a:ext>
              </a:extLst>
            </p:cNvPr>
            <p:cNvSpPr/>
            <p:nvPr/>
          </p:nvSpPr>
          <p:spPr>
            <a:xfrm>
              <a:off x="9299638"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Rounded Corners 8">
            <a:extLst>
              <a:ext uri="{FF2B5EF4-FFF2-40B4-BE49-F238E27FC236}">
                <a16:creationId xmlns:a16="http://schemas.microsoft.com/office/drawing/2014/main" id="{5D83E472-316B-42B5-9901-2C007C5B7144}"/>
              </a:ext>
              <a:ext uri="{C183D7F6-B498-43B3-948B-1728B52AA6E4}">
                <adec:decorative xmlns="" xmlns:adec="http://schemas.microsoft.com/office/drawing/2017/decorative" val="1"/>
              </a:ext>
            </a:extLst>
          </p:cNvPr>
          <p:cNvSpPr/>
          <p:nvPr/>
        </p:nvSpPr>
        <p:spPr>
          <a:xfrm rot="5400000">
            <a:off x="4901217" y="1706528"/>
            <a:ext cx="2268675" cy="1832578"/>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9463B806-86C1-44AC-8470-6E6761DC7613}"/>
              </a:ext>
              <a:ext uri="{C183D7F6-B498-43B3-948B-1728B52AA6E4}">
                <adec:decorative xmlns="" xmlns:adec="http://schemas.microsoft.com/office/drawing/2017/decorative" val="1"/>
              </a:ext>
            </a:extLst>
          </p:cNvPr>
          <p:cNvSpPr/>
          <p:nvPr/>
        </p:nvSpPr>
        <p:spPr>
          <a:xfrm rot="5400000">
            <a:off x="4951269" y="3883575"/>
            <a:ext cx="2268675" cy="201583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EE42B7D-A1DC-4708-8147-D9D746BA73E8}"/>
              </a:ext>
              <a:ext uri="{C183D7F6-B498-43B3-948B-1728B52AA6E4}">
                <adec:decorative xmlns="" xmlns:adec="http://schemas.microsoft.com/office/drawing/2017/decorative" val="1"/>
              </a:ext>
            </a:extLst>
          </p:cNvPr>
          <p:cNvSpPr/>
          <p:nvPr/>
        </p:nvSpPr>
        <p:spPr>
          <a:xfrm>
            <a:off x="3472300" y="1768455"/>
            <a:ext cx="2268675" cy="20158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86051D9B-1137-438D-A466-460D44ED3361}"/>
              </a:ext>
              <a:ext uri="{C183D7F6-B498-43B3-948B-1728B52AA6E4}">
                <adec:decorative xmlns="" xmlns:adec="http://schemas.microsoft.com/office/drawing/2017/decorative" val="1"/>
              </a:ext>
            </a:extLst>
          </p:cNvPr>
          <p:cNvSpPr/>
          <p:nvPr/>
        </p:nvSpPr>
        <p:spPr>
          <a:xfrm>
            <a:off x="6426359" y="1768455"/>
            <a:ext cx="2268675" cy="20158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1B674D5-C064-4DDD-8FE9-D8801F4C0A04}"/>
              </a:ext>
            </a:extLst>
          </p:cNvPr>
          <p:cNvSpPr txBox="1"/>
          <p:nvPr/>
        </p:nvSpPr>
        <p:spPr>
          <a:xfrm>
            <a:off x="3614305" y="3784291"/>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1" name="TextBox 20">
            <a:extLst>
              <a:ext uri="{FF2B5EF4-FFF2-40B4-BE49-F238E27FC236}">
                <a16:creationId xmlns:a16="http://schemas.microsoft.com/office/drawing/2014/main" id="{CAA0715F-CA2B-4594-91FD-D8C6E5E10965}"/>
              </a:ext>
            </a:extLst>
          </p:cNvPr>
          <p:cNvSpPr txBox="1"/>
          <p:nvPr/>
        </p:nvSpPr>
        <p:spPr>
          <a:xfrm>
            <a:off x="6565863" y="3810842"/>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2" name="Rectangle: Rounded Corners 21">
            <a:extLst>
              <a:ext uri="{FF2B5EF4-FFF2-40B4-BE49-F238E27FC236}">
                <a16:creationId xmlns:a16="http://schemas.microsoft.com/office/drawing/2014/main" id="{2DDD40F6-2362-4667-BF5E-80F684666948}"/>
              </a:ext>
              <a:ext uri="{C183D7F6-B498-43B3-948B-1728B52AA6E4}">
                <adec:decorative xmlns="" xmlns:adec="http://schemas.microsoft.com/office/drawing/2017/decorative" val="1"/>
              </a:ext>
            </a:extLst>
          </p:cNvPr>
          <p:cNvSpPr/>
          <p:nvPr/>
        </p:nvSpPr>
        <p:spPr>
          <a:xfrm>
            <a:off x="6370726" y="3730019"/>
            <a:ext cx="2299161" cy="201583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EE47BD82-D8BD-4FB4-9086-D3AD4D447A51}"/>
              </a:ext>
              <a:ext uri="{C183D7F6-B498-43B3-948B-1728B52AA6E4}">
                <adec:decorative xmlns="" xmlns:adec="http://schemas.microsoft.com/office/drawing/2017/decorative" val="1"/>
              </a:ext>
            </a:extLst>
          </p:cNvPr>
          <p:cNvSpPr/>
          <p:nvPr/>
        </p:nvSpPr>
        <p:spPr>
          <a:xfrm>
            <a:off x="3411006" y="3730019"/>
            <a:ext cx="2268675" cy="201583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46110" y="1222899"/>
            <a:ext cx="4119632" cy="3877985"/>
          </a:xfrm>
          <a:prstGeom prst="rect">
            <a:avLst/>
          </a:prstGeom>
          <a:noFill/>
        </p:spPr>
        <p:txBody>
          <a:bodyPr wrap="square" rtlCol="0">
            <a:spAutoFit/>
          </a:bodyPr>
          <a:lstStyle/>
          <a:p>
            <a:pPr lvl="1" algn="ctr" fontAlgn="base"/>
            <a:r>
              <a:rPr lang="en-US" sz="2800" b="1" dirty="0" smtClean="0">
                <a:solidFill>
                  <a:schemeClr val="accent1">
                    <a:lumMod val="50000"/>
                  </a:schemeClr>
                </a:solidFill>
              </a:rPr>
              <a:t>​</a:t>
            </a:r>
            <a:endParaRPr lang="en-US" sz="2800" b="1" dirty="0">
              <a:solidFill>
                <a:schemeClr val="accent1">
                  <a:lumMod val="50000"/>
                </a:schemeClr>
              </a:solidFill>
            </a:endParaRPr>
          </a:p>
          <a:p>
            <a:pPr lvl="1" fontAlgn="base">
              <a:buFontTx/>
              <a:buChar char="-"/>
            </a:pPr>
            <a:endParaRPr lang="en-US" sz="2800" dirty="0" smtClean="0"/>
          </a:p>
          <a:p>
            <a:pPr marL="914400" lvl="1" indent="-457200" fontAlgn="base">
              <a:buClr>
                <a:schemeClr val="accent1">
                  <a:lumMod val="50000"/>
                </a:schemeClr>
              </a:buClr>
              <a:buFont typeface="Arial" panose="020B0604020202020204" pitchFamily="34" charset="0"/>
              <a:buChar char="•"/>
            </a:pPr>
            <a:r>
              <a:rPr lang="en-US" sz="2400" dirty="0" smtClean="0"/>
              <a:t>Effects </a:t>
            </a:r>
            <a:r>
              <a:rPr lang="en-US" sz="2400" dirty="0"/>
              <a:t>of reservoirs on stream fishes distributions.​</a:t>
            </a:r>
          </a:p>
          <a:p>
            <a:pPr marL="914400" lvl="1" indent="-457200" fontAlgn="base">
              <a:buClr>
                <a:schemeClr val="accent1">
                  <a:lumMod val="50000"/>
                </a:schemeClr>
              </a:buClr>
              <a:buFont typeface="Arial" panose="020B0604020202020204" pitchFamily="34" charset="0"/>
              <a:buChar char="•"/>
            </a:pPr>
            <a:r>
              <a:rPr lang="en-US" sz="2400" dirty="0"/>
              <a:t>Effects of introduced species on aquatic communities.​</a:t>
            </a:r>
          </a:p>
          <a:p>
            <a:pPr marL="914400" lvl="1" indent="-457200" fontAlgn="base">
              <a:buClr>
                <a:schemeClr val="accent1">
                  <a:lumMod val="50000"/>
                </a:schemeClr>
              </a:buClr>
              <a:buFont typeface="Arial" panose="020B0604020202020204" pitchFamily="34" charset="0"/>
              <a:buChar char="•"/>
            </a:pPr>
            <a:r>
              <a:rPr lang="en-US" sz="2400" dirty="0"/>
              <a:t>Catfish behavior</a:t>
            </a:r>
            <a:r>
              <a:rPr lang="en-US" sz="2800" dirty="0"/>
              <a:t>​</a:t>
            </a:r>
          </a:p>
          <a:p>
            <a:endParaRPr lang="en-US" dirty="0">
              <a:solidFill>
                <a:prstClr val="black"/>
              </a:solidFill>
            </a:endParaRPr>
          </a:p>
        </p:txBody>
      </p:sp>
      <p:cxnSp>
        <p:nvCxnSpPr>
          <p:cNvPr id="32" name="Straight Connector 31">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flipH="1">
            <a:off x="521283" y="1768455"/>
            <a:ext cx="2688959"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17" name="TextBox 16"/>
          <p:cNvSpPr txBox="1"/>
          <p:nvPr/>
        </p:nvSpPr>
        <p:spPr>
          <a:xfrm>
            <a:off x="118058" y="1279654"/>
            <a:ext cx="3462223" cy="461665"/>
          </a:xfrm>
          <a:prstGeom prst="rect">
            <a:avLst/>
          </a:prstGeom>
          <a:noFill/>
        </p:spPr>
        <p:txBody>
          <a:bodyPr wrap="square" rtlCol="0">
            <a:spAutoFit/>
          </a:bodyPr>
          <a:lstStyle/>
          <a:p>
            <a:pPr algn="ctr"/>
            <a:r>
              <a:rPr lang="en-US" sz="2400" b="1" dirty="0">
                <a:solidFill>
                  <a:schemeClr val="accent1">
                    <a:lumMod val="50000"/>
                  </a:schemeClr>
                </a:solidFill>
              </a:rPr>
              <a:t>Current </a:t>
            </a:r>
            <a:r>
              <a:rPr lang="en-US" sz="2400" b="1" dirty="0" smtClean="0">
                <a:solidFill>
                  <a:schemeClr val="accent1">
                    <a:lumMod val="50000"/>
                  </a:schemeClr>
                </a:solidFill>
              </a:rPr>
              <a:t>Projects</a:t>
            </a:r>
            <a:endParaRPr lang="en-US" sz="2400" dirty="0"/>
          </a:p>
        </p:txBody>
      </p:sp>
      <p:pic>
        <p:nvPicPr>
          <p:cNvPr id="41" name="Picture 6"/>
          <p:cNvPicPr>
            <a:picLocks noChangeAspect="1" noChangeArrowheads="1"/>
          </p:cNvPicPr>
          <p:nvPr/>
        </p:nvPicPr>
        <p:blipFill>
          <a:blip r:embed="rId2" cstate="print"/>
          <a:srcRect/>
          <a:stretch>
            <a:fillRect/>
          </a:stretch>
        </p:blipFill>
        <p:spPr bwMode="auto">
          <a:xfrm>
            <a:off x="3662489" y="2071875"/>
            <a:ext cx="1842580" cy="138186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42" name="Picture 7"/>
          <p:cNvPicPr>
            <a:picLocks noChangeAspect="1" noChangeArrowheads="1"/>
          </p:cNvPicPr>
          <p:nvPr/>
        </p:nvPicPr>
        <p:blipFill>
          <a:blip r:embed="rId3" cstate="print"/>
          <a:srcRect/>
          <a:stretch>
            <a:fillRect/>
          </a:stretch>
        </p:blipFill>
        <p:spPr bwMode="auto">
          <a:xfrm>
            <a:off x="6540716" y="4003104"/>
            <a:ext cx="1959554" cy="146966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43" name="Picture 2"/>
          <p:cNvPicPr>
            <a:picLocks noChangeAspect="1" noChangeArrowheads="1"/>
          </p:cNvPicPr>
          <p:nvPr/>
        </p:nvPicPr>
        <p:blipFill>
          <a:blip r:embed="rId4" cstate="print"/>
          <a:srcRect/>
          <a:stretch>
            <a:fillRect/>
          </a:stretch>
        </p:blipFill>
        <p:spPr bwMode="auto">
          <a:xfrm>
            <a:off x="3578528" y="3953568"/>
            <a:ext cx="1974792" cy="1481094"/>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44" name="Picture 1037" descr="C:\WINDOWS\Desktop\jason.jpg"/>
          <p:cNvPicPr>
            <a:picLocks noChangeAspect="1" noChangeArrowheads="1"/>
          </p:cNvPicPr>
          <p:nvPr/>
        </p:nvPicPr>
        <p:blipFill>
          <a:blip r:embed="rId5" cstate="print"/>
          <a:srcRect/>
          <a:stretch>
            <a:fillRect/>
          </a:stretch>
        </p:blipFill>
        <p:spPr bwMode="auto">
          <a:xfrm>
            <a:off x="6545761" y="2087116"/>
            <a:ext cx="1954509" cy="146588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45" name="Picture 6"/>
          <p:cNvPicPr>
            <a:picLocks noChangeAspect="1" noChangeArrowheads="1"/>
          </p:cNvPicPr>
          <p:nvPr/>
        </p:nvPicPr>
        <p:blipFill>
          <a:blip r:embed="rId2" cstate="print"/>
          <a:srcRect/>
          <a:stretch>
            <a:fillRect/>
          </a:stretch>
        </p:blipFill>
        <p:spPr bwMode="auto">
          <a:xfrm>
            <a:off x="9571484" y="311846"/>
            <a:ext cx="2580958" cy="193561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23" name="Rectangle 22"/>
          <p:cNvSpPr/>
          <p:nvPr/>
        </p:nvSpPr>
        <p:spPr>
          <a:xfrm>
            <a:off x="9492604" y="2762805"/>
            <a:ext cx="2823114" cy="1477328"/>
          </a:xfrm>
          <a:prstGeom prst="rect">
            <a:avLst/>
          </a:prstGeom>
        </p:spPr>
        <p:txBody>
          <a:bodyPr wrap="square">
            <a:spAutoFit/>
          </a:bodyPr>
          <a:lstStyle/>
          <a:p>
            <a:r>
              <a:rPr lang="en-US" dirty="0">
                <a:solidFill>
                  <a:schemeClr val="bg1"/>
                </a:solidFill>
              </a:rPr>
              <a:t>Interested in </a:t>
            </a:r>
            <a:r>
              <a:rPr lang="en-US" b="1" dirty="0">
                <a:solidFill>
                  <a:schemeClr val="bg1"/>
                </a:solidFill>
              </a:rPr>
              <a:t>Graduate </a:t>
            </a:r>
            <a:r>
              <a:rPr lang="en-US" dirty="0">
                <a:solidFill>
                  <a:schemeClr val="bg1"/>
                </a:solidFill>
              </a:rPr>
              <a:t>or</a:t>
            </a:r>
            <a:r>
              <a:rPr lang="en-US" b="1" dirty="0">
                <a:solidFill>
                  <a:schemeClr val="bg1"/>
                </a:solidFill>
              </a:rPr>
              <a:t> Undergraduate Research </a:t>
            </a:r>
            <a:r>
              <a:rPr lang="en-US" dirty="0">
                <a:solidFill>
                  <a:schemeClr val="bg1"/>
                </a:solidFill>
              </a:rPr>
              <a:t>with Dr. </a:t>
            </a:r>
            <a:r>
              <a:rPr lang="en-US" dirty="0" smtClean="0">
                <a:solidFill>
                  <a:schemeClr val="bg1"/>
                </a:solidFill>
              </a:rPr>
              <a:t>Lienesch? </a:t>
            </a:r>
            <a:r>
              <a:rPr lang="en-US" dirty="0">
                <a:solidFill>
                  <a:schemeClr val="bg1"/>
                </a:solidFill>
              </a:rPr>
              <a:t>Email him </a:t>
            </a:r>
            <a:r>
              <a:rPr lang="en-US" dirty="0" smtClean="0">
                <a:solidFill>
                  <a:schemeClr val="bg1"/>
                </a:solidFill>
              </a:rPr>
              <a:t>at </a:t>
            </a:r>
            <a:r>
              <a:rPr lang="en-US" b="1" dirty="0" smtClean="0">
                <a:solidFill>
                  <a:schemeClr val="bg1"/>
                </a:solidFill>
              </a:rPr>
              <a:t>philip.lienesch@wku.edu</a:t>
            </a:r>
            <a:r>
              <a:rPr lang="en-US" dirty="0" smtClean="0">
                <a:solidFill>
                  <a:schemeClr val="bg1"/>
                </a:solidFill>
              </a:rPr>
              <a:t>!</a:t>
            </a:r>
            <a:endParaRPr lang="en-US" b="1" dirty="0">
              <a:solidFill>
                <a:schemeClr val="bg1"/>
              </a:solidFill>
            </a:endParaRPr>
          </a:p>
        </p:txBody>
      </p:sp>
      <p:pic>
        <p:nvPicPr>
          <p:cNvPr id="27" name="Picture 2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13721" y="4670508"/>
            <a:ext cx="2096484" cy="1757116"/>
          </a:xfrm>
          <a:prstGeom prst="rect">
            <a:avLst/>
          </a:prstGeom>
        </p:spPr>
      </p:pic>
    </p:spTree>
    <p:extLst>
      <p:ext uri="{BB962C8B-B14F-4D97-AF65-F5344CB8AC3E}">
        <p14:creationId xmlns:p14="http://schemas.microsoft.com/office/powerpoint/2010/main" val="3602281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475273" y="681037"/>
            <a:ext cx="8378529" cy="1325563"/>
          </a:xfrm>
        </p:spPr>
        <p:txBody>
          <a:bodyPr>
            <a:normAutofit/>
          </a:bodyPr>
          <a:lstStyle/>
          <a:p>
            <a:r>
              <a:rPr lang="en-US" dirty="0">
                <a:solidFill>
                  <a:schemeClr val="accent5">
                    <a:lumMod val="50000"/>
                  </a:schemeClr>
                </a:solidFill>
                <a:latin typeface="Rockwell" panose="02060603020205020403" pitchFamily="18" charset="0"/>
              </a:rPr>
              <a:t>Dr</a:t>
            </a:r>
            <a:r>
              <a:rPr lang="en-US" dirty="0" smtClean="0">
                <a:solidFill>
                  <a:schemeClr val="accent5">
                    <a:lumMod val="50000"/>
                  </a:schemeClr>
                </a:solidFill>
                <a:latin typeface="Rockwell" panose="02060603020205020403" pitchFamily="18" charset="0"/>
              </a:rPr>
              <a:t>. Kerrie McDaniel</a:t>
            </a:r>
            <a:r>
              <a:rPr lang="en-US" sz="1800" dirty="0">
                <a:solidFill>
                  <a:schemeClr val="accent5">
                    <a:lumMod val="50000"/>
                  </a:schemeClr>
                </a:solidFill>
                <a:latin typeface="Rockwell" panose="02060603020205020403" pitchFamily="18" charset="0"/>
              </a:rPr>
              <a:t/>
            </a:r>
            <a:br>
              <a:rPr lang="en-US" sz="1800" dirty="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Southern Illinois University</a:t>
            </a:r>
            <a:r>
              <a:rPr lang="en-US" sz="1800" dirty="0">
                <a:solidFill>
                  <a:schemeClr val="accent5">
                    <a:lumMod val="50000"/>
                  </a:schemeClr>
                </a:solidFill>
                <a:latin typeface="Rockwell" panose="02060603020205020403" pitchFamily="18" charset="0"/>
              </a:rPr>
              <a:t/>
            </a:r>
            <a:br>
              <a:rPr lang="en-US" sz="1800" dirty="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Associate Professor</a:t>
            </a:r>
            <a:endParaRPr lang="en-US" dirty="0">
              <a:solidFill>
                <a:schemeClr val="accent5">
                  <a:lumMod val="50000"/>
                </a:schemeClr>
              </a:solidFill>
              <a:latin typeface="Rockwell" panose="02060603020205020403" pitchFamily="18" charset="0"/>
            </a:endParaRPr>
          </a:p>
        </p:txBody>
      </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6840"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343883" y="1845895"/>
            <a:ext cx="8378825" cy="4758724"/>
          </a:xfrm>
        </p:spPr>
        <p:txBody>
          <a:bodyPr>
            <a:normAutofit/>
          </a:bodyPr>
          <a:lstStyle/>
          <a:p>
            <a:pPr marL="109728" indent="0" algn="ctr">
              <a:buNone/>
            </a:pPr>
            <a:r>
              <a:rPr lang="en-US" b="1" u="sng" dirty="0" smtClean="0">
                <a:solidFill>
                  <a:schemeClr val="accent1">
                    <a:lumMod val="50000"/>
                  </a:schemeClr>
                </a:solidFill>
                <a:effectLst/>
                <a:ea typeface="Tahoma" panose="020B0604030504040204" pitchFamily="34" charset="0"/>
                <a:cs typeface="Tahoma" panose="020B0604030504040204" pitchFamily="34" charset="0"/>
              </a:rPr>
              <a:t>Courses</a:t>
            </a:r>
          </a:p>
          <a:p>
            <a:r>
              <a:rPr lang="en-US" dirty="0">
                <a:cs typeface="Arial" charset="0"/>
              </a:rPr>
              <a:t>BIOL 113/114 General Biology for non majors</a:t>
            </a:r>
          </a:p>
          <a:p>
            <a:r>
              <a:rPr lang="en-US" dirty="0">
                <a:cs typeface="Arial" charset="0"/>
              </a:rPr>
              <a:t>BIOL 131 Human Anatomy and Physiology</a:t>
            </a:r>
          </a:p>
          <a:p>
            <a:r>
              <a:rPr lang="en-US" dirty="0" smtClean="0">
                <a:cs typeface="Arial" charset="0"/>
              </a:rPr>
              <a:t>BIOL </a:t>
            </a:r>
            <a:r>
              <a:rPr lang="en-US" dirty="0">
                <a:cs typeface="Arial" charset="0"/>
              </a:rPr>
              <a:t>231  Advanced Human Anatomy and Physiology</a:t>
            </a:r>
          </a:p>
          <a:p>
            <a:r>
              <a:rPr lang="en-US" dirty="0">
                <a:cs typeface="Arial" charset="0"/>
              </a:rPr>
              <a:t>BIOL 303 Life Science for Middle School Teachers</a:t>
            </a:r>
          </a:p>
          <a:p>
            <a:r>
              <a:rPr lang="en-US" dirty="0">
                <a:cs typeface="Arial" charset="0"/>
              </a:rPr>
              <a:t>BIOL 420 Introduction to Toxicology</a:t>
            </a:r>
          </a:p>
          <a:p>
            <a:r>
              <a:rPr lang="en-US" dirty="0">
                <a:cs typeface="Arial" charset="0"/>
              </a:rPr>
              <a:t>BIOL 579 Mechanistic Toxicology</a:t>
            </a:r>
          </a:p>
          <a:p>
            <a:r>
              <a:rPr lang="en-US" dirty="0">
                <a:cs typeface="Arial" charset="0"/>
              </a:rPr>
              <a:t>BIOL 493 Internship in Medical </a:t>
            </a:r>
            <a:r>
              <a:rPr lang="en-US" dirty="0" smtClean="0">
                <a:cs typeface="Arial" charset="0"/>
              </a:rPr>
              <a:t>Technology</a:t>
            </a:r>
            <a:endParaRPr lang="en-US" dirty="0" smtClean="0"/>
          </a:p>
          <a:p>
            <a:pPr marL="109728" indent="0" algn="ctr">
              <a:buNone/>
            </a:pPr>
            <a:endParaRPr lang="en-US" dirty="0" smtClean="0"/>
          </a:p>
          <a:p>
            <a:pPr marL="109728" indent="0" algn="ctr">
              <a:buNone/>
            </a:pPr>
            <a:endParaRPr lang="en-US" dirty="0" smtClean="0"/>
          </a:p>
          <a:p>
            <a:pPr marL="109728" indent="0" algn="ctr">
              <a:buNone/>
            </a:pPr>
            <a:endParaRPr lang="en-US" dirty="0" smtClean="0"/>
          </a:p>
        </p:txBody>
      </p:sp>
      <p:grpSp>
        <p:nvGrpSpPr>
          <p:cNvPr id="14" name="Group 13">
            <a:extLst>
              <a:ext uri="{FF2B5EF4-FFF2-40B4-BE49-F238E27FC236}">
                <a16:creationId xmlns:a16="http://schemas.microsoft.com/office/drawing/2014/main" id="{E9B0D6B0-E1C3-974B-9D71-2606BDD4BA93}"/>
              </a:ext>
              <a:ext uri="{C183D7F6-B498-43B3-948B-1728B52AA6E4}">
                <adec:decorative xmlns="" xmlns:adec="http://schemas.microsoft.com/office/drawing/2017/decorative" val="1"/>
              </a:ext>
            </a:extLst>
          </p:cNvPr>
          <p:cNvGrpSpPr/>
          <p:nvPr/>
        </p:nvGrpSpPr>
        <p:grpSpPr>
          <a:xfrm>
            <a:off x="8995117" y="-239917"/>
            <a:ext cx="3668917" cy="7097917"/>
            <a:chOff x="9007532" y="-239917"/>
            <a:chExt cx="3668917" cy="7097917"/>
          </a:xfrm>
        </p:grpSpPr>
        <p:grpSp>
          <p:nvGrpSpPr>
            <p:cNvPr id="15" name="Group 14">
              <a:extLst>
                <a:ext uri="{FF2B5EF4-FFF2-40B4-BE49-F238E27FC236}">
                  <a16:creationId xmlns:a16="http://schemas.microsoft.com/office/drawing/2014/main" id="{70CC9B5C-26E3-EB47-9B81-9D9176DDD529}"/>
                </a:ext>
              </a:extLst>
            </p:cNvPr>
            <p:cNvGrpSpPr/>
            <p:nvPr/>
          </p:nvGrpSpPr>
          <p:grpSpPr>
            <a:xfrm>
              <a:off x="9055676" y="0"/>
              <a:ext cx="3136324" cy="6858000"/>
              <a:chOff x="9055676" y="0"/>
              <a:chExt cx="3136324" cy="6858000"/>
            </a:xfrm>
          </p:grpSpPr>
          <p:sp>
            <p:nvSpPr>
              <p:cNvPr id="17" name="Rectangle 16">
                <a:extLst>
                  <a:ext uri="{FF2B5EF4-FFF2-40B4-BE49-F238E27FC236}">
                    <a16:creationId xmlns:a16="http://schemas.microsoft.com/office/drawing/2014/main" id="{ADDFD91F-9E9D-5C4C-A486-6ECEF1CF6D0A}"/>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6BB33B5-1E85-FE40-81B6-041ACAD7B622}"/>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9B4E10E-2E73-9D42-81E5-67B2AD0B365A}"/>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5AB2211-83B1-8348-8005-2D6B82EB8ADC}"/>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A574D47-EEB9-6E46-82F8-B354AA455145}"/>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Graphic 15" descr="Clipboard">
              <a:extLst>
                <a:ext uri="{FF2B5EF4-FFF2-40B4-BE49-F238E27FC236}">
                  <a16:creationId xmlns:a16="http://schemas.microsoft.com/office/drawing/2014/main" id="{EA87EE3B-64F6-E347-B429-EE9FF383C1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grpSp>
        <p:nvGrpSpPr>
          <p:cNvPr id="23" name="Group 22"/>
          <p:cNvGrpSpPr/>
          <p:nvPr/>
        </p:nvGrpSpPr>
        <p:grpSpPr>
          <a:xfrm>
            <a:off x="9136685" y="-76302"/>
            <a:ext cx="3668917" cy="6934302"/>
            <a:chOff x="9136685" y="-76302"/>
            <a:chExt cx="3668917" cy="6934302"/>
          </a:xfrm>
        </p:grpSpPr>
        <p:grpSp>
          <p:nvGrpSpPr>
            <p:cNvPr id="24" name="Group 23"/>
            <p:cNvGrpSpPr/>
            <p:nvPr/>
          </p:nvGrpSpPr>
          <p:grpSpPr>
            <a:xfrm>
              <a:off x="9136685" y="-8792"/>
              <a:ext cx="3140194" cy="6866792"/>
              <a:chOff x="9136685" y="-8792"/>
              <a:chExt cx="3140194" cy="6866792"/>
            </a:xfrm>
          </p:grpSpPr>
          <p:grpSp>
            <p:nvGrpSpPr>
              <p:cNvPr id="26" name="Group 25">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28" name="Rectangle 27">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Rectangle 26"/>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136685" y="-76302"/>
              <a:ext cx="3668917" cy="3668917"/>
            </a:xfrm>
            <a:prstGeom prst="rect">
              <a:avLst/>
            </a:prstGeom>
          </p:spPr>
        </p:pic>
      </p:grpSp>
      <p:sp>
        <p:nvSpPr>
          <p:cNvPr id="56" name="Text Placeholder 3">
            <a:extLst>
              <a:ext uri="{FF2B5EF4-FFF2-40B4-BE49-F238E27FC236}">
                <a16:creationId xmlns:a16="http://schemas.microsoft.com/office/drawing/2014/main" id="{17760BAA-742D-1B41-9C86-DBE5627CA090}"/>
              </a:ext>
            </a:extLst>
          </p:cNvPr>
          <p:cNvSpPr txBox="1">
            <a:spLocks/>
          </p:cNvSpPr>
          <p:nvPr/>
        </p:nvSpPr>
        <p:spPr>
          <a:xfrm>
            <a:off x="520988" y="1825625"/>
            <a:ext cx="83788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sp>
        <p:nvSpPr>
          <p:cNvPr id="3" name="Rectangle 2"/>
          <p:cNvSpPr/>
          <p:nvPr/>
        </p:nvSpPr>
        <p:spPr>
          <a:xfrm>
            <a:off x="9760248" y="3420208"/>
            <a:ext cx="2483450" cy="2585323"/>
          </a:xfrm>
          <a:prstGeom prst="rect">
            <a:avLst/>
          </a:prstGeom>
        </p:spPr>
        <p:txBody>
          <a:bodyPr wrap="square">
            <a:spAutoFit/>
          </a:bodyPr>
          <a:lstStyle/>
          <a:p>
            <a:pPr algn="ctr"/>
            <a:r>
              <a:rPr lang="en-US" b="1" u="sng" dirty="0" smtClean="0">
                <a:solidFill>
                  <a:schemeClr val="bg1"/>
                </a:solidFill>
              </a:rPr>
              <a:t>Biography</a:t>
            </a:r>
          </a:p>
          <a:p>
            <a:pPr algn="ctr"/>
            <a:endParaRPr lang="en-US" b="1" u="sng" dirty="0">
              <a:solidFill>
                <a:schemeClr val="bg1"/>
              </a:solidFill>
            </a:endParaRPr>
          </a:p>
          <a:p>
            <a:r>
              <a:rPr lang="en-US" b="1" dirty="0" err="1" smtClean="0">
                <a:solidFill>
                  <a:schemeClr val="bg1"/>
                </a:solidFill>
                <a:cs typeface="Arial" charset="0"/>
              </a:rPr>
              <a:t>Ph.D</a:t>
            </a:r>
            <a:r>
              <a:rPr lang="en-US" dirty="0" smtClean="0">
                <a:solidFill>
                  <a:schemeClr val="bg1"/>
                </a:solidFill>
                <a:cs typeface="Arial" charset="0"/>
              </a:rPr>
              <a:t> 1997 </a:t>
            </a:r>
            <a:r>
              <a:rPr lang="en-US" dirty="0">
                <a:solidFill>
                  <a:schemeClr val="bg1"/>
                </a:solidFill>
                <a:cs typeface="Arial" charset="0"/>
              </a:rPr>
              <a:t>Southern Illinois University</a:t>
            </a:r>
          </a:p>
          <a:p>
            <a:r>
              <a:rPr lang="en-US" b="1" dirty="0">
                <a:solidFill>
                  <a:schemeClr val="bg1"/>
                </a:solidFill>
                <a:cs typeface="Arial" charset="0"/>
              </a:rPr>
              <a:t>M.S. </a:t>
            </a:r>
            <a:r>
              <a:rPr lang="en-US" dirty="0">
                <a:solidFill>
                  <a:schemeClr val="bg1"/>
                </a:solidFill>
                <a:cs typeface="Arial" charset="0"/>
              </a:rPr>
              <a:t>1990 Western Kentucky University</a:t>
            </a:r>
          </a:p>
          <a:p>
            <a:r>
              <a:rPr lang="en-US" b="1" dirty="0">
                <a:solidFill>
                  <a:schemeClr val="bg1"/>
                </a:solidFill>
                <a:cs typeface="Arial" charset="0"/>
              </a:rPr>
              <a:t>B.S. </a:t>
            </a:r>
            <a:r>
              <a:rPr lang="en-US" dirty="0">
                <a:solidFill>
                  <a:schemeClr val="bg1"/>
                </a:solidFill>
                <a:cs typeface="Arial" charset="0"/>
              </a:rPr>
              <a:t>1988 Western Kentucky University</a:t>
            </a:r>
          </a:p>
          <a:p>
            <a:pPr algn="ctr"/>
            <a:endParaRPr lang="en-US" b="1" u="sng" dirty="0">
              <a:solidFill>
                <a:schemeClr val="bg1"/>
              </a:solidFill>
            </a:endParaRPr>
          </a:p>
        </p:txBody>
      </p:sp>
      <p:pic>
        <p:nvPicPr>
          <p:cNvPr id="22" name="Picture 21"/>
          <p:cNvPicPr>
            <a:picLocks noChangeAspect="1"/>
          </p:cNvPicPr>
          <p:nvPr/>
        </p:nvPicPr>
        <p:blipFill rotWithShape="1">
          <a:blip r:embed="rId5"/>
          <a:srcRect b="44911"/>
          <a:stretch/>
        </p:blipFill>
        <p:spPr>
          <a:xfrm>
            <a:off x="10240076" y="1007292"/>
            <a:ext cx="1380531" cy="1881284"/>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3642196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3" y="96966"/>
            <a:ext cx="8378529" cy="1027257"/>
          </a:xfrm>
        </p:spPr>
        <p:txBody>
          <a:bodyPr/>
          <a:lstStyle/>
          <a:p>
            <a:r>
              <a:rPr lang="en-US" dirty="0">
                <a:solidFill>
                  <a:schemeClr val="accent5">
                    <a:lumMod val="50000"/>
                  </a:schemeClr>
                </a:solidFill>
                <a:latin typeface="Rockwell" panose="02060603020205020403" pitchFamily="18" charset="0"/>
              </a:rPr>
              <a:t>Research </a:t>
            </a:r>
            <a:r>
              <a:rPr lang="en-US" dirty="0" smtClean="0">
                <a:solidFill>
                  <a:schemeClr val="accent5">
                    <a:lumMod val="50000"/>
                  </a:schemeClr>
                </a:solidFill>
                <a:latin typeface="Rockwell" panose="02060603020205020403" pitchFamily="18" charset="0"/>
              </a:rPr>
              <a:t>by Dr. McDaniel</a:t>
            </a:r>
            <a:endParaRPr lang="en-US" dirty="0">
              <a:solidFill>
                <a:schemeClr val="accent5">
                  <a:lumMod val="50000"/>
                </a:schemeClr>
              </a:solidFill>
              <a:latin typeface="Rockwell" panose="02060603020205020403" pitchFamily="18" charset="0"/>
            </a:endParaRPr>
          </a:p>
        </p:txBody>
      </p:sp>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214030" cy="6858000"/>
            <a:chOff x="9055676" y="0"/>
            <a:chExt cx="3214030" cy="6858000"/>
          </a:xfrm>
        </p:grpSpPr>
        <p:sp>
          <p:nvSpPr>
            <p:cNvPr id="4" name="Rectangle 3">
              <a:extLst>
                <a:ext uri="{FF2B5EF4-FFF2-40B4-BE49-F238E27FC236}">
                  <a16:creationId xmlns:a16="http://schemas.microsoft.com/office/drawing/2014/main" id="{403AE892-EBD6-40F1-851B-FEADBD59429F}"/>
                </a:ext>
              </a:extLst>
            </p:cNvPr>
            <p:cNvSpPr/>
            <p:nvPr/>
          </p:nvSpPr>
          <p:spPr>
            <a:xfrm>
              <a:off x="9299638"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Rounded Corners 8">
            <a:extLst>
              <a:ext uri="{FF2B5EF4-FFF2-40B4-BE49-F238E27FC236}">
                <a16:creationId xmlns:a16="http://schemas.microsoft.com/office/drawing/2014/main" id="{5D83E472-316B-42B5-9901-2C007C5B7144}"/>
              </a:ext>
              <a:ext uri="{C183D7F6-B498-43B3-948B-1728B52AA6E4}">
                <adec:decorative xmlns="" xmlns:adec="http://schemas.microsoft.com/office/drawing/2017/decorative" val="1"/>
              </a:ext>
            </a:extLst>
          </p:cNvPr>
          <p:cNvSpPr/>
          <p:nvPr/>
        </p:nvSpPr>
        <p:spPr>
          <a:xfrm rot="5400000">
            <a:off x="4901217" y="1706528"/>
            <a:ext cx="2268675" cy="1832578"/>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9463B806-86C1-44AC-8470-6E6761DC7613}"/>
              </a:ext>
              <a:ext uri="{C183D7F6-B498-43B3-948B-1728B52AA6E4}">
                <adec:decorative xmlns="" xmlns:adec="http://schemas.microsoft.com/office/drawing/2017/decorative" val="1"/>
              </a:ext>
            </a:extLst>
          </p:cNvPr>
          <p:cNvSpPr/>
          <p:nvPr/>
        </p:nvSpPr>
        <p:spPr>
          <a:xfrm rot="5400000">
            <a:off x="4951269" y="3883575"/>
            <a:ext cx="2268675" cy="201583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EE42B7D-A1DC-4708-8147-D9D746BA73E8}"/>
              </a:ext>
              <a:ext uri="{C183D7F6-B498-43B3-948B-1728B52AA6E4}">
                <adec:decorative xmlns="" xmlns:adec="http://schemas.microsoft.com/office/drawing/2017/decorative" val="1"/>
              </a:ext>
            </a:extLst>
          </p:cNvPr>
          <p:cNvSpPr/>
          <p:nvPr/>
        </p:nvSpPr>
        <p:spPr>
          <a:xfrm>
            <a:off x="3472300" y="1768455"/>
            <a:ext cx="2268675" cy="20158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86051D9B-1137-438D-A466-460D44ED3361}"/>
              </a:ext>
              <a:ext uri="{C183D7F6-B498-43B3-948B-1728B52AA6E4}">
                <adec:decorative xmlns="" xmlns:adec="http://schemas.microsoft.com/office/drawing/2017/decorative" val="1"/>
              </a:ext>
            </a:extLst>
          </p:cNvPr>
          <p:cNvSpPr/>
          <p:nvPr/>
        </p:nvSpPr>
        <p:spPr>
          <a:xfrm>
            <a:off x="6426359" y="1768455"/>
            <a:ext cx="2268675" cy="20158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1B674D5-C064-4DDD-8FE9-D8801F4C0A04}"/>
              </a:ext>
            </a:extLst>
          </p:cNvPr>
          <p:cNvSpPr txBox="1"/>
          <p:nvPr/>
        </p:nvSpPr>
        <p:spPr>
          <a:xfrm>
            <a:off x="3614305" y="3784291"/>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1" name="TextBox 20">
            <a:extLst>
              <a:ext uri="{FF2B5EF4-FFF2-40B4-BE49-F238E27FC236}">
                <a16:creationId xmlns:a16="http://schemas.microsoft.com/office/drawing/2014/main" id="{CAA0715F-CA2B-4594-91FD-D8C6E5E10965}"/>
              </a:ext>
            </a:extLst>
          </p:cNvPr>
          <p:cNvSpPr txBox="1"/>
          <p:nvPr/>
        </p:nvSpPr>
        <p:spPr>
          <a:xfrm>
            <a:off x="6565863" y="3810842"/>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2" name="Rectangle: Rounded Corners 21">
            <a:extLst>
              <a:ext uri="{FF2B5EF4-FFF2-40B4-BE49-F238E27FC236}">
                <a16:creationId xmlns:a16="http://schemas.microsoft.com/office/drawing/2014/main" id="{2DDD40F6-2362-4667-BF5E-80F684666948}"/>
              </a:ext>
              <a:ext uri="{C183D7F6-B498-43B3-948B-1728B52AA6E4}">
                <adec:decorative xmlns="" xmlns:adec="http://schemas.microsoft.com/office/drawing/2017/decorative" val="1"/>
              </a:ext>
            </a:extLst>
          </p:cNvPr>
          <p:cNvSpPr/>
          <p:nvPr/>
        </p:nvSpPr>
        <p:spPr>
          <a:xfrm>
            <a:off x="6370726" y="3730019"/>
            <a:ext cx="2299161" cy="201583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EE47BD82-D8BD-4FB4-9086-D3AD4D447A51}"/>
              </a:ext>
              <a:ext uri="{C183D7F6-B498-43B3-948B-1728B52AA6E4}">
                <adec:decorative xmlns="" xmlns:adec="http://schemas.microsoft.com/office/drawing/2017/decorative" val="1"/>
              </a:ext>
            </a:extLst>
          </p:cNvPr>
          <p:cNvSpPr/>
          <p:nvPr/>
        </p:nvSpPr>
        <p:spPr>
          <a:xfrm>
            <a:off x="3411006" y="3730019"/>
            <a:ext cx="2268675" cy="201583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0" y="1222015"/>
            <a:ext cx="3317490" cy="4924425"/>
          </a:xfrm>
          <a:prstGeom prst="rect">
            <a:avLst/>
          </a:prstGeom>
          <a:noFill/>
        </p:spPr>
        <p:txBody>
          <a:bodyPr wrap="square" rtlCol="0">
            <a:spAutoFit/>
          </a:bodyPr>
          <a:lstStyle/>
          <a:p>
            <a:pPr lvl="1" algn="ctr" fontAlgn="base"/>
            <a:r>
              <a:rPr lang="en-US" sz="2800" b="1" dirty="0" smtClean="0">
                <a:solidFill>
                  <a:schemeClr val="accent1">
                    <a:lumMod val="50000"/>
                  </a:schemeClr>
                </a:solidFill>
              </a:rPr>
              <a:t>​</a:t>
            </a:r>
            <a:endParaRPr lang="en-US" sz="2800" b="1" dirty="0">
              <a:solidFill>
                <a:schemeClr val="accent1">
                  <a:lumMod val="50000"/>
                </a:schemeClr>
              </a:solidFill>
            </a:endParaRPr>
          </a:p>
          <a:p>
            <a:endParaRPr lang="en-US" sz="2800" dirty="0"/>
          </a:p>
          <a:p>
            <a:pPr marL="285750" indent="-285750">
              <a:buClr>
                <a:schemeClr val="accent1">
                  <a:lumMod val="50000"/>
                </a:schemeClr>
              </a:buClr>
              <a:buFont typeface="Arial" panose="020B0604020202020204" pitchFamily="34" charset="0"/>
              <a:buChar char="•"/>
            </a:pPr>
            <a:r>
              <a:rPr lang="en-US" sz="2400" dirty="0" smtClean="0">
                <a:cs typeface="Arial" charset="0"/>
              </a:rPr>
              <a:t>Assessing </a:t>
            </a:r>
            <a:r>
              <a:rPr lang="en-US" sz="2400" dirty="0">
                <a:cs typeface="Arial" charset="0"/>
              </a:rPr>
              <a:t>Efficacy of pedagogical change in university classroom.</a:t>
            </a:r>
          </a:p>
          <a:p>
            <a:pPr marL="285750" indent="-285750">
              <a:buClr>
                <a:schemeClr val="accent1">
                  <a:lumMod val="50000"/>
                </a:schemeClr>
              </a:buClr>
              <a:buFont typeface="Arial" panose="020B0604020202020204" pitchFamily="34" charset="0"/>
              <a:buChar char="•"/>
            </a:pPr>
            <a:r>
              <a:rPr lang="en-US" sz="2400" dirty="0">
                <a:cs typeface="Arial" charset="0"/>
              </a:rPr>
              <a:t>Evaluating e-text effectiveness.</a:t>
            </a:r>
          </a:p>
          <a:p>
            <a:pPr marL="285750" indent="-285750">
              <a:buClr>
                <a:schemeClr val="accent1">
                  <a:lumMod val="50000"/>
                </a:schemeClr>
              </a:buClr>
              <a:buFont typeface="Arial" panose="020B0604020202020204" pitchFamily="34" charset="0"/>
              <a:buChar char="•"/>
            </a:pPr>
            <a:r>
              <a:rPr lang="en-US" sz="2400" dirty="0">
                <a:cs typeface="Arial" charset="0"/>
              </a:rPr>
              <a:t>Improvement of STEM education.</a:t>
            </a:r>
          </a:p>
          <a:p>
            <a:pPr marL="285750" indent="-285750">
              <a:buClr>
                <a:schemeClr val="accent1">
                  <a:lumMod val="50000"/>
                </a:schemeClr>
              </a:buClr>
              <a:buFont typeface="Arial" panose="020B0604020202020204" pitchFamily="34" charset="0"/>
              <a:buChar char="•"/>
            </a:pPr>
            <a:r>
              <a:rPr lang="en-US" sz="2400" dirty="0">
                <a:cs typeface="Arial" charset="0"/>
              </a:rPr>
              <a:t>Promote experiences in Medical Laboratory Science</a:t>
            </a:r>
            <a:r>
              <a:rPr lang="en-US" sz="2400" dirty="0" smtClean="0">
                <a:cs typeface="Arial" charset="0"/>
              </a:rPr>
              <a:t>. (</a:t>
            </a:r>
            <a:r>
              <a:rPr lang="en-US" sz="2400" dirty="0">
                <a:cs typeface="Arial" charset="0"/>
              </a:rPr>
              <a:t>MLS)</a:t>
            </a:r>
          </a:p>
          <a:p>
            <a:endParaRPr lang="en-US" dirty="0">
              <a:solidFill>
                <a:prstClr val="black"/>
              </a:solidFill>
            </a:endParaRPr>
          </a:p>
        </p:txBody>
      </p:sp>
      <p:cxnSp>
        <p:nvCxnSpPr>
          <p:cNvPr id="32" name="Straight Connector 31">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flipH="1">
            <a:off x="521283" y="1768455"/>
            <a:ext cx="2688959"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17" name="TextBox 16"/>
          <p:cNvSpPr txBox="1"/>
          <p:nvPr/>
        </p:nvSpPr>
        <p:spPr>
          <a:xfrm>
            <a:off x="118058" y="1279654"/>
            <a:ext cx="3462223" cy="461665"/>
          </a:xfrm>
          <a:prstGeom prst="rect">
            <a:avLst/>
          </a:prstGeom>
          <a:noFill/>
        </p:spPr>
        <p:txBody>
          <a:bodyPr wrap="square" rtlCol="0">
            <a:spAutoFit/>
          </a:bodyPr>
          <a:lstStyle/>
          <a:p>
            <a:pPr algn="ctr"/>
            <a:r>
              <a:rPr lang="en-US" sz="2400" b="1" dirty="0">
                <a:solidFill>
                  <a:schemeClr val="accent1">
                    <a:lumMod val="50000"/>
                  </a:schemeClr>
                </a:solidFill>
              </a:rPr>
              <a:t>Current </a:t>
            </a:r>
            <a:r>
              <a:rPr lang="en-US" sz="2400" b="1" dirty="0" smtClean="0">
                <a:solidFill>
                  <a:schemeClr val="accent1">
                    <a:lumMod val="50000"/>
                  </a:schemeClr>
                </a:solidFill>
              </a:rPr>
              <a:t>Projects</a:t>
            </a:r>
            <a:endParaRPr lang="en-US" sz="2400" dirty="0"/>
          </a:p>
        </p:txBody>
      </p:sp>
      <p:pic>
        <p:nvPicPr>
          <p:cNvPr id="28" name="Picture 8" descr="nsta sign.JPG"/>
          <p:cNvPicPr>
            <a:picLocks noChangeAspect="1"/>
          </p:cNvPicPr>
          <p:nvPr/>
        </p:nvPicPr>
        <p:blipFill>
          <a:blip r:embed="rId2" cstate="print"/>
          <a:srcRect/>
          <a:stretch>
            <a:fillRect/>
          </a:stretch>
        </p:blipFill>
        <p:spPr bwMode="auto">
          <a:xfrm>
            <a:off x="9980111" y="307922"/>
            <a:ext cx="1763703" cy="236111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9523495" y="2976957"/>
            <a:ext cx="2804555" cy="1477328"/>
          </a:xfrm>
          <a:prstGeom prst="rect">
            <a:avLst/>
          </a:prstGeom>
        </p:spPr>
        <p:txBody>
          <a:bodyPr wrap="square">
            <a:spAutoFit/>
          </a:bodyPr>
          <a:lstStyle/>
          <a:p>
            <a:r>
              <a:rPr lang="en-US" dirty="0">
                <a:solidFill>
                  <a:schemeClr val="bg1"/>
                </a:solidFill>
              </a:rPr>
              <a:t>Interested in </a:t>
            </a:r>
            <a:r>
              <a:rPr lang="en-US" b="1" dirty="0">
                <a:solidFill>
                  <a:schemeClr val="bg1"/>
                </a:solidFill>
              </a:rPr>
              <a:t>Graduate </a:t>
            </a:r>
            <a:r>
              <a:rPr lang="en-US" dirty="0">
                <a:solidFill>
                  <a:schemeClr val="bg1"/>
                </a:solidFill>
              </a:rPr>
              <a:t>or</a:t>
            </a:r>
            <a:r>
              <a:rPr lang="en-US" b="1" dirty="0">
                <a:solidFill>
                  <a:schemeClr val="bg1"/>
                </a:solidFill>
              </a:rPr>
              <a:t> Undergraduate Research </a:t>
            </a:r>
            <a:r>
              <a:rPr lang="en-US" dirty="0">
                <a:solidFill>
                  <a:schemeClr val="bg1"/>
                </a:solidFill>
              </a:rPr>
              <a:t>with Dr. </a:t>
            </a:r>
            <a:r>
              <a:rPr lang="en-US" dirty="0" smtClean="0">
                <a:solidFill>
                  <a:schemeClr val="bg1"/>
                </a:solidFill>
              </a:rPr>
              <a:t>McDaniel? </a:t>
            </a:r>
            <a:r>
              <a:rPr lang="en-US" dirty="0">
                <a:solidFill>
                  <a:schemeClr val="bg1"/>
                </a:solidFill>
              </a:rPr>
              <a:t>Email </a:t>
            </a:r>
            <a:r>
              <a:rPr lang="en-US" dirty="0" smtClean="0">
                <a:solidFill>
                  <a:schemeClr val="bg1"/>
                </a:solidFill>
              </a:rPr>
              <a:t>her </a:t>
            </a:r>
            <a:r>
              <a:rPr lang="en-US" dirty="0">
                <a:solidFill>
                  <a:schemeClr val="bg1"/>
                </a:solidFill>
              </a:rPr>
              <a:t>at </a:t>
            </a:r>
            <a:r>
              <a:rPr lang="en-US" b="1" dirty="0">
                <a:solidFill>
                  <a:schemeClr val="bg1"/>
                </a:solidFill>
              </a:rPr>
              <a:t>k</a:t>
            </a:r>
            <a:r>
              <a:rPr lang="en-US" b="1" dirty="0" smtClean="0">
                <a:solidFill>
                  <a:schemeClr val="bg1"/>
                </a:solidFill>
              </a:rPr>
              <a:t>errie.mcdaniel@wku.edu</a:t>
            </a:r>
            <a:r>
              <a:rPr lang="en-US" dirty="0">
                <a:solidFill>
                  <a:schemeClr val="bg1"/>
                </a:solidFill>
              </a:rPr>
              <a:t>!</a:t>
            </a:r>
            <a:endParaRPr lang="en-US" b="1" dirty="0">
              <a:solidFill>
                <a:schemeClr val="bg1"/>
              </a:solidFill>
            </a:endParaRPr>
          </a:p>
        </p:txBody>
      </p:sp>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l="6250" t="16477" b="6704"/>
          <a:stretch/>
        </p:blipFill>
        <p:spPr>
          <a:xfrm>
            <a:off x="3550231" y="2105575"/>
            <a:ext cx="2086284" cy="128211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3" name="Picture 4" descr="teaching 066.JPG"/>
          <p:cNvPicPr>
            <a:picLocks noChangeAspect="1"/>
          </p:cNvPicPr>
          <p:nvPr/>
        </p:nvPicPr>
        <p:blipFill>
          <a:blip r:embed="rId4" cstate="print"/>
          <a:srcRect/>
          <a:stretch>
            <a:fillRect/>
          </a:stretch>
        </p:blipFill>
        <p:spPr bwMode="auto">
          <a:xfrm>
            <a:off x="6582138" y="2115105"/>
            <a:ext cx="1943100" cy="129540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4" name="Picture 6" descr="http://media-cache-ec0.pinimg.com/avatars/hapsinterest-1353094204_14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5212" y="4891493"/>
            <a:ext cx="1333500" cy="133350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rotWithShape="1">
          <a:blip r:embed="rId6" cstate="print">
            <a:extLst>
              <a:ext uri="{28A0092B-C50C-407E-A947-70E740481C1C}">
                <a14:useLocalDpi xmlns:a14="http://schemas.microsoft.com/office/drawing/2010/main" val="0"/>
              </a:ext>
            </a:extLst>
          </a:blip>
          <a:srcRect t="34653" r="11961" b="15227"/>
          <a:stretch/>
        </p:blipFill>
        <p:spPr>
          <a:xfrm>
            <a:off x="4564444" y="4175947"/>
            <a:ext cx="3212365" cy="121920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5577795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475273" y="681037"/>
            <a:ext cx="8378529" cy="1325563"/>
          </a:xfrm>
        </p:spPr>
        <p:txBody>
          <a:bodyPr>
            <a:normAutofit/>
          </a:bodyPr>
          <a:lstStyle/>
          <a:p>
            <a:r>
              <a:rPr lang="en-US" dirty="0">
                <a:solidFill>
                  <a:schemeClr val="accent5">
                    <a:lumMod val="50000"/>
                  </a:schemeClr>
                </a:solidFill>
                <a:latin typeface="Rockwell" panose="02060603020205020403" pitchFamily="18" charset="0"/>
              </a:rPr>
              <a:t>Dr</a:t>
            </a:r>
            <a:r>
              <a:rPr lang="en-US" dirty="0" smtClean="0">
                <a:solidFill>
                  <a:schemeClr val="accent5">
                    <a:lumMod val="50000"/>
                  </a:schemeClr>
                </a:solidFill>
                <a:latin typeface="Rockwell" panose="02060603020205020403" pitchFamily="18" charset="0"/>
              </a:rPr>
              <a:t>. Albert Meier</a:t>
            </a:r>
            <a:br>
              <a:rPr lang="en-US" dirty="0" smtClean="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University of Georgia</a:t>
            </a:r>
            <a:br>
              <a:rPr lang="en-US" sz="1800" dirty="0" smtClean="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Professor</a:t>
            </a:r>
            <a:endParaRPr lang="en-US" dirty="0">
              <a:solidFill>
                <a:schemeClr val="accent5">
                  <a:lumMod val="50000"/>
                </a:schemeClr>
              </a:solidFill>
              <a:latin typeface="Rockwell" panose="02060603020205020403" pitchFamily="18" charset="0"/>
            </a:endParaRPr>
          </a:p>
        </p:txBody>
      </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6840"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343883" y="1845895"/>
            <a:ext cx="8378825" cy="4758724"/>
          </a:xfrm>
        </p:spPr>
        <p:txBody>
          <a:bodyPr>
            <a:normAutofit lnSpcReduction="10000"/>
          </a:bodyPr>
          <a:lstStyle/>
          <a:p>
            <a:pPr marL="109728" indent="0" algn="ctr">
              <a:buNone/>
            </a:pPr>
            <a:r>
              <a:rPr lang="en-US" b="1" u="sng" dirty="0" smtClean="0">
                <a:solidFill>
                  <a:schemeClr val="accent1">
                    <a:lumMod val="50000"/>
                  </a:schemeClr>
                </a:solidFill>
                <a:effectLst/>
                <a:ea typeface="Tahoma" panose="020B0604030504040204" pitchFamily="34" charset="0"/>
                <a:cs typeface="Tahoma" panose="020B0604030504040204" pitchFamily="34" charset="0"/>
              </a:rPr>
              <a:t>Courses</a:t>
            </a:r>
          </a:p>
          <a:p>
            <a:pPr marL="566928" indent="-457200">
              <a:buClr>
                <a:schemeClr val="accent1">
                  <a:lumMod val="50000"/>
                </a:schemeClr>
              </a:buClr>
            </a:pPr>
            <a:r>
              <a:rPr lang="en-US" dirty="0"/>
              <a:t>BIOL 315 </a:t>
            </a:r>
            <a:r>
              <a:rPr lang="en-US" dirty="0" smtClean="0"/>
              <a:t>Ecology</a:t>
            </a:r>
          </a:p>
          <a:p>
            <a:pPr marL="566928" indent="-457200">
              <a:buClr>
                <a:schemeClr val="accent1">
                  <a:lumMod val="50000"/>
                </a:schemeClr>
              </a:buClr>
            </a:pPr>
            <a:r>
              <a:rPr lang="en-US" dirty="0" smtClean="0"/>
              <a:t>BIOL 515 Advanced Ecology</a:t>
            </a:r>
          </a:p>
          <a:p>
            <a:pPr marL="566928" indent="-457200">
              <a:buClr>
                <a:schemeClr val="accent1">
                  <a:lumMod val="50000"/>
                </a:schemeClr>
              </a:buClr>
            </a:pPr>
            <a:r>
              <a:rPr lang="en-US" dirty="0" smtClean="0"/>
              <a:t>BIOL 598 Graduate Seminar</a:t>
            </a:r>
          </a:p>
          <a:p>
            <a:pPr marL="109728" indent="0" algn="ctr">
              <a:buClr>
                <a:schemeClr val="accent1">
                  <a:lumMod val="50000"/>
                </a:schemeClr>
              </a:buClr>
              <a:buNone/>
            </a:pPr>
            <a:r>
              <a:rPr lang="en-US" b="1" u="sng" dirty="0" smtClean="0">
                <a:solidFill>
                  <a:schemeClr val="accent1">
                    <a:lumMod val="50000"/>
                  </a:schemeClr>
                </a:solidFill>
              </a:rPr>
              <a:t>Research</a:t>
            </a:r>
          </a:p>
          <a:p>
            <a:pPr>
              <a:buClr>
                <a:schemeClr val="accent1">
                  <a:lumMod val="50000"/>
                </a:schemeClr>
              </a:buClr>
            </a:pPr>
            <a:r>
              <a:rPr lang="en-US" dirty="0"/>
              <a:t>Ecology, Biodiversity, and Conservation Biology. </a:t>
            </a:r>
          </a:p>
          <a:p>
            <a:pPr>
              <a:buClr>
                <a:schemeClr val="accent1">
                  <a:lumMod val="50000"/>
                </a:schemeClr>
              </a:buClr>
            </a:pPr>
            <a:r>
              <a:rPr lang="en-US" dirty="0"/>
              <a:t>Eastern Old Growth</a:t>
            </a:r>
          </a:p>
          <a:p>
            <a:pPr>
              <a:buClr>
                <a:schemeClr val="accent1">
                  <a:lumMod val="50000"/>
                </a:schemeClr>
              </a:buClr>
            </a:pPr>
            <a:r>
              <a:rPr lang="en-US" dirty="0"/>
              <a:t>Response of forest herbs to disturbance</a:t>
            </a:r>
          </a:p>
          <a:p>
            <a:pPr>
              <a:buClr>
                <a:schemeClr val="accent1">
                  <a:lumMod val="50000"/>
                </a:schemeClr>
              </a:buClr>
            </a:pPr>
            <a:r>
              <a:rPr lang="en-US" dirty="0"/>
              <a:t>Upper Green River Research</a:t>
            </a:r>
          </a:p>
          <a:p>
            <a:pPr>
              <a:buClr>
                <a:schemeClr val="accent1">
                  <a:lumMod val="50000"/>
                </a:schemeClr>
              </a:buClr>
            </a:pPr>
            <a:r>
              <a:rPr lang="en-US" dirty="0"/>
              <a:t>Systems Ecology and Network Analysis</a:t>
            </a:r>
            <a:endParaRPr lang="en-US" b="1" u="sng" dirty="0" smtClean="0">
              <a:solidFill>
                <a:schemeClr val="accent1">
                  <a:lumMod val="50000"/>
                </a:schemeClr>
              </a:solidFill>
            </a:endParaRPr>
          </a:p>
          <a:p>
            <a:pPr marL="109728" indent="0" algn="ctr">
              <a:buNone/>
            </a:pPr>
            <a:endParaRPr lang="en-US" dirty="0" smtClean="0"/>
          </a:p>
          <a:p>
            <a:pPr marL="109728" indent="0" algn="ctr">
              <a:buNone/>
            </a:pPr>
            <a:endParaRPr lang="en-US" dirty="0" smtClean="0"/>
          </a:p>
        </p:txBody>
      </p:sp>
      <p:grpSp>
        <p:nvGrpSpPr>
          <p:cNvPr id="14" name="Group 13">
            <a:extLst>
              <a:ext uri="{FF2B5EF4-FFF2-40B4-BE49-F238E27FC236}">
                <a16:creationId xmlns:a16="http://schemas.microsoft.com/office/drawing/2014/main" id="{E9B0D6B0-E1C3-974B-9D71-2606BDD4BA93}"/>
              </a:ext>
              <a:ext uri="{C183D7F6-B498-43B3-948B-1728B52AA6E4}">
                <adec:decorative xmlns="" xmlns:adec="http://schemas.microsoft.com/office/drawing/2017/decorative" val="1"/>
              </a:ext>
            </a:extLst>
          </p:cNvPr>
          <p:cNvGrpSpPr/>
          <p:nvPr/>
        </p:nvGrpSpPr>
        <p:grpSpPr>
          <a:xfrm>
            <a:off x="8995117" y="-239917"/>
            <a:ext cx="3668917" cy="7097917"/>
            <a:chOff x="9007532" y="-239917"/>
            <a:chExt cx="3668917" cy="7097917"/>
          </a:xfrm>
        </p:grpSpPr>
        <p:grpSp>
          <p:nvGrpSpPr>
            <p:cNvPr id="15" name="Group 14">
              <a:extLst>
                <a:ext uri="{FF2B5EF4-FFF2-40B4-BE49-F238E27FC236}">
                  <a16:creationId xmlns:a16="http://schemas.microsoft.com/office/drawing/2014/main" id="{70CC9B5C-26E3-EB47-9B81-9D9176DDD529}"/>
                </a:ext>
              </a:extLst>
            </p:cNvPr>
            <p:cNvGrpSpPr/>
            <p:nvPr/>
          </p:nvGrpSpPr>
          <p:grpSpPr>
            <a:xfrm>
              <a:off x="9055676" y="0"/>
              <a:ext cx="3136324" cy="6858000"/>
              <a:chOff x="9055676" y="0"/>
              <a:chExt cx="3136324" cy="6858000"/>
            </a:xfrm>
          </p:grpSpPr>
          <p:sp>
            <p:nvSpPr>
              <p:cNvPr id="17" name="Rectangle 16">
                <a:extLst>
                  <a:ext uri="{FF2B5EF4-FFF2-40B4-BE49-F238E27FC236}">
                    <a16:creationId xmlns:a16="http://schemas.microsoft.com/office/drawing/2014/main" id="{ADDFD91F-9E9D-5C4C-A486-6ECEF1CF6D0A}"/>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6BB33B5-1E85-FE40-81B6-041ACAD7B622}"/>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9B4E10E-2E73-9D42-81E5-67B2AD0B365A}"/>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5AB2211-83B1-8348-8005-2D6B82EB8ADC}"/>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A574D47-EEB9-6E46-82F8-B354AA455145}"/>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Graphic 15" descr="Clipboard">
              <a:extLst>
                <a:ext uri="{FF2B5EF4-FFF2-40B4-BE49-F238E27FC236}">
                  <a16:creationId xmlns:a16="http://schemas.microsoft.com/office/drawing/2014/main" id="{EA87EE3B-64F6-E347-B429-EE9FF383C1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56" name="Text Placeholder 3">
            <a:extLst>
              <a:ext uri="{FF2B5EF4-FFF2-40B4-BE49-F238E27FC236}">
                <a16:creationId xmlns:a16="http://schemas.microsoft.com/office/drawing/2014/main" id="{17760BAA-742D-1B41-9C86-DBE5627CA090}"/>
              </a:ext>
            </a:extLst>
          </p:cNvPr>
          <p:cNvSpPr txBox="1">
            <a:spLocks/>
          </p:cNvSpPr>
          <p:nvPr/>
        </p:nvSpPr>
        <p:spPr>
          <a:xfrm>
            <a:off x="520988" y="1825625"/>
            <a:ext cx="83788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grpSp>
        <p:nvGrpSpPr>
          <p:cNvPr id="24" name="Group 23"/>
          <p:cNvGrpSpPr/>
          <p:nvPr/>
        </p:nvGrpSpPr>
        <p:grpSpPr>
          <a:xfrm>
            <a:off x="9136685" y="-76302"/>
            <a:ext cx="3668917" cy="6934302"/>
            <a:chOff x="9136685" y="-76302"/>
            <a:chExt cx="3668917" cy="6934302"/>
          </a:xfrm>
        </p:grpSpPr>
        <p:grpSp>
          <p:nvGrpSpPr>
            <p:cNvPr id="25" name="Group 24"/>
            <p:cNvGrpSpPr/>
            <p:nvPr/>
          </p:nvGrpSpPr>
          <p:grpSpPr>
            <a:xfrm>
              <a:off x="9136685" y="-8792"/>
              <a:ext cx="3140194" cy="6866792"/>
              <a:chOff x="9136685" y="-8792"/>
              <a:chExt cx="3140194" cy="6866792"/>
            </a:xfrm>
          </p:grpSpPr>
          <p:grpSp>
            <p:nvGrpSpPr>
              <p:cNvPr id="27" name="Group 26">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29" name="Rectangle 28">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Rectangle 27"/>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136685" y="-76302"/>
              <a:ext cx="3668917" cy="3668917"/>
            </a:xfrm>
            <a:prstGeom prst="rect">
              <a:avLst/>
            </a:prstGeom>
          </p:spPr>
        </p:pic>
      </p:grpSp>
      <p:sp>
        <p:nvSpPr>
          <p:cNvPr id="3" name="Rectangle 2"/>
          <p:cNvSpPr/>
          <p:nvPr/>
        </p:nvSpPr>
        <p:spPr>
          <a:xfrm>
            <a:off x="9522283" y="3429000"/>
            <a:ext cx="2483450" cy="1754326"/>
          </a:xfrm>
          <a:prstGeom prst="rect">
            <a:avLst/>
          </a:prstGeom>
        </p:spPr>
        <p:txBody>
          <a:bodyPr wrap="square">
            <a:spAutoFit/>
          </a:bodyPr>
          <a:lstStyle/>
          <a:p>
            <a:pPr algn="ctr"/>
            <a:r>
              <a:rPr lang="en-US" b="1" u="sng" dirty="0" smtClean="0">
                <a:solidFill>
                  <a:schemeClr val="bg1"/>
                </a:solidFill>
              </a:rPr>
              <a:t>Biography</a:t>
            </a:r>
          </a:p>
          <a:p>
            <a:pPr algn="ctr"/>
            <a:endParaRPr lang="en-US" b="1" u="sng" dirty="0" smtClean="0">
              <a:solidFill>
                <a:schemeClr val="bg1"/>
              </a:solidFill>
            </a:endParaRPr>
          </a:p>
          <a:p>
            <a:r>
              <a:rPr lang="en-US" b="1" dirty="0">
                <a:solidFill>
                  <a:schemeClr val="bg1"/>
                </a:solidFill>
              </a:rPr>
              <a:t>Ph.D.</a:t>
            </a:r>
            <a:r>
              <a:rPr lang="en-US" dirty="0">
                <a:solidFill>
                  <a:schemeClr val="bg1"/>
                </a:solidFill>
              </a:rPr>
              <a:t> – University of Georgia</a:t>
            </a:r>
          </a:p>
          <a:p>
            <a:pPr algn="ctr"/>
            <a:endParaRPr lang="en-US" b="1" u="sng" dirty="0">
              <a:solidFill>
                <a:schemeClr val="bg1"/>
              </a:solidFill>
            </a:endParaRPr>
          </a:p>
          <a:p>
            <a:pPr algn="ctr"/>
            <a:endParaRPr lang="en-US" b="1" u="sng" dirty="0">
              <a:solidFill>
                <a:schemeClr val="bg1"/>
              </a:solidFill>
            </a:endParaRPr>
          </a:p>
        </p:txBody>
      </p:sp>
      <p:pic>
        <p:nvPicPr>
          <p:cNvPr id="23" name="Picture 2"/>
          <p:cNvPicPr>
            <a:picLocks noChangeAspect="1" noChangeArrowheads="1"/>
          </p:cNvPicPr>
          <p:nvPr/>
        </p:nvPicPr>
        <p:blipFill>
          <a:blip r:embed="rId5" cstate="print"/>
          <a:srcRect/>
          <a:stretch>
            <a:fillRect/>
          </a:stretch>
        </p:blipFill>
        <p:spPr bwMode="auto">
          <a:xfrm>
            <a:off x="10214291" y="1030906"/>
            <a:ext cx="1548720" cy="195138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6"/>
          <a:stretch>
            <a:fillRect/>
          </a:stretch>
        </p:blipFill>
        <p:spPr>
          <a:xfrm>
            <a:off x="10387638" y="4754053"/>
            <a:ext cx="1038600" cy="1751959"/>
          </a:xfrm>
          <a:prstGeom prst="rect">
            <a:avLst/>
          </a:prstGeom>
        </p:spPr>
      </p:pic>
    </p:spTree>
    <p:extLst>
      <p:ext uri="{BB962C8B-B14F-4D97-AF65-F5344CB8AC3E}">
        <p14:creationId xmlns:p14="http://schemas.microsoft.com/office/powerpoint/2010/main" val="354941728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3" y="96966"/>
            <a:ext cx="8378529" cy="1027257"/>
          </a:xfrm>
        </p:spPr>
        <p:txBody>
          <a:bodyPr/>
          <a:lstStyle/>
          <a:p>
            <a:r>
              <a:rPr lang="en-US" dirty="0">
                <a:solidFill>
                  <a:schemeClr val="accent5">
                    <a:lumMod val="50000"/>
                  </a:schemeClr>
                </a:solidFill>
                <a:latin typeface="Rockwell" panose="02060603020205020403" pitchFamily="18" charset="0"/>
              </a:rPr>
              <a:t>Research </a:t>
            </a:r>
            <a:r>
              <a:rPr lang="en-US" dirty="0" smtClean="0">
                <a:solidFill>
                  <a:schemeClr val="accent5">
                    <a:lumMod val="50000"/>
                  </a:schemeClr>
                </a:solidFill>
                <a:latin typeface="Rockwell" panose="02060603020205020403" pitchFamily="18" charset="0"/>
              </a:rPr>
              <a:t>by Dr. Meier</a:t>
            </a:r>
            <a:endParaRPr lang="en-US" dirty="0">
              <a:solidFill>
                <a:schemeClr val="accent5">
                  <a:lumMod val="50000"/>
                </a:schemeClr>
              </a:solidFill>
              <a:latin typeface="Rockwell" panose="02060603020205020403" pitchFamily="18" charset="0"/>
            </a:endParaRPr>
          </a:p>
        </p:txBody>
      </p:sp>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214030" cy="6858000"/>
            <a:chOff x="9055676" y="0"/>
            <a:chExt cx="3214030" cy="6858000"/>
          </a:xfrm>
        </p:grpSpPr>
        <p:sp>
          <p:nvSpPr>
            <p:cNvPr id="4" name="Rectangle 3">
              <a:extLst>
                <a:ext uri="{FF2B5EF4-FFF2-40B4-BE49-F238E27FC236}">
                  <a16:creationId xmlns:a16="http://schemas.microsoft.com/office/drawing/2014/main" id="{403AE892-EBD6-40F1-851B-FEADBD59429F}"/>
                </a:ext>
              </a:extLst>
            </p:cNvPr>
            <p:cNvSpPr/>
            <p:nvPr/>
          </p:nvSpPr>
          <p:spPr>
            <a:xfrm>
              <a:off x="9299638"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Rounded Corners 8">
            <a:extLst>
              <a:ext uri="{FF2B5EF4-FFF2-40B4-BE49-F238E27FC236}">
                <a16:creationId xmlns:a16="http://schemas.microsoft.com/office/drawing/2014/main" id="{5D83E472-316B-42B5-9901-2C007C5B7144}"/>
              </a:ext>
              <a:ext uri="{C183D7F6-B498-43B3-948B-1728B52AA6E4}">
                <adec:decorative xmlns="" xmlns:adec="http://schemas.microsoft.com/office/drawing/2017/decorative" val="1"/>
              </a:ext>
            </a:extLst>
          </p:cNvPr>
          <p:cNvSpPr/>
          <p:nvPr/>
        </p:nvSpPr>
        <p:spPr>
          <a:xfrm rot="5400000">
            <a:off x="4901217" y="1706528"/>
            <a:ext cx="2268675" cy="1832578"/>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9463B806-86C1-44AC-8470-6E6761DC7613}"/>
              </a:ext>
              <a:ext uri="{C183D7F6-B498-43B3-948B-1728B52AA6E4}">
                <adec:decorative xmlns="" xmlns:adec="http://schemas.microsoft.com/office/drawing/2017/decorative" val="1"/>
              </a:ext>
            </a:extLst>
          </p:cNvPr>
          <p:cNvSpPr/>
          <p:nvPr/>
        </p:nvSpPr>
        <p:spPr>
          <a:xfrm rot="5400000">
            <a:off x="4951269" y="3883575"/>
            <a:ext cx="2268675" cy="201583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EE42B7D-A1DC-4708-8147-D9D746BA73E8}"/>
              </a:ext>
              <a:ext uri="{C183D7F6-B498-43B3-948B-1728B52AA6E4}">
                <adec:decorative xmlns="" xmlns:adec="http://schemas.microsoft.com/office/drawing/2017/decorative" val="1"/>
              </a:ext>
            </a:extLst>
          </p:cNvPr>
          <p:cNvSpPr/>
          <p:nvPr/>
        </p:nvSpPr>
        <p:spPr>
          <a:xfrm>
            <a:off x="3472300" y="1768455"/>
            <a:ext cx="2268675" cy="20158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86051D9B-1137-438D-A466-460D44ED3361}"/>
              </a:ext>
              <a:ext uri="{C183D7F6-B498-43B3-948B-1728B52AA6E4}">
                <adec:decorative xmlns="" xmlns:adec="http://schemas.microsoft.com/office/drawing/2017/decorative" val="1"/>
              </a:ext>
            </a:extLst>
          </p:cNvPr>
          <p:cNvSpPr/>
          <p:nvPr/>
        </p:nvSpPr>
        <p:spPr>
          <a:xfrm>
            <a:off x="6426359" y="1768455"/>
            <a:ext cx="2268675" cy="20158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1B674D5-C064-4DDD-8FE9-D8801F4C0A04}"/>
              </a:ext>
            </a:extLst>
          </p:cNvPr>
          <p:cNvSpPr txBox="1"/>
          <p:nvPr/>
        </p:nvSpPr>
        <p:spPr>
          <a:xfrm>
            <a:off x="3614305" y="3784291"/>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1" name="TextBox 20">
            <a:extLst>
              <a:ext uri="{FF2B5EF4-FFF2-40B4-BE49-F238E27FC236}">
                <a16:creationId xmlns:a16="http://schemas.microsoft.com/office/drawing/2014/main" id="{CAA0715F-CA2B-4594-91FD-D8C6E5E10965}"/>
              </a:ext>
            </a:extLst>
          </p:cNvPr>
          <p:cNvSpPr txBox="1"/>
          <p:nvPr/>
        </p:nvSpPr>
        <p:spPr>
          <a:xfrm>
            <a:off x="6565863" y="3810842"/>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2" name="Rectangle: Rounded Corners 21">
            <a:extLst>
              <a:ext uri="{FF2B5EF4-FFF2-40B4-BE49-F238E27FC236}">
                <a16:creationId xmlns:a16="http://schemas.microsoft.com/office/drawing/2014/main" id="{2DDD40F6-2362-4667-BF5E-80F684666948}"/>
              </a:ext>
              <a:ext uri="{C183D7F6-B498-43B3-948B-1728B52AA6E4}">
                <adec:decorative xmlns="" xmlns:adec="http://schemas.microsoft.com/office/drawing/2017/decorative" val="1"/>
              </a:ext>
            </a:extLst>
          </p:cNvPr>
          <p:cNvSpPr/>
          <p:nvPr/>
        </p:nvSpPr>
        <p:spPr>
          <a:xfrm>
            <a:off x="6370726" y="3730019"/>
            <a:ext cx="2299161" cy="201583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EE47BD82-D8BD-4FB4-9086-D3AD4D447A51}"/>
              </a:ext>
              <a:ext uri="{C183D7F6-B498-43B3-948B-1728B52AA6E4}">
                <adec:decorative xmlns="" xmlns:adec="http://schemas.microsoft.com/office/drawing/2017/decorative" val="1"/>
              </a:ext>
            </a:extLst>
          </p:cNvPr>
          <p:cNvSpPr/>
          <p:nvPr/>
        </p:nvSpPr>
        <p:spPr>
          <a:xfrm>
            <a:off x="3411006" y="3730019"/>
            <a:ext cx="2268675" cy="201583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0" y="1222015"/>
            <a:ext cx="3317490" cy="4924425"/>
          </a:xfrm>
          <a:prstGeom prst="rect">
            <a:avLst/>
          </a:prstGeom>
          <a:noFill/>
        </p:spPr>
        <p:txBody>
          <a:bodyPr wrap="square" rtlCol="0">
            <a:spAutoFit/>
          </a:bodyPr>
          <a:lstStyle/>
          <a:p>
            <a:pPr lvl="1" algn="ctr" fontAlgn="base"/>
            <a:r>
              <a:rPr lang="en-US" sz="2800" b="1" dirty="0" smtClean="0">
                <a:solidFill>
                  <a:schemeClr val="accent1">
                    <a:lumMod val="50000"/>
                  </a:schemeClr>
                </a:solidFill>
              </a:rPr>
              <a:t>​</a:t>
            </a:r>
            <a:endParaRPr lang="en-US" sz="2800" b="1" dirty="0">
              <a:solidFill>
                <a:schemeClr val="accent1">
                  <a:lumMod val="50000"/>
                </a:schemeClr>
              </a:solidFill>
            </a:endParaRPr>
          </a:p>
          <a:p>
            <a:endParaRPr lang="en-US" sz="2800" dirty="0"/>
          </a:p>
          <a:p>
            <a:pPr marL="285750" indent="-285750">
              <a:buClr>
                <a:schemeClr val="accent1">
                  <a:lumMod val="50000"/>
                </a:schemeClr>
              </a:buClr>
              <a:buFont typeface="Arial" pitchFamily="34" charset="0"/>
              <a:buChar char="•"/>
            </a:pPr>
            <a:r>
              <a:rPr lang="en-US" sz="2400" dirty="0">
                <a:solidFill>
                  <a:prstClr val="black"/>
                </a:solidFill>
              </a:rPr>
              <a:t>Ecology, Biodiversity, and Conservation Biology. </a:t>
            </a:r>
          </a:p>
          <a:p>
            <a:pPr marL="285750" indent="-285750">
              <a:buClr>
                <a:schemeClr val="accent1">
                  <a:lumMod val="50000"/>
                </a:schemeClr>
              </a:buClr>
              <a:buFont typeface="Arial" pitchFamily="34" charset="0"/>
              <a:buChar char="•"/>
            </a:pPr>
            <a:r>
              <a:rPr lang="en-US" sz="2400" dirty="0">
                <a:solidFill>
                  <a:prstClr val="black"/>
                </a:solidFill>
              </a:rPr>
              <a:t>Eastern Old Growth</a:t>
            </a:r>
          </a:p>
          <a:p>
            <a:pPr marL="285750" indent="-285750">
              <a:buClr>
                <a:schemeClr val="accent1">
                  <a:lumMod val="50000"/>
                </a:schemeClr>
              </a:buClr>
              <a:buFont typeface="Arial" pitchFamily="34" charset="0"/>
              <a:buChar char="•"/>
            </a:pPr>
            <a:r>
              <a:rPr lang="en-US" sz="2400" dirty="0">
                <a:solidFill>
                  <a:prstClr val="black"/>
                </a:solidFill>
              </a:rPr>
              <a:t>Response of forest herbs to disturbance</a:t>
            </a:r>
          </a:p>
          <a:p>
            <a:pPr marL="285750" indent="-285750">
              <a:buClr>
                <a:schemeClr val="accent1">
                  <a:lumMod val="50000"/>
                </a:schemeClr>
              </a:buClr>
              <a:buFont typeface="Arial" pitchFamily="34" charset="0"/>
              <a:buChar char="•"/>
            </a:pPr>
            <a:r>
              <a:rPr lang="en-US" sz="2400" dirty="0">
                <a:solidFill>
                  <a:prstClr val="black"/>
                </a:solidFill>
              </a:rPr>
              <a:t>Upper Green River Research</a:t>
            </a:r>
          </a:p>
          <a:p>
            <a:pPr marL="285750" indent="-285750">
              <a:buClr>
                <a:schemeClr val="accent1">
                  <a:lumMod val="50000"/>
                </a:schemeClr>
              </a:buClr>
              <a:buFont typeface="Arial" pitchFamily="34" charset="0"/>
              <a:buChar char="•"/>
            </a:pPr>
            <a:r>
              <a:rPr lang="en-US" sz="2400" dirty="0">
                <a:solidFill>
                  <a:prstClr val="black"/>
                </a:solidFill>
              </a:rPr>
              <a:t>Systems Ecology and Network Analysis</a:t>
            </a:r>
          </a:p>
          <a:p>
            <a:endParaRPr lang="en-US" dirty="0">
              <a:solidFill>
                <a:prstClr val="black"/>
              </a:solidFill>
            </a:endParaRPr>
          </a:p>
        </p:txBody>
      </p:sp>
      <p:cxnSp>
        <p:nvCxnSpPr>
          <p:cNvPr id="32" name="Straight Connector 31">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flipH="1">
            <a:off x="521283" y="1768455"/>
            <a:ext cx="2688959"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17" name="TextBox 16"/>
          <p:cNvSpPr txBox="1"/>
          <p:nvPr/>
        </p:nvSpPr>
        <p:spPr>
          <a:xfrm>
            <a:off x="118058" y="1279654"/>
            <a:ext cx="3462223" cy="461665"/>
          </a:xfrm>
          <a:prstGeom prst="rect">
            <a:avLst/>
          </a:prstGeom>
          <a:noFill/>
        </p:spPr>
        <p:txBody>
          <a:bodyPr wrap="square" rtlCol="0">
            <a:spAutoFit/>
          </a:bodyPr>
          <a:lstStyle/>
          <a:p>
            <a:pPr algn="ctr"/>
            <a:r>
              <a:rPr lang="en-US" sz="2400" b="1" dirty="0">
                <a:solidFill>
                  <a:schemeClr val="accent1">
                    <a:lumMod val="50000"/>
                  </a:schemeClr>
                </a:solidFill>
              </a:rPr>
              <a:t>Current </a:t>
            </a:r>
            <a:r>
              <a:rPr lang="en-US" sz="2400" b="1" dirty="0" smtClean="0">
                <a:solidFill>
                  <a:schemeClr val="accent1">
                    <a:lumMod val="50000"/>
                  </a:schemeClr>
                </a:solidFill>
              </a:rPr>
              <a:t>Projects</a:t>
            </a:r>
            <a:endParaRPr lang="en-US" sz="2400" dirty="0"/>
          </a:p>
        </p:txBody>
      </p:sp>
      <p:sp>
        <p:nvSpPr>
          <p:cNvPr id="11" name="Rectangle 10"/>
          <p:cNvSpPr/>
          <p:nvPr/>
        </p:nvSpPr>
        <p:spPr>
          <a:xfrm>
            <a:off x="9542857" y="2296458"/>
            <a:ext cx="2804555" cy="1200329"/>
          </a:xfrm>
          <a:prstGeom prst="rect">
            <a:avLst/>
          </a:prstGeom>
        </p:spPr>
        <p:txBody>
          <a:bodyPr wrap="square">
            <a:spAutoFit/>
          </a:bodyPr>
          <a:lstStyle/>
          <a:p>
            <a:r>
              <a:rPr lang="en-US" dirty="0">
                <a:solidFill>
                  <a:schemeClr val="bg1"/>
                </a:solidFill>
              </a:rPr>
              <a:t>Interested in </a:t>
            </a:r>
            <a:r>
              <a:rPr lang="en-US" b="1" dirty="0">
                <a:solidFill>
                  <a:schemeClr val="bg1"/>
                </a:solidFill>
              </a:rPr>
              <a:t>Graduate </a:t>
            </a:r>
            <a:r>
              <a:rPr lang="en-US" dirty="0">
                <a:solidFill>
                  <a:schemeClr val="bg1"/>
                </a:solidFill>
              </a:rPr>
              <a:t>or</a:t>
            </a:r>
            <a:r>
              <a:rPr lang="en-US" b="1" dirty="0">
                <a:solidFill>
                  <a:schemeClr val="bg1"/>
                </a:solidFill>
              </a:rPr>
              <a:t> Undergraduate Research </a:t>
            </a:r>
            <a:r>
              <a:rPr lang="en-US" dirty="0">
                <a:solidFill>
                  <a:schemeClr val="bg1"/>
                </a:solidFill>
              </a:rPr>
              <a:t>with Dr. </a:t>
            </a:r>
            <a:r>
              <a:rPr lang="en-US" dirty="0" smtClean="0">
                <a:solidFill>
                  <a:schemeClr val="bg1"/>
                </a:solidFill>
              </a:rPr>
              <a:t>Meier? </a:t>
            </a:r>
            <a:r>
              <a:rPr lang="en-US" dirty="0">
                <a:solidFill>
                  <a:schemeClr val="bg1"/>
                </a:solidFill>
              </a:rPr>
              <a:t>Email </a:t>
            </a:r>
            <a:r>
              <a:rPr lang="en-US" dirty="0" smtClean="0">
                <a:solidFill>
                  <a:schemeClr val="bg1"/>
                </a:solidFill>
              </a:rPr>
              <a:t>him at </a:t>
            </a:r>
            <a:r>
              <a:rPr lang="en-US" b="1" dirty="0" smtClean="0">
                <a:solidFill>
                  <a:schemeClr val="bg1"/>
                </a:solidFill>
              </a:rPr>
              <a:t>albert.meier@wku.edu</a:t>
            </a:r>
            <a:r>
              <a:rPr lang="en-US" dirty="0" smtClean="0">
                <a:solidFill>
                  <a:schemeClr val="bg1"/>
                </a:solidFill>
              </a:rPr>
              <a:t>!</a:t>
            </a:r>
            <a:endParaRPr lang="en-US" b="1" dirty="0">
              <a:solidFill>
                <a:schemeClr val="bg1"/>
              </a:solidFill>
            </a:endParaRPr>
          </a:p>
        </p:txBody>
      </p:sp>
      <p:pic>
        <p:nvPicPr>
          <p:cNvPr id="26" name="Picture 3" descr="C:\Users\WKUUSER\Desktop\Picture folder\DSCN0008(14).JP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471669" y="3838563"/>
            <a:ext cx="3083485" cy="1786454"/>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603189" y="2001687"/>
            <a:ext cx="1993467" cy="1495100"/>
          </a:xfrm>
          <a:prstGeom prst="rect">
            <a:avLst/>
          </a:prstGeom>
          <a:ln w="9525">
            <a:solidFill>
              <a:schemeClr val="bg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377" y="2020976"/>
            <a:ext cx="1955800" cy="1466850"/>
          </a:xfrm>
          <a:prstGeom prst="rect">
            <a:avLst/>
          </a:prstGeom>
          <a:ln w="9525">
            <a:solidFill>
              <a:schemeClr val="bg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80418" y="393101"/>
            <a:ext cx="2811582" cy="1462243"/>
          </a:xfrm>
          <a:prstGeom prst="rect">
            <a:avLst/>
          </a:prstGeom>
        </p:spPr>
      </p:pic>
      <p:pic>
        <p:nvPicPr>
          <p:cNvPr id="41" name="Picture 40"/>
          <p:cNvPicPr>
            <a:picLocks noChangeAspect="1"/>
          </p:cNvPicPr>
          <p:nvPr/>
        </p:nvPicPr>
        <p:blipFill>
          <a:blip r:embed="rId6">
            <a:biLevel thresh="50000"/>
            <a:extLst>
              <a:ext uri="{BEBA8EAE-BF5A-486C-A8C5-ECC9F3942E4B}">
                <a14:imgProps xmlns:a14="http://schemas.microsoft.com/office/drawing/2010/main">
                  <a14:imgLayer r:embed="rId7">
                    <a14:imgEffect>
                      <a14:colorTemperature colorTemp="1500"/>
                    </a14:imgEffect>
                    <a14:imgEffect>
                      <a14:saturation sat="0"/>
                    </a14:imgEffect>
                  </a14:imgLayer>
                </a14:imgProps>
              </a:ext>
            </a:extLst>
          </a:blip>
          <a:stretch>
            <a:fillRect/>
          </a:stretch>
        </p:blipFill>
        <p:spPr>
          <a:xfrm rot="19623087">
            <a:off x="9173155" y="4576317"/>
            <a:ext cx="1738901" cy="1738901"/>
          </a:xfrm>
          <a:prstGeom prst="rect">
            <a:avLst/>
          </a:prstGeom>
        </p:spPr>
      </p:pic>
      <p:pic>
        <p:nvPicPr>
          <p:cNvPr id="42"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rot="20520790">
            <a:off x="10587867" y="5108434"/>
            <a:ext cx="1488402" cy="1488402"/>
          </a:xfrm>
          <a:prstGeom prst="rect">
            <a:avLst/>
          </a:prstGeom>
        </p:spPr>
      </p:pic>
      <p:pic>
        <p:nvPicPr>
          <p:cNvPr id="43" name="Graphic 10" descr="Microscope">
            <a:extLst>
              <a:ext uri="{FF2B5EF4-FFF2-40B4-BE49-F238E27FC236}">
                <a16:creationId xmlns:a16="http://schemas.microsoft.com/office/drawing/2014/main" id="{3CB00449-E308-4DF3-9CFD-9A7D30B672DE}"/>
              </a:ext>
            </a:extLst>
          </p:cNvPr>
          <p:cNvPicPr>
            <a:picLocks noChangeAspect="1"/>
          </p:cNvPicPr>
          <p:nvPr/>
        </p:nvPicPr>
        <p:blipFill>
          <a:blip r:embed="rId16">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rot="1338607" flipH="1">
            <a:off x="10126635" y="3584319"/>
            <a:ext cx="1705120" cy="1705120"/>
          </a:xfrm>
          <a:prstGeom prst="rect">
            <a:avLst/>
          </a:prstGeom>
        </p:spPr>
      </p:pic>
    </p:spTree>
    <p:extLst>
      <p:ext uri="{BB962C8B-B14F-4D97-AF65-F5344CB8AC3E}">
        <p14:creationId xmlns:p14="http://schemas.microsoft.com/office/powerpoint/2010/main" val="389661732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475273" y="681037"/>
            <a:ext cx="8378529" cy="1325563"/>
          </a:xfrm>
        </p:spPr>
        <p:txBody>
          <a:bodyPr>
            <a:normAutofit/>
          </a:bodyPr>
          <a:lstStyle/>
          <a:p>
            <a:r>
              <a:rPr lang="en-US" dirty="0">
                <a:solidFill>
                  <a:schemeClr val="accent5">
                    <a:lumMod val="50000"/>
                  </a:schemeClr>
                </a:solidFill>
                <a:latin typeface="Rockwell" panose="02060603020205020403" pitchFamily="18" charset="0"/>
              </a:rPr>
              <a:t>Dr</a:t>
            </a:r>
            <a:r>
              <a:rPr lang="en-US" dirty="0" smtClean="0">
                <a:solidFill>
                  <a:schemeClr val="accent5">
                    <a:lumMod val="50000"/>
                  </a:schemeClr>
                </a:solidFill>
                <a:latin typeface="Rockwell" panose="02060603020205020403" pitchFamily="18" charset="0"/>
              </a:rPr>
              <a:t>. Natalie Mountjoy</a:t>
            </a:r>
            <a:br>
              <a:rPr lang="en-US" dirty="0" smtClean="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University of Georgia</a:t>
            </a:r>
            <a:br>
              <a:rPr lang="en-US" sz="1800" dirty="0" smtClean="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Professor</a:t>
            </a:r>
            <a:endParaRPr lang="en-US" dirty="0">
              <a:solidFill>
                <a:schemeClr val="accent5">
                  <a:lumMod val="50000"/>
                </a:schemeClr>
              </a:solidFill>
              <a:latin typeface="Rockwell" panose="02060603020205020403" pitchFamily="18" charset="0"/>
            </a:endParaRPr>
          </a:p>
        </p:txBody>
      </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6840"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343883" y="1845895"/>
            <a:ext cx="8378825" cy="4758724"/>
          </a:xfrm>
        </p:spPr>
        <p:txBody>
          <a:bodyPr>
            <a:normAutofit/>
          </a:bodyPr>
          <a:lstStyle/>
          <a:p>
            <a:pPr marL="109728" indent="0" algn="ctr">
              <a:buNone/>
            </a:pPr>
            <a:r>
              <a:rPr lang="en-US" b="1" u="sng" dirty="0" smtClean="0">
                <a:solidFill>
                  <a:schemeClr val="accent1">
                    <a:lumMod val="50000"/>
                  </a:schemeClr>
                </a:solidFill>
                <a:effectLst/>
                <a:ea typeface="Tahoma" panose="020B0604030504040204" pitchFamily="34" charset="0"/>
                <a:cs typeface="Tahoma" panose="020B0604030504040204" pitchFamily="34" charset="0"/>
              </a:rPr>
              <a:t>Courses</a:t>
            </a:r>
          </a:p>
          <a:p>
            <a:pPr marL="566928" indent="-457200">
              <a:buClr>
                <a:schemeClr val="accent1">
                  <a:lumMod val="50000"/>
                </a:schemeClr>
              </a:buClr>
            </a:pPr>
            <a:r>
              <a:rPr lang="en-US" dirty="0"/>
              <a:t>BIOL </a:t>
            </a:r>
            <a:r>
              <a:rPr lang="en-US" dirty="0" smtClean="0"/>
              <a:t>120</a:t>
            </a:r>
          </a:p>
          <a:p>
            <a:pPr marL="566928" indent="-457200">
              <a:buClr>
                <a:schemeClr val="accent1">
                  <a:lumMod val="50000"/>
                </a:schemeClr>
              </a:buClr>
            </a:pPr>
            <a:r>
              <a:rPr lang="en-US" dirty="0" smtClean="0"/>
              <a:t>BIOL 121</a:t>
            </a:r>
          </a:p>
          <a:p>
            <a:pPr marL="566928" indent="-457200">
              <a:buClr>
                <a:schemeClr val="accent1">
                  <a:lumMod val="50000"/>
                </a:schemeClr>
              </a:buClr>
            </a:pPr>
            <a:r>
              <a:rPr lang="en-US" dirty="0" smtClean="0"/>
              <a:t>BIOL 123</a:t>
            </a:r>
            <a:endParaRPr lang="en-US" b="1" u="sng" dirty="0" smtClean="0">
              <a:solidFill>
                <a:schemeClr val="accent1">
                  <a:lumMod val="50000"/>
                </a:schemeClr>
              </a:solidFill>
              <a:effectLst/>
              <a:ea typeface="Tahoma" panose="020B0604030504040204" pitchFamily="34" charset="0"/>
              <a:cs typeface="Tahoma" panose="020B0604030504040204" pitchFamily="34" charset="0"/>
            </a:endParaRPr>
          </a:p>
          <a:p>
            <a:pPr marL="109728" indent="0" algn="ctr">
              <a:buClr>
                <a:schemeClr val="accent1">
                  <a:lumMod val="50000"/>
                </a:schemeClr>
              </a:buClr>
              <a:buNone/>
            </a:pPr>
            <a:r>
              <a:rPr lang="en-US" b="1" u="sng" dirty="0" smtClean="0">
                <a:solidFill>
                  <a:schemeClr val="accent1">
                    <a:lumMod val="50000"/>
                  </a:schemeClr>
                </a:solidFill>
              </a:rPr>
              <a:t>Research</a:t>
            </a:r>
          </a:p>
          <a:p>
            <a:pPr>
              <a:buClr>
                <a:schemeClr val="accent1">
                  <a:lumMod val="50000"/>
                </a:schemeClr>
              </a:buClr>
            </a:pPr>
            <a:r>
              <a:rPr lang="en-US" dirty="0"/>
              <a:t>Pedagogical Research</a:t>
            </a:r>
          </a:p>
          <a:p>
            <a:pPr lvl="1">
              <a:buClr>
                <a:schemeClr val="accent1">
                  <a:lumMod val="50000"/>
                </a:schemeClr>
              </a:buClr>
            </a:pPr>
            <a:r>
              <a:rPr lang="en-US" dirty="0"/>
              <a:t>Inquiry-based techniques, student retention and success</a:t>
            </a:r>
          </a:p>
          <a:p>
            <a:pPr>
              <a:buClr>
                <a:schemeClr val="accent1">
                  <a:lumMod val="50000"/>
                </a:schemeClr>
              </a:buClr>
            </a:pPr>
            <a:r>
              <a:rPr lang="en-US" dirty="0"/>
              <a:t>Ecological Research</a:t>
            </a:r>
          </a:p>
          <a:p>
            <a:pPr lvl="1">
              <a:buClr>
                <a:schemeClr val="accent1">
                  <a:lumMod val="50000"/>
                </a:schemeClr>
              </a:buClr>
            </a:pPr>
            <a:r>
              <a:rPr lang="en-US" dirty="0"/>
              <a:t>Community-based natural resource management and human wildlife conflict</a:t>
            </a:r>
          </a:p>
          <a:p>
            <a:pPr marL="109728" indent="0">
              <a:buNone/>
            </a:pPr>
            <a:endParaRPr lang="en-US" dirty="0" smtClean="0"/>
          </a:p>
          <a:p>
            <a:pPr marL="109728" indent="0" algn="ctr">
              <a:buNone/>
            </a:pPr>
            <a:endParaRPr lang="en-US" dirty="0" smtClean="0"/>
          </a:p>
        </p:txBody>
      </p:sp>
      <p:grpSp>
        <p:nvGrpSpPr>
          <p:cNvPr id="14" name="Group 13">
            <a:extLst>
              <a:ext uri="{FF2B5EF4-FFF2-40B4-BE49-F238E27FC236}">
                <a16:creationId xmlns:a16="http://schemas.microsoft.com/office/drawing/2014/main" id="{E9B0D6B0-E1C3-974B-9D71-2606BDD4BA93}"/>
              </a:ext>
              <a:ext uri="{C183D7F6-B498-43B3-948B-1728B52AA6E4}">
                <adec:decorative xmlns="" xmlns:adec="http://schemas.microsoft.com/office/drawing/2017/decorative" val="1"/>
              </a:ext>
            </a:extLst>
          </p:cNvPr>
          <p:cNvGrpSpPr/>
          <p:nvPr/>
        </p:nvGrpSpPr>
        <p:grpSpPr>
          <a:xfrm>
            <a:off x="8995117" y="-239917"/>
            <a:ext cx="3668917" cy="7097917"/>
            <a:chOff x="9007532" y="-239917"/>
            <a:chExt cx="3668917" cy="7097917"/>
          </a:xfrm>
        </p:grpSpPr>
        <p:grpSp>
          <p:nvGrpSpPr>
            <p:cNvPr id="15" name="Group 14">
              <a:extLst>
                <a:ext uri="{FF2B5EF4-FFF2-40B4-BE49-F238E27FC236}">
                  <a16:creationId xmlns:a16="http://schemas.microsoft.com/office/drawing/2014/main" id="{70CC9B5C-26E3-EB47-9B81-9D9176DDD529}"/>
                </a:ext>
              </a:extLst>
            </p:cNvPr>
            <p:cNvGrpSpPr/>
            <p:nvPr/>
          </p:nvGrpSpPr>
          <p:grpSpPr>
            <a:xfrm>
              <a:off x="9055676" y="0"/>
              <a:ext cx="3136324" cy="6858000"/>
              <a:chOff x="9055676" y="0"/>
              <a:chExt cx="3136324" cy="6858000"/>
            </a:xfrm>
          </p:grpSpPr>
          <p:sp>
            <p:nvSpPr>
              <p:cNvPr id="17" name="Rectangle 16">
                <a:extLst>
                  <a:ext uri="{FF2B5EF4-FFF2-40B4-BE49-F238E27FC236}">
                    <a16:creationId xmlns:a16="http://schemas.microsoft.com/office/drawing/2014/main" id="{ADDFD91F-9E9D-5C4C-A486-6ECEF1CF6D0A}"/>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6BB33B5-1E85-FE40-81B6-041ACAD7B622}"/>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9B4E10E-2E73-9D42-81E5-67B2AD0B365A}"/>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5AB2211-83B1-8348-8005-2D6B82EB8ADC}"/>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A574D47-EEB9-6E46-82F8-B354AA455145}"/>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Graphic 15" descr="Clipboard">
              <a:extLst>
                <a:ext uri="{FF2B5EF4-FFF2-40B4-BE49-F238E27FC236}">
                  <a16:creationId xmlns:a16="http://schemas.microsoft.com/office/drawing/2014/main" id="{EA87EE3B-64F6-E347-B429-EE9FF383C1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56" name="Text Placeholder 3">
            <a:extLst>
              <a:ext uri="{FF2B5EF4-FFF2-40B4-BE49-F238E27FC236}">
                <a16:creationId xmlns:a16="http://schemas.microsoft.com/office/drawing/2014/main" id="{17760BAA-742D-1B41-9C86-DBE5627CA090}"/>
              </a:ext>
            </a:extLst>
          </p:cNvPr>
          <p:cNvSpPr txBox="1">
            <a:spLocks/>
          </p:cNvSpPr>
          <p:nvPr/>
        </p:nvSpPr>
        <p:spPr>
          <a:xfrm>
            <a:off x="520988" y="1825625"/>
            <a:ext cx="83788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grpSp>
        <p:nvGrpSpPr>
          <p:cNvPr id="25" name="Group 24"/>
          <p:cNvGrpSpPr/>
          <p:nvPr/>
        </p:nvGrpSpPr>
        <p:grpSpPr>
          <a:xfrm>
            <a:off x="9136685" y="-76302"/>
            <a:ext cx="3668917" cy="6934302"/>
            <a:chOff x="9136685" y="-76302"/>
            <a:chExt cx="3668917" cy="6934302"/>
          </a:xfrm>
        </p:grpSpPr>
        <p:grpSp>
          <p:nvGrpSpPr>
            <p:cNvPr id="26" name="Group 25"/>
            <p:cNvGrpSpPr/>
            <p:nvPr/>
          </p:nvGrpSpPr>
          <p:grpSpPr>
            <a:xfrm>
              <a:off x="9136685" y="-8792"/>
              <a:ext cx="3140194" cy="6866792"/>
              <a:chOff x="9136685" y="-8792"/>
              <a:chExt cx="3140194" cy="6866792"/>
            </a:xfrm>
          </p:grpSpPr>
          <p:grpSp>
            <p:nvGrpSpPr>
              <p:cNvPr id="28" name="Group 27">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30" name="Rectangle 29">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Rectangle 28"/>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136685" y="-76302"/>
              <a:ext cx="3668917" cy="3668917"/>
            </a:xfrm>
            <a:prstGeom prst="rect">
              <a:avLst/>
            </a:prstGeom>
          </p:spPr>
        </p:pic>
      </p:grpSp>
      <p:sp>
        <p:nvSpPr>
          <p:cNvPr id="3" name="Rectangle 2"/>
          <p:cNvSpPr/>
          <p:nvPr/>
        </p:nvSpPr>
        <p:spPr>
          <a:xfrm>
            <a:off x="9041128" y="3429000"/>
            <a:ext cx="3296922" cy="2308324"/>
          </a:xfrm>
          <a:prstGeom prst="rect">
            <a:avLst/>
          </a:prstGeom>
        </p:spPr>
        <p:txBody>
          <a:bodyPr wrap="square">
            <a:spAutoFit/>
          </a:bodyPr>
          <a:lstStyle/>
          <a:p>
            <a:pPr algn="ctr"/>
            <a:r>
              <a:rPr lang="en-US" b="1" u="sng" dirty="0" smtClean="0">
                <a:solidFill>
                  <a:schemeClr val="bg1"/>
                </a:solidFill>
              </a:rPr>
              <a:t>Biography</a:t>
            </a:r>
          </a:p>
          <a:p>
            <a:pPr lvl="1"/>
            <a:r>
              <a:rPr lang="en-US" dirty="0">
                <a:solidFill>
                  <a:schemeClr val="bg1"/>
                </a:solidFill>
              </a:rPr>
              <a:t>Center for Ecology, Southern Illinois University, 2014 Ph.D.</a:t>
            </a:r>
          </a:p>
          <a:p>
            <a:pPr lvl="1"/>
            <a:r>
              <a:rPr lang="en-US" dirty="0">
                <a:solidFill>
                  <a:schemeClr val="bg1"/>
                </a:solidFill>
              </a:rPr>
              <a:t>Biology, Western Kentucky University, 2007 M.S.</a:t>
            </a:r>
          </a:p>
          <a:p>
            <a:pPr algn="ctr"/>
            <a:endParaRPr lang="en-US" b="1" u="sng" dirty="0">
              <a:solidFill>
                <a:schemeClr val="bg1"/>
              </a:solidFill>
            </a:endParaRPr>
          </a:p>
          <a:p>
            <a:pPr algn="ctr"/>
            <a:endParaRPr lang="en-US" b="1" u="sng" dirty="0">
              <a:solidFill>
                <a:schemeClr val="bg1"/>
              </a:solidFill>
            </a:endParaRPr>
          </a:p>
        </p:txBody>
      </p:sp>
      <p:pic>
        <p:nvPicPr>
          <p:cNvPr id="12" name="Picture 11"/>
          <p:cNvPicPr>
            <a:picLocks noChangeAspect="1"/>
          </p:cNvPicPr>
          <p:nvPr/>
        </p:nvPicPr>
        <p:blipFill>
          <a:blip r:embed="rId5"/>
          <a:stretch>
            <a:fillRect/>
          </a:stretch>
        </p:blipFill>
        <p:spPr>
          <a:xfrm>
            <a:off x="10179693" y="1051517"/>
            <a:ext cx="1524596" cy="191016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7261" y="5341831"/>
            <a:ext cx="2238525" cy="1247114"/>
          </a:xfrm>
          <a:prstGeom prst="rect">
            <a:avLst/>
          </a:prstGeom>
        </p:spPr>
      </p:pic>
    </p:spTree>
    <p:extLst>
      <p:ext uri="{BB962C8B-B14F-4D97-AF65-F5344CB8AC3E}">
        <p14:creationId xmlns:p14="http://schemas.microsoft.com/office/powerpoint/2010/main" val="132910557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3" y="96966"/>
            <a:ext cx="8378529" cy="1027257"/>
          </a:xfrm>
        </p:spPr>
        <p:txBody>
          <a:bodyPr/>
          <a:lstStyle/>
          <a:p>
            <a:r>
              <a:rPr lang="en-US" dirty="0">
                <a:solidFill>
                  <a:schemeClr val="accent5">
                    <a:lumMod val="50000"/>
                  </a:schemeClr>
                </a:solidFill>
                <a:latin typeface="Rockwell" panose="02060603020205020403" pitchFamily="18" charset="0"/>
              </a:rPr>
              <a:t>Research </a:t>
            </a:r>
            <a:r>
              <a:rPr lang="en-US" dirty="0" smtClean="0">
                <a:solidFill>
                  <a:schemeClr val="accent5">
                    <a:lumMod val="50000"/>
                  </a:schemeClr>
                </a:solidFill>
                <a:latin typeface="Rockwell" panose="02060603020205020403" pitchFamily="18" charset="0"/>
              </a:rPr>
              <a:t>by Dr. Mountjoy</a:t>
            </a:r>
            <a:endParaRPr lang="en-US" dirty="0">
              <a:solidFill>
                <a:schemeClr val="accent5">
                  <a:lumMod val="50000"/>
                </a:schemeClr>
              </a:solidFill>
              <a:latin typeface="Rockwell" panose="02060603020205020403" pitchFamily="18" charset="0"/>
            </a:endParaRPr>
          </a:p>
        </p:txBody>
      </p:sp>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214030" cy="6858000"/>
            <a:chOff x="9055676" y="0"/>
            <a:chExt cx="3214030" cy="6858000"/>
          </a:xfrm>
        </p:grpSpPr>
        <p:sp>
          <p:nvSpPr>
            <p:cNvPr id="4" name="Rectangle 3">
              <a:extLst>
                <a:ext uri="{FF2B5EF4-FFF2-40B4-BE49-F238E27FC236}">
                  <a16:creationId xmlns:a16="http://schemas.microsoft.com/office/drawing/2014/main" id="{403AE892-EBD6-40F1-851B-FEADBD59429F}"/>
                </a:ext>
              </a:extLst>
            </p:cNvPr>
            <p:cNvSpPr/>
            <p:nvPr/>
          </p:nvSpPr>
          <p:spPr>
            <a:xfrm>
              <a:off x="9299638"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Rounded Corners 8">
            <a:extLst>
              <a:ext uri="{FF2B5EF4-FFF2-40B4-BE49-F238E27FC236}">
                <a16:creationId xmlns:a16="http://schemas.microsoft.com/office/drawing/2014/main" id="{5D83E472-316B-42B5-9901-2C007C5B7144}"/>
              </a:ext>
              <a:ext uri="{C183D7F6-B498-43B3-948B-1728B52AA6E4}">
                <adec:decorative xmlns="" xmlns:adec="http://schemas.microsoft.com/office/drawing/2017/decorative" val="1"/>
              </a:ext>
            </a:extLst>
          </p:cNvPr>
          <p:cNvSpPr/>
          <p:nvPr/>
        </p:nvSpPr>
        <p:spPr>
          <a:xfrm rot="5400000">
            <a:off x="5596239" y="1509526"/>
            <a:ext cx="2268675" cy="1832578"/>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9463B806-86C1-44AC-8470-6E6761DC7613}"/>
              </a:ext>
              <a:ext uri="{C183D7F6-B498-43B3-948B-1728B52AA6E4}">
                <adec:decorative xmlns="" xmlns:adec="http://schemas.microsoft.com/office/drawing/2017/decorative" val="1"/>
              </a:ext>
            </a:extLst>
          </p:cNvPr>
          <p:cNvSpPr/>
          <p:nvPr/>
        </p:nvSpPr>
        <p:spPr>
          <a:xfrm rot="5400000">
            <a:off x="5626913" y="3669940"/>
            <a:ext cx="2268675" cy="201583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EE42B7D-A1DC-4708-8147-D9D746BA73E8}"/>
              </a:ext>
              <a:ext uri="{C183D7F6-B498-43B3-948B-1728B52AA6E4}">
                <adec:decorative xmlns="" xmlns:adec="http://schemas.microsoft.com/office/drawing/2017/decorative" val="1"/>
              </a:ext>
            </a:extLst>
          </p:cNvPr>
          <p:cNvSpPr/>
          <p:nvPr/>
        </p:nvSpPr>
        <p:spPr>
          <a:xfrm>
            <a:off x="4386561" y="1564172"/>
            <a:ext cx="2268675" cy="20158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86051D9B-1137-438D-A466-460D44ED3361}"/>
              </a:ext>
              <a:ext uri="{C183D7F6-B498-43B3-948B-1728B52AA6E4}">
                <adec:decorative xmlns="" xmlns:adec="http://schemas.microsoft.com/office/drawing/2017/decorative" val="1"/>
              </a:ext>
            </a:extLst>
          </p:cNvPr>
          <p:cNvSpPr/>
          <p:nvPr/>
        </p:nvSpPr>
        <p:spPr>
          <a:xfrm>
            <a:off x="6636320" y="1539822"/>
            <a:ext cx="2268675" cy="20158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CAA0715F-CA2B-4594-91FD-D8C6E5E10965}"/>
              </a:ext>
            </a:extLst>
          </p:cNvPr>
          <p:cNvSpPr txBox="1"/>
          <p:nvPr/>
        </p:nvSpPr>
        <p:spPr>
          <a:xfrm>
            <a:off x="6565863" y="3810842"/>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2" name="Rectangle: Rounded Corners 21">
            <a:extLst>
              <a:ext uri="{FF2B5EF4-FFF2-40B4-BE49-F238E27FC236}">
                <a16:creationId xmlns:a16="http://schemas.microsoft.com/office/drawing/2014/main" id="{2DDD40F6-2362-4667-BF5E-80F684666948}"/>
              </a:ext>
              <a:ext uri="{C183D7F6-B498-43B3-948B-1728B52AA6E4}">
                <adec:decorative xmlns="" xmlns:adec="http://schemas.microsoft.com/office/drawing/2017/decorative" val="1"/>
              </a:ext>
            </a:extLst>
          </p:cNvPr>
          <p:cNvSpPr/>
          <p:nvPr/>
        </p:nvSpPr>
        <p:spPr>
          <a:xfrm>
            <a:off x="6605834" y="3496787"/>
            <a:ext cx="2299161" cy="201583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EE47BD82-D8BD-4FB4-9086-D3AD4D447A51}"/>
              </a:ext>
              <a:ext uri="{C183D7F6-B498-43B3-948B-1728B52AA6E4}">
                <adec:decorative xmlns="" xmlns:adec="http://schemas.microsoft.com/office/drawing/2017/decorative" val="1"/>
              </a:ext>
            </a:extLst>
          </p:cNvPr>
          <p:cNvSpPr/>
          <p:nvPr/>
        </p:nvSpPr>
        <p:spPr>
          <a:xfrm>
            <a:off x="4403515" y="3512157"/>
            <a:ext cx="2268675" cy="201583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0" y="989765"/>
            <a:ext cx="4033734" cy="6309420"/>
          </a:xfrm>
          <a:prstGeom prst="rect">
            <a:avLst/>
          </a:prstGeom>
          <a:noFill/>
        </p:spPr>
        <p:txBody>
          <a:bodyPr wrap="square" rtlCol="0">
            <a:spAutoFit/>
          </a:bodyPr>
          <a:lstStyle/>
          <a:p>
            <a:pPr lvl="1" algn="ctr" fontAlgn="base"/>
            <a:r>
              <a:rPr lang="en-US" sz="2800" b="1" dirty="0" smtClean="0">
                <a:solidFill>
                  <a:schemeClr val="accent1">
                    <a:lumMod val="50000"/>
                  </a:schemeClr>
                </a:solidFill>
              </a:rPr>
              <a:t>​</a:t>
            </a:r>
            <a:endParaRPr lang="en-US" sz="2800" b="1" dirty="0">
              <a:solidFill>
                <a:schemeClr val="accent1">
                  <a:lumMod val="50000"/>
                </a:schemeClr>
              </a:solidFill>
            </a:endParaRPr>
          </a:p>
          <a:p>
            <a:r>
              <a:rPr lang="en-US" sz="2400" b="1" dirty="0" smtClean="0">
                <a:solidFill>
                  <a:schemeClr val="accent1">
                    <a:lumMod val="50000"/>
                  </a:schemeClr>
                </a:solidFill>
              </a:rPr>
              <a:t>Pedagogical Research</a:t>
            </a:r>
          </a:p>
          <a:p>
            <a:r>
              <a:rPr lang="en-US" dirty="0" smtClean="0"/>
              <a:t>- Measuring </a:t>
            </a:r>
            <a:r>
              <a:rPr lang="en-US" dirty="0"/>
              <a:t>the impact of increased inquiry-based techniques in the biology curriculum</a:t>
            </a:r>
          </a:p>
          <a:p>
            <a:r>
              <a:rPr lang="en-US" dirty="0" smtClean="0"/>
              <a:t>- Assessing </a:t>
            </a:r>
            <a:r>
              <a:rPr lang="en-US" dirty="0"/>
              <a:t>the effects of differing 5</a:t>
            </a:r>
            <a:r>
              <a:rPr lang="en-US" baseline="30000" dirty="0"/>
              <a:t>th</a:t>
            </a:r>
            <a:r>
              <a:rPr lang="en-US" dirty="0"/>
              <a:t> week interventions on the success and retention of general biology students</a:t>
            </a:r>
          </a:p>
          <a:p>
            <a:r>
              <a:rPr lang="en-US" dirty="0" smtClean="0"/>
              <a:t>- Determining </a:t>
            </a:r>
            <a:r>
              <a:rPr lang="en-US" dirty="0"/>
              <a:t>the factors that cause at-risk students to persist in STEM fields at WKU: Broadening and strengthening what </a:t>
            </a:r>
            <a:r>
              <a:rPr lang="en-US" dirty="0" smtClean="0"/>
              <a:t>works</a:t>
            </a:r>
          </a:p>
          <a:p>
            <a:r>
              <a:rPr lang="en-US" sz="2400" b="1" dirty="0" smtClean="0">
                <a:solidFill>
                  <a:schemeClr val="accent1">
                    <a:lumMod val="50000"/>
                  </a:schemeClr>
                </a:solidFill>
              </a:rPr>
              <a:t>Other Research</a:t>
            </a:r>
          </a:p>
          <a:p>
            <a:r>
              <a:rPr lang="en-US" sz="2000" dirty="0" smtClean="0"/>
              <a:t>- Development </a:t>
            </a:r>
            <a:r>
              <a:rPr lang="en-US" sz="2000" dirty="0"/>
              <a:t>of </a:t>
            </a:r>
            <a:r>
              <a:rPr lang="en-US" sz="2000" dirty="0" err="1"/>
              <a:t>Tsavo-Bushmeat</a:t>
            </a:r>
            <a:r>
              <a:rPr lang="en-US" sz="2000" dirty="0"/>
              <a:t> </a:t>
            </a:r>
            <a:r>
              <a:rPr lang="en-US" sz="2000" dirty="0" smtClean="0"/>
              <a:t>database</a:t>
            </a:r>
            <a:r>
              <a:rPr lang="en-US" sz="2000" dirty="0"/>
              <a:t>, populated by molecular data sourced by BIOL 121 students, can help identify poaching hotspots in the </a:t>
            </a:r>
            <a:r>
              <a:rPr lang="en-US" sz="2000" dirty="0" smtClean="0"/>
              <a:t>region.</a:t>
            </a:r>
            <a:endParaRPr lang="en-US" sz="2000" dirty="0"/>
          </a:p>
          <a:p>
            <a:endParaRPr lang="en-US" sz="2000" dirty="0">
              <a:solidFill>
                <a:schemeClr val="accent1">
                  <a:lumMod val="50000"/>
                </a:schemeClr>
              </a:solidFill>
            </a:endParaRPr>
          </a:p>
          <a:p>
            <a:endParaRPr lang="en-US" sz="2800" dirty="0"/>
          </a:p>
        </p:txBody>
      </p:sp>
      <p:sp>
        <p:nvSpPr>
          <p:cNvPr id="11" name="Rectangle 10"/>
          <p:cNvSpPr/>
          <p:nvPr/>
        </p:nvSpPr>
        <p:spPr>
          <a:xfrm>
            <a:off x="9414839" y="2310647"/>
            <a:ext cx="2932574" cy="1631216"/>
          </a:xfrm>
          <a:prstGeom prst="rect">
            <a:avLst/>
          </a:prstGeom>
        </p:spPr>
        <p:txBody>
          <a:bodyPr wrap="square">
            <a:spAutoFit/>
          </a:bodyPr>
          <a:lstStyle/>
          <a:p>
            <a:r>
              <a:rPr lang="en-US" sz="2000" dirty="0">
                <a:solidFill>
                  <a:schemeClr val="bg1"/>
                </a:solidFill>
              </a:rPr>
              <a:t>Interested in </a:t>
            </a:r>
            <a:r>
              <a:rPr lang="en-US" sz="2000" b="1" dirty="0">
                <a:solidFill>
                  <a:schemeClr val="bg1"/>
                </a:solidFill>
              </a:rPr>
              <a:t>Graduate </a:t>
            </a:r>
            <a:r>
              <a:rPr lang="en-US" sz="2000" dirty="0">
                <a:solidFill>
                  <a:schemeClr val="bg1"/>
                </a:solidFill>
              </a:rPr>
              <a:t>or</a:t>
            </a:r>
            <a:r>
              <a:rPr lang="en-US" sz="2000" b="1" dirty="0">
                <a:solidFill>
                  <a:schemeClr val="bg1"/>
                </a:solidFill>
              </a:rPr>
              <a:t> Undergraduate Research </a:t>
            </a:r>
            <a:r>
              <a:rPr lang="en-US" sz="2000" dirty="0">
                <a:solidFill>
                  <a:schemeClr val="bg1"/>
                </a:solidFill>
              </a:rPr>
              <a:t>with Dr. </a:t>
            </a:r>
            <a:r>
              <a:rPr lang="en-US" sz="2000" dirty="0" smtClean="0">
                <a:solidFill>
                  <a:schemeClr val="bg1"/>
                </a:solidFill>
              </a:rPr>
              <a:t>Mountjoy? Email her at: </a:t>
            </a:r>
            <a:r>
              <a:rPr lang="en-US" b="1" dirty="0" smtClean="0">
                <a:solidFill>
                  <a:schemeClr val="bg1"/>
                </a:solidFill>
              </a:rPr>
              <a:t>natalie.mountjoy@wku.edu</a:t>
            </a:r>
            <a:endParaRPr lang="en-US" b="1" dirty="0">
              <a:solidFill>
                <a:schemeClr val="bg1"/>
              </a:solidFill>
            </a:endParaRPr>
          </a:p>
        </p:txBody>
      </p:sp>
      <p:pic>
        <p:nvPicPr>
          <p:cNvPr id="12" name="Picture 11"/>
          <p:cNvPicPr>
            <a:picLocks noChangeAspect="1"/>
          </p:cNvPicPr>
          <p:nvPr/>
        </p:nvPicPr>
        <p:blipFill>
          <a:blip r:embed="rId2"/>
          <a:stretch>
            <a:fillRect/>
          </a:stretch>
        </p:blipFill>
        <p:spPr>
          <a:xfrm>
            <a:off x="5315564" y="2230062"/>
            <a:ext cx="2840265" cy="239787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0" name="Picture 29">
            <a:extLst>
              <a:ext uri="{FF2B5EF4-FFF2-40B4-BE49-F238E27FC236}">
                <a16:creationId xmlns:a16="http://schemas.microsoft.com/office/drawing/2014/main" id="{6AAE2244-90DA-4C52-8793-BCAD8FB8FF02}"/>
              </a:ext>
            </a:extLst>
          </p:cNvPr>
          <p:cNvPicPr>
            <a:picLocks noChangeAspect="1"/>
          </p:cNvPicPr>
          <p:nvPr/>
        </p:nvPicPr>
        <p:blipFill>
          <a:blip r:embed="rId3"/>
          <a:stretch>
            <a:fillRect/>
          </a:stretch>
        </p:blipFill>
        <p:spPr>
          <a:xfrm>
            <a:off x="9865535" y="266352"/>
            <a:ext cx="2025531" cy="185673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09032" y="4367856"/>
            <a:ext cx="2538539" cy="2064150"/>
          </a:xfrm>
          <a:prstGeom prst="rect">
            <a:avLst/>
          </a:prstGeom>
        </p:spPr>
      </p:pic>
    </p:spTree>
    <p:extLst>
      <p:ext uri="{BB962C8B-B14F-4D97-AF65-F5344CB8AC3E}">
        <p14:creationId xmlns:p14="http://schemas.microsoft.com/office/powerpoint/2010/main" val="77774917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3" y="96966"/>
            <a:ext cx="8378529" cy="1027257"/>
          </a:xfrm>
        </p:spPr>
        <p:txBody>
          <a:bodyPr/>
          <a:lstStyle/>
          <a:p>
            <a:r>
              <a:rPr lang="en-US" dirty="0">
                <a:solidFill>
                  <a:schemeClr val="accent5">
                    <a:lumMod val="50000"/>
                  </a:schemeClr>
                </a:solidFill>
                <a:latin typeface="Rockwell" panose="02060603020205020403" pitchFamily="18" charset="0"/>
              </a:rPr>
              <a:t>Research by Dr. Alice</a:t>
            </a:r>
          </a:p>
        </p:txBody>
      </p:sp>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Rounded Corners 8">
            <a:extLst>
              <a:ext uri="{FF2B5EF4-FFF2-40B4-BE49-F238E27FC236}">
                <a16:creationId xmlns:a16="http://schemas.microsoft.com/office/drawing/2014/main" id="{5D83E472-316B-42B5-9901-2C007C5B7144}"/>
              </a:ext>
              <a:ext uri="{C183D7F6-B498-43B3-948B-1728B52AA6E4}">
                <adec:decorative xmlns="" xmlns:adec="http://schemas.microsoft.com/office/drawing/2017/decorative" val="1"/>
              </a:ext>
            </a:extLst>
          </p:cNvPr>
          <p:cNvSpPr/>
          <p:nvPr/>
        </p:nvSpPr>
        <p:spPr>
          <a:xfrm rot="5400000">
            <a:off x="4915272" y="1706529"/>
            <a:ext cx="2268675" cy="1832578"/>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9463B806-86C1-44AC-8470-6E6761DC7613}"/>
              </a:ext>
              <a:ext uri="{C183D7F6-B498-43B3-948B-1728B52AA6E4}">
                <adec:decorative xmlns="" xmlns:adec="http://schemas.microsoft.com/office/drawing/2017/decorative" val="1"/>
              </a:ext>
            </a:extLst>
          </p:cNvPr>
          <p:cNvSpPr/>
          <p:nvPr/>
        </p:nvSpPr>
        <p:spPr>
          <a:xfrm rot="5400000">
            <a:off x="4951269" y="3883575"/>
            <a:ext cx="2268675" cy="201583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EE42B7D-A1DC-4708-8147-D9D746BA73E8}"/>
              </a:ext>
              <a:ext uri="{C183D7F6-B498-43B3-948B-1728B52AA6E4}">
                <adec:decorative xmlns="" xmlns:adec="http://schemas.microsoft.com/office/drawing/2017/decorative" val="1"/>
              </a:ext>
            </a:extLst>
          </p:cNvPr>
          <p:cNvSpPr/>
          <p:nvPr/>
        </p:nvSpPr>
        <p:spPr>
          <a:xfrm>
            <a:off x="3472300" y="1768455"/>
            <a:ext cx="2268675" cy="20158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86051D9B-1137-438D-A466-460D44ED3361}"/>
              </a:ext>
              <a:ext uri="{C183D7F6-B498-43B3-948B-1728B52AA6E4}">
                <adec:decorative xmlns="" xmlns:adec="http://schemas.microsoft.com/office/drawing/2017/decorative" val="1"/>
              </a:ext>
            </a:extLst>
          </p:cNvPr>
          <p:cNvSpPr/>
          <p:nvPr/>
        </p:nvSpPr>
        <p:spPr>
          <a:xfrm>
            <a:off x="6426359" y="1768455"/>
            <a:ext cx="2268675" cy="20158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1B674D5-C064-4DDD-8FE9-D8801F4C0A04}"/>
              </a:ext>
            </a:extLst>
          </p:cNvPr>
          <p:cNvSpPr txBox="1"/>
          <p:nvPr/>
        </p:nvSpPr>
        <p:spPr>
          <a:xfrm>
            <a:off x="3614305" y="3784291"/>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1" name="TextBox 20">
            <a:extLst>
              <a:ext uri="{FF2B5EF4-FFF2-40B4-BE49-F238E27FC236}">
                <a16:creationId xmlns:a16="http://schemas.microsoft.com/office/drawing/2014/main" id="{CAA0715F-CA2B-4594-91FD-D8C6E5E10965}"/>
              </a:ext>
            </a:extLst>
          </p:cNvPr>
          <p:cNvSpPr txBox="1"/>
          <p:nvPr/>
        </p:nvSpPr>
        <p:spPr>
          <a:xfrm>
            <a:off x="6565863" y="3810842"/>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2" name="Rectangle: Rounded Corners 21">
            <a:extLst>
              <a:ext uri="{FF2B5EF4-FFF2-40B4-BE49-F238E27FC236}">
                <a16:creationId xmlns:a16="http://schemas.microsoft.com/office/drawing/2014/main" id="{2DDD40F6-2362-4667-BF5E-80F684666948}"/>
              </a:ext>
              <a:ext uri="{C183D7F6-B498-43B3-948B-1728B52AA6E4}">
                <adec:decorative xmlns="" xmlns:adec="http://schemas.microsoft.com/office/drawing/2017/decorative" val="1"/>
              </a:ext>
            </a:extLst>
          </p:cNvPr>
          <p:cNvSpPr/>
          <p:nvPr/>
        </p:nvSpPr>
        <p:spPr>
          <a:xfrm>
            <a:off x="6370726" y="3730019"/>
            <a:ext cx="2299161" cy="201583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EE47BD82-D8BD-4FB4-9086-D3AD4D447A51}"/>
              </a:ext>
              <a:ext uri="{C183D7F6-B498-43B3-948B-1728B52AA6E4}">
                <adec:decorative xmlns="" xmlns:adec="http://schemas.microsoft.com/office/drawing/2017/decorative" val="1"/>
              </a:ext>
            </a:extLst>
          </p:cNvPr>
          <p:cNvSpPr/>
          <p:nvPr/>
        </p:nvSpPr>
        <p:spPr>
          <a:xfrm>
            <a:off x="3411006" y="3730019"/>
            <a:ext cx="2268675" cy="201583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235553" y="1378563"/>
            <a:ext cx="2328056" cy="400110"/>
          </a:xfrm>
          <a:prstGeom prst="rect">
            <a:avLst/>
          </a:prstGeom>
          <a:noFill/>
        </p:spPr>
        <p:txBody>
          <a:bodyPr wrap="square" rtlCol="0">
            <a:spAutoFit/>
          </a:bodyPr>
          <a:lstStyle/>
          <a:p>
            <a:pPr algn="ctr"/>
            <a:r>
              <a:rPr lang="en-US" sz="2000" b="1" dirty="0">
                <a:solidFill>
                  <a:schemeClr val="accent1">
                    <a:lumMod val="50000"/>
                  </a:schemeClr>
                </a:solidFill>
              </a:rPr>
              <a:t>Current Research</a:t>
            </a:r>
          </a:p>
        </p:txBody>
      </p:sp>
      <p:sp>
        <p:nvSpPr>
          <p:cNvPr id="31" name="TextBox 30"/>
          <p:cNvSpPr txBox="1"/>
          <p:nvPr/>
        </p:nvSpPr>
        <p:spPr>
          <a:xfrm>
            <a:off x="3551854" y="1841745"/>
            <a:ext cx="1525834" cy="338554"/>
          </a:xfrm>
          <a:prstGeom prst="rect">
            <a:avLst/>
          </a:prstGeom>
          <a:noFill/>
        </p:spPr>
        <p:txBody>
          <a:bodyPr wrap="square" rtlCol="0">
            <a:spAutoFit/>
          </a:bodyPr>
          <a:lstStyle/>
          <a:p>
            <a:endParaRPr lang="en-US" sz="1600" b="1" dirty="0">
              <a:solidFill>
                <a:schemeClr val="bg1"/>
              </a:solidFill>
            </a:endParaRPr>
          </a:p>
        </p:txBody>
      </p:sp>
      <p:sp>
        <p:nvSpPr>
          <p:cNvPr id="11" name="TextBox 10"/>
          <p:cNvSpPr txBox="1"/>
          <p:nvPr/>
        </p:nvSpPr>
        <p:spPr>
          <a:xfrm>
            <a:off x="86496" y="1804614"/>
            <a:ext cx="3198865" cy="5370701"/>
          </a:xfrm>
          <a:prstGeom prst="rect">
            <a:avLst/>
          </a:prstGeom>
          <a:noFill/>
        </p:spPr>
        <p:txBody>
          <a:bodyPr wrap="square" rtlCol="0">
            <a:spAutoFit/>
          </a:bodyPr>
          <a:lstStyle/>
          <a:p>
            <a:pPr marL="285750" indent="-285750">
              <a:spcAft>
                <a:spcPts val="600"/>
              </a:spcAft>
              <a:buClr>
                <a:schemeClr val="accent1">
                  <a:lumMod val="50000"/>
                </a:schemeClr>
              </a:buClr>
              <a:buFont typeface="Arial" panose="020B0604020202020204" pitchFamily="34" charset="0"/>
              <a:buChar char="•"/>
            </a:pPr>
            <a:r>
              <a:rPr lang="en-US" sz="2000" dirty="0"/>
              <a:t>Infer evolutionary relationships (phylogeny reconstruction) of the genus </a:t>
            </a:r>
            <a:r>
              <a:rPr lang="en-US" sz="2000" i="1" dirty="0" err="1"/>
              <a:t>Rubus</a:t>
            </a:r>
            <a:r>
              <a:rPr lang="en-US" sz="2000" dirty="0"/>
              <a:t> (</a:t>
            </a:r>
            <a:r>
              <a:rPr lang="en-US" sz="2000" dirty="0" err="1"/>
              <a:t>Rosaceae</a:t>
            </a:r>
            <a:r>
              <a:rPr lang="en-US" sz="2000" dirty="0"/>
              <a:t>) which includes blackberries and raspberries</a:t>
            </a:r>
          </a:p>
          <a:p>
            <a:pPr marL="285750" indent="-285750">
              <a:spcAft>
                <a:spcPts val="600"/>
              </a:spcAft>
              <a:buClr>
                <a:schemeClr val="accent1">
                  <a:lumMod val="50000"/>
                </a:schemeClr>
              </a:buClr>
              <a:buFont typeface="Arial" panose="020B0604020202020204" pitchFamily="34" charset="0"/>
              <a:buChar char="•"/>
            </a:pPr>
            <a:r>
              <a:rPr lang="en-US" sz="2000" dirty="0"/>
              <a:t>Test hypotheses of hybridization</a:t>
            </a:r>
          </a:p>
          <a:p>
            <a:pPr marL="285750" indent="-285750">
              <a:spcAft>
                <a:spcPts val="600"/>
              </a:spcAft>
              <a:buClr>
                <a:schemeClr val="accent1">
                  <a:lumMod val="50000"/>
                </a:schemeClr>
              </a:buClr>
              <a:buFont typeface="Arial" panose="020B0604020202020204" pitchFamily="34" charset="0"/>
              <a:buChar char="•"/>
            </a:pPr>
            <a:r>
              <a:rPr lang="en-US" sz="2000" dirty="0"/>
              <a:t>Examine biogeographic patterns</a:t>
            </a:r>
          </a:p>
          <a:p>
            <a:pPr marL="285750" indent="-285750">
              <a:spcAft>
                <a:spcPts val="600"/>
              </a:spcAft>
              <a:buClr>
                <a:schemeClr val="accent1">
                  <a:lumMod val="50000"/>
                </a:schemeClr>
              </a:buClr>
              <a:buFont typeface="Arial" panose="020B0604020202020204" pitchFamily="34" charset="0"/>
              <a:buChar char="•"/>
            </a:pPr>
            <a:r>
              <a:rPr lang="en-US" sz="2000" dirty="0"/>
              <a:t>Assess origins of </a:t>
            </a:r>
            <a:r>
              <a:rPr lang="en-US" sz="2000" dirty="0" err="1"/>
              <a:t>polyploid</a:t>
            </a:r>
            <a:r>
              <a:rPr lang="en-US" sz="2000" dirty="0"/>
              <a:t> taxa</a:t>
            </a:r>
          </a:p>
          <a:p>
            <a:pPr marL="285750" indent="-285750">
              <a:spcAft>
                <a:spcPts val="600"/>
              </a:spcAft>
              <a:buClr>
                <a:schemeClr val="accent1">
                  <a:lumMod val="50000"/>
                </a:schemeClr>
              </a:buClr>
              <a:buFont typeface="Arial" panose="020B0604020202020204" pitchFamily="34" charset="0"/>
              <a:buChar char="•"/>
            </a:pPr>
            <a:r>
              <a:rPr lang="en-US" sz="2000" dirty="0"/>
              <a:t>Genetics of invasive species</a:t>
            </a:r>
          </a:p>
          <a:p>
            <a:endParaRPr lang="en-US" dirty="0"/>
          </a:p>
        </p:txBody>
      </p:sp>
      <p:cxnSp>
        <p:nvCxnSpPr>
          <p:cNvPr id="34" name="Straight Connector 33">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296372" y="1766801"/>
            <a:ext cx="2267237"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a:stretch>
            <a:fillRect/>
          </a:stretch>
        </p:blipFill>
        <p:spPr>
          <a:xfrm>
            <a:off x="3668453" y="2510414"/>
            <a:ext cx="4816257" cy="249348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23" name="TextBox 22"/>
          <p:cNvSpPr txBox="1"/>
          <p:nvPr/>
        </p:nvSpPr>
        <p:spPr>
          <a:xfrm>
            <a:off x="9450535" y="610594"/>
            <a:ext cx="2741466" cy="369332"/>
          </a:xfrm>
          <a:prstGeom prst="rect">
            <a:avLst/>
          </a:prstGeom>
          <a:noFill/>
        </p:spPr>
        <p:txBody>
          <a:bodyPr wrap="square" rtlCol="0">
            <a:spAutoFit/>
          </a:bodyPr>
          <a:lstStyle/>
          <a:p>
            <a:pPr algn="ctr"/>
            <a:r>
              <a:rPr lang="en-US" b="1" dirty="0" smtClean="0">
                <a:solidFill>
                  <a:schemeClr val="bg1"/>
                </a:solidFill>
              </a:rPr>
              <a:t>Undergraduate Research</a:t>
            </a:r>
            <a:endParaRPr lang="en-US" b="1" dirty="0">
              <a:solidFill>
                <a:schemeClr val="bg1"/>
              </a:solidFill>
            </a:endParaRPr>
          </a:p>
        </p:txBody>
      </p:sp>
      <p:cxnSp>
        <p:nvCxnSpPr>
          <p:cNvPr id="35" name="Straight Connector 34">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9618133" y="979926"/>
            <a:ext cx="238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9" name="Picture 38" descr="KBRINgirls.jpg"/>
          <p:cNvPicPr>
            <a:picLocks noChangeAspect="1"/>
          </p:cNvPicPr>
          <p:nvPr/>
        </p:nvPicPr>
        <p:blipFill>
          <a:blip r:embed="rId3"/>
          <a:stretch>
            <a:fillRect/>
          </a:stretch>
        </p:blipFill>
        <p:spPr>
          <a:xfrm>
            <a:off x="9783845" y="1118906"/>
            <a:ext cx="2074845" cy="112715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40" name="TextBox 39"/>
          <p:cNvSpPr txBox="1"/>
          <p:nvPr/>
        </p:nvSpPr>
        <p:spPr>
          <a:xfrm>
            <a:off x="9582573" y="2265666"/>
            <a:ext cx="2612349" cy="800219"/>
          </a:xfrm>
          <a:prstGeom prst="rect">
            <a:avLst/>
          </a:prstGeom>
          <a:noFill/>
        </p:spPr>
        <p:txBody>
          <a:bodyPr wrap="square" rtlCol="0">
            <a:spAutoFit/>
          </a:bodyPr>
          <a:lstStyle/>
          <a:p>
            <a:r>
              <a:rPr lang="en-US" sz="1400" i="1" dirty="0">
                <a:solidFill>
                  <a:schemeClr val="bg1"/>
                </a:solidFill>
              </a:rPr>
              <a:t>Poster presentation at the Evolution Conference – Chico, CA</a:t>
            </a:r>
          </a:p>
          <a:p>
            <a:endParaRPr lang="en-US" dirty="0"/>
          </a:p>
        </p:txBody>
      </p:sp>
      <p:pic>
        <p:nvPicPr>
          <p:cNvPr id="41" name="Picture 40"/>
          <p:cNvPicPr>
            <a:picLocks noChangeAspect="1"/>
          </p:cNvPicPr>
          <p:nvPr/>
        </p:nvPicPr>
        <p:blipFill>
          <a:blip r:embed="rId4"/>
          <a:stretch>
            <a:fillRect/>
          </a:stretch>
        </p:blipFill>
        <p:spPr>
          <a:xfrm>
            <a:off x="9673002" y="2774552"/>
            <a:ext cx="2277861" cy="124985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42" name="TextBox 41"/>
          <p:cNvSpPr txBox="1"/>
          <p:nvPr/>
        </p:nvSpPr>
        <p:spPr>
          <a:xfrm>
            <a:off x="9498360" y="4122845"/>
            <a:ext cx="2864090" cy="553998"/>
          </a:xfrm>
          <a:prstGeom prst="rect">
            <a:avLst/>
          </a:prstGeom>
          <a:noFill/>
        </p:spPr>
        <p:txBody>
          <a:bodyPr wrap="square" rtlCol="0">
            <a:spAutoFit/>
          </a:bodyPr>
          <a:lstStyle/>
          <a:p>
            <a:r>
              <a:rPr lang="en-US" sz="1400" i="1" dirty="0">
                <a:solidFill>
                  <a:schemeClr val="bg1"/>
                </a:solidFill>
              </a:rPr>
              <a:t>Botanical tourism in Yosemite NP, CA</a:t>
            </a:r>
          </a:p>
          <a:p>
            <a:endParaRPr lang="en-US" sz="1600" dirty="0"/>
          </a:p>
        </p:txBody>
      </p:sp>
      <p:sp>
        <p:nvSpPr>
          <p:cNvPr id="43" name="TextBox 42"/>
          <p:cNvSpPr txBox="1"/>
          <p:nvPr/>
        </p:nvSpPr>
        <p:spPr>
          <a:xfrm>
            <a:off x="9450534" y="4407429"/>
            <a:ext cx="2704050" cy="646331"/>
          </a:xfrm>
          <a:prstGeom prst="rect">
            <a:avLst/>
          </a:prstGeom>
          <a:noFill/>
        </p:spPr>
        <p:txBody>
          <a:bodyPr wrap="square" rtlCol="0">
            <a:spAutoFit/>
          </a:bodyPr>
          <a:lstStyle/>
          <a:p>
            <a:pPr algn="ctr"/>
            <a:r>
              <a:rPr lang="en-US" b="1" dirty="0">
                <a:solidFill>
                  <a:schemeClr val="bg1"/>
                </a:solidFill>
              </a:rPr>
              <a:t>Graduate Research with Dr. Alice</a:t>
            </a:r>
          </a:p>
        </p:txBody>
      </p:sp>
      <p:cxnSp>
        <p:nvCxnSpPr>
          <p:cNvPr id="44" name="Straight Connector 43">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9651826" y="5003894"/>
            <a:ext cx="233888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9783845" y="5156888"/>
            <a:ext cx="2096495" cy="1126423"/>
            <a:chOff x="4889499" y="907477"/>
            <a:chExt cx="4027600" cy="2392680"/>
          </a:xfrm>
        </p:grpSpPr>
        <p:pic>
          <p:nvPicPr>
            <p:cNvPr id="47" name="Picture 816" descr="???#24F3B2.bmp                                                 000222F2Macintosh HD-G4                B746699A:"/>
            <p:cNvPicPr>
              <a:picLocks noChangeAspect="1" noChangeArrowheads="1"/>
            </p:cNvPicPr>
            <p:nvPr/>
          </p:nvPicPr>
          <p:blipFill>
            <a:blip r:embed="rId5"/>
            <a:srcRect/>
            <a:stretch>
              <a:fillRect/>
            </a:stretch>
          </p:blipFill>
          <p:spPr bwMode="auto">
            <a:xfrm>
              <a:off x="5665899" y="907477"/>
              <a:ext cx="3251200" cy="239268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48" name="Picture 47" descr="Yinu.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9499" y="920374"/>
              <a:ext cx="915133" cy="234987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grpSp>
      <p:sp>
        <p:nvSpPr>
          <p:cNvPr id="49" name="TextBox 48"/>
          <p:cNvSpPr txBox="1"/>
          <p:nvPr/>
        </p:nvSpPr>
        <p:spPr>
          <a:xfrm>
            <a:off x="9624770" y="6283311"/>
            <a:ext cx="2482746" cy="800219"/>
          </a:xfrm>
          <a:prstGeom prst="rect">
            <a:avLst/>
          </a:prstGeom>
          <a:noFill/>
        </p:spPr>
        <p:txBody>
          <a:bodyPr wrap="square" rtlCol="0">
            <a:spAutoFit/>
          </a:bodyPr>
          <a:lstStyle/>
          <a:p>
            <a:r>
              <a:rPr lang="en-US" sz="1400" dirty="0">
                <a:solidFill>
                  <a:schemeClr val="bg1"/>
                </a:solidFill>
              </a:rPr>
              <a:t>Phylogeny of </a:t>
            </a:r>
            <a:r>
              <a:rPr lang="en-US" sz="1400" i="1" dirty="0" err="1">
                <a:solidFill>
                  <a:schemeClr val="bg1"/>
                </a:solidFill>
              </a:rPr>
              <a:t>Rubus</a:t>
            </a:r>
            <a:r>
              <a:rPr lang="en-US" sz="1400" dirty="0">
                <a:solidFill>
                  <a:schemeClr val="bg1"/>
                </a:solidFill>
              </a:rPr>
              <a:t> species in traditional Chinese medicine</a:t>
            </a:r>
          </a:p>
          <a:p>
            <a:endParaRPr lang="en-US" dirty="0"/>
          </a:p>
        </p:txBody>
      </p:sp>
    </p:spTree>
    <p:extLst>
      <p:ext uri="{BB962C8B-B14F-4D97-AF65-F5344CB8AC3E}">
        <p14:creationId xmlns:p14="http://schemas.microsoft.com/office/powerpoint/2010/main" val="222899121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475273" y="681037"/>
            <a:ext cx="8378529" cy="1325563"/>
          </a:xfrm>
        </p:spPr>
        <p:txBody>
          <a:bodyPr>
            <a:normAutofit/>
          </a:bodyPr>
          <a:lstStyle/>
          <a:p>
            <a:r>
              <a:rPr lang="en-US" dirty="0">
                <a:solidFill>
                  <a:schemeClr val="accent5">
                    <a:lumMod val="50000"/>
                  </a:schemeClr>
                </a:solidFill>
                <a:latin typeface="Rockwell" panose="02060603020205020403" pitchFamily="18" charset="0"/>
              </a:rPr>
              <a:t>Dr</a:t>
            </a:r>
            <a:r>
              <a:rPr lang="en-US" dirty="0" smtClean="0">
                <a:solidFill>
                  <a:schemeClr val="accent5">
                    <a:lumMod val="50000"/>
                  </a:schemeClr>
                </a:solidFill>
                <a:latin typeface="Rockwell" panose="02060603020205020403" pitchFamily="18" charset="0"/>
              </a:rPr>
              <a:t>. Keith Philips</a:t>
            </a:r>
            <a:br>
              <a:rPr lang="en-US" dirty="0" smtClean="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The Ohio State University</a:t>
            </a:r>
            <a:br>
              <a:rPr lang="en-US" sz="1800" dirty="0" smtClean="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Professor</a:t>
            </a:r>
            <a:endParaRPr lang="en-US" dirty="0">
              <a:solidFill>
                <a:schemeClr val="accent5">
                  <a:lumMod val="50000"/>
                </a:schemeClr>
              </a:solidFill>
              <a:latin typeface="Rockwell" panose="02060603020205020403" pitchFamily="18" charset="0"/>
            </a:endParaRPr>
          </a:p>
        </p:txBody>
      </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6840"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343883" y="1845895"/>
            <a:ext cx="8378825" cy="4758724"/>
          </a:xfrm>
        </p:spPr>
        <p:txBody>
          <a:bodyPr>
            <a:normAutofit fontScale="92500" lnSpcReduction="10000"/>
          </a:bodyPr>
          <a:lstStyle/>
          <a:p>
            <a:pPr marL="109728" indent="0" algn="ctr">
              <a:buNone/>
            </a:pPr>
            <a:r>
              <a:rPr lang="en-US" b="1" u="sng" dirty="0" smtClean="0">
                <a:solidFill>
                  <a:schemeClr val="accent1">
                    <a:lumMod val="50000"/>
                  </a:schemeClr>
                </a:solidFill>
                <a:effectLst/>
                <a:ea typeface="Tahoma" panose="020B0604030504040204" pitchFamily="34" charset="0"/>
                <a:cs typeface="Tahoma" panose="020B0604030504040204" pitchFamily="34" charset="0"/>
              </a:rPr>
              <a:t>Courses</a:t>
            </a:r>
          </a:p>
          <a:p>
            <a:pPr>
              <a:buClr>
                <a:schemeClr val="accent1">
                  <a:lumMod val="50000"/>
                </a:schemeClr>
              </a:buClr>
            </a:pPr>
            <a:r>
              <a:rPr lang="en-US" dirty="0"/>
              <a:t>BIOL 122 Introductory Biology </a:t>
            </a:r>
          </a:p>
          <a:p>
            <a:pPr>
              <a:buClr>
                <a:schemeClr val="accent1">
                  <a:lumMod val="50000"/>
                </a:schemeClr>
              </a:buClr>
            </a:pPr>
            <a:r>
              <a:rPr lang="en-US" dirty="0"/>
              <a:t>BIOL 325 Insect Biodiversity</a:t>
            </a:r>
          </a:p>
          <a:p>
            <a:pPr>
              <a:buClr>
                <a:schemeClr val="accent1">
                  <a:lumMod val="50000"/>
                </a:schemeClr>
              </a:buClr>
            </a:pPr>
            <a:r>
              <a:rPr lang="en-US" dirty="0"/>
              <a:t>BIOL 285 Costa Rican Biodiversity</a:t>
            </a:r>
          </a:p>
          <a:p>
            <a:pPr>
              <a:buClr>
                <a:schemeClr val="accent1">
                  <a:lumMod val="50000"/>
                </a:schemeClr>
              </a:buClr>
            </a:pPr>
            <a:r>
              <a:rPr lang="en-US" dirty="0"/>
              <a:t>BIOL 522 Systematics + Evolution</a:t>
            </a:r>
          </a:p>
          <a:p>
            <a:pPr>
              <a:buClr>
                <a:schemeClr val="accent1">
                  <a:lumMod val="50000"/>
                </a:schemeClr>
              </a:buClr>
            </a:pPr>
            <a:r>
              <a:rPr lang="en-US" dirty="0"/>
              <a:t>BIOL 675 </a:t>
            </a:r>
            <a:r>
              <a:rPr lang="en-US" dirty="0" err="1"/>
              <a:t>Coleoptera</a:t>
            </a:r>
            <a:r>
              <a:rPr lang="en-US" dirty="0"/>
              <a:t> Evolution</a:t>
            </a:r>
          </a:p>
          <a:p>
            <a:pPr>
              <a:buClr>
                <a:schemeClr val="accent1">
                  <a:lumMod val="50000"/>
                </a:schemeClr>
              </a:buClr>
            </a:pPr>
            <a:r>
              <a:rPr lang="en-US" dirty="0"/>
              <a:t>BIOL 675 Insect Evolution</a:t>
            </a:r>
          </a:p>
          <a:p>
            <a:pPr marL="109728" indent="0" algn="ctr">
              <a:buNone/>
            </a:pPr>
            <a:endParaRPr lang="en-US" b="1" u="sng" dirty="0" smtClean="0">
              <a:solidFill>
                <a:schemeClr val="accent1">
                  <a:lumMod val="50000"/>
                </a:schemeClr>
              </a:solidFill>
              <a:effectLst/>
              <a:ea typeface="Tahoma" panose="020B0604030504040204" pitchFamily="34" charset="0"/>
              <a:cs typeface="Tahoma" panose="020B0604030504040204" pitchFamily="34" charset="0"/>
            </a:endParaRPr>
          </a:p>
          <a:p>
            <a:pPr marL="109728" indent="0" algn="ctr">
              <a:buClr>
                <a:schemeClr val="accent1">
                  <a:lumMod val="50000"/>
                </a:schemeClr>
              </a:buClr>
              <a:buNone/>
            </a:pPr>
            <a:r>
              <a:rPr lang="en-US" b="1" u="sng" dirty="0" smtClean="0">
                <a:solidFill>
                  <a:schemeClr val="accent1">
                    <a:lumMod val="50000"/>
                  </a:schemeClr>
                </a:solidFill>
              </a:rPr>
              <a:t>Research</a:t>
            </a:r>
          </a:p>
          <a:p>
            <a:pPr marL="566928" indent="-457200">
              <a:buClr>
                <a:schemeClr val="accent1">
                  <a:lumMod val="50000"/>
                </a:schemeClr>
              </a:buClr>
            </a:pPr>
            <a:r>
              <a:rPr lang="en-US" dirty="0"/>
              <a:t>Evolution and Diversity of the Insects, especially on beetles.</a:t>
            </a:r>
          </a:p>
          <a:p>
            <a:pPr marL="109728" indent="0">
              <a:buNone/>
            </a:pPr>
            <a:endParaRPr lang="en-US" dirty="0" smtClean="0"/>
          </a:p>
          <a:p>
            <a:pPr marL="109728" indent="0" algn="ctr">
              <a:buNone/>
            </a:pPr>
            <a:endParaRPr lang="en-US" dirty="0" smtClean="0"/>
          </a:p>
        </p:txBody>
      </p:sp>
      <p:grpSp>
        <p:nvGrpSpPr>
          <p:cNvPr id="14" name="Group 13">
            <a:extLst>
              <a:ext uri="{FF2B5EF4-FFF2-40B4-BE49-F238E27FC236}">
                <a16:creationId xmlns:a16="http://schemas.microsoft.com/office/drawing/2014/main" id="{E9B0D6B0-E1C3-974B-9D71-2606BDD4BA93}"/>
              </a:ext>
              <a:ext uri="{C183D7F6-B498-43B3-948B-1728B52AA6E4}">
                <adec:decorative xmlns="" xmlns:adec="http://schemas.microsoft.com/office/drawing/2017/decorative" val="1"/>
              </a:ext>
            </a:extLst>
          </p:cNvPr>
          <p:cNvGrpSpPr/>
          <p:nvPr/>
        </p:nvGrpSpPr>
        <p:grpSpPr>
          <a:xfrm>
            <a:off x="8995117" y="-239917"/>
            <a:ext cx="3668917" cy="7097917"/>
            <a:chOff x="9007532" y="-239917"/>
            <a:chExt cx="3668917" cy="7097917"/>
          </a:xfrm>
        </p:grpSpPr>
        <p:grpSp>
          <p:nvGrpSpPr>
            <p:cNvPr id="15" name="Group 14">
              <a:extLst>
                <a:ext uri="{FF2B5EF4-FFF2-40B4-BE49-F238E27FC236}">
                  <a16:creationId xmlns:a16="http://schemas.microsoft.com/office/drawing/2014/main" id="{70CC9B5C-26E3-EB47-9B81-9D9176DDD529}"/>
                </a:ext>
              </a:extLst>
            </p:cNvPr>
            <p:cNvGrpSpPr/>
            <p:nvPr/>
          </p:nvGrpSpPr>
          <p:grpSpPr>
            <a:xfrm>
              <a:off x="9055676" y="0"/>
              <a:ext cx="3136324" cy="6858000"/>
              <a:chOff x="9055676" y="0"/>
              <a:chExt cx="3136324" cy="6858000"/>
            </a:xfrm>
          </p:grpSpPr>
          <p:sp>
            <p:nvSpPr>
              <p:cNvPr id="17" name="Rectangle 16">
                <a:extLst>
                  <a:ext uri="{FF2B5EF4-FFF2-40B4-BE49-F238E27FC236}">
                    <a16:creationId xmlns:a16="http://schemas.microsoft.com/office/drawing/2014/main" id="{ADDFD91F-9E9D-5C4C-A486-6ECEF1CF6D0A}"/>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6BB33B5-1E85-FE40-81B6-041ACAD7B622}"/>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9B4E10E-2E73-9D42-81E5-67B2AD0B365A}"/>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5AB2211-83B1-8348-8005-2D6B82EB8ADC}"/>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A574D47-EEB9-6E46-82F8-B354AA455145}"/>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Graphic 15" descr="Clipboard">
              <a:extLst>
                <a:ext uri="{FF2B5EF4-FFF2-40B4-BE49-F238E27FC236}">
                  <a16:creationId xmlns:a16="http://schemas.microsoft.com/office/drawing/2014/main" id="{EA87EE3B-64F6-E347-B429-EE9FF383C1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56" name="Text Placeholder 3">
            <a:extLst>
              <a:ext uri="{FF2B5EF4-FFF2-40B4-BE49-F238E27FC236}">
                <a16:creationId xmlns:a16="http://schemas.microsoft.com/office/drawing/2014/main" id="{17760BAA-742D-1B41-9C86-DBE5627CA090}"/>
              </a:ext>
            </a:extLst>
          </p:cNvPr>
          <p:cNvSpPr txBox="1">
            <a:spLocks/>
          </p:cNvSpPr>
          <p:nvPr/>
        </p:nvSpPr>
        <p:spPr>
          <a:xfrm>
            <a:off x="520988" y="1825625"/>
            <a:ext cx="83788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grpSp>
        <p:nvGrpSpPr>
          <p:cNvPr id="26" name="Group 25"/>
          <p:cNvGrpSpPr/>
          <p:nvPr/>
        </p:nvGrpSpPr>
        <p:grpSpPr>
          <a:xfrm>
            <a:off x="9136685" y="-76302"/>
            <a:ext cx="3668917" cy="6934302"/>
            <a:chOff x="9136685" y="-76302"/>
            <a:chExt cx="3668917" cy="6934302"/>
          </a:xfrm>
        </p:grpSpPr>
        <p:grpSp>
          <p:nvGrpSpPr>
            <p:cNvPr id="27" name="Group 26"/>
            <p:cNvGrpSpPr/>
            <p:nvPr/>
          </p:nvGrpSpPr>
          <p:grpSpPr>
            <a:xfrm>
              <a:off x="9136685" y="-8792"/>
              <a:ext cx="3140194" cy="6866792"/>
              <a:chOff x="9136685" y="-8792"/>
              <a:chExt cx="3140194" cy="6866792"/>
            </a:xfrm>
          </p:grpSpPr>
          <p:grpSp>
            <p:nvGrpSpPr>
              <p:cNvPr id="29" name="Group 28">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31" name="Rectangle 30">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Rectangle 29"/>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136685" y="-76302"/>
              <a:ext cx="3668917" cy="3668917"/>
            </a:xfrm>
            <a:prstGeom prst="rect">
              <a:avLst/>
            </a:prstGeom>
          </p:spPr>
        </p:pic>
      </p:grpSp>
      <p:sp>
        <p:nvSpPr>
          <p:cNvPr id="3" name="Rectangle 2"/>
          <p:cNvSpPr/>
          <p:nvPr/>
        </p:nvSpPr>
        <p:spPr>
          <a:xfrm>
            <a:off x="9639246" y="3314063"/>
            <a:ext cx="2681654" cy="1754326"/>
          </a:xfrm>
          <a:prstGeom prst="rect">
            <a:avLst/>
          </a:prstGeom>
        </p:spPr>
        <p:txBody>
          <a:bodyPr wrap="square">
            <a:spAutoFit/>
          </a:bodyPr>
          <a:lstStyle/>
          <a:p>
            <a:pPr algn="ctr"/>
            <a:r>
              <a:rPr lang="en-US" b="1" u="sng" dirty="0" smtClean="0">
                <a:solidFill>
                  <a:schemeClr val="bg1"/>
                </a:solidFill>
              </a:rPr>
              <a:t>Biography</a:t>
            </a:r>
          </a:p>
          <a:p>
            <a:pPr algn="ctr"/>
            <a:endParaRPr lang="en-US" b="1" u="sng" dirty="0" smtClean="0">
              <a:solidFill>
                <a:schemeClr val="bg1"/>
              </a:solidFill>
            </a:endParaRPr>
          </a:p>
          <a:p>
            <a:r>
              <a:rPr lang="en-US" b="1" dirty="0">
                <a:solidFill>
                  <a:schemeClr val="bg1"/>
                </a:solidFill>
              </a:rPr>
              <a:t>Ph.D. </a:t>
            </a:r>
            <a:r>
              <a:rPr lang="en-US" dirty="0" smtClean="0">
                <a:solidFill>
                  <a:schemeClr val="bg1"/>
                </a:solidFill>
              </a:rPr>
              <a:t>– The </a:t>
            </a:r>
            <a:r>
              <a:rPr lang="en-US" dirty="0">
                <a:solidFill>
                  <a:schemeClr val="bg1"/>
                </a:solidFill>
              </a:rPr>
              <a:t>Ohio State University</a:t>
            </a:r>
          </a:p>
          <a:p>
            <a:pPr algn="ctr"/>
            <a:endParaRPr lang="en-US" b="1" u="sng" dirty="0">
              <a:solidFill>
                <a:schemeClr val="bg1"/>
              </a:solidFill>
            </a:endParaRPr>
          </a:p>
          <a:p>
            <a:pPr algn="ctr"/>
            <a:endParaRPr lang="en-US" b="1" u="sng" dirty="0">
              <a:solidFill>
                <a:schemeClr val="bg1"/>
              </a:solidFill>
            </a:endParaRPr>
          </a:p>
        </p:txBody>
      </p:sp>
      <p:pic>
        <p:nvPicPr>
          <p:cNvPr id="25" name="Picture 2"/>
          <p:cNvPicPr>
            <a:picLocks noChangeAspect="1" noChangeArrowheads="1"/>
          </p:cNvPicPr>
          <p:nvPr/>
        </p:nvPicPr>
        <p:blipFill>
          <a:blip r:embed="rId5" cstate="print"/>
          <a:srcRect/>
          <a:stretch>
            <a:fillRect/>
          </a:stretch>
        </p:blipFill>
        <p:spPr bwMode="auto">
          <a:xfrm>
            <a:off x="10214315" y="1009785"/>
            <a:ext cx="1513656" cy="190720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2" name="Picture 2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8844148">
            <a:off x="10750550" y="4507173"/>
            <a:ext cx="1070677" cy="1070677"/>
          </a:xfrm>
          <a:prstGeom prst="rect">
            <a:avLst/>
          </a:prstGeom>
        </p:spPr>
      </p:pic>
      <p:pic>
        <p:nvPicPr>
          <p:cNvPr id="23" name="Picture 22"/>
          <p:cNvPicPr>
            <a:picLocks noChangeAspect="1"/>
          </p:cNvPicPr>
          <p:nvPr/>
        </p:nvPicPr>
        <p:blipFill>
          <a:blip r:embed="rId6"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98666">
            <a:off x="9725111" y="5413943"/>
            <a:ext cx="1077650" cy="1077650"/>
          </a:xfrm>
          <a:prstGeom prst="rect">
            <a:avLst/>
          </a:prstGeom>
        </p:spPr>
      </p:pic>
    </p:spTree>
    <p:extLst>
      <p:ext uri="{BB962C8B-B14F-4D97-AF65-F5344CB8AC3E}">
        <p14:creationId xmlns:p14="http://schemas.microsoft.com/office/powerpoint/2010/main" val="140816496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3" y="96966"/>
            <a:ext cx="8378529" cy="1027257"/>
          </a:xfrm>
        </p:spPr>
        <p:txBody>
          <a:bodyPr/>
          <a:lstStyle/>
          <a:p>
            <a:r>
              <a:rPr lang="en-US" dirty="0">
                <a:solidFill>
                  <a:schemeClr val="accent5">
                    <a:lumMod val="50000"/>
                  </a:schemeClr>
                </a:solidFill>
                <a:latin typeface="Rockwell" panose="02060603020205020403" pitchFamily="18" charset="0"/>
              </a:rPr>
              <a:t>Research </a:t>
            </a:r>
            <a:r>
              <a:rPr lang="en-US" dirty="0" smtClean="0">
                <a:solidFill>
                  <a:schemeClr val="accent5">
                    <a:lumMod val="50000"/>
                  </a:schemeClr>
                </a:solidFill>
                <a:latin typeface="Rockwell" panose="02060603020205020403" pitchFamily="18" charset="0"/>
              </a:rPr>
              <a:t>by Dr. Philips</a:t>
            </a:r>
            <a:endParaRPr lang="en-US" dirty="0">
              <a:solidFill>
                <a:schemeClr val="accent5">
                  <a:lumMod val="50000"/>
                </a:schemeClr>
              </a:solidFill>
              <a:latin typeface="Rockwell" panose="02060603020205020403" pitchFamily="18" charset="0"/>
            </a:endParaRPr>
          </a:p>
        </p:txBody>
      </p:sp>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214030" cy="6858000"/>
            <a:chOff x="9055676" y="0"/>
            <a:chExt cx="3214030" cy="6858000"/>
          </a:xfrm>
        </p:grpSpPr>
        <p:sp>
          <p:nvSpPr>
            <p:cNvPr id="4" name="Rectangle 3">
              <a:extLst>
                <a:ext uri="{FF2B5EF4-FFF2-40B4-BE49-F238E27FC236}">
                  <a16:creationId xmlns:a16="http://schemas.microsoft.com/office/drawing/2014/main" id="{403AE892-EBD6-40F1-851B-FEADBD59429F}"/>
                </a:ext>
              </a:extLst>
            </p:cNvPr>
            <p:cNvSpPr/>
            <p:nvPr/>
          </p:nvSpPr>
          <p:spPr>
            <a:xfrm>
              <a:off x="9299638"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Rounded Corners 8">
            <a:extLst>
              <a:ext uri="{FF2B5EF4-FFF2-40B4-BE49-F238E27FC236}">
                <a16:creationId xmlns:a16="http://schemas.microsoft.com/office/drawing/2014/main" id="{5D83E472-316B-42B5-9901-2C007C5B7144}"/>
              </a:ext>
              <a:ext uri="{C183D7F6-B498-43B3-948B-1728B52AA6E4}">
                <adec:decorative xmlns="" xmlns:adec="http://schemas.microsoft.com/office/drawing/2017/decorative" val="1"/>
              </a:ext>
            </a:extLst>
          </p:cNvPr>
          <p:cNvSpPr/>
          <p:nvPr/>
        </p:nvSpPr>
        <p:spPr>
          <a:xfrm rot="5400000">
            <a:off x="4901217" y="1706528"/>
            <a:ext cx="2268675" cy="1832578"/>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9463B806-86C1-44AC-8470-6E6761DC7613}"/>
              </a:ext>
              <a:ext uri="{C183D7F6-B498-43B3-948B-1728B52AA6E4}">
                <adec:decorative xmlns="" xmlns:adec="http://schemas.microsoft.com/office/drawing/2017/decorative" val="1"/>
              </a:ext>
            </a:extLst>
          </p:cNvPr>
          <p:cNvSpPr/>
          <p:nvPr/>
        </p:nvSpPr>
        <p:spPr>
          <a:xfrm rot="5400000">
            <a:off x="4951269" y="3883575"/>
            <a:ext cx="2268675" cy="201583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EE42B7D-A1DC-4708-8147-D9D746BA73E8}"/>
              </a:ext>
              <a:ext uri="{C183D7F6-B498-43B3-948B-1728B52AA6E4}">
                <adec:decorative xmlns="" xmlns:adec="http://schemas.microsoft.com/office/drawing/2017/decorative" val="1"/>
              </a:ext>
            </a:extLst>
          </p:cNvPr>
          <p:cNvSpPr/>
          <p:nvPr/>
        </p:nvSpPr>
        <p:spPr>
          <a:xfrm>
            <a:off x="3472300" y="1768455"/>
            <a:ext cx="2268675" cy="20158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86051D9B-1137-438D-A466-460D44ED3361}"/>
              </a:ext>
              <a:ext uri="{C183D7F6-B498-43B3-948B-1728B52AA6E4}">
                <adec:decorative xmlns="" xmlns:adec="http://schemas.microsoft.com/office/drawing/2017/decorative" val="1"/>
              </a:ext>
            </a:extLst>
          </p:cNvPr>
          <p:cNvSpPr/>
          <p:nvPr/>
        </p:nvSpPr>
        <p:spPr>
          <a:xfrm>
            <a:off x="6426359" y="1768455"/>
            <a:ext cx="2268675" cy="20158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1B674D5-C064-4DDD-8FE9-D8801F4C0A04}"/>
              </a:ext>
            </a:extLst>
          </p:cNvPr>
          <p:cNvSpPr txBox="1"/>
          <p:nvPr/>
        </p:nvSpPr>
        <p:spPr>
          <a:xfrm>
            <a:off x="3614305" y="3784291"/>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1" name="TextBox 20">
            <a:extLst>
              <a:ext uri="{FF2B5EF4-FFF2-40B4-BE49-F238E27FC236}">
                <a16:creationId xmlns:a16="http://schemas.microsoft.com/office/drawing/2014/main" id="{CAA0715F-CA2B-4594-91FD-D8C6E5E10965}"/>
              </a:ext>
            </a:extLst>
          </p:cNvPr>
          <p:cNvSpPr txBox="1"/>
          <p:nvPr/>
        </p:nvSpPr>
        <p:spPr>
          <a:xfrm>
            <a:off x="6565863" y="3810842"/>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2" name="Rectangle: Rounded Corners 21">
            <a:extLst>
              <a:ext uri="{FF2B5EF4-FFF2-40B4-BE49-F238E27FC236}">
                <a16:creationId xmlns:a16="http://schemas.microsoft.com/office/drawing/2014/main" id="{2DDD40F6-2362-4667-BF5E-80F684666948}"/>
              </a:ext>
              <a:ext uri="{C183D7F6-B498-43B3-948B-1728B52AA6E4}">
                <adec:decorative xmlns="" xmlns:adec="http://schemas.microsoft.com/office/drawing/2017/decorative" val="1"/>
              </a:ext>
            </a:extLst>
          </p:cNvPr>
          <p:cNvSpPr/>
          <p:nvPr/>
        </p:nvSpPr>
        <p:spPr>
          <a:xfrm>
            <a:off x="6370726" y="3730019"/>
            <a:ext cx="2299161" cy="201583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EE47BD82-D8BD-4FB4-9086-D3AD4D447A51}"/>
              </a:ext>
              <a:ext uri="{C183D7F6-B498-43B3-948B-1728B52AA6E4}">
                <adec:decorative xmlns="" xmlns:adec="http://schemas.microsoft.com/office/drawing/2017/decorative" val="1"/>
              </a:ext>
            </a:extLst>
          </p:cNvPr>
          <p:cNvSpPr/>
          <p:nvPr/>
        </p:nvSpPr>
        <p:spPr>
          <a:xfrm>
            <a:off x="3411006" y="3730019"/>
            <a:ext cx="2268675" cy="201583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 y="1222015"/>
            <a:ext cx="3356937" cy="4555093"/>
          </a:xfrm>
          <a:prstGeom prst="rect">
            <a:avLst/>
          </a:prstGeom>
          <a:noFill/>
        </p:spPr>
        <p:txBody>
          <a:bodyPr wrap="square" rtlCol="0">
            <a:spAutoFit/>
          </a:bodyPr>
          <a:lstStyle/>
          <a:p>
            <a:pPr lvl="1" algn="ctr" fontAlgn="base"/>
            <a:r>
              <a:rPr lang="en-US" sz="2800" b="1" dirty="0" smtClean="0">
                <a:solidFill>
                  <a:schemeClr val="accent1">
                    <a:lumMod val="50000"/>
                  </a:schemeClr>
                </a:solidFill>
              </a:rPr>
              <a:t>​</a:t>
            </a:r>
            <a:endParaRPr lang="en-US" sz="2800" b="1" dirty="0">
              <a:solidFill>
                <a:schemeClr val="accent1">
                  <a:lumMod val="50000"/>
                </a:schemeClr>
              </a:solidFill>
            </a:endParaRPr>
          </a:p>
          <a:p>
            <a:endParaRPr lang="en-US" sz="2800" dirty="0"/>
          </a:p>
          <a:p>
            <a:pPr marL="285750" indent="-285750">
              <a:buClr>
                <a:schemeClr val="accent1">
                  <a:lumMod val="50000"/>
                </a:schemeClr>
              </a:buClr>
              <a:buFont typeface="Arial" panose="020B0604020202020204" pitchFamily="34" charset="0"/>
              <a:buChar char="•"/>
            </a:pPr>
            <a:r>
              <a:rPr lang="en-US" sz="2400" dirty="0">
                <a:solidFill>
                  <a:prstClr val="black"/>
                </a:solidFill>
              </a:rPr>
              <a:t>The Ghana and West Africa Insect Project </a:t>
            </a:r>
          </a:p>
          <a:p>
            <a:pPr marL="285750" indent="-285750">
              <a:buClr>
                <a:schemeClr val="accent1">
                  <a:lumMod val="50000"/>
                </a:schemeClr>
              </a:buClr>
              <a:buFont typeface="Arial" panose="020B0604020202020204" pitchFamily="34" charset="0"/>
              <a:buChar char="•"/>
            </a:pPr>
            <a:r>
              <a:rPr lang="en-US" sz="2400" dirty="0">
                <a:solidFill>
                  <a:prstClr val="black"/>
                </a:solidFill>
              </a:rPr>
              <a:t>Evolution of cave beetles</a:t>
            </a:r>
          </a:p>
          <a:p>
            <a:pPr marL="285750" indent="-285750">
              <a:buClr>
                <a:schemeClr val="accent1">
                  <a:lumMod val="50000"/>
                </a:schemeClr>
              </a:buClr>
              <a:buFont typeface="Arial" panose="020B0604020202020204" pitchFamily="34" charset="0"/>
              <a:buChar char="•"/>
            </a:pPr>
            <a:r>
              <a:rPr lang="en-US" sz="2400" dirty="0">
                <a:solidFill>
                  <a:prstClr val="black"/>
                </a:solidFill>
              </a:rPr>
              <a:t>Diversity + ecological studies of A</a:t>
            </a:r>
            <a:r>
              <a:rPr lang="en-US" sz="2400" dirty="0" smtClean="0">
                <a:solidFill>
                  <a:prstClr val="black"/>
                </a:solidFill>
              </a:rPr>
              <a:t>frican </a:t>
            </a:r>
            <a:r>
              <a:rPr lang="en-US" sz="2400" dirty="0">
                <a:solidFill>
                  <a:prstClr val="black"/>
                </a:solidFill>
              </a:rPr>
              <a:t>dung beetles</a:t>
            </a:r>
          </a:p>
          <a:p>
            <a:pPr marL="285750" indent="-285750">
              <a:buClr>
                <a:schemeClr val="accent1">
                  <a:lumMod val="50000"/>
                </a:schemeClr>
              </a:buClr>
              <a:buFont typeface="Arial" panose="020B0604020202020204" pitchFamily="34" charset="0"/>
              <a:buChar char="•"/>
            </a:pPr>
            <a:r>
              <a:rPr lang="en-US" sz="2400" dirty="0">
                <a:solidFill>
                  <a:prstClr val="black"/>
                </a:solidFill>
              </a:rPr>
              <a:t>Global diversity of spider beetles</a:t>
            </a:r>
          </a:p>
          <a:p>
            <a:endParaRPr lang="en-US" dirty="0">
              <a:solidFill>
                <a:prstClr val="black"/>
              </a:solidFill>
            </a:endParaRPr>
          </a:p>
        </p:txBody>
      </p:sp>
      <p:cxnSp>
        <p:nvCxnSpPr>
          <p:cNvPr id="32" name="Straight Connector 31">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flipH="1">
            <a:off x="521283" y="1768455"/>
            <a:ext cx="2688959"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17" name="TextBox 16"/>
          <p:cNvSpPr txBox="1"/>
          <p:nvPr/>
        </p:nvSpPr>
        <p:spPr>
          <a:xfrm>
            <a:off x="118058" y="1279654"/>
            <a:ext cx="3462223" cy="461665"/>
          </a:xfrm>
          <a:prstGeom prst="rect">
            <a:avLst/>
          </a:prstGeom>
          <a:noFill/>
        </p:spPr>
        <p:txBody>
          <a:bodyPr wrap="square" rtlCol="0">
            <a:spAutoFit/>
          </a:bodyPr>
          <a:lstStyle/>
          <a:p>
            <a:pPr algn="ctr"/>
            <a:r>
              <a:rPr lang="en-US" sz="2400" b="1" dirty="0">
                <a:solidFill>
                  <a:schemeClr val="accent1">
                    <a:lumMod val="50000"/>
                  </a:schemeClr>
                </a:solidFill>
              </a:rPr>
              <a:t>Current </a:t>
            </a:r>
            <a:r>
              <a:rPr lang="en-US" sz="2400" b="1" dirty="0" smtClean="0">
                <a:solidFill>
                  <a:schemeClr val="accent1">
                    <a:lumMod val="50000"/>
                  </a:schemeClr>
                </a:solidFill>
              </a:rPr>
              <a:t>Projects</a:t>
            </a:r>
            <a:endParaRPr lang="en-US" sz="2400" dirty="0"/>
          </a:p>
        </p:txBody>
      </p:sp>
      <p:sp>
        <p:nvSpPr>
          <p:cNvPr id="11" name="Rectangle 10"/>
          <p:cNvSpPr/>
          <p:nvPr/>
        </p:nvSpPr>
        <p:spPr>
          <a:xfrm>
            <a:off x="9562790" y="2828835"/>
            <a:ext cx="2804555" cy="1200329"/>
          </a:xfrm>
          <a:prstGeom prst="rect">
            <a:avLst/>
          </a:prstGeom>
        </p:spPr>
        <p:txBody>
          <a:bodyPr wrap="square">
            <a:spAutoFit/>
          </a:bodyPr>
          <a:lstStyle/>
          <a:p>
            <a:r>
              <a:rPr lang="en-US" dirty="0">
                <a:solidFill>
                  <a:schemeClr val="bg1"/>
                </a:solidFill>
              </a:rPr>
              <a:t>Interested in </a:t>
            </a:r>
            <a:r>
              <a:rPr lang="en-US" b="1" dirty="0">
                <a:solidFill>
                  <a:schemeClr val="bg1"/>
                </a:solidFill>
              </a:rPr>
              <a:t>Graduate </a:t>
            </a:r>
            <a:r>
              <a:rPr lang="en-US" dirty="0">
                <a:solidFill>
                  <a:schemeClr val="bg1"/>
                </a:solidFill>
              </a:rPr>
              <a:t>or</a:t>
            </a:r>
            <a:r>
              <a:rPr lang="en-US" b="1" dirty="0">
                <a:solidFill>
                  <a:schemeClr val="bg1"/>
                </a:solidFill>
              </a:rPr>
              <a:t> Undergraduate Research </a:t>
            </a:r>
            <a:r>
              <a:rPr lang="en-US" dirty="0">
                <a:solidFill>
                  <a:schemeClr val="bg1"/>
                </a:solidFill>
              </a:rPr>
              <a:t>with Dr. </a:t>
            </a:r>
            <a:r>
              <a:rPr lang="en-US" dirty="0" smtClean="0">
                <a:solidFill>
                  <a:schemeClr val="bg1"/>
                </a:solidFill>
              </a:rPr>
              <a:t>Philips? </a:t>
            </a:r>
            <a:r>
              <a:rPr lang="en-US" dirty="0">
                <a:solidFill>
                  <a:schemeClr val="bg1"/>
                </a:solidFill>
              </a:rPr>
              <a:t>Email </a:t>
            </a:r>
            <a:r>
              <a:rPr lang="en-US" dirty="0" smtClean="0">
                <a:solidFill>
                  <a:schemeClr val="bg1"/>
                </a:solidFill>
              </a:rPr>
              <a:t>him at keith.philips@wku.edu!</a:t>
            </a:r>
            <a:endParaRPr lang="en-US" b="1" dirty="0">
              <a:solidFill>
                <a:schemeClr val="bg1"/>
              </a:solidFill>
            </a:endParaRPr>
          </a:p>
        </p:txBody>
      </p:sp>
      <p:pic>
        <p:nvPicPr>
          <p:cNvPr id="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078" y="1926881"/>
            <a:ext cx="1340229" cy="168253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9313" y="1906530"/>
            <a:ext cx="1578968" cy="165827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1" name="Picture 10" descr="http://www.pteron-world.com/kuwabaka/phanaeini/imperi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161" y="4094856"/>
            <a:ext cx="1796064" cy="128616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3" name="Picture 9" descr="C:\Karen Bell\Diplocotidus\photos\habitus_pronotum.wmf"/>
          <p:cNvPicPr>
            <a:picLocks noChangeAspect="1" noChangeArrowheads="1"/>
          </p:cNvPicPr>
          <p:nvPr/>
        </p:nvPicPr>
        <p:blipFill>
          <a:blip r:embed="rId5" cstate="print"/>
          <a:srcRect/>
          <a:stretch>
            <a:fillRect/>
          </a:stretch>
        </p:blipFill>
        <p:spPr bwMode="auto">
          <a:xfrm>
            <a:off x="3620687" y="3892660"/>
            <a:ext cx="1834089" cy="169055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9545" y="4737936"/>
            <a:ext cx="2417515" cy="1208758"/>
          </a:xfrm>
          <a:prstGeom prst="rect">
            <a:avLst/>
          </a:prstGeom>
        </p:spPr>
      </p:pic>
      <p:pic>
        <p:nvPicPr>
          <p:cNvPr id="27" name="Picture 2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643541" y="592528"/>
            <a:ext cx="2389202" cy="179190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6505698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475273" y="681037"/>
            <a:ext cx="8378529" cy="1325563"/>
          </a:xfrm>
        </p:spPr>
        <p:txBody>
          <a:bodyPr>
            <a:normAutofit/>
          </a:bodyPr>
          <a:lstStyle/>
          <a:p>
            <a:r>
              <a:rPr lang="en-US" dirty="0">
                <a:solidFill>
                  <a:schemeClr val="accent5">
                    <a:lumMod val="50000"/>
                  </a:schemeClr>
                </a:solidFill>
                <a:latin typeface="Rockwell" panose="02060603020205020403" pitchFamily="18" charset="0"/>
              </a:rPr>
              <a:t>Dr</a:t>
            </a:r>
            <a:r>
              <a:rPr lang="en-US" dirty="0" smtClean="0">
                <a:solidFill>
                  <a:schemeClr val="accent5">
                    <a:lumMod val="50000"/>
                  </a:schemeClr>
                </a:solidFill>
                <a:latin typeface="Rockwell" panose="02060603020205020403" pitchFamily="18" charset="0"/>
              </a:rPr>
              <a:t>. Claire Rinehart</a:t>
            </a:r>
            <a:br>
              <a:rPr lang="en-US" dirty="0" smtClean="0">
                <a:solidFill>
                  <a:schemeClr val="accent5">
                    <a:lumMod val="50000"/>
                  </a:schemeClr>
                </a:solidFill>
                <a:latin typeface="Rockwell" panose="02060603020205020403" pitchFamily="18" charset="0"/>
              </a:rPr>
            </a:br>
            <a:r>
              <a:rPr lang="en-US" sz="1800" dirty="0">
                <a:solidFill>
                  <a:schemeClr val="accent1">
                    <a:lumMod val="50000"/>
                  </a:schemeClr>
                </a:solidFill>
                <a:latin typeface="Rockwell" panose="02060603020205020403" pitchFamily="18" charset="0"/>
              </a:rPr>
              <a:t>University of Georgia</a:t>
            </a:r>
            <a:br>
              <a:rPr lang="en-US" sz="1800" dirty="0">
                <a:solidFill>
                  <a:schemeClr val="accent1">
                    <a:lumMod val="50000"/>
                  </a:schemeClr>
                </a:solidFill>
                <a:latin typeface="Rockwell" panose="02060603020205020403" pitchFamily="18" charset="0"/>
              </a:rPr>
            </a:br>
            <a:r>
              <a:rPr lang="en-US" sz="1800" dirty="0">
                <a:solidFill>
                  <a:schemeClr val="accent1">
                    <a:lumMod val="50000"/>
                  </a:schemeClr>
                </a:solidFill>
                <a:latin typeface="Rockwell" panose="02060603020205020403" pitchFamily="18" charset="0"/>
              </a:rPr>
              <a:t>Professor</a:t>
            </a:r>
          </a:p>
        </p:txBody>
      </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6840"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343883" y="1845895"/>
            <a:ext cx="8378825" cy="4758724"/>
          </a:xfrm>
        </p:spPr>
        <p:txBody>
          <a:bodyPr>
            <a:normAutofit fontScale="62500" lnSpcReduction="20000"/>
          </a:bodyPr>
          <a:lstStyle/>
          <a:p>
            <a:pPr marL="109728" indent="0" algn="ctr">
              <a:buNone/>
            </a:pPr>
            <a:r>
              <a:rPr lang="en-US" b="1" u="sng" dirty="0" smtClean="0">
                <a:solidFill>
                  <a:schemeClr val="accent1">
                    <a:lumMod val="50000"/>
                  </a:schemeClr>
                </a:solidFill>
                <a:effectLst/>
                <a:ea typeface="Tahoma" panose="020B0604030504040204" pitchFamily="34" charset="0"/>
                <a:cs typeface="Tahoma" panose="020B0604030504040204" pitchFamily="34" charset="0"/>
              </a:rPr>
              <a:t>Courses</a:t>
            </a:r>
          </a:p>
          <a:p>
            <a:r>
              <a:rPr lang="en-US" dirty="0"/>
              <a:t>BIOL 312 Bioinformatics</a:t>
            </a:r>
          </a:p>
          <a:p>
            <a:r>
              <a:rPr lang="en-US" dirty="0"/>
              <a:t>BIOL 350 Introduction to Recombinant Genetics</a:t>
            </a:r>
          </a:p>
          <a:p>
            <a:r>
              <a:rPr lang="en-US" dirty="0"/>
              <a:t>BIOL 450 Recombinant Gene Technology</a:t>
            </a:r>
          </a:p>
          <a:p>
            <a:r>
              <a:rPr lang="en-US" dirty="0"/>
              <a:t>BIOL 495 Molecular Genetics</a:t>
            </a:r>
          </a:p>
          <a:p>
            <a:r>
              <a:rPr lang="en-US" dirty="0"/>
              <a:t>BIOL 566 Advanced Molecular Genetics</a:t>
            </a:r>
          </a:p>
          <a:p>
            <a:r>
              <a:rPr lang="en-US" dirty="0"/>
              <a:t>BIOL 275 co-teach Genome Discovery and Exploration with Rodney </a:t>
            </a:r>
            <a:r>
              <a:rPr lang="en-US" dirty="0" smtClean="0"/>
              <a:t>King</a:t>
            </a:r>
            <a:endParaRPr lang="en-US" b="1" u="sng" dirty="0" smtClean="0">
              <a:solidFill>
                <a:schemeClr val="accent1">
                  <a:lumMod val="50000"/>
                </a:schemeClr>
              </a:solidFill>
              <a:effectLst/>
              <a:ea typeface="Tahoma" panose="020B0604030504040204" pitchFamily="34" charset="0"/>
              <a:cs typeface="Tahoma" panose="020B0604030504040204" pitchFamily="34" charset="0"/>
            </a:endParaRPr>
          </a:p>
          <a:p>
            <a:pPr marL="109728" indent="0" algn="ctr">
              <a:buClr>
                <a:schemeClr val="accent1">
                  <a:lumMod val="50000"/>
                </a:schemeClr>
              </a:buClr>
              <a:buNone/>
            </a:pPr>
            <a:r>
              <a:rPr lang="en-US" b="1" u="sng" dirty="0" smtClean="0">
                <a:solidFill>
                  <a:schemeClr val="accent1">
                    <a:lumMod val="50000"/>
                  </a:schemeClr>
                </a:solidFill>
              </a:rPr>
              <a:t>Research</a:t>
            </a:r>
          </a:p>
          <a:p>
            <a:r>
              <a:rPr lang="en-US" dirty="0"/>
              <a:t>Bioinformatics</a:t>
            </a:r>
          </a:p>
          <a:p>
            <a:r>
              <a:rPr lang="en-US" dirty="0"/>
              <a:t>Application of genome analysis to discover genes that are differentially expressed and the metabolic and regulatory pathways to which they belong.</a:t>
            </a:r>
          </a:p>
          <a:p>
            <a:r>
              <a:rPr lang="en-US" dirty="0"/>
              <a:t>Genome sequencing and annotation.</a:t>
            </a:r>
            <a:r>
              <a:rPr lang="en-US" b="1" dirty="0"/>
              <a:t> </a:t>
            </a:r>
            <a:endParaRPr lang="en-US" dirty="0"/>
          </a:p>
          <a:p>
            <a:r>
              <a:rPr lang="en-US" dirty="0"/>
              <a:t>Comparison of bacteriophage families to discover the functional design of their genomes.</a:t>
            </a:r>
          </a:p>
          <a:p>
            <a:r>
              <a:rPr lang="en-US" dirty="0"/>
              <a:t>In </a:t>
            </a:r>
            <a:r>
              <a:rPr lang="en-US" dirty="0" err="1"/>
              <a:t>silico</a:t>
            </a:r>
            <a:r>
              <a:rPr lang="en-US" dirty="0"/>
              <a:t> prediction of protein structure as an aid in discovering the protein's function.</a:t>
            </a:r>
          </a:p>
          <a:p>
            <a:pPr marL="109728" indent="0">
              <a:buNone/>
            </a:pPr>
            <a:endParaRPr lang="en-US" dirty="0" smtClean="0"/>
          </a:p>
          <a:p>
            <a:pPr marL="109728" indent="0" algn="ctr">
              <a:buNone/>
            </a:pPr>
            <a:endParaRPr lang="en-US" dirty="0" smtClean="0"/>
          </a:p>
        </p:txBody>
      </p:sp>
      <p:grpSp>
        <p:nvGrpSpPr>
          <p:cNvPr id="14" name="Group 13">
            <a:extLst>
              <a:ext uri="{FF2B5EF4-FFF2-40B4-BE49-F238E27FC236}">
                <a16:creationId xmlns:a16="http://schemas.microsoft.com/office/drawing/2014/main" id="{E9B0D6B0-E1C3-974B-9D71-2606BDD4BA93}"/>
              </a:ext>
              <a:ext uri="{C183D7F6-B498-43B3-948B-1728B52AA6E4}">
                <adec:decorative xmlns="" xmlns:adec="http://schemas.microsoft.com/office/drawing/2017/decorative" val="1"/>
              </a:ext>
            </a:extLst>
          </p:cNvPr>
          <p:cNvGrpSpPr/>
          <p:nvPr/>
        </p:nvGrpSpPr>
        <p:grpSpPr>
          <a:xfrm>
            <a:off x="8995117" y="-239917"/>
            <a:ext cx="3668917" cy="7097917"/>
            <a:chOff x="9007532" y="-239917"/>
            <a:chExt cx="3668917" cy="7097917"/>
          </a:xfrm>
        </p:grpSpPr>
        <p:grpSp>
          <p:nvGrpSpPr>
            <p:cNvPr id="15" name="Group 14">
              <a:extLst>
                <a:ext uri="{FF2B5EF4-FFF2-40B4-BE49-F238E27FC236}">
                  <a16:creationId xmlns:a16="http://schemas.microsoft.com/office/drawing/2014/main" id="{70CC9B5C-26E3-EB47-9B81-9D9176DDD529}"/>
                </a:ext>
              </a:extLst>
            </p:cNvPr>
            <p:cNvGrpSpPr/>
            <p:nvPr/>
          </p:nvGrpSpPr>
          <p:grpSpPr>
            <a:xfrm>
              <a:off x="9055676" y="0"/>
              <a:ext cx="3136324" cy="6858000"/>
              <a:chOff x="9055676" y="0"/>
              <a:chExt cx="3136324" cy="6858000"/>
            </a:xfrm>
          </p:grpSpPr>
          <p:sp>
            <p:nvSpPr>
              <p:cNvPr id="17" name="Rectangle 16">
                <a:extLst>
                  <a:ext uri="{FF2B5EF4-FFF2-40B4-BE49-F238E27FC236}">
                    <a16:creationId xmlns:a16="http://schemas.microsoft.com/office/drawing/2014/main" id="{ADDFD91F-9E9D-5C4C-A486-6ECEF1CF6D0A}"/>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6BB33B5-1E85-FE40-81B6-041ACAD7B622}"/>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9B4E10E-2E73-9D42-81E5-67B2AD0B365A}"/>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5AB2211-83B1-8348-8005-2D6B82EB8ADC}"/>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A574D47-EEB9-6E46-82F8-B354AA455145}"/>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Graphic 15" descr="Clipboard">
              <a:extLst>
                <a:ext uri="{FF2B5EF4-FFF2-40B4-BE49-F238E27FC236}">
                  <a16:creationId xmlns:a16="http://schemas.microsoft.com/office/drawing/2014/main" id="{EA87EE3B-64F6-E347-B429-EE9FF383C1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56" name="Text Placeholder 3">
            <a:extLst>
              <a:ext uri="{FF2B5EF4-FFF2-40B4-BE49-F238E27FC236}">
                <a16:creationId xmlns:a16="http://schemas.microsoft.com/office/drawing/2014/main" id="{17760BAA-742D-1B41-9C86-DBE5627CA090}"/>
              </a:ext>
            </a:extLst>
          </p:cNvPr>
          <p:cNvSpPr txBox="1">
            <a:spLocks/>
          </p:cNvSpPr>
          <p:nvPr/>
        </p:nvSpPr>
        <p:spPr>
          <a:xfrm>
            <a:off x="520988" y="1825625"/>
            <a:ext cx="83788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grpSp>
        <p:nvGrpSpPr>
          <p:cNvPr id="24" name="Group 23"/>
          <p:cNvGrpSpPr/>
          <p:nvPr/>
        </p:nvGrpSpPr>
        <p:grpSpPr>
          <a:xfrm>
            <a:off x="9136685" y="-76302"/>
            <a:ext cx="3668917" cy="6934302"/>
            <a:chOff x="9136685" y="-76302"/>
            <a:chExt cx="3668917" cy="6934302"/>
          </a:xfrm>
        </p:grpSpPr>
        <p:grpSp>
          <p:nvGrpSpPr>
            <p:cNvPr id="25" name="Group 24"/>
            <p:cNvGrpSpPr/>
            <p:nvPr/>
          </p:nvGrpSpPr>
          <p:grpSpPr>
            <a:xfrm>
              <a:off x="9136685" y="-8792"/>
              <a:ext cx="3140194" cy="6866792"/>
              <a:chOff x="9136685" y="-8792"/>
              <a:chExt cx="3140194" cy="6866792"/>
            </a:xfrm>
          </p:grpSpPr>
          <p:grpSp>
            <p:nvGrpSpPr>
              <p:cNvPr id="27" name="Group 26">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29" name="Rectangle 28">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Rectangle 27"/>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136685" y="-76302"/>
              <a:ext cx="3668917" cy="3668917"/>
            </a:xfrm>
            <a:prstGeom prst="rect">
              <a:avLst/>
            </a:prstGeom>
          </p:spPr>
        </p:pic>
      </p:grpSp>
      <p:sp>
        <p:nvSpPr>
          <p:cNvPr id="3" name="Rectangle 2"/>
          <p:cNvSpPr/>
          <p:nvPr/>
        </p:nvSpPr>
        <p:spPr>
          <a:xfrm>
            <a:off x="9497931" y="3341915"/>
            <a:ext cx="2681654" cy="3693319"/>
          </a:xfrm>
          <a:prstGeom prst="rect">
            <a:avLst/>
          </a:prstGeom>
        </p:spPr>
        <p:txBody>
          <a:bodyPr wrap="square">
            <a:spAutoFit/>
          </a:bodyPr>
          <a:lstStyle/>
          <a:p>
            <a:pPr algn="ctr"/>
            <a:r>
              <a:rPr lang="en-US" b="1" u="sng" dirty="0" smtClean="0">
                <a:solidFill>
                  <a:schemeClr val="bg1"/>
                </a:solidFill>
              </a:rPr>
              <a:t>Biography</a:t>
            </a:r>
          </a:p>
          <a:p>
            <a:r>
              <a:rPr lang="en-US" b="1" dirty="0">
                <a:solidFill>
                  <a:schemeClr val="bg1"/>
                </a:solidFill>
              </a:rPr>
              <a:t>Ph.D. </a:t>
            </a:r>
            <a:r>
              <a:rPr lang="en-US" dirty="0">
                <a:solidFill>
                  <a:schemeClr val="bg1"/>
                </a:solidFill>
              </a:rPr>
              <a:t>- Botany/Biochemistry, University of Georgia, Athens, GA, 1984</a:t>
            </a:r>
          </a:p>
          <a:p>
            <a:r>
              <a:rPr lang="en-US" b="1" dirty="0">
                <a:solidFill>
                  <a:schemeClr val="bg1"/>
                </a:solidFill>
              </a:rPr>
              <a:t>M.S. </a:t>
            </a:r>
            <a:r>
              <a:rPr lang="en-US" dirty="0">
                <a:solidFill>
                  <a:schemeClr val="bg1"/>
                </a:solidFill>
              </a:rPr>
              <a:t>- Botany/Plant Physiology, Brigham Young University, Provo, UT, 1979</a:t>
            </a:r>
          </a:p>
          <a:p>
            <a:r>
              <a:rPr lang="en-US" b="1" dirty="0">
                <a:solidFill>
                  <a:schemeClr val="bg1"/>
                </a:solidFill>
              </a:rPr>
              <a:t>B.S. </a:t>
            </a:r>
            <a:r>
              <a:rPr lang="en-US" dirty="0">
                <a:solidFill>
                  <a:schemeClr val="bg1"/>
                </a:solidFill>
              </a:rPr>
              <a:t>- Microbiology, Brigham Young University, Provo, UT, 1977</a:t>
            </a:r>
          </a:p>
          <a:p>
            <a:pPr algn="ctr"/>
            <a:endParaRPr lang="en-US" b="1" u="sng" dirty="0">
              <a:solidFill>
                <a:schemeClr val="bg1"/>
              </a:solidFill>
            </a:endParaRPr>
          </a:p>
          <a:p>
            <a:pPr algn="ctr"/>
            <a:endParaRPr lang="en-US" b="1" u="sng" dirty="0">
              <a:solidFill>
                <a:schemeClr val="bg1"/>
              </a:solidFill>
            </a:endParaRPr>
          </a:p>
        </p:txBody>
      </p:sp>
      <p:pic>
        <p:nvPicPr>
          <p:cNvPr id="23" name="Picture 22" descr="ClaireRinehartBes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9767" y="1072466"/>
            <a:ext cx="1482752" cy="186826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2983197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3" y="96966"/>
            <a:ext cx="8378529" cy="1027257"/>
          </a:xfrm>
        </p:spPr>
        <p:txBody>
          <a:bodyPr/>
          <a:lstStyle/>
          <a:p>
            <a:r>
              <a:rPr lang="en-US" dirty="0">
                <a:solidFill>
                  <a:schemeClr val="accent5">
                    <a:lumMod val="50000"/>
                  </a:schemeClr>
                </a:solidFill>
                <a:latin typeface="Rockwell" panose="02060603020205020403" pitchFamily="18" charset="0"/>
              </a:rPr>
              <a:t>Research </a:t>
            </a:r>
            <a:r>
              <a:rPr lang="en-US" dirty="0" smtClean="0">
                <a:solidFill>
                  <a:schemeClr val="accent5">
                    <a:lumMod val="50000"/>
                  </a:schemeClr>
                </a:solidFill>
                <a:latin typeface="Rockwell" panose="02060603020205020403" pitchFamily="18" charset="0"/>
              </a:rPr>
              <a:t>by Dr. Rinehart</a:t>
            </a:r>
            <a:endParaRPr lang="en-US" dirty="0">
              <a:solidFill>
                <a:schemeClr val="accent5">
                  <a:lumMod val="50000"/>
                </a:schemeClr>
              </a:solidFill>
              <a:latin typeface="Rockwell" panose="02060603020205020403" pitchFamily="18" charset="0"/>
            </a:endParaRPr>
          </a:p>
        </p:txBody>
      </p:sp>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214030" cy="6858000"/>
            <a:chOff x="9055676" y="0"/>
            <a:chExt cx="3214030" cy="6858000"/>
          </a:xfrm>
        </p:grpSpPr>
        <p:sp>
          <p:nvSpPr>
            <p:cNvPr id="4" name="Rectangle 3">
              <a:extLst>
                <a:ext uri="{FF2B5EF4-FFF2-40B4-BE49-F238E27FC236}">
                  <a16:creationId xmlns:a16="http://schemas.microsoft.com/office/drawing/2014/main" id="{403AE892-EBD6-40F1-851B-FEADBD59429F}"/>
                </a:ext>
              </a:extLst>
            </p:cNvPr>
            <p:cNvSpPr/>
            <p:nvPr/>
          </p:nvSpPr>
          <p:spPr>
            <a:xfrm>
              <a:off x="9299638"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Rounded Corners 8">
            <a:extLst>
              <a:ext uri="{FF2B5EF4-FFF2-40B4-BE49-F238E27FC236}">
                <a16:creationId xmlns:a16="http://schemas.microsoft.com/office/drawing/2014/main" id="{5D83E472-316B-42B5-9901-2C007C5B7144}"/>
              </a:ext>
              <a:ext uri="{C183D7F6-B498-43B3-948B-1728B52AA6E4}">
                <adec:decorative xmlns="" xmlns:adec="http://schemas.microsoft.com/office/drawing/2017/decorative" val="1"/>
              </a:ext>
            </a:extLst>
          </p:cNvPr>
          <p:cNvSpPr/>
          <p:nvPr/>
        </p:nvSpPr>
        <p:spPr>
          <a:xfrm rot="5400000">
            <a:off x="4901217" y="1706528"/>
            <a:ext cx="2268675" cy="1832578"/>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9463B806-86C1-44AC-8470-6E6761DC7613}"/>
              </a:ext>
              <a:ext uri="{C183D7F6-B498-43B3-948B-1728B52AA6E4}">
                <adec:decorative xmlns="" xmlns:adec="http://schemas.microsoft.com/office/drawing/2017/decorative" val="1"/>
              </a:ext>
            </a:extLst>
          </p:cNvPr>
          <p:cNvSpPr/>
          <p:nvPr/>
        </p:nvSpPr>
        <p:spPr>
          <a:xfrm rot="5400000">
            <a:off x="4951269" y="3883575"/>
            <a:ext cx="2268675" cy="201583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EE42B7D-A1DC-4708-8147-D9D746BA73E8}"/>
              </a:ext>
              <a:ext uri="{C183D7F6-B498-43B3-948B-1728B52AA6E4}">
                <adec:decorative xmlns="" xmlns:adec="http://schemas.microsoft.com/office/drawing/2017/decorative" val="1"/>
              </a:ext>
            </a:extLst>
          </p:cNvPr>
          <p:cNvSpPr/>
          <p:nvPr/>
        </p:nvSpPr>
        <p:spPr>
          <a:xfrm>
            <a:off x="3472300" y="1768455"/>
            <a:ext cx="2268675" cy="20158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86051D9B-1137-438D-A466-460D44ED3361}"/>
              </a:ext>
              <a:ext uri="{C183D7F6-B498-43B3-948B-1728B52AA6E4}">
                <adec:decorative xmlns="" xmlns:adec="http://schemas.microsoft.com/office/drawing/2017/decorative" val="1"/>
              </a:ext>
            </a:extLst>
          </p:cNvPr>
          <p:cNvSpPr/>
          <p:nvPr/>
        </p:nvSpPr>
        <p:spPr>
          <a:xfrm>
            <a:off x="6426359" y="1768455"/>
            <a:ext cx="2268675" cy="20158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1B674D5-C064-4DDD-8FE9-D8801F4C0A04}"/>
              </a:ext>
            </a:extLst>
          </p:cNvPr>
          <p:cNvSpPr txBox="1"/>
          <p:nvPr/>
        </p:nvSpPr>
        <p:spPr>
          <a:xfrm>
            <a:off x="3614305" y="3784291"/>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1" name="TextBox 20">
            <a:extLst>
              <a:ext uri="{FF2B5EF4-FFF2-40B4-BE49-F238E27FC236}">
                <a16:creationId xmlns:a16="http://schemas.microsoft.com/office/drawing/2014/main" id="{CAA0715F-CA2B-4594-91FD-D8C6E5E10965}"/>
              </a:ext>
            </a:extLst>
          </p:cNvPr>
          <p:cNvSpPr txBox="1"/>
          <p:nvPr/>
        </p:nvSpPr>
        <p:spPr>
          <a:xfrm>
            <a:off x="6565863" y="3810842"/>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2" name="Rectangle: Rounded Corners 21">
            <a:extLst>
              <a:ext uri="{FF2B5EF4-FFF2-40B4-BE49-F238E27FC236}">
                <a16:creationId xmlns:a16="http://schemas.microsoft.com/office/drawing/2014/main" id="{2DDD40F6-2362-4667-BF5E-80F684666948}"/>
              </a:ext>
              <a:ext uri="{C183D7F6-B498-43B3-948B-1728B52AA6E4}">
                <adec:decorative xmlns="" xmlns:adec="http://schemas.microsoft.com/office/drawing/2017/decorative" val="1"/>
              </a:ext>
            </a:extLst>
          </p:cNvPr>
          <p:cNvSpPr/>
          <p:nvPr/>
        </p:nvSpPr>
        <p:spPr>
          <a:xfrm>
            <a:off x="6370726" y="3730019"/>
            <a:ext cx="2299161" cy="201583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EE47BD82-D8BD-4FB4-9086-D3AD4D447A51}"/>
              </a:ext>
              <a:ext uri="{C183D7F6-B498-43B3-948B-1728B52AA6E4}">
                <adec:decorative xmlns="" xmlns:adec="http://schemas.microsoft.com/office/drawing/2017/decorative" val="1"/>
              </a:ext>
            </a:extLst>
          </p:cNvPr>
          <p:cNvSpPr/>
          <p:nvPr/>
        </p:nvSpPr>
        <p:spPr>
          <a:xfrm>
            <a:off x="3411006" y="3730019"/>
            <a:ext cx="2268675" cy="201583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 y="1222015"/>
            <a:ext cx="3356937" cy="4585871"/>
          </a:xfrm>
          <a:prstGeom prst="rect">
            <a:avLst/>
          </a:prstGeom>
          <a:noFill/>
        </p:spPr>
        <p:txBody>
          <a:bodyPr wrap="square" rtlCol="0">
            <a:spAutoFit/>
          </a:bodyPr>
          <a:lstStyle/>
          <a:p>
            <a:pPr lvl="1" algn="ctr" fontAlgn="base"/>
            <a:r>
              <a:rPr lang="en-US" sz="2800" b="1" dirty="0" smtClean="0">
                <a:solidFill>
                  <a:schemeClr val="accent1">
                    <a:lumMod val="50000"/>
                  </a:schemeClr>
                </a:solidFill>
              </a:rPr>
              <a:t>​</a:t>
            </a:r>
            <a:endParaRPr lang="en-US" sz="2800" b="1" dirty="0">
              <a:solidFill>
                <a:schemeClr val="accent1">
                  <a:lumMod val="50000"/>
                </a:schemeClr>
              </a:solidFill>
            </a:endParaRPr>
          </a:p>
          <a:p>
            <a:endParaRPr lang="en-US" sz="2800" dirty="0"/>
          </a:p>
          <a:p>
            <a:pPr marL="285750" indent="-285750">
              <a:buClr>
                <a:schemeClr val="accent1">
                  <a:lumMod val="50000"/>
                </a:schemeClr>
              </a:buClr>
              <a:buFont typeface="Arial" panose="020B0604020202020204" pitchFamily="34" charset="0"/>
              <a:buChar char="•"/>
            </a:pPr>
            <a:r>
              <a:rPr lang="en-US" sz="2000" dirty="0"/>
              <a:t>Assembly and annotation of functions on newly sequenced viral and bacterial genomes.</a:t>
            </a:r>
          </a:p>
          <a:p>
            <a:pPr marL="171450" indent="-171450">
              <a:buClr>
                <a:schemeClr val="accent1">
                  <a:lumMod val="50000"/>
                </a:schemeClr>
              </a:buClr>
              <a:buFont typeface="Arial" panose="020B0604020202020204" pitchFamily="34" charset="0"/>
              <a:buChar char="•"/>
            </a:pPr>
            <a:endParaRPr lang="en-US" sz="900" dirty="0"/>
          </a:p>
          <a:p>
            <a:pPr marL="285750" indent="-285750">
              <a:buClr>
                <a:schemeClr val="accent1">
                  <a:lumMod val="50000"/>
                </a:schemeClr>
              </a:buClr>
              <a:buFont typeface="Arial" panose="020B0604020202020204" pitchFamily="34" charset="0"/>
              <a:buChar char="•"/>
            </a:pPr>
            <a:r>
              <a:rPr lang="en-US" sz="2000" dirty="0"/>
              <a:t>Developing and applying bioinformatics tools.</a:t>
            </a:r>
          </a:p>
          <a:p>
            <a:pPr marL="171450" indent="-171450">
              <a:buClr>
                <a:schemeClr val="accent1">
                  <a:lumMod val="50000"/>
                </a:schemeClr>
              </a:buClr>
              <a:buFont typeface="Arial" panose="020B0604020202020204" pitchFamily="34" charset="0"/>
              <a:buChar char="•"/>
            </a:pPr>
            <a:endParaRPr lang="en-US" sz="900" dirty="0"/>
          </a:p>
          <a:p>
            <a:pPr marL="285750" indent="-285750">
              <a:buClr>
                <a:schemeClr val="accent1">
                  <a:lumMod val="50000"/>
                </a:schemeClr>
              </a:buClr>
              <a:buFont typeface="Arial" panose="020B0604020202020204" pitchFamily="34" charset="0"/>
              <a:buChar char="•"/>
            </a:pPr>
            <a:r>
              <a:rPr lang="en-US" sz="2000" dirty="0"/>
              <a:t>Correlating protein structure and amino acid properties with protein function.</a:t>
            </a:r>
          </a:p>
          <a:p>
            <a:endParaRPr lang="en-US" dirty="0">
              <a:solidFill>
                <a:prstClr val="black"/>
              </a:solidFill>
            </a:endParaRPr>
          </a:p>
        </p:txBody>
      </p:sp>
      <p:cxnSp>
        <p:nvCxnSpPr>
          <p:cNvPr id="32" name="Straight Connector 31">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flipH="1">
            <a:off x="521283" y="1768455"/>
            <a:ext cx="2688959"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17" name="TextBox 16"/>
          <p:cNvSpPr txBox="1"/>
          <p:nvPr/>
        </p:nvSpPr>
        <p:spPr>
          <a:xfrm>
            <a:off x="118058" y="1279654"/>
            <a:ext cx="3462223" cy="461665"/>
          </a:xfrm>
          <a:prstGeom prst="rect">
            <a:avLst/>
          </a:prstGeom>
          <a:noFill/>
        </p:spPr>
        <p:txBody>
          <a:bodyPr wrap="square" rtlCol="0">
            <a:spAutoFit/>
          </a:bodyPr>
          <a:lstStyle/>
          <a:p>
            <a:pPr algn="ctr"/>
            <a:r>
              <a:rPr lang="en-US" sz="2400" b="1" dirty="0">
                <a:solidFill>
                  <a:schemeClr val="accent1">
                    <a:lumMod val="50000"/>
                  </a:schemeClr>
                </a:solidFill>
              </a:rPr>
              <a:t>Current </a:t>
            </a:r>
            <a:r>
              <a:rPr lang="en-US" sz="2400" b="1" dirty="0" smtClean="0">
                <a:solidFill>
                  <a:schemeClr val="accent1">
                    <a:lumMod val="50000"/>
                  </a:schemeClr>
                </a:solidFill>
              </a:rPr>
              <a:t>Projects</a:t>
            </a:r>
            <a:endParaRPr lang="en-US" sz="2400" dirty="0"/>
          </a:p>
        </p:txBody>
      </p:sp>
      <p:sp>
        <p:nvSpPr>
          <p:cNvPr id="11" name="Rectangle 10"/>
          <p:cNvSpPr/>
          <p:nvPr/>
        </p:nvSpPr>
        <p:spPr>
          <a:xfrm>
            <a:off x="9554340" y="2714953"/>
            <a:ext cx="2804555" cy="1477328"/>
          </a:xfrm>
          <a:prstGeom prst="rect">
            <a:avLst/>
          </a:prstGeom>
        </p:spPr>
        <p:txBody>
          <a:bodyPr wrap="square">
            <a:spAutoFit/>
          </a:bodyPr>
          <a:lstStyle/>
          <a:p>
            <a:r>
              <a:rPr lang="en-US" dirty="0">
                <a:solidFill>
                  <a:schemeClr val="bg1"/>
                </a:solidFill>
              </a:rPr>
              <a:t>Interested in </a:t>
            </a:r>
            <a:r>
              <a:rPr lang="en-US" b="1" dirty="0">
                <a:solidFill>
                  <a:schemeClr val="bg1"/>
                </a:solidFill>
              </a:rPr>
              <a:t>Graduate </a:t>
            </a:r>
            <a:r>
              <a:rPr lang="en-US" dirty="0">
                <a:solidFill>
                  <a:schemeClr val="bg1"/>
                </a:solidFill>
              </a:rPr>
              <a:t>or</a:t>
            </a:r>
            <a:r>
              <a:rPr lang="en-US" b="1" dirty="0">
                <a:solidFill>
                  <a:schemeClr val="bg1"/>
                </a:solidFill>
              </a:rPr>
              <a:t> Undergraduate Research </a:t>
            </a:r>
            <a:r>
              <a:rPr lang="en-US" dirty="0">
                <a:solidFill>
                  <a:schemeClr val="bg1"/>
                </a:solidFill>
              </a:rPr>
              <a:t>with Dr. </a:t>
            </a:r>
            <a:r>
              <a:rPr lang="en-US" dirty="0" smtClean="0">
                <a:solidFill>
                  <a:schemeClr val="bg1"/>
                </a:solidFill>
              </a:rPr>
              <a:t>Rinehart? </a:t>
            </a:r>
            <a:r>
              <a:rPr lang="en-US" dirty="0">
                <a:solidFill>
                  <a:schemeClr val="bg1"/>
                </a:solidFill>
              </a:rPr>
              <a:t>Email </a:t>
            </a:r>
            <a:r>
              <a:rPr lang="en-US" dirty="0" smtClean="0">
                <a:solidFill>
                  <a:schemeClr val="bg1"/>
                </a:solidFill>
              </a:rPr>
              <a:t>him at </a:t>
            </a:r>
            <a:r>
              <a:rPr lang="en-US" b="1" dirty="0" smtClean="0">
                <a:solidFill>
                  <a:schemeClr val="bg1"/>
                </a:solidFill>
              </a:rPr>
              <a:t>claire.rinehart@wku.edu</a:t>
            </a:r>
            <a:r>
              <a:rPr lang="en-US" dirty="0" smtClean="0">
                <a:solidFill>
                  <a:schemeClr val="bg1"/>
                </a:solidFill>
              </a:rPr>
              <a:t>!</a:t>
            </a:r>
            <a:endParaRPr lang="en-US" b="1" dirty="0">
              <a:solidFill>
                <a:schemeClr val="bg1"/>
              </a:solidFill>
            </a:endParaRPr>
          </a:p>
        </p:txBody>
      </p:sp>
      <p:pic>
        <p:nvPicPr>
          <p:cNvPr id="37" name="Picture 36" descr="Group Picture 2010.jpg"/>
          <p:cNvPicPr>
            <a:picLocks noChangeAspect="1"/>
          </p:cNvPicPr>
          <p:nvPr/>
        </p:nvPicPr>
        <p:blipFill>
          <a:blip r:embed="rId2" cstate="print"/>
          <a:srcRect b="21975"/>
          <a:stretch>
            <a:fillRect/>
          </a:stretch>
        </p:blipFill>
        <p:spPr>
          <a:xfrm>
            <a:off x="9607720" y="319355"/>
            <a:ext cx="2448299" cy="160973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23" name="TextBox 22"/>
          <p:cNvSpPr txBox="1"/>
          <p:nvPr/>
        </p:nvSpPr>
        <p:spPr>
          <a:xfrm>
            <a:off x="9478808" y="1925279"/>
            <a:ext cx="2713192" cy="646331"/>
          </a:xfrm>
          <a:prstGeom prst="rect">
            <a:avLst/>
          </a:prstGeom>
          <a:noFill/>
        </p:spPr>
        <p:txBody>
          <a:bodyPr wrap="square" rtlCol="0">
            <a:spAutoFit/>
          </a:bodyPr>
          <a:lstStyle/>
          <a:p>
            <a:pPr algn="ctr"/>
            <a:r>
              <a:rPr lang="en-US" b="1" i="1" dirty="0">
                <a:solidFill>
                  <a:schemeClr val="bg1"/>
                </a:solidFill>
              </a:rPr>
              <a:t>HHMI Genome Discovery </a:t>
            </a:r>
            <a:r>
              <a:rPr lang="en-US" b="1" i="1" dirty="0" smtClean="0">
                <a:solidFill>
                  <a:schemeClr val="bg1"/>
                </a:solidFill>
              </a:rPr>
              <a:t>&amp; </a:t>
            </a:r>
            <a:r>
              <a:rPr lang="en-US" b="1" i="1" dirty="0">
                <a:solidFill>
                  <a:schemeClr val="bg1"/>
                </a:solidFill>
              </a:rPr>
              <a:t>Exploration</a:t>
            </a:r>
          </a:p>
        </p:txBody>
      </p:sp>
      <p:sp>
        <p:nvSpPr>
          <p:cNvPr id="25" name="TextBox 24"/>
          <p:cNvSpPr txBox="1"/>
          <p:nvPr/>
        </p:nvSpPr>
        <p:spPr>
          <a:xfrm>
            <a:off x="9432560" y="6139662"/>
            <a:ext cx="2798617" cy="923330"/>
          </a:xfrm>
          <a:prstGeom prst="rect">
            <a:avLst/>
          </a:prstGeom>
          <a:noFill/>
        </p:spPr>
        <p:txBody>
          <a:bodyPr wrap="square" rtlCol="0">
            <a:spAutoFit/>
          </a:bodyPr>
          <a:lstStyle/>
          <a:p>
            <a:pPr algn="ctr"/>
            <a:r>
              <a:rPr lang="en-US" b="1" i="1" dirty="0">
                <a:solidFill>
                  <a:schemeClr val="bg1"/>
                </a:solidFill>
              </a:rPr>
              <a:t>Students </a:t>
            </a:r>
            <a:r>
              <a:rPr lang="en-US" b="1" i="1" dirty="0" smtClean="0">
                <a:solidFill>
                  <a:schemeClr val="bg1"/>
                </a:solidFill>
              </a:rPr>
              <a:t>at </a:t>
            </a:r>
            <a:r>
              <a:rPr lang="en-US" b="1" i="1" dirty="0">
                <a:solidFill>
                  <a:schemeClr val="bg1"/>
                </a:solidFill>
              </a:rPr>
              <a:t>the HHMI SEA PHAGES </a:t>
            </a:r>
            <a:r>
              <a:rPr lang="en-US" b="1" i="1" dirty="0" smtClean="0">
                <a:solidFill>
                  <a:schemeClr val="bg1"/>
                </a:solidFill>
              </a:rPr>
              <a:t>Symposium, 2017</a:t>
            </a:r>
            <a:endParaRPr lang="en-US" b="1" dirty="0">
              <a:solidFill>
                <a:schemeClr val="bg1"/>
              </a:solidFill>
            </a:endParaRPr>
          </a:p>
          <a:p>
            <a:pPr algn="ctr"/>
            <a:endParaRPr lang="en-US" b="1" dirty="0">
              <a:solidFill>
                <a:schemeClr val="bg1"/>
              </a:solidFill>
            </a:endParaRPr>
          </a:p>
        </p:txBody>
      </p:sp>
      <p:pic>
        <p:nvPicPr>
          <p:cNvPr id="44" name="Picture 43" descr="Wizard007_EM_Thumb.jpg"/>
          <p:cNvPicPr>
            <a:picLocks noChangeAspect="1"/>
          </p:cNvPicPr>
          <p:nvPr/>
        </p:nvPicPr>
        <p:blipFill>
          <a:blip r:embed="rId3" cstate="print"/>
          <a:stretch>
            <a:fillRect/>
          </a:stretch>
        </p:blipFill>
        <p:spPr>
          <a:xfrm>
            <a:off x="3719599" y="1970487"/>
            <a:ext cx="1557501" cy="155750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6" name="Picture 25" descr="KathrineGaiko_TaylorSenaySEAsympPoster.JPG"/>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75345" y="4309078"/>
            <a:ext cx="2380674" cy="177815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7" name="Content Placeholder 3" descr="PECAAN_logo.png"/>
          <p:cNvPicPr>
            <a:picLocks noGrp="1" noChangeAspect="1"/>
          </p:cNvPicPr>
          <p:nvPr>
            <p:ph sz="half" idx="4294967295"/>
          </p:nvPr>
        </p:nvPicPr>
        <p:blipFill>
          <a:blip r:embed="rId5">
            <a:extLst>
              <a:ext uri="{28A0092B-C50C-407E-A947-70E740481C1C}">
                <a14:useLocalDpi xmlns:a14="http://schemas.microsoft.com/office/drawing/2010/main" val="0"/>
              </a:ext>
            </a:extLst>
          </a:blip>
          <a:srcRect t="-16107" b="-16107"/>
          <a:stretch>
            <a:fillRect/>
          </a:stretch>
        </p:blipFill>
        <p:spPr>
          <a:xfrm>
            <a:off x="3686613" y="4121411"/>
            <a:ext cx="4697881" cy="1445929"/>
          </a:xfrm>
          <a:prstGeom prst="rect">
            <a:avLst/>
          </a:prstGeom>
          <a:ln>
            <a:noFill/>
          </a:ln>
          <a:effectLst>
            <a:outerShdw blurRad="292100" dist="139700" dir="2700000" algn="tl" rotWithShape="0">
              <a:srgbClr val="333333">
                <a:alpha val="65000"/>
              </a:srgbClr>
            </a:outerShdw>
          </a:effectLst>
        </p:spPr>
      </p:pic>
      <p:pic>
        <p:nvPicPr>
          <p:cNvPr id="28" name="Picture 27"/>
          <p:cNvPicPr/>
          <p:nvPr/>
        </p:nvPicPr>
        <p:blipFill>
          <a:blip r:embed="rId6" cstate="print">
            <a:extLst>
              <a:ext uri="{28A0092B-C50C-407E-A947-70E740481C1C}">
                <a14:useLocalDpi xmlns:a14="http://schemas.microsoft.com/office/drawing/2010/main" val="0"/>
              </a:ext>
            </a:extLst>
          </a:blip>
          <a:stretch>
            <a:fillRect/>
          </a:stretch>
        </p:blipFill>
        <p:spPr>
          <a:xfrm>
            <a:off x="6806243" y="2098402"/>
            <a:ext cx="1526800" cy="136402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854091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475273" y="681037"/>
            <a:ext cx="8378529" cy="1325563"/>
          </a:xfrm>
        </p:spPr>
        <p:txBody>
          <a:bodyPr>
            <a:normAutofit/>
          </a:bodyPr>
          <a:lstStyle/>
          <a:p>
            <a:r>
              <a:rPr lang="en-US" dirty="0">
                <a:solidFill>
                  <a:schemeClr val="accent5">
                    <a:lumMod val="50000"/>
                  </a:schemeClr>
                </a:solidFill>
                <a:latin typeface="Rockwell" panose="02060603020205020403" pitchFamily="18" charset="0"/>
              </a:rPr>
              <a:t>Dr</a:t>
            </a:r>
            <a:r>
              <a:rPr lang="en-US" dirty="0" smtClean="0">
                <a:solidFill>
                  <a:schemeClr val="accent5">
                    <a:lumMod val="50000"/>
                  </a:schemeClr>
                </a:solidFill>
                <a:latin typeface="Rockwell" panose="02060603020205020403" pitchFamily="18" charset="0"/>
              </a:rPr>
              <a:t>. Bruce Schulte</a:t>
            </a:r>
            <a:br>
              <a:rPr lang="en-US" dirty="0" smtClean="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State University of New York - ESF</a:t>
            </a:r>
            <a:r>
              <a:rPr lang="en-US" sz="1800" dirty="0" smtClean="0">
                <a:solidFill>
                  <a:schemeClr val="accent1">
                    <a:lumMod val="50000"/>
                  </a:schemeClr>
                </a:solidFill>
                <a:latin typeface="Rockwell" panose="02060603020205020403" pitchFamily="18" charset="0"/>
              </a:rPr>
              <a:t/>
            </a:r>
            <a:br>
              <a:rPr lang="en-US" sz="1800" dirty="0" smtClean="0">
                <a:solidFill>
                  <a:schemeClr val="accent1">
                    <a:lumMod val="50000"/>
                  </a:schemeClr>
                </a:solidFill>
                <a:latin typeface="Rockwell" panose="02060603020205020403" pitchFamily="18" charset="0"/>
              </a:rPr>
            </a:br>
            <a:r>
              <a:rPr lang="en-US" sz="1800" dirty="0" smtClean="0">
                <a:solidFill>
                  <a:schemeClr val="accent1">
                    <a:lumMod val="50000"/>
                  </a:schemeClr>
                </a:solidFill>
                <a:latin typeface="Rockwell" panose="02060603020205020403" pitchFamily="18" charset="0"/>
              </a:rPr>
              <a:t>Department Head of Biology</a:t>
            </a:r>
            <a:endParaRPr lang="en-US" sz="1800" dirty="0">
              <a:solidFill>
                <a:schemeClr val="accent1">
                  <a:lumMod val="50000"/>
                </a:schemeClr>
              </a:solidFill>
              <a:latin typeface="Rockwell" panose="02060603020205020403" pitchFamily="18" charset="0"/>
            </a:endParaRPr>
          </a:p>
        </p:txBody>
      </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6840"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343883" y="1845895"/>
            <a:ext cx="8378825" cy="4758724"/>
          </a:xfrm>
        </p:spPr>
        <p:txBody>
          <a:bodyPr>
            <a:normAutofit lnSpcReduction="10000"/>
          </a:bodyPr>
          <a:lstStyle/>
          <a:p>
            <a:pPr marL="109728" indent="0" algn="ctr">
              <a:buNone/>
            </a:pPr>
            <a:r>
              <a:rPr lang="en-US" b="1" u="sng" dirty="0" smtClean="0">
                <a:solidFill>
                  <a:schemeClr val="accent1">
                    <a:lumMod val="50000"/>
                  </a:schemeClr>
                </a:solidFill>
                <a:effectLst/>
                <a:ea typeface="Tahoma" panose="020B0604030504040204" pitchFamily="34" charset="0"/>
                <a:cs typeface="Tahoma" panose="020B0604030504040204" pitchFamily="34" charset="0"/>
              </a:rPr>
              <a:t>Courses</a:t>
            </a:r>
          </a:p>
          <a:p>
            <a:pPr>
              <a:buClr>
                <a:schemeClr val="accent1">
                  <a:lumMod val="50000"/>
                </a:schemeClr>
              </a:buClr>
            </a:pPr>
            <a:r>
              <a:rPr lang="en-US" dirty="0"/>
              <a:t>BIOL 380 Challenges of a Changing Biosphere</a:t>
            </a:r>
          </a:p>
          <a:p>
            <a:pPr>
              <a:buClr>
                <a:schemeClr val="accent1">
                  <a:lumMod val="50000"/>
                </a:schemeClr>
              </a:buClr>
            </a:pPr>
            <a:r>
              <a:rPr lang="en-US" dirty="0"/>
              <a:t>BIOL 334 Animal Behavior</a:t>
            </a:r>
          </a:p>
          <a:p>
            <a:pPr>
              <a:buClr>
                <a:schemeClr val="accent1">
                  <a:lumMod val="50000"/>
                </a:schemeClr>
              </a:buClr>
            </a:pPr>
            <a:r>
              <a:rPr lang="en-US" dirty="0"/>
              <a:t>BIOL 489 Professional Aspects of Biology</a:t>
            </a:r>
          </a:p>
          <a:p>
            <a:pPr>
              <a:buClr>
                <a:schemeClr val="accent1">
                  <a:lumMod val="50000"/>
                </a:schemeClr>
              </a:buClr>
            </a:pPr>
            <a:r>
              <a:rPr lang="en-US" dirty="0"/>
              <a:t>BIOL 532 / 533 Behavioral Ecology / Lab</a:t>
            </a:r>
          </a:p>
          <a:p>
            <a:pPr>
              <a:buClr>
                <a:schemeClr val="accent1">
                  <a:lumMod val="50000"/>
                </a:schemeClr>
              </a:buClr>
            </a:pPr>
            <a:r>
              <a:rPr lang="en-US" dirty="0"/>
              <a:t>BIOL 534 Chemical Ecology</a:t>
            </a:r>
          </a:p>
          <a:p>
            <a:pPr>
              <a:buClr>
                <a:schemeClr val="accent1">
                  <a:lumMod val="50000"/>
                </a:schemeClr>
              </a:buClr>
            </a:pPr>
            <a:r>
              <a:rPr lang="en-US" dirty="0"/>
              <a:t>BIOL 543 Environmental Science </a:t>
            </a:r>
            <a:r>
              <a:rPr lang="en-US" dirty="0" smtClean="0"/>
              <a:t>Concept</a:t>
            </a:r>
            <a:endParaRPr lang="en-US" b="1" u="sng" dirty="0" smtClean="0">
              <a:solidFill>
                <a:schemeClr val="accent1">
                  <a:lumMod val="50000"/>
                </a:schemeClr>
              </a:solidFill>
              <a:effectLst/>
              <a:ea typeface="Tahoma" panose="020B0604030504040204" pitchFamily="34" charset="0"/>
              <a:cs typeface="Tahoma" panose="020B0604030504040204" pitchFamily="34" charset="0"/>
            </a:endParaRPr>
          </a:p>
          <a:p>
            <a:pPr marL="109728" indent="0" algn="ctr">
              <a:buClr>
                <a:schemeClr val="accent1">
                  <a:lumMod val="50000"/>
                </a:schemeClr>
              </a:buClr>
              <a:buNone/>
            </a:pPr>
            <a:r>
              <a:rPr lang="en-US" b="1" u="sng" dirty="0" smtClean="0">
                <a:solidFill>
                  <a:schemeClr val="accent1">
                    <a:lumMod val="50000"/>
                  </a:schemeClr>
                </a:solidFill>
              </a:rPr>
              <a:t>Research</a:t>
            </a:r>
          </a:p>
          <a:p>
            <a:pPr marL="566928" indent="-457200">
              <a:buClr>
                <a:schemeClr val="accent1">
                  <a:lumMod val="50000"/>
                </a:schemeClr>
              </a:buClr>
            </a:pPr>
            <a:r>
              <a:rPr lang="en-US" dirty="0"/>
              <a:t>Communication and social behavior of mammals such as elephants, beavers, cetaceans, and horses.</a:t>
            </a:r>
          </a:p>
          <a:p>
            <a:pPr marL="109728" indent="0" algn="ctr">
              <a:buClr>
                <a:schemeClr val="accent1">
                  <a:lumMod val="50000"/>
                </a:schemeClr>
              </a:buClr>
              <a:buNone/>
            </a:pPr>
            <a:endParaRPr lang="en-US" b="1" u="sng" dirty="0" smtClean="0">
              <a:solidFill>
                <a:schemeClr val="accent1">
                  <a:lumMod val="50000"/>
                </a:schemeClr>
              </a:solidFill>
            </a:endParaRPr>
          </a:p>
          <a:p>
            <a:pPr marL="109728" indent="0">
              <a:buNone/>
            </a:pPr>
            <a:endParaRPr lang="en-US" dirty="0" smtClean="0"/>
          </a:p>
          <a:p>
            <a:pPr marL="109728" indent="0" algn="ctr">
              <a:buNone/>
            </a:pPr>
            <a:endParaRPr lang="en-US" dirty="0" smtClean="0"/>
          </a:p>
        </p:txBody>
      </p:sp>
      <p:grpSp>
        <p:nvGrpSpPr>
          <p:cNvPr id="14" name="Group 13">
            <a:extLst>
              <a:ext uri="{FF2B5EF4-FFF2-40B4-BE49-F238E27FC236}">
                <a16:creationId xmlns:a16="http://schemas.microsoft.com/office/drawing/2014/main" id="{E9B0D6B0-E1C3-974B-9D71-2606BDD4BA93}"/>
              </a:ext>
              <a:ext uri="{C183D7F6-B498-43B3-948B-1728B52AA6E4}">
                <adec:decorative xmlns="" xmlns:adec="http://schemas.microsoft.com/office/drawing/2017/decorative" val="1"/>
              </a:ext>
            </a:extLst>
          </p:cNvPr>
          <p:cNvGrpSpPr/>
          <p:nvPr/>
        </p:nvGrpSpPr>
        <p:grpSpPr>
          <a:xfrm>
            <a:off x="8995117" y="-239917"/>
            <a:ext cx="3668917" cy="7097917"/>
            <a:chOff x="9007532" y="-239917"/>
            <a:chExt cx="3668917" cy="7097917"/>
          </a:xfrm>
        </p:grpSpPr>
        <p:grpSp>
          <p:nvGrpSpPr>
            <p:cNvPr id="15" name="Group 14">
              <a:extLst>
                <a:ext uri="{FF2B5EF4-FFF2-40B4-BE49-F238E27FC236}">
                  <a16:creationId xmlns:a16="http://schemas.microsoft.com/office/drawing/2014/main" id="{70CC9B5C-26E3-EB47-9B81-9D9176DDD529}"/>
                </a:ext>
              </a:extLst>
            </p:cNvPr>
            <p:cNvGrpSpPr/>
            <p:nvPr/>
          </p:nvGrpSpPr>
          <p:grpSpPr>
            <a:xfrm>
              <a:off x="9055676" y="0"/>
              <a:ext cx="3136324" cy="6858000"/>
              <a:chOff x="9055676" y="0"/>
              <a:chExt cx="3136324" cy="6858000"/>
            </a:xfrm>
          </p:grpSpPr>
          <p:sp>
            <p:nvSpPr>
              <p:cNvPr id="17" name="Rectangle 16">
                <a:extLst>
                  <a:ext uri="{FF2B5EF4-FFF2-40B4-BE49-F238E27FC236}">
                    <a16:creationId xmlns:a16="http://schemas.microsoft.com/office/drawing/2014/main" id="{ADDFD91F-9E9D-5C4C-A486-6ECEF1CF6D0A}"/>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6BB33B5-1E85-FE40-81B6-041ACAD7B622}"/>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9B4E10E-2E73-9D42-81E5-67B2AD0B365A}"/>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5AB2211-83B1-8348-8005-2D6B82EB8ADC}"/>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A574D47-EEB9-6E46-82F8-B354AA455145}"/>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Graphic 15" descr="Clipboard">
              <a:extLst>
                <a:ext uri="{FF2B5EF4-FFF2-40B4-BE49-F238E27FC236}">
                  <a16:creationId xmlns:a16="http://schemas.microsoft.com/office/drawing/2014/main" id="{EA87EE3B-64F6-E347-B429-EE9FF383C1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56" name="Text Placeholder 3">
            <a:extLst>
              <a:ext uri="{FF2B5EF4-FFF2-40B4-BE49-F238E27FC236}">
                <a16:creationId xmlns:a16="http://schemas.microsoft.com/office/drawing/2014/main" id="{17760BAA-742D-1B41-9C86-DBE5627CA090}"/>
              </a:ext>
            </a:extLst>
          </p:cNvPr>
          <p:cNvSpPr txBox="1">
            <a:spLocks/>
          </p:cNvSpPr>
          <p:nvPr/>
        </p:nvSpPr>
        <p:spPr>
          <a:xfrm>
            <a:off x="520988" y="1825625"/>
            <a:ext cx="83788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grpSp>
        <p:nvGrpSpPr>
          <p:cNvPr id="24" name="Group 23"/>
          <p:cNvGrpSpPr/>
          <p:nvPr/>
        </p:nvGrpSpPr>
        <p:grpSpPr>
          <a:xfrm>
            <a:off x="9136685" y="-76302"/>
            <a:ext cx="3668917" cy="6934302"/>
            <a:chOff x="9136685" y="-76302"/>
            <a:chExt cx="3668917" cy="6934302"/>
          </a:xfrm>
        </p:grpSpPr>
        <p:grpSp>
          <p:nvGrpSpPr>
            <p:cNvPr id="25" name="Group 24"/>
            <p:cNvGrpSpPr/>
            <p:nvPr/>
          </p:nvGrpSpPr>
          <p:grpSpPr>
            <a:xfrm>
              <a:off x="9136685" y="-8792"/>
              <a:ext cx="3140194" cy="6866792"/>
              <a:chOff x="9136685" y="-8792"/>
              <a:chExt cx="3140194" cy="6866792"/>
            </a:xfrm>
          </p:grpSpPr>
          <p:grpSp>
            <p:nvGrpSpPr>
              <p:cNvPr id="28" name="Group 27">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31" name="Rectangle 30">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Rectangle 29"/>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136685" y="-76302"/>
              <a:ext cx="3668917" cy="3668917"/>
            </a:xfrm>
            <a:prstGeom prst="rect">
              <a:avLst/>
            </a:prstGeom>
          </p:spPr>
        </p:pic>
      </p:grpSp>
      <p:sp>
        <p:nvSpPr>
          <p:cNvPr id="3" name="Rectangle 2"/>
          <p:cNvSpPr/>
          <p:nvPr/>
        </p:nvSpPr>
        <p:spPr>
          <a:xfrm>
            <a:off x="9594732" y="3429000"/>
            <a:ext cx="2834692" cy="2585323"/>
          </a:xfrm>
          <a:prstGeom prst="rect">
            <a:avLst/>
          </a:prstGeom>
        </p:spPr>
        <p:txBody>
          <a:bodyPr wrap="square">
            <a:spAutoFit/>
          </a:bodyPr>
          <a:lstStyle/>
          <a:p>
            <a:pPr algn="ctr"/>
            <a:r>
              <a:rPr lang="en-US" b="1" u="sng" dirty="0" smtClean="0">
                <a:solidFill>
                  <a:schemeClr val="bg1"/>
                </a:solidFill>
              </a:rPr>
              <a:t>Biography</a:t>
            </a:r>
          </a:p>
          <a:p>
            <a:r>
              <a:rPr lang="en-US" b="1" dirty="0">
                <a:solidFill>
                  <a:schemeClr val="bg1"/>
                </a:solidFill>
              </a:rPr>
              <a:t>Doctorate of Philosophy</a:t>
            </a:r>
            <a:r>
              <a:rPr lang="en-US" dirty="0">
                <a:solidFill>
                  <a:schemeClr val="bg1"/>
                </a:solidFill>
              </a:rPr>
              <a:t> - Biology (1993).  State University of New </a:t>
            </a:r>
            <a:r>
              <a:rPr lang="en-US" dirty="0" smtClean="0">
                <a:solidFill>
                  <a:schemeClr val="bg1"/>
                </a:solidFill>
              </a:rPr>
              <a:t>York</a:t>
            </a:r>
          </a:p>
          <a:p>
            <a:r>
              <a:rPr lang="en-US" b="1" dirty="0" smtClean="0">
                <a:solidFill>
                  <a:schemeClr val="bg1"/>
                </a:solidFill>
              </a:rPr>
              <a:t>M.S</a:t>
            </a:r>
            <a:r>
              <a:rPr lang="en-US" b="1" dirty="0">
                <a:solidFill>
                  <a:schemeClr val="bg1"/>
                </a:solidFill>
              </a:rPr>
              <a:t>.</a:t>
            </a:r>
            <a:r>
              <a:rPr lang="en-US" dirty="0">
                <a:solidFill>
                  <a:schemeClr val="bg1"/>
                </a:solidFill>
              </a:rPr>
              <a:t> - Biology. University of Southern California, Los </a:t>
            </a:r>
            <a:r>
              <a:rPr lang="en-US" dirty="0" smtClean="0">
                <a:solidFill>
                  <a:schemeClr val="bg1"/>
                </a:solidFill>
              </a:rPr>
              <a:t>Angeles</a:t>
            </a:r>
          </a:p>
          <a:p>
            <a:r>
              <a:rPr lang="en-US" b="1" dirty="0" smtClean="0">
                <a:solidFill>
                  <a:schemeClr val="bg1"/>
                </a:solidFill>
              </a:rPr>
              <a:t>B.S</a:t>
            </a:r>
            <a:r>
              <a:rPr lang="en-US" b="1" dirty="0">
                <a:solidFill>
                  <a:schemeClr val="bg1"/>
                </a:solidFill>
              </a:rPr>
              <a:t>. </a:t>
            </a:r>
            <a:r>
              <a:rPr lang="en-US" dirty="0">
                <a:solidFill>
                  <a:schemeClr val="bg1"/>
                </a:solidFill>
              </a:rPr>
              <a:t>- Biology.  College of William and </a:t>
            </a:r>
            <a:r>
              <a:rPr lang="en-US" dirty="0" smtClean="0">
                <a:solidFill>
                  <a:schemeClr val="bg1"/>
                </a:solidFill>
              </a:rPr>
              <a:t>Mary</a:t>
            </a:r>
            <a:endParaRPr lang="en-US" b="1" u="sng" dirty="0">
              <a:solidFill>
                <a:schemeClr val="bg1"/>
              </a:solidFill>
            </a:endParaRPr>
          </a:p>
        </p:txBody>
      </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4843" y="1045523"/>
            <a:ext cx="1752600" cy="175260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7669582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3" y="96966"/>
            <a:ext cx="8378529" cy="1027257"/>
          </a:xfrm>
        </p:spPr>
        <p:txBody>
          <a:bodyPr/>
          <a:lstStyle/>
          <a:p>
            <a:r>
              <a:rPr lang="en-US" dirty="0">
                <a:solidFill>
                  <a:schemeClr val="accent5">
                    <a:lumMod val="50000"/>
                  </a:schemeClr>
                </a:solidFill>
                <a:latin typeface="Rockwell" panose="02060603020205020403" pitchFamily="18" charset="0"/>
              </a:rPr>
              <a:t>Research </a:t>
            </a:r>
            <a:r>
              <a:rPr lang="en-US" dirty="0" smtClean="0">
                <a:solidFill>
                  <a:schemeClr val="accent5">
                    <a:lumMod val="50000"/>
                  </a:schemeClr>
                </a:solidFill>
                <a:latin typeface="Rockwell" panose="02060603020205020403" pitchFamily="18" charset="0"/>
              </a:rPr>
              <a:t>by Dr. Schulte</a:t>
            </a:r>
            <a:endParaRPr lang="en-US" dirty="0">
              <a:solidFill>
                <a:schemeClr val="accent5">
                  <a:lumMod val="50000"/>
                </a:schemeClr>
              </a:solidFill>
              <a:latin typeface="Rockwell" panose="02060603020205020403" pitchFamily="18" charset="0"/>
            </a:endParaRPr>
          </a:p>
        </p:txBody>
      </p:sp>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214030" cy="6858000"/>
            <a:chOff x="9055676" y="0"/>
            <a:chExt cx="3214030" cy="6858000"/>
          </a:xfrm>
        </p:grpSpPr>
        <p:sp>
          <p:nvSpPr>
            <p:cNvPr id="4" name="Rectangle 3">
              <a:extLst>
                <a:ext uri="{FF2B5EF4-FFF2-40B4-BE49-F238E27FC236}">
                  <a16:creationId xmlns:a16="http://schemas.microsoft.com/office/drawing/2014/main" id="{403AE892-EBD6-40F1-851B-FEADBD59429F}"/>
                </a:ext>
              </a:extLst>
            </p:cNvPr>
            <p:cNvSpPr/>
            <p:nvPr/>
          </p:nvSpPr>
          <p:spPr>
            <a:xfrm>
              <a:off x="9299638"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Rounded Corners 8">
            <a:extLst>
              <a:ext uri="{FF2B5EF4-FFF2-40B4-BE49-F238E27FC236}">
                <a16:creationId xmlns:a16="http://schemas.microsoft.com/office/drawing/2014/main" id="{5D83E472-316B-42B5-9901-2C007C5B7144}"/>
              </a:ext>
              <a:ext uri="{C183D7F6-B498-43B3-948B-1728B52AA6E4}">
                <adec:decorative xmlns="" xmlns:adec="http://schemas.microsoft.com/office/drawing/2017/decorative" val="1"/>
              </a:ext>
            </a:extLst>
          </p:cNvPr>
          <p:cNvSpPr/>
          <p:nvPr/>
        </p:nvSpPr>
        <p:spPr>
          <a:xfrm rot="5400000">
            <a:off x="4901217" y="1706528"/>
            <a:ext cx="2268675" cy="1832578"/>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9463B806-86C1-44AC-8470-6E6761DC7613}"/>
              </a:ext>
              <a:ext uri="{C183D7F6-B498-43B3-948B-1728B52AA6E4}">
                <adec:decorative xmlns="" xmlns:adec="http://schemas.microsoft.com/office/drawing/2017/decorative" val="1"/>
              </a:ext>
            </a:extLst>
          </p:cNvPr>
          <p:cNvSpPr/>
          <p:nvPr/>
        </p:nvSpPr>
        <p:spPr>
          <a:xfrm rot="5400000">
            <a:off x="4951269" y="3883575"/>
            <a:ext cx="2268675" cy="201583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EE42B7D-A1DC-4708-8147-D9D746BA73E8}"/>
              </a:ext>
              <a:ext uri="{C183D7F6-B498-43B3-948B-1728B52AA6E4}">
                <adec:decorative xmlns="" xmlns:adec="http://schemas.microsoft.com/office/drawing/2017/decorative" val="1"/>
              </a:ext>
            </a:extLst>
          </p:cNvPr>
          <p:cNvSpPr/>
          <p:nvPr/>
        </p:nvSpPr>
        <p:spPr>
          <a:xfrm>
            <a:off x="3472300" y="1768455"/>
            <a:ext cx="2268675" cy="20158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86051D9B-1137-438D-A466-460D44ED3361}"/>
              </a:ext>
              <a:ext uri="{C183D7F6-B498-43B3-948B-1728B52AA6E4}">
                <adec:decorative xmlns="" xmlns:adec="http://schemas.microsoft.com/office/drawing/2017/decorative" val="1"/>
              </a:ext>
            </a:extLst>
          </p:cNvPr>
          <p:cNvSpPr/>
          <p:nvPr/>
        </p:nvSpPr>
        <p:spPr>
          <a:xfrm>
            <a:off x="6426359" y="1768455"/>
            <a:ext cx="2268675" cy="20158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1B674D5-C064-4DDD-8FE9-D8801F4C0A04}"/>
              </a:ext>
            </a:extLst>
          </p:cNvPr>
          <p:cNvSpPr txBox="1"/>
          <p:nvPr/>
        </p:nvSpPr>
        <p:spPr>
          <a:xfrm>
            <a:off x="3614305" y="3784291"/>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1" name="TextBox 20">
            <a:extLst>
              <a:ext uri="{FF2B5EF4-FFF2-40B4-BE49-F238E27FC236}">
                <a16:creationId xmlns:a16="http://schemas.microsoft.com/office/drawing/2014/main" id="{CAA0715F-CA2B-4594-91FD-D8C6E5E10965}"/>
              </a:ext>
            </a:extLst>
          </p:cNvPr>
          <p:cNvSpPr txBox="1"/>
          <p:nvPr/>
        </p:nvSpPr>
        <p:spPr>
          <a:xfrm>
            <a:off x="6565863" y="3810842"/>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2" name="Rectangle: Rounded Corners 21">
            <a:extLst>
              <a:ext uri="{FF2B5EF4-FFF2-40B4-BE49-F238E27FC236}">
                <a16:creationId xmlns:a16="http://schemas.microsoft.com/office/drawing/2014/main" id="{2DDD40F6-2362-4667-BF5E-80F684666948}"/>
              </a:ext>
              <a:ext uri="{C183D7F6-B498-43B3-948B-1728B52AA6E4}">
                <adec:decorative xmlns="" xmlns:adec="http://schemas.microsoft.com/office/drawing/2017/decorative" val="1"/>
              </a:ext>
            </a:extLst>
          </p:cNvPr>
          <p:cNvSpPr/>
          <p:nvPr/>
        </p:nvSpPr>
        <p:spPr>
          <a:xfrm>
            <a:off x="6370726" y="3730019"/>
            <a:ext cx="2299161" cy="201583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EE47BD82-D8BD-4FB4-9086-D3AD4D447A51}"/>
              </a:ext>
              <a:ext uri="{C183D7F6-B498-43B3-948B-1728B52AA6E4}">
                <adec:decorative xmlns="" xmlns:adec="http://schemas.microsoft.com/office/drawing/2017/decorative" val="1"/>
              </a:ext>
            </a:extLst>
          </p:cNvPr>
          <p:cNvSpPr/>
          <p:nvPr/>
        </p:nvSpPr>
        <p:spPr>
          <a:xfrm>
            <a:off x="3411006" y="3730019"/>
            <a:ext cx="2268675" cy="201583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1352" y="1286828"/>
            <a:ext cx="3524972" cy="5632311"/>
          </a:xfrm>
          <a:prstGeom prst="rect">
            <a:avLst/>
          </a:prstGeom>
          <a:noFill/>
        </p:spPr>
        <p:txBody>
          <a:bodyPr wrap="square" rtlCol="0">
            <a:spAutoFit/>
          </a:bodyPr>
          <a:lstStyle/>
          <a:p>
            <a:pPr lvl="1" algn="ctr" fontAlgn="base"/>
            <a:r>
              <a:rPr lang="en-US" b="1" dirty="0" smtClean="0">
                <a:solidFill>
                  <a:schemeClr val="accent1">
                    <a:lumMod val="50000"/>
                  </a:schemeClr>
                </a:solidFill>
              </a:rPr>
              <a:t>​</a:t>
            </a:r>
            <a:endParaRPr lang="en-US" b="1" dirty="0">
              <a:solidFill>
                <a:schemeClr val="accent1">
                  <a:lumMod val="50000"/>
                </a:schemeClr>
              </a:solidFill>
            </a:endParaRPr>
          </a:p>
          <a:p>
            <a:endParaRPr lang="en-US" dirty="0"/>
          </a:p>
          <a:p>
            <a:r>
              <a:rPr lang="en-US" dirty="0"/>
              <a:t>Our research group examines the development of social and reproductive behaviors as well as the mechanisms, especially chemical that mediate these interactions. </a:t>
            </a:r>
            <a:endParaRPr lang="en-US" dirty="0" smtClean="0"/>
          </a:p>
          <a:p>
            <a:r>
              <a:rPr lang="en-US" dirty="0" smtClean="0"/>
              <a:t>In </a:t>
            </a:r>
            <a:r>
              <a:rPr lang="en-US" dirty="0"/>
              <a:t>recent years, we have taken more of a conservation behavior approach, as we work primarily to reduce wildlife conflict by studying the behavioral ecology of such species, specifically their modes of communication, reproductive patterns, movements, and social system as well as the needs of people who share habitat with them. </a:t>
            </a:r>
          </a:p>
          <a:p>
            <a:endParaRPr lang="en-US" dirty="0">
              <a:solidFill>
                <a:prstClr val="black"/>
              </a:solidFill>
            </a:endParaRPr>
          </a:p>
        </p:txBody>
      </p:sp>
      <p:cxnSp>
        <p:nvCxnSpPr>
          <p:cNvPr id="32" name="Straight Connector 31">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flipH="1">
            <a:off x="521283" y="1768455"/>
            <a:ext cx="2688959"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17" name="TextBox 16"/>
          <p:cNvSpPr txBox="1"/>
          <p:nvPr/>
        </p:nvSpPr>
        <p:spPr>
          <a:xfrm>
            <a:off x="118058" y="1279654"/>
            <a:ext cx="3462223" cy="461665"/>
          </a:xfrm>
          <a:prstGeom prst="rect">
            <a:avLst/>
          </a:prstGeom>
          <a:noFill/>
        </p:spPr>
        <p:txBody>
          <a:bodyPr wrap="square" rtlCol="0">
            <a:spAutoFit/>
          </a:bodyPr>
          <a:lstStyle/>
          <a:p>
            <a:pPr algn="ctr"/>
            <a:r>
              <a:rPr lang="en-US" sz="2400" b="1" dirty="0">
                <a:solidFill>
                  <a:schemeClr val="accent1">
                    <a:lumMod val="50000"/>
                  </a:schemeClr>
                </a:solidFill>
              </a:rPr>
              <a:t>Current </a:t>
            </a:r>
            <a:r>
              <a:rPr lang="en-US" sz="2400" b="1" dirty="0" smtClean="0">
                <a:solidFill>
                  <a:schemeClr val="accent1">
                    <a:lumMod val="50000"/>
                  </a:schemeClr>
                </a:solidFill>
              </a:rPr>
              <a:t>Projects</a:t>
            </a:r>
            <a:endParaRPr lang="en-US" sz="2400" dirty="0"/>
          </a:p>
        </p:txBody>
      </p:sp>
      <p:sp>
        <p:nvSpPr>
          <p:cNvPr id="11" name="Rectangle 10"/>
          <p:cNvSpPr/>
          <p:nvPr/>
        </p:nvSpPr>
        <p:spPr>
          <a:xfrm>
            <a:off x="9552085" y="2549330"/>
            <a:ext cx="2804555" cy="1200329"/>
          </a:xfrm>
          <a:prstGeom prst="rect">
            <a:avLst/>
          </a:prstGeom>
        </p:spPr>
        <p:txBody>
          <a:bodyPr wrap="square">
            <a:spAutoFit/>
          </a:bodyPr>
          <a:lstStyle/>
          <a:p>
            <a:r>
              <a:rPr lang="en-US" dirty="0">
                <a:solidFill>
                  <a:schemeClr val="bg1"/>
                </a:solidFill>
              </a:rPr>
              <a:t>Interested in </a:t>
            </a:r>
            <a:r>
              <a:rPr lang="en-US" b="1" dirty="0">
                <a:solidFill>
                  <a:schemeClr val="bg1"/>
                </a:solidFill>
              </a:rPr>
              <a:t>Graduate </a:t>
            </a:r>
            <a:r>
              <a:rPr lang="en-US" dirty="0">
                <a:solidFill>
                  <a:schemeClr val="bg1"/>
                </a:solidFill>
              </a:rPr>
              <a:t>or</a:t>
            </a:r>
            <a:r>
              <a:rPr lang="en-US" b="1" dirty="0">
                <a:solidFill>
                  <a:schemeClr val="bg1"/>
                </a:solidFill>
              </a:rPr>
              <a:t> Undergraduate Research </a:t>
            </a:r>
            <a:r>
              <a:rPr lang="en-US" dirty="0">
                <a:solidFill>
                  <a:schemeClr val="bg1"/>
                </a:solidFill>
              </a:rPr>
              <a:t>with Dr. </a:t>
            </a:r>
            <a:r>
              <a:rPr lang="en-US" dirty="0" smtClean="0">
                <a:solidFill>
                  <a:schemeClr val="bg1"/>
                </a:solidFill>
              </a:rPr>
              <a:t>Schulte? </a:t>
            </a:r>
            <a:r>
              <a:rPr lang="en-US" dirty="0">
                <a:solidFill>
                  <a:schemeClr val="bg1"/>
                </a:solidFill>
              </a:rPr>
              <a:t>Email </a:t>
            </a:r>
            <a:r>
              <a:rPr lang="en-US" dirty="0" smtClean="0">
                <a:solidFill>
                  <a:schemeClr val="bg1"/>
                </a:solidFill>
              </a:rPr>
              <a:t>him at </a:t>
            </a:r>
            <a:r>
              <a:rPr lang="en-US" b="1" dirty="0" smtClean="0">
                <a:solidFill>
                  <a:schemeClr val="bg1"/>
                </a:solidFill>
              </a:rPr>
              <a:t>bruce.schulte@wku.edu</a:t>
            </a:r>
            <a:r>
              <a:rPr lang="en-US" dirty="0" smtClean="0">
                <a:solidFill>
                  <a:schemeClr val="bg1"/>
                </a:solidFill>
              </a:rPr>
              <a:t>!</a:t>
            </a:r>
            <a:endParaRPr lang="en-US" b="1" dirty="0">
              <a:solidFill>
                <a:schemeClr val="bg1"/>
              </a:solidFill>
            </a:endParaRPr>
          </a:p>
        </p:txBody>
      </p:sp>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2085" y="449501"/>
            <a:ext cx="2619756" cy="1746504"/>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3609548" y="2065668"/>
            <a:ext cx="1851972" cy="138601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9" name="Content Placeholder 6" descr="Westwind Mare 3 whilte feet 02.JPG"/>
          <p:cNvPicPr>
            <a:picLocks noGrp="1" noChangeAspect="1"/>
          </p:cNvPicPr>
          <p:nvPr>
            <p:ph sz="half" idx="4294967295"/>
          </p:nvPr>
        </p:nvPicPr>
        <p:blipFill>
          <a:blip r:embed="rId4" cstate="print"/>
          <a:stretch>
            <a:fillRect/>
          </a:stretch>
        </p:blipFill>
        <p:spPr>
          <a:xfrm>
            <a:off x="6555045" y="3953568"/>
            <a:ext cx="2020613" cy="151546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1" name="Content Placeholder 6"/>
          <p:cNvPicPr>
            <a:picLocks noChangeAspect="1"/>
          </p:cNvPicPr>
          <p:nvPr/>
        </p:nvPicPr>
        <p:blipFill rotWithShape="1">
          <a:blip r:embed="rId5" cstate="print">
            <a:extLst>
              <a:ext uri="{28A0092B-C50C-407E-A947-70E740481C1C}">
                <a14:useLocalDpi xmlns:a14="http://schemas.microsoft.com/office/drawing/2010/main" val="0"/>
              </a:ext>
            </a:extLst>
          </a:blip>
          <a:srcRect t="31133" r="35606" b="37734"/>
          <a:stretch/>
        </p:blipFill>
        <p:spPr>
          <a:xfrm>
            <a:off x="6568971" y="2117199"/>
            <a:ext cx="1992762" cy="128990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6"/>
          <a:stretch>
            <a:fillRect/>
          </a:stretch>
        </p:blipFill>
        <p:spPr>
          <a:xfrm>
            <a:off x="9594693" y="4154739"/>
            <a:ext cx="2560320" cy="192024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7142" y="3980119"/>
            <a:ext cx="1921959" cy="1441469"/>
          </a:xfrm>
          <a:prstGeom prst="rect">
            <a:avLst/>
          </a:prstGeom>
          <a:ln w="38100">
            <a:solidFill>
              <a:schemeClr val="bg1"/>
            </a:solidFill>
          </a:ln>
        </p:spPr>
      </p:pic>
    </p:spTree>
    <p:extLst>
      <p:ext uri="{BB962C8B-B14F-4D97-AF65-F5344CB8AC3E}">
        <p14:creationId xmlns:p14="http://schemas.microsoft.com/office/powerpoint/2010/main" val="113120225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475273" y="681037"/>
            <a:ext cx="8378529" cy="1325563"/>
          </a:xfrm>
        </p:spPr>
        <p:txBody>
          <a:bodyPr>
            <a:normAutofit fontScale="90000"/>
          </a:bodyPr>
          <a:lstStyle/>
          <a:p>
            <a:r>
              <a:rPr lang="en-US" dirty="0">
                <a:solidFill>
                  <a:schemeClr val="accent5">
                    <a:lumMod val="50000"/>
                  </a:schemeClr>
                </a:solidFill>
                <a:latin typeface="Rockwell" panose="02060603020205020403" pitchFamily="18" charset="0"/>
              </a:rPr>
              <a:t>Dr</a:t>
            </a:r>
            <a:r>
              <a:rPr lang="en-US" dirty="0" smtClean="0">
                <a:solidFill>
                  <a:schemeClr val="accent5">
                    <a:lumMod val="50000"/>
                  </a:schemeClr>
                </a:solidFill>
                <a:latin typeface="Rockwell" panose="02060603020205020403" pitchFamily="18" charset="0"/>
              </a:rPr>
              <a:t>. Nilesh Sharma</a:t>
            </a:r>
            <a:br>
              <a:rPr lang="en-US" dirty="0" smtClean="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University of Bihar</a:t>
            </a:r>
            <a:br>
              <a:rPr lang="en-US" sz="1800" dirty="0" smtClean="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Instructor</a:t>
            </a:r>
            <a:r>
              <a:rPr lang="en-US" sz="1800" dirty="0" smtClean="0">
                <a:solidFill>
                  <a:schemeClr val="accent1">
                    <a:lumMod val="50000"/>
                  </a:schemeClr>
                </a:solidFill>
                <a:latin typeface="Rockwell" panose="02060603020205020403" pitchFamily="18" charset="0"/>
              </a:rPr>
              <a:t/>
            </a:r>
            <a:br>
              <a:rPr lang="en-US" sz="1800" dirty="0" smtClean="0">
                <a:solidFill>
                  <a:schemeClr val="accent1">
                    <a:lumMod val="50000"/>
                  </a:schemeClr>
                </a:solidFill>
                <a:latin typeface="Rockwell" panose="02060603020205020403" pitchFamily="18" charset="0"/>
              </a:rPr>
            </a:br>
            <a:endParaRPr lang="en-US" sz="1800" dirty="0">
              <a:solidFill>
                <a:schemeClr val="accent1">
                  <a:lumMod val="50000"/>
                </a:schemeClr>
              </a:solidFill>
              <a:latin typeface="Rockwell" panose="02060603020205020403" pitchFamily="18" charset="0"/>
            </a:endParaRPr>
          </a:p>
        </p:txBody>
      </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6840"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343883" y="1845895"/>
            <a:ext cx="8378825" cy="4758724"/>
          </a:xfrm>
        </p:spPr>
        <p:txBody>
          <a:bodyPr>
            <a:normAutofit/>
          </a:bodyPr>
          <a:lstStyle/>
          <a:p>
            <a:pPr marL="109728" indent="0" algn="ctr">
              <a:buNone/>
            </a:pPr>
            <a:r>
              <a:rPr lang="en-US" b="1" u="sng" dirty="0" smtClean="0">
                <a:solidFill>
                  <a:schemeClr val="accent1">
                    <a:lumMod val="50000"/>
                  </a:schemeClr>
                </a:solidFill>
                <a:effectLst/>
                <a:ea typeface="Tahoma" panose="020B0604030504040204" pitchFamily="34" charset="0"/>
                <a:cs typeface="Tahoma" panose="020B0604030504040204" pitchFamily="34" charset="0"/>
              </a:rPr>
              <a:t>Courses</a:t>
            </a:r>
          </a:p>
          <a:p>
            <a:pPr>
              <a:buClr>
                <a:schemeClr val="accent1">
                  <a:lumMod val="50000"/>
                </a:schemeClr>
              </a:buClr>
            </a:pPr>
            <a:r>
              <a:rPr lang="en-US" dirty="0"/>
              <a:t>BIOL 113 </a:t>
            </a:r>
            <a:r>
              <a:rPr lang="en-US" dirty="0" smtClean="0"/>
              <a:t>General </a:t>
            </a:r>
            <a:r>
              <a:rPr lang="en-US" dirty="0"/>
              <a:t>Biology</a:t>
            </a:r>
          </a:p>
          <a:p>
            <a:pPr>
              <a:buClr>
                <a:schemeClr val="accent1">
                  <a:lumMod val="50000"/>
                </a:schemeClr>
              </a:buClr>
            </a:pPr>
            <a:r>
              <a:rPr lang="en-US" dirty="0"/>
              <a:t>BIOL </a:t>
            </a:r>
            <a:r>
              <a:rPr lang="en-US" dirty="0" smtClean="0"/>
              <a:t>207/208 General </a:t>
            </a:r>
            <a:r>
              <a:rPr lang="en-US" dirty="0"/>
              <a:t>Microbiology</a:t>
            </a:r>
          </a:p>
          <a:p>
            <a:pPr>
              <a:buClr>
                <a:schemeClr val="accent1">
                  <a:lumMod val="50000"/>
                </a:schemeClr>
              </a:buClr>
            </a:pPr>
            <a:r>
              <a:rPr lang="en-US" dirty="0"/>
              <a:t>BIOL 490 Plant Therapeutics</a:t>
            </a:r>
          </a:p>
          <a:p>
            <a:pPr>
              <a:buClr>
                <a:schemeClr val="accent1">
                  <a:lumMod val="50000"/>
                </a:schemeClr>
              </a:buClr>
            </a:pPr>
            <a:r>
              <a:rPr lang="en-US" dirty="0" smtClean="0"/>
              <a:t>BIOL 516</a:t>
            </a:r>
            <a:endParaRPr lang="en-US" b="1" u="sng" dirty="0" smtClean="0">
              <a:solidFill>
                <a:schemeClr val="accent1">
                  <a:lumMod val="50000"/>
                </a:schemeClr>
              </a:solidFill>
              <a:effectLst/>
              <a:ea typeface="Tahoma" panose="020B0604030504040204" pitchFamily="34" charset="0"/>
              <a:cs typeface="Tahoma" panose="020B0604030504040204" pitchFamily="34" charset="0"/>
            </a:endParaRPr>
          </a:p>
          <a:p>
            <a:pPr marL="109728" indent="0" algn="ctr">
              <a:buClr>
                <a:schemeClr val="accent1">
                  <a:lumMod val="50000"/>
                </a:schemeClr>
              </a:buClr>
              <a:buNone/>
            </a:pPr>
            <a:r>
              <a:rPr lang="en-US" b="1" u="sng" dirty="0" smtClean="0">
                <a:solidFill>
                  <a:schemeClr val="accent1">
                    <a:lumMod val="50000"/>
                  </a:schemeClr>
                </a:solidFill>
              </a:rPr>
              <a:t>Research</a:t>
            </a:r>
          </a:p>
          <a:p>
            <a:pPr>
              <a:buClr>
                <a:schemeClr val="accent1">
                  <a:lumMod val="50000"/>
                </a:schemeClr>
              </a:buClr>
            </a:pPr>
            <a:r>
              <a:rPr lang="en-US" dirty="0"/>
              <a:t>Plant biotechnology</a:t>
            </a:r>
          </a:p>
          <a:p>
            <a:pPr>
              <a:buClr>
                <a:schemeClr val="accent1">
                  <a:lumMod val="50000"/>
                </a:schemeClr>
              </a:buClr>
            </a:pPr>
            <a:r>
              <a:rPr lang="en-US" dirty="0" err="1"/>
              <a:t>Nanotoxicology</a:t>
            </a:r>
            <a:endParaRPr lang="en-US" dirty="0"/>
          </a:p>
          <a:p>
            <a:pPr marL="109728" indent="0" algn="ctr">
              <a:buClr>
                <a:schemeClr val="accent1">
                  <a:lumMod val="50000"/>
                </a:schemeClr>
              </a:buClr>
              <a:buNone/>
            </a:pPr>
            <a:endParaRPr lang="en-US" b="1" u="sng" dirty="0" smtClean="0">
              <a:solidFill>
                <a:schemeClr val="accent1">
                  <a:lumMod val="50000"/>
                </a:schemeClr>
              </a:solidFill>
            </a:endParaRPr>
          </a:p>
          <a:p>
            <a:pPr marL="109728" indent="0">
              <a:buNone/>
            </a:pPr>
            <a:endParaRPr lang="en-US" dirty="0" smtClean="0"/>
          </a:p>
          <a:p>
            <a:pPr marL="109728" indent="0" algn="ctr">
              <a:buNone/>
            </a:pPr>
            <a:endParaRPr lang="en-US" dirty="0" smtClean="0"/>
          </a:p>
        </p:txBody>
      </p:sp>
      <p:sp>
        <p:nvSpPr>
          <p:cNvPr id="56" name="Text Placeholder 3">
            <a:extLst>
              <a:ext uri="{FF2B5EF4-FFF2-40B4-BE49-F238E27FC236}">
                <a16:creationId xmlns:a16="http://schemas.microsoft.com/office/drawing/2014/main" id="{17760BAA-742D-1B41-9C86-DBE5627CA090}"/>
              </a:ext>
            </a:extLst>
          </p:cNvPr>
          <p:cNvSpPr txBox="1">
            <a:spLocks/>
          </p:cNvSpPr>
          <p:nvPr/>
        </p:nvSpPr>
        <p:spPr>
          <a:xfrm>
            <a:off x="520988" y="1825625"/>
            <a:ext cx="83788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grpSp>
        <p:nvGrpSpPr>
          <p:cNvPr id="17" name="Group 16"/>
          <p:cNvGrpSpPr/>
          <p:nvPr/>
        </p:nvGrpSpPr>
        <p:grpSpPr>
          <a:xfrm>
            <a:off x="9136685" y="-76302"/>
            <a:ext cx="3668917" cy="6934302"/>
            <a:chOff x="9136685" y="-76302"/>
            <a:chExt cx="3668917" cy="6934302"/>
          </a:xfrm>
        </p:grpSpPr>
        <p:grpSp>
          <p:nvGrpSpPr>
            <p:cNvPr id="18" name="Group 17"/>
            <p:cNvGrpSpPr/>
            <p:nvPr/>
          </p:nvGrpSpPr>
          <p:grpSpPr>
            <a:xfrm>
              <a:off x="9136685" y="-8792"/>
              <a:ext cx="3140194" cy="6866792"/>
              <a:chOff x="9136685" y="-8792"/>
              <a:chExt cx="3140194" cy="6866792"/>
            </a:xfrm>
          </p:grpSpPr>
          <p:grpSp>
            <p:nvGrpSpPr>
              <p:cNvPr id="20" name="Group 19">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23" name="Rectangle 22">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ectangle 20"/>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136685" y="-76302"/>
              <a:ext cx="3668917" cy="3668917"/>
            </a:xfrm>
            <a:prstGeom prst="rect">
              <a:avLst/>
            </a:prstGeom>
          </p:spPr>
        </p:pic>
      </p:grpSp>
      <p:sp>
        <p:nvSpPr>
          <p:cNvPr id="3" name="Rectangle 2"/>
          <p:cNvSpPr/>
          <p:nvPr/>
        </p:nvSpPr>
        <p:spPr>
          <a:xfrm>
            <a:off x="9639246" y="3193982"/>
            <a:ext cx="2726867" cy="2031325"/>
          </a:xfrm>
          <a:prstGeom prst="rect">
            <a:avLst/>
          </a:prstGeom>
        </p:spPr>
        <p:txBody>
          <a:bodyPr wrap="square">
            <a:spAutoFit/>
          </a:bodyPr>
          <a:lstStyle/>
          <a:p>
            <a:pPr algn="ctr"/>
            <a:endParaRPr lang="en-US" b="1" u="sng" dirty="0" smtClean="0">
              <a:solidFill>
                <a:schemeClr val="bg1"/>
              </a:solidFill>
            </a:endParaRPr>
          </a:p>
          <a:p>
            <a:pPr algn="ctr"/>
            <a:r>
              <a:rPr lang="en-US" b="1" u="sng" dirty="0" smtClean="0">
                <a:solidFill>
                  <a:schemeClr val="bg1"/>
                </a:solidFill>
              </a:rPr>
              <a:t>Biography</a:t>
            </a:r>
          </a:p>
          <a:p>
            <a:r>
              <a:rPr lang="en-US" b="1" dirty="0">
                <a:solidFill>
                  <a:schemeClr val="bg1"/>
                </a:solidFill>
              </a:rPr>
              <a:t>Ph.D.</a:t>
            </a:r>
            <a:r>
              <a:rPr lang="en-US" dirty="0">
                <a:solidFill>
                  <a:schemeClr val="bg1"/>
                </a:solidFill>
              </a:rPr>
              <a:t> – University of Bihar</a:t>
            </a:r>
          </a:p>
          <a:p>
            <a:r>
              <a:rPr lang="en-US" b="1" dirty="0">
                <a:solidFill>
                  <a:schemeClr val="bg1"/>
                </a:solidFill>
              </a:rPr>
              <a:t>MS</a:t>
            </a:r>
            <a:r>
              <a:rPr lang="en-US" dirty="0">
                <a:solidFill>
                  <a:schemeClr val="bg1"/>
                </a:solidFill>
              </a:rPr>
              <a:t> - Patna University</a:t>
            </a:r>
          </a:p>
          <a:p>
            <a:r>
              <a:rPr lang="en-US" b="1" dirty="0">
                <a:solidFill>
                  <a:schemeClr val="bg1"/>
                </a:solidFill>
              </a:rPr>
              <a:t>BS</a:t>
            </a:r>
            <a:r>
              <a:rPr lang="en-US" dirty="0">
                <a:solidFill>
                  <a:schemeClr val="bg1"/>
                </a:solidFill>
              </a:rPr>
              <a:t> Honors - Patna University</a:t>
            </a:r>
          </a:p>
          <a:p>
            <a:pPr algn="ctr"/>
            <a:endParaRPr lang="en-US" b="1" u="sng" dirty="0" smtClean="0">
              <a:solidFill>
                <a:schemeClr val="bg1"/>
              </a:solidFill>
            </a:endParaRPr>
          </a:p>
        </p:txBody>
      </p:sp>
      <p:pic>
        <p:nvPicPr>
          <p:cNvPr id="22" name="Picture 2"/>
          <p:cNvPicPr>
            <a:picLocks noChangeAspect="1" noChangeArrowheads="1"/>
          </p:cNvPicPr>
          <p:nvPr/>
        </p:nvPicPr>
        <p:blipFill>
          <a:blip r:embed="rId5" cstate="print"/>
          <a:srcRect/>
          <a:stretch>
            <a:fillRect/>
          </a:stretch>
        </p:blipFill>
        <p:spPr bwMode="auto">
          <a:xfrm>
            <a:off x="10186069" y="1009973"/>
            <a:ext cx="1570147" cy="197838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032" name="Picture 8" desc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15150">
            <a:off x="9598313" y="5752280"/>
            <a:ext cx="1373448" cy="866582"/>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12" descr="Test tubes">
            <a:extLst>
              <a:ext uri="{FF2B5EF4-FFF2-40B4-BE49-F238E27FC236}">
                <a16:creationId xmlns:a16="http://schemas.microsoft.com/office/drawing/2014/main" id="{6A56DF0C-1331-406E-AEE6-06E0E59FB9A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rot="19543681">
            <a:off x="10686365" y="4654020"/>
            <a:ext cx="1355302" cy="1355302"/>
          </a:xfrm>
          <a:prstGeom prst="rect">
            <a:avLst/>
          </a:prstGeom>
        </p:spPr>
      </p:pic>
    </p:spTree>
    <p:extLst>
      <p:ext uri="{BB962C8B-B14F-4D97-AF65-F5344CB8AC3E}">
        <p14:creationId xmlns:p14="http://schemas.microsoft.com/office/powerpoint/2010/main" val="367016711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3" y="96966"/>
            <a:ext cx="8378529" cy="1027257"/>
          </a:xfrm>
        </p:spPr>
        <p:txBody>
          <a:bodyPr/>
          <a:lstStyle/>
          <a:p>
            <a:r>
              <a:rPr lang="en-US" dirty="0">
                <a:solidFill>
                  <a:schemeClr val="accent5">
                    <a:lumMod val="50000"/>
                  </a:schemeClr>
                </a:solidFill>
                <a:latin typeface="Rockwell" panose="02060603020205020403" pitchFamily="18" charset="0"/>
              </a:rPr>
              <a:t>Research </a:t>
            </a:r>
            <a:r>
              <a:rPr lang="en-US" dirty="0" smtClean="0">
                <a:solidFill>
                  <a:schemeClr val="accent5">
                    <a:lumMod val="50000"/>
                  </a:schemeClr>
                </a:solidFill>
                <a:latin typeface="Rockwell" panose="02060603020205020403" pitchFamily="18" charset="0"/>
              </a:rPr>
              <a:t>by Dr. Sharma</a:t>
            </a:r>
            <a:endParaRPr lang="en-US" dirty="0">
              <a:solidFill>
                <a:schemeClr val="accent5">
                  <a:lumMod val="50000"/>
                </a:schemeClr>
              </a:solidFill>
              <a:latin typeface="Rockwell" panose="02060603020205020403" pitchFamily="18" charset="0"/>
            </a:endParaRPr>
          </a:p>
        </p:txBody>
      </p:sp>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214030" cy="6858000"/>
            <a:chOff x="9055676" y="0"/>
            <a:chExt cx="3214030" cy="6858000"/>
          </a:xfrm>
        </p:grpSpPr>
        <p:sp>
          <p:nvSpPr>
            <p:cNvPr id="4" name="Rectangle 3">
              <a:extLst>
                <a:ext uri="{FF2B5EF4-FFF2-40B4-BE49-F238E27FC236}">
                  <a16:creationId xmlns:a16="http://schemas.microsoft.com/office/drawing/2014/main" id="{403AE892-EBD6-40F1-851B-FEADBD59429F}"/>
                </a:ext>
              </a:extLst>
            </p:cNvPr>
            <p:cNvSpPr/>
            <p:nvPr/>
          </p:nvSpPr>
          <p:spPr>
            <a:xfrm>
              <a:off x="9299638"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Rounded Corners 8">
            <a:extLst>
              <a:ext uri="{FF2B5EF4-FFF2-40B4-BE49-F238E27FC236}">
                <a16:creationId xmlns:a16="http://schemas.microsoft.com/office/drawing/2014/main" id="{5D83E472-316B-42B5-9901-2C007C5B7144}"/>
              </a:ext>
              <a:ext uri="{C183D7F6-B498-43B3-948B-1728B52AA6E4}">
                <adec:decorative xmlns="" xmlns:adec="http://schemas.microsoft.com/office/drawing/2017/decorative" val="1"/>
              </a:ext>
            </a:extLst>
          </p:cNvPr>
          <p:cNvSpPr/>
          <p:nvPr/>
        </p:nvSpPr>
        <p:spPr>
          <a:xfrm rot="5400000">
            <a:off x="4901217" y="1706528"/>
            <a:ext cx="2268675" cy="1832578"/>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9463B806-86C1-44AC-8470-6E6761DC7613}"/>
              </a:ext>
              <a:ext uri="{C183D7F6-B498-43B3-948B-1728B52AA6E4}">
                <adec:decorative xmlns="" xmlns:adec="http://schemas.microsoft.com/office/drawing/2017/decorative" val="1"/>
              </a:ext>
            </a:extLst>
          </p:cNvPr>
          <p:cNvSpPr/>
          <p:nvPr/>
        </p:nvSpPr>
        <p:spPr>
          <a:xfrm rot="5400000">
            <a:off x="4951269" y="3883575"/>
            <a:ext cx="2268675" cy="201583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EE42B7D-A1DC-4708-8147-D9D746BA73E8}"/>
              </a:ext>
              <a:ext uri="{C183D7F6-B498-43B3-948B-1728B52AA6E4}">
                <adec:decorative xmlns="" xmlns:adec="http://schemas.microsoft.com/office/drawing/2017/decorative" val="1"/>
              </a:ext>
            </a:extLst>
          </p:cNvPr>
          <p:cNvSpPr/>
          <p:nvPr/>
        </p:nvSpPr>
        <p:spPr>
          <a:xfrm>
            <a:off x="3472300" y="1768455"/>
            <a:ext cx="2268675" cy="20158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86051D9B-1137-438D-A466-460D44ED3361}"/>
              </a:ext>
              <a:ext uri="{C183D7F6-B498-43B3-948B-1728B52AA6E4}">
                <adec:decorative xmlns="" xmlns:adec="http://schemas.microsoft.com/office/drawing/2017/decorative" val="1"/>
              </a:ext>
            </a:extLst>
          </p:cNvPr>
          <p:cNvSpPr/>
          <p:nvPr/>
        </p:nvSpPr>
        <p:spPr>
          <a:xfrm>
            <a:off x="6426359" y="1768455"/>
            <a:ext cx="2268675" cy="20158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1B674D5-C064-4DDD-8FE9-D8801F4C0A04}"/>
              </a:ext>
            </a:extLst>
          </p:cNvPr>
          <p:cNvSpPr txBox="1"/>
          <p:nvPr/>
        </p:nvSpPr>
        <p:spPr>
          <a:xfrm>
            <a:off x="3614305" y="3784291"/>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1" name="TextBox 20">
            <a:extLst>
              <a:ext uri="{FF2B5EF4-FFF2-40B4-BE49-F238E27FC236}">
                <a16:creationId xmlns:a16="http://schemas.microsoft.com/office/drawing/2014/main" id="{CAA0715F-CA2B-4594-91FD-D8C6E5E10965}"/>
              </a:ext>
            </a:extLst>
          </p:cNvPr>
          <p:cNvSpPr txBox="1"/>
          <p:nvPr/>
        </p:nvSpPr>
        <p:spPr>
          <a:xfrm>
            <a:off x="6565863" y="3810842"/>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2" name="Rectangle: Rounded Corners 21">
            <a:extLst>
              <a:ext uri="{FF2B5EF4-FFF2-40B4-BE49-F238E27FC236}">
                <a16:creationId xmlns:a16="http://schemas.microsoft.com/office/drawing/2014/main" id="{2DDD40F6-2362-4667-BF5E-80F684666948}"/>
              </a:ext>
              <a:ext uri="{C183D7F6-B498-43B3-948B-1728B52AA6E4}">
                <adec:decorative xmlns="" xmlns:adec="http://schemas.microsoft.com/office/drawing/2017/decorative" val="1"/>
              </a:ext>
            </a:extLst>
          </p:cNvPr>
          <p:cNvSpPr/>
          <p:nvPr/>
        </p:nvSpPr>
        <p:spPr>
          <a:xfrm>
            <a:off x="6370726" y="3730019"/>
            <a:ext cx="2299161" cy="201583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EE47BD82-D8BD-4FB4-9086-D3AD4D447A51}"/>
              </a:ext>
              <a:ext uri="{C183D7F6-B498-43B3-948B-1728B52AA6E4}">
                <adec:decorative xmlns="" xmlns:adec="http://schemas.microsoft.com/office/drawing/2017/decorative" val="1"/>
              </a:ext>
            </a:extLst>
          </p:cNvPr>
          <p:cNvSpPr/>
          <p:nvPr/>
        </p:nvSpPr>
        <p:spPr>
          <a:xfrm>
            <a:off x="3411006" y="3730019"/>
            <a:ext cx="2268675" cy="201583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1352" y="1286828"/>
            <a:ext cx="3321587" cy="5663089"/>
          </a:xfrm>
          <a:prstGeom prst="rect">
            <a:avLst/>
          </a:prstGeom>
          <a:noFill/>
        </p:spPr>
        <p:txBody>
          <a:bodyPr wrap="square" rtlCol="0">
            <a:spAutoFit/>
          </a:bodyPr>
          <a:lstStyle/>
          <a:p>
            <a:pPr lvl="1" algn="ctr" fontAlgn="base"/>
            <a:r>
              <a:rPr lang="en-US" b="1" dirty="0" smtClean="0">
                <a:solidFill>
                  <a:schemeClr val="accent1">
                    <a:lumMod val="50000"/>
                  </a:schemeClr>
                </a:solidFill>
              </a:rPr>
              <a:t>​</a:t>
            </a:r>
            <a:endParaRPr lang="en-US" b="1" dirty="0">
              <a:solidFill>
                <a:schemeClr val="accent1">
                  <a:lumMod val="50000"/>
                </a:schemeClr>
              </a:solidFill>
            </a:endParaRPr>
          </a:p>
          <a:p>
            <a:endParaRPr lang="en-US" dirty="0"/>
          </a:p>
          <a:p>
            <a:r>
              <a:rPr lang="en-US" dirty="0">
                <a:solidFill>
                  <a:prstClr val="black"/>
                </a:solidFill>
                <a:latin typeface="Arial" pitchFamily="34" charset="0"/>
                <a:cs typeface="Arial" pitchFamily="34" charset="0"/>
              </a:rPr>
              <a:t>My research interests include biosynthesis of nanomaterials such as gold/silver nanoparticles using plants and </a:t>
            </a:r>
            <a:r>
              <a:rPr lang="en-US" dirty="0" smtClean="0">
                <a:solidFill>
                  <a:prstClr val="black"/>
                </a:solidFill>
                <a:latin typeface="Arial" pitchFamily="34" charset="0"/>
                <a:cs typeface="Arial" pitchFamily="34" charset="0"/>
              </a:rPr>
              <a:t>bacteria.</a:t>
            </a:r>
          </a:p>
          <a:p>
            <a:r>
              <a:rPr lang="en-US" dirty="0">
                <a:latin typeface="Arial" panose="020B0604020202020204" pitchFamily="34" charset="0"/>
                <a:cs typeface="Arial" panose="020B0604020202020204" pitchFamily="34" charset="0"/>
              </a:rPr>
              <a:t>Wide applications of nanomaterials cause concern for </a:t>
            </a:r>
            <a:r>
              <a:rPr lang="en-US" dirty="0">
                <a:solidFill>
                  <a:prstClr val="black"/>
                </a:solidFill>
                <a:latin typeface="Arial" panose="020B0604020202020204" pitchFamily="34" charset="0"/>
                <a:cs typeface="Arial" panose="020B0604020202020204" pitchFamily="34" charset="0"/>
              </a:rPr>
              <a:t>toxicity </a:t>
            </a:r>
            <a:r>
              <a:rPr lang="en-US" dirty="0">
                <a:latin typeface="Arial" panose="020B0604020202020204" pitchFamily="34" charset="0"/>
                <a:cs typeface="Arial" panose="020B0604020202020204" pitchFamily="34" charset="0"/>
              </a:rPr>
              <a:t>in living organisms. We investigate the effect of titanium and gold nanoparticles on the inflammatory response in mice model. The effect of </a:t>
            </a:r>
            <a:r>
              <a:rPr lang="en-US" dirty="0" err="1">
                <a:latin typeface="Arial" panose="020B0604020202020204" pitchFamily="34" charset="0"/>
                <a:cs typeface="Arial" panose="020B0604020202020204" pitchFamily="34" charset="0"/>
              </a:rPr>
              <a:t>Ti</a:t>
            </a:r>
            <a:r>
              <a:rPr lang="en-US" dirty="0">
                <a:latin typeface="Arial" panose="020B0604020202020204" pitchFamily="34" charset="0"/>
                <a:cs typeface="Arial" panose="020B0604020202020204" pitchFamily="34" charset="0"/>
              </a:rPr>
              <a:t>-nanoparticles on the growth and physiology of crop plants is also under investigation.                          </a:t>
            </a:r>
          </a:p>
          <a:p>
            <a:endParaRPr lang="en-US" sz="2000" dirty="0"/>
          </a:p>
          <a:p>
            <a:endParaRPr lang="en-US" dirty="0">
              <a:solidFill>
                <a:prstClr val="black"/>
              </a:solidFill>
            </a:endParaRPr>
          </a:p>
        </p:txBody>
      </p:sp>
      <p:cxnSp>
        <p:nvCxnSpPr>
          <p:cNvPr id="32" name="Straight Connector 31">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flipH="1">
            <a:off x="521283" y="1768455"/>
            <a:ext cx="2688959"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17" name="TextBox 16"/>
          <p:cNvSpPr txBox="1"/>
          <p:nvPr/>
        </p:nvSpPr>
        <p:spPr>
          <a:xfrm>
            <a:off x="118058" y="1279654"/>
            <a:ext cx="3462223" cy="461665"/>
          </a:xfrm>
          <a:prstGeom prst="rect">
            <a:avLst/>
          </a:prstGeom>
          <a:noFill/>
        </p:spPr>
        <p:txBody>
          <a:bodyPr wrap="square" rtlCol="0">
            <a:spAutoFit/>
          </a:bodyPr>
          <a:lstStyle/>
          <a:p>
            <a:pPr algn="ctr"/>
            <a:r>
              <a:rPr lang="en-US" sz="2400" b="1" dirty="0">
                <a:solidFill>
                  <a:schemeClr val="accent1">
                    <a:lumMod val="50000"/>
                  </a:schemeClr>
                </a:solidFill>
              </a:rPr>
              <a:t>Current </a:t>
            </a:r>
            <a:r>
              <a:rPr lang="en-US" sz="2400" b="1" dirty="0" smtClean="0">
                <a:solidFill>
                  <a:schemeClr val="accent1">
                    <a:lumMod val="50000"/>
                  </a:schemeClr>
                </a:solidFill>
              </a:rPr>
              <a:t>Projects</a:t>
            </a:r>
            <a:endParaRPr lang="en-US" sz="2400" dirty="0"/>
          </a:p>
        </p:txBody>
      </p:sp>
      <p:sp>
        <p:nvSpPr>
          <p:cNvPr id="11" name="Rectangle 10"/>
          <p:cNvSpPr/>
          <p:nvPr/>
        </p:nvSpPr>
        <p:spPr>
          <a:xfrm>
            <a:off x="9552085" y="2549330"/>
            <a:ext cx="2804555" cy="1477328"/>
          </a:xfrm>
          <a:prstGeom prst="rect">
            <a:avLst/>
          </a:prstGeom>
        </p:spPr>
        <p:txBody>
          <a:bodyPr wrap="square">
            <a:spAutoFit/>
          </a:bodyPr>
          <a:lstStyle/>
          <a:p>
            <a:r>
              <a:rPr lang="en-US" dirty="0">
                <a:solidFill>
                  <a:schemeClr val="bg1"/>
                </a:solidFill>
              </a:rPr>
              <a:t>Interested in </a:t>
            </a:r>
            <a:r>
              <a:rPr lang="en-US" b="1" dirty="0">
                <a:solidFill>
                  <a:schemeClr val="bg1"/>
                </a:solidFill>
              </a:rPr>
              <a:t>Graduate </a:t>
            </a:r>
            <a:r>
              <a:rPr lang="en-US" dirty="0">
                <a:solidFill>
                  <a:schemeClr val="bg1"/>
                </a:solidFill>
              </a:rPr>
              <a:t>or</a:t>
            </a:r>
            <a:r>
              <a:rPr lang="en-US" b="1" dirty="0">
                <a:solidFill>
                  <a:schemeClr val="bg1"/>
                </a:solidFill>
              </a:rPr>
              <a:t> Undergraduate Research </a:t>
            </a:r>
            <a:r>
              <a:rPr lang="en-US" dirty="0">
                <a:solidFill>
                  <a:schemeClr val="bg1"/>
                </a:solidFill>
              </a:rPr>
              <a:t>with Dr. </a:t>
            </a:r>
            <a:r>
              <a:rPr lang="en-US" dirty="0" smtClean="0">
                <a:solidFill>
                  <a:schemeClr val="bg1"/>
                </a:solidFill>
              </a:rPr>
              <a:t>Sharma? </a:t>
            </a:r>
            <a:r>
              <a:rPr lang="en-US" dirty="0">
                <a:solidFill>
                  <a:schemeClr val="bg1"/>
                </a:solidFill>
              </a:rPr>
              <a:t>Email </a:t>
            </a:r>
            <a:r>
              <a:rPr lang="en-US" dirty="0" smtClean="0">
                <a:solidFill>
                  <a:schemeClr val="bg1"/>
                </a:solidFill>
              </a:rPr>
              <a:t>him at: </a:t>
            </a:r>
            <a:r>
              <a:rPr lang="en-US" b="1" dirty="0">
                <a:solidFill>
                  <a:schemeClr val="bg1"/>
                </a:solidFill>
              </a:rPr>
              <a:t>n</a:t>
            </a:r>
            <a:r>
              <a:rPr lang="en-US" b="1" dirty="0" smtClean="0">
                <a:solidFill>
                  <a:schemeClr val="bg1"/>
                </a:solidFill>
              </a:rPr>
              <a:t>ilesh.sharma@wku.edu</a:t>
            </a:r>
            <a:r>
              <a:rPr lang="en-US" dirty="0" smtClean="0">
                <a:solidFill>
                  <a:schemeClr val="bg1"/>
                </a:solidFill>
              </a:rPr>
              <a:t>!</a:t>
            </a:r>
            <a:endParaRPr lang="en-US" b="1" dirty="0">
              <a:solidFill>
                <a:schemeClr val="bg1"/>
              </a:solidFill>
            </a:endParaRPr>
          </a:p>
        </p:txBody>
      </p:sp>
      <p:pic>
        <p:nvPicPr>
          <p:cNvPr id="2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0106" y="2505577"/>
            <a:ext cx="4191000" cy="2372348"/>
          </a:xfrm>
          <a:prstGeom prst="rect">
            <a:avLst/>
          </a:prstGeom>
          <a:ln w="38100" cap="sq">
            <a:solidFill>
              <a:schemeClr val="bg2">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393" y="4162309"/>
            <a:ext cx="1009079" cy="646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4356178" y="4289456"/>
            <a:ext cx="533400" cy="369332"/>
          </a:xfrm>
          <a:prstGeom prst="rect">
            <a:avLst/>
          </a:prstGeom>
          <a:noFill/>
        </p:spPr>
        <p:txBody>
          <a:bodyPr wrap="square" rtlCol="0">
            <a:spAutoFit/>
          </a:bodyPr>
          <a:lstStyle/>
          <a:p>
            <a:r>
              <a:rPr lang="en-US" b="1" dirty="0"/>
              <a:t>Au</a:t>
            </a:r>
          </a:p>
        </p:txBody>
      </p:sp>
      <p:pic>
        <p:nvPicPr>
          <p:cNvPr id="2052"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35341">
            <a:off x="9814275" y="4839673"/>
            <a:ext cx="2329659" cy="17408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0005699" y="610594"/>
            <a:ext cx="1618142" cy="1618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91403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475273" y="681037"/>
            <a:ext cx="8378529" cy="1325563"/>
          </a:xfrm>
        </p:spPr>
        <p:txBody>
          <a:bodyPr>
            <a:normAutofit fontScale="90000"/>
          </a:bodyPr>
          <a:lstStyle/>
          <a:p>
            <a:r>
              <a:rPr lang="en-US" dirty="0">
                <a:solidFill>
                  <a:schemeClr val="accent5">
                    <a:lumMod val="50000"/>
                  </a:schemeClr>
                </a:solidFill>
                <a:latin typeface="Rockwell" panose="02060603020205020403" pitchFamily="18" charset="0"/>
              </a:rPr>
              <a:t>Dr</a:t>
            </a:r>
            <a:r>
              <a:rPr lang="en-US" dirty="0" smtClean="0">
                <a:solidFill>
                  <a:schemeClr val="accent5">
                    <a:lumMod val="50000"/>
                  </a:schemeClr>
                </a:solidFill>
                <a:latin typeface="Rockwell" panose="02060603020205020403" pitchFamily="18" charset="0"/>
              </a:rPr>
              <a:t>. Michael Smith</a:t>
            </a:r>
            <a:br>
              <a:rPr lang="en-US" dirty="0" smtClean="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University of Texas</a:t>
            </a:r>
            <a:br>
              <a:rPr lang="en-US" sz="1800" dirty="0" smtClean="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Professor</a:t>
            </a:r>
            <a:r>
              <a:rPr lang="en-US" sz="1800" dirty="0" smtClean="0">
                <a:solidFill>
                  <a:schemeClr val="accent1">
                    <a:lumMod val="50000"/>
                  </a:schemeClr>
                </a:solidFill>
                <a:latin typeface="Rockwell" panose="02060603020205020403" pitchFamily="18" charset="0"/>
              </a:rPr>
              <a:t/>
            </a:r>
            <a:br>
              <a:rPr lang="en-US" sz="1800" dirty="0" smtClean="0">
                <a:solidFill>
                  <a:schemeClr val="accent1">
                    <a:lumMod val="50000"/>
                  </a:schemeClr>
                </a:solidFill>
                <a:latin typeface="Rockwell" panose="02060603020205020403" pitchFamily="18" charset="0"/>
              </a:rPr>
            </a:br>
            <a:endParaRPr lang="en-US" sz="1800" dirty="0">
              <a:solidFill>
                <a:schemeClr val="accent1">
                  <a:lumMod val="50000"/>
                </a:schemeClr>
              </a:solidFill>
              <a:latin typeface="Rockwell" panose="02060603020205020403" pitchFamily="18" charset="0"/>
            </a:endParaRPr>
          </a:p>
        </p:txBody>
      </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6840"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343883" y="1845895"/>
            <a:ext cx="8378825" cy="4758724"/>
          </a:xfrm>
        </p:spPr>
        <p:txBody>
          <a:bodyPr>
            <a:normAutofit/>
          </a:bodyPr>
          <a:lstStyle/>
          <a:p>
            <a:pPr marL="109728" indent="0" algn="ctr">
              <a:buNone/>
            </a:pPr>
            <a:r>
              <a:rPr lang="en-US" b="1" u="sng" dirty="0" smtClean="0">
                <a:solidFill>
                  <a:schemeClr val="accent1">
                    <a:lumMod val="50000"/>
                  </a:schemeClr>
                </a:solidFill>
                <a:effectLst/>
                <a:ea typeface="Tahoma" panose="020B0604030504040204" pitchFamily="34" charset="0"/>
                <a:cs typeface="Tahoma" panose="020B0604030504040204" pitchFamily="34" charset="0"/>
              </a:rPr>
              <a:t>Courses</a:t>
            </a:r>
          </a:p>
          <a:p>
            <a:pPr marL="285750" indent="-285750">
              <a:lnSpc>
                <a:spcPct val="80000"/>
              </a:lnSpc>
              <a:buClr>
                <a:schemeClr val="accent1">
                  <a:lumMod val="50000"/>
                </a:schemeClr>
              </a:buClr>
            </a:pPr>
            <a:r>
              <a:rPr lang="en-US" dirty="0"/>
              <a:t>BIOL 120 Introductory Biology</a:t>
            </a:r>
          </a:p>
          <a:p>
            <a:pPr marL="285750" indent="-285750">
              <a:lnSpc>
                <a:spcPct val="80000"/>
              </a:lnSpc>
              <a:buClr>
                <a:schemeClr val="accent1">
                  <a:lumMod val="50000"/>
                </a:schemeClr>
              </a:buClr>
            </a:pPr>
            <a:r>
              <a:rPr lang="en-US" dirty="0"/>
              <a:t>BIOL 335 Neurobiology</a:t>
            </a:r>
          </a:p>
          <a:p>
            <a:pPr marL="285750" indent="-285750">
              <a:lnSpc>
                <a:spcPct val="80000"/>
              </a:lnSpc>
              <a:buClr>
                <a:schemeClr val="accent1">
                  <a:lumMod val="50000"/>
                </a:schemeClr>
              </a:buClr>
            </a:pPr>
            <a:r>
              <a:rPr lang="en-US" dirty="0"/>
              <a:t>BIOL 545 Animal </a:t>
            </a:r>
            <a:r>
              <a:rPr lang="en-US" dirty="0" smtClean="0"/>
              <a:t>Communication</a:t>
            </a:r>
            <a:endParaRPr lang="en-US" b="1" u="sng" dirty="0" smtClean="0">
              <a:solidFill>
                <a:schemeClr val="accent1">
                  <a:lumMod val="50000"/>
                </a:schemeClr>
              </a:solidFill>
              <a:effectLst/>
              <a:ea typeface="Tahoma" panose="020B0604030504040204" pitchFamily="34" charset="0"/>
              <a:cs typeface="Tahoma" panose="020B0604030504040204" pitchFamily="34" charset="0"/>
            </a:endParaRPr>
          </a:p>
          <a:p>
            <a:pPr marL="109728" indent="0" algn="ctr">
              <a:buClr>
                <a:schemeClr val="accent1">
                  <a:lumMod val="50000"/>
                </a:schemeClr>
              </a:buClr>
              <a:buNone/>
            </a:pPr>
            <a:r>
              <a:rPr lang="en-US" b="1" u="sng" dirty="0" smtClean="0">
                <a:solidFill>
                  <a:schemeClr val="accent1">
                    <a:lumMod val="50000"/>
                  </a:schemeClr>
                </a:solidFill>
              </a:rPr>
              <a:t>Research</a:t>
            </a:r>
          </a:p>
          <a:p>
            <a:pPr>
              <a:lnSpc>
                <a:spcPct val="80000"/>
              </a:lnSpc>
              <a:buClr>
                <a:schemeClr val="accent1">
                  <a:lumMod val="50000"/>
                </a:schemeClr>
              </a:buClr>
            </a:pPr>
            <a:r>
              <a:rPr lang="en-US" dirty="0" smtClean="0"/>
              <a:t>Auditory </a:t>
            </a:r>
            <a:r>
              <a:rPr lang="en-US" dirty="0"/>
              <a:t>Neurobiology and Bioacoustics of </a:t>
            </a:r>
            <a:r>
              <a:rPr lang="en-US" dirty="0" smtClean="0"/>
              <a:t>Fishes</a:t>
            </a:r>
          </a:p>
          <a:p>
            <a:pPr marL="457200" lvl="1" indent="0">
              <a:lnSpc>
                <a:spcPct val="80000"/>
              </a:lnSpc>
              <a:buNone/>
            </a:pPr>
            <a:r>
              <a:rPr lang="en-US" dirty="0" smtClean="0"/>
              <a:t>Research </a:t>
            </a:r>
            <a:r>
              <a:rPr lang="en-US" dirty="0"/>
              <a:t>in my lab uses electrophysiological, </a:t>
            </a:r>
            <a:r>
              <a:rPr lang="en-US" dirty="0" smtClean="0"/>
              <a:t>behavioral, molecular</a:t>
            </a:r>
            <a:r>
              <a:rPr lang="en-US" dirty="0"/>
              <a:t>, and morphological analysis to understand processes related to hearing in teleost fishes. </a:t>
            </a:r>
          </a:p>
          <a:p>
            <a:pPr marL="109728" indent="0" algn="ctr">
              <a:buClr>
                <a:schemeClr val="accent1">
                  <a:lumMod val="50000"/>
                </a:schemeClr>
              </a:buClr>
              <a:buNone/>
            </a:pPr>
            <a:endParaRPr lang="en-US" b="1" u="sng" dirty="0" smtClean="0">
              <a:solidFill>
                <a:schemeClr val="accent1">
                  <a:lumMod val="50000"/>
                </a:schemeClr>
              </a:solidFill>
            </a:endParaRPr>
          </a:p>
          <a:p>
            <a:pPr marL="109728" indent="0" algn="ctr">
              <a:buClr>
                <a:schemeClr val="accent1">
                  <a:lumMod val="50000"/>
                </a:schemeClr>
              </a:buClr>
              <a:buNone/>
            </a:pPr>
            <a:endParaRPr lang="en-US" b="1" u="sng" dirty="0" smtClean="0">
              <a:solidFill>
                <a:schemeClr val="accent1">
                  <a:lumMod val="50000"/>
                </a:schemeClr>
              </a:solidFill>
            </a:endParaRPr>
          </a:p>
          <a:p>
            <a:pPr marL="109728" indent="0">
              <a:buNone/>
            </a:pPr>
            <a:endParaRPr lang="en-US" dirty="0" smtClean="0"/>
          </a:p>
          <a:p>
            <a:pPr marL="109728" indent="0" algn="ctr">
              <a:buNone/>
            </a:pPr>
            <a:endParaRPr lang="en-US" dirty="0" smtClean="0"/>
          </a:p>
        </p:txBody>
      </p:sp>
      <p:sp>
        <p:nvSpPr>
          <p:cNvPr id="56" name="Text Placeholder 3">
            <a:extLst>
              <a:ext uri="{FF2B5EF4-FFF2-40B4-BE49-F238E27FC236}">
                <a16:creationId xmlns:a16="http://schemas.microsoft.com/office/drawing/2014/main" id="{17760BAA-742D-1B41-9C86-DBE5627CA090}"/>
              </a:ext>
            </a:extLst>
          </p:cNvPr>
          <p:cNvSpPr txBox="1">
            <a:spLocks/>
          </p:cNvSpPr>
          <p:nvPr/>
        </p:nvSpPr>
        <p:spPr>
          <a:xfrm>
            <a:off x="520988" y="1825625"/>
            <a:ext cx="83788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grpSp>
        <p:nvGrpSpPr>
          <p:cNvPr id="16" name="Group 15"/>
          <p:cNvGrpSpPr/>
          <p:nvPr/>
        </p:nvGrpSpPr>
        <p:grpSpPr>
          <a:xfrm>
            <a:off x="9102318" y="-76302"/>
            <a:ext cx="3668917" cy="6934302"/>
            <a:chOff x="9136685" y="-76302"/>
            <a:chExt cx="3668917" cy="6934302"/>
          </a:xfrm>
        </p:grpSpPr>
        <p:grpSp>
          <p:nvGrpSpPr>
            <p:cNvPr id="18" name="Group 17"/>
            <p:cNvGrpSpPr/>
            <p:nvPr/>
          </p:nvGrpSpPr>
          <p:grpSpPr>
            <a:xfrm>
              <a:off x="9136685" y="-8792"/>
              <a:ext cx="3140194" cy="6866792"/>
              <a:chOff x="9136685" y="-8792"/>
              <a:chExt cx="3140194" cy="6866792"/>
            </a:xfrm>
          </p:grpSpPr>
          <p:grpSp>
            <p:nvGrpSpPr>
              <p:cNvPr id="20" name="Group 19">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22" name="Rectangle 21">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ectangle 20"/>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136685" y="-76302"/>
              <a:ext cx="3668917" cy="3668917"/>
            </a:xfrm>
            <a:prstGeom prst="rect">
              <a:avLst/>
            </a:prstGeom>
          </p:spPr>
        </p:pic>
      </p:grpSp>
      <p:sp>
        <p:nvSpPr>
          <p:cNvPr id="3" name="Rectangle 2"/>
          <p:cNvSpPr/>
          <p:nvPr/>
        </p:nvSpPr>
        <p:spPr>
          <a:xfrm>
            <a:off x="9607253" y="3134275"/>
            <a:ext cx="2726867" cy="2585323"/>
          </a:xfrm>
          <a:prstGeom prst="rect">
            <a:avLst/>
          </a:prstGeom>
        </p:spPr>
        <p:txBody>
          <a:bodyPr wrap="square">
            <a:spAutoFit/>
          </a:bodyPr>
          <a:lstStyle/>
          <a:p>
            <a:pPr algn="ctr"/>
            <a:endParaRPr lang="en-US" b="1" u="sng" dirty="0" smtClean="0">
              <a:solidFill>
                <a:schemeClr val="bg1"/>
              </a:solidFill>
            </a:endParaRPr>
          </a:p>
          <a:p>
            <a:pPr algn="ctr"/>
            <a:r>
              <a:rPr lang="en-US" b="1" u="sng" dirty="0" smtClean="0">
                <a:solidFill>
                  <a:schemeClr val="bg1"/>
                </a:solidFill>
              </a:rPr>
              <a:t>Biography</a:t>
            </a:r>
          </a:p>
          <a:p>
            <a:r>
              <a:rPr lang="en-US" b="1" dirty="0">
                <a:solidFill>
                  <a:schemeClr val="bg1"/>
                </a:solidFill>
              </a:rPr>
              <a:t>Ph.D. </a:t>
            </a:r>
            <a:r>
              <a:rPr lang="en-US" dirty="0">
                <a:solidFill>
                  <a:schemeClr val="bg1"/>
                </a:solidFill>
              </a:rPr>
              <a:t>2001 Marine Science, The University of Texas at Austin</a:t>
            </a:r>
          </a:p>
          <a:p>
            <a:r>
              <a:rPr lang="en-US" b="1" dirty="0">
                <a:solidFill>
                  <a:schemeClr val="bg1"/>
                </a:solidFill>
              </a:rPr>
              <a:t>B.S., M.S. </a:t>
            </a:r>
            <a:r>
              <a:rPr lang="en-US" dirty="0">
                <a:solidFill>
                  <a:schemeClr val="bg1"/>
                </a:solidFill>
              </a:rPr>
              <a:t>1994, 1996 Zoology, Brigham Young University</a:t>
            </a:r>
          </a:p>
          <a:p>
            <a:pPr algn="ctr"/>
            <a:endParaRPr lang="en-US" b="1" u="sng" dirty="0" smtClean="0">
              <a:solidFill>
                <a:schemeClr val="bg1"/>
              </a:solidFill>
            </a:endParaRPr>
          </a:p>
        </p:txBody>
      </p:sp>
      <p:pic>
        <p:nvPicPr>
          <p:cNvPr id="17" name="Picture 6" descr="C:\Documents and Settings\wkuuser\My Documents\My Pictures\Pics for Lab Web Page\aMichaelSmith-52.jpg"/>
          <p:cNvPicPr>
            <a:picLocks noChangeAspect="1" noChangeArrowheads="1"/>
          </p:cNvPicPr>
          <p:nvPr/>
        </p:nvPicPr>
        <p:blipFill>
          <a:blip r:embed="rId5" cstate="print"/>
          <a:srcRect/>
          <a:stretch>
            <a:fillRect/>
          </a:stretch>
        </p:blipFill>
        <p:spPr bwMode="auto">
          <a:xfrm>
            <a:off x="10193298" y="965881"/>
            <a:ext cx="1486955" cy="198260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4098" name="Picture 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3800" y="4984401"/>
            <a:ext cx="1882775" cy="188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69308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3" y="96966"/>
            <a:ext cx="8378529" cy="1027257"/>
          </a:xfrm>
        </p:spPr>
        <p:txBody>
          <a:bodyPr/>
          <a:lstStyle/>
          <a:p>
            <a:r>
              <a:rPr lang="en-US" dirty="0">
                <a:solidFill>
                  <a:schemeClr val="accent5">
                    <a:lumMod val="50000"/>
                  </a:schemeClr>
                </a:solidFill>
                <a:latin typeface="Rockwell" panose="02060603020205020403" pitchFamily="18" charset="0"/>
              </a:rPr>
              <a:t>Research </a:t>
            </a:r>
            <a:r>
              <a:rPr lang="en-US" dirty="0" smtClean="0">
                <a:solidFill>
                  <a:schemeClr val="accent5">
                    <a:lumMod val="50000"/>
                  </a:schemeClr>
                </a:solidFill>
                <a:latin typeface="Rockwell" panose="02060603020205020403" pitchFamily="18" charset="0"/>
              </a:rPr>
              <a:t>by Dr. Smith</a:t>
            </a:r>
            <a:endParaRPr lang="en-US" dirty="0">
              <a:solidFill>
                <a:schemeClr val="accent5">
                  <a:lumMod val="50000"/>
                </a:schemeClr>
              </a:solidFill>
              <a:latin typeface="Rockwell" panose="02060603020205020403" pitchFamily="18" charset="0"/>
            </a:endParaRPr>
          </a:p>
        </p:txBody>
      </p:sp>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214030" cy="6858000"/>
            <a:chOff x="9055676" y="0"/>
            <a:chExt cx="3214030" cy="6858000"/>
          </a:xfrm>
        </p:grpSpPr>
        <p:sp>
          <p:nvSpPr>
            <p:cNvPr id="4" name="Rectangle 3">
              <a:extLst>
                <a:ext uri="{FF2B5EF4-FFF2-40B4-BE49-F238E27FC236}">
                  <a16:creationId xmlns:a16="http://schemas.microsoft.com/office/drawing/2014/main" id="{403AE892-EBD6-40F1-851B-FEADBD59429F}"/>
                </a:ext>
              </a:extLst>
            </p:cNvPr>
            <p:cNvSpPr/>
            <p:nvPr/>
          </p:nvSpPr>
          <p:spPr>
            <a:xfrm>
              <a:off x="9299638"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Rounded Corners 8">
            <a:extLst>
              <a:ext uri="{FF2B5EF4-FFF2-40B4-BE49-F238E27FC236}">
                <a16:creationId xmlns:a16="http://schemas.microsoft.com/office/drawing/2014/main" id="{5D83E472-316B-42B5-9901-2C007C5B7144}"/>
              </a:ext>
              <a:ext uri="{C183D7F6-B498-43B3-948B-1728B52AA6E4}">
                <adec:decorative xmlns="" xmlns:adec="http://schemas.microsoft.com/office/drawing/2017/decorative" val="1"/>
              </a:ext>
            </a:extLst>
          </p:cNvPr>
          <p:cNvSpPr/>
          <p:nvPr/>
        </p:nvSpPr>
        <p:spPr>
          <a:xfrm rot="5400000">
            <a:off x="4901217" y="1706528"/>
            <a:ext cx="2268675" cy="1832578"/>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9463B806-86C1-44AC-8470-6E6761DC7613}"/>
              </a:ext>
              <a:ext uri="{C183D7F6-B498-43B3-948B-1728B52AA6E4}">
                <adec:decorative xmlns="" xmlns:adec="http://schemas.microsoft.com/office/drawing/2017/decorative" val="1"/>
              </a:ext>
            </a:extLst>
          </p:cNvPr>
          <p:cNvSpPr/>
          <p:nvPr/>
        </p:nvSpPr>
        <p:spPr>
          <a:xfrm rot="5400000">
            <a:off x="4951269" y="3883575"/>
            <a:ext cx="2268675" cy="201583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EE42B7D-A1DC-4708-8147-D9D746BA73E8}"/>
              </a:ext>
              <a:ext uri="{C183D7F6-B498-43B3-948B-1728B52AA6E4}">
                <adec:decorative xmlns="" xmlns:adec="http://schemas.microsoft.com/office/drawing/2017/decorative" val="1"/>
              </a:ext>
            </a:extLst>
          </p:cNvPr>
          <p:cNvSpPr/>
          <p:nvPr/>
        </p:nvSpPr>
        <p:spPr>
          <a:xfrm>
            <a:off x="3472300" y="1768455"/>
            <a:ext cx="2268675" cy="20158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86051D9B-1137-438D-A466-460D44ED3361}"/>
              </a:ext>
              <a:ext uri="{C183D7F6-B498-43B3-948B-1728B52AA6E4}">
                <adec:decorative xmlns="" xmlns:adec="http://schemas.microsoft.com/office/drawing/2017/decorative" val="1"/>
              </a:ext>
            </a:extLst>
          </p:cNvPr>
          <p:cNvSpPr/>
          <p:nvPr/>
        </p:nvSpPr>
        <p:spPr>
          <a:xfrm>
            <a:off x="6426359" y="1768455"/>
            <a:ext cx="2268675" cy="20158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1B674D5-C064-4DDD-8FE9-D8801F4C0A04}"/>
              </a:ext>
            </a:extLst>
          </p:cNvPr>
          <p:cNvSpPr txBox="1"/>
          <p:nvPr/>
        </p:nvSpPr>
        <p:spPr>
          <a:xfrm>
            <a:off x="3614305" y="3784291"/>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1" name="TextBox 20">
            <a:extLst>
              <a:ext uri="{FF2B5EF4-FFF2-40B4-BE49-F238E27FC236}">
                <a16:creationId xmlns:a16="http://schemas.microsoft.com/office/drawing/2014/main" id="{CAA0715F-CA2B-4594-91FD-D8C6E5E10965}"/>
              </a:ext>
            </a:extLst>
          </p:cNvPr>
          <p:cNvSpPr txBox="1"/>
          <p:nvPr/>
        </p:nvSpPr>
        <p:spPr>
          <a:xfrm>
            <a:off x="6565863" y="3810842"/>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2" name="Rectangle: Rounded Corners 21">
            <a:extLst>
              <a:ext uri="{FF2B5EF4-FFF2-40B4-BE49-F238E27FC236}">
                <a16:creationId xmlns:a16="http://schemas.microsoft.com/office/drawing/2014/main" id="{2DDD40F6-2362-4667-BF5E-80F684666948}"/>
              </a:ext>
              <a:ext uri="{C183D7F6-B498-43B3-948B-1728B52AA6E4}">
                <adec:decorative xmlns="" xmlns:adec="http://schemas.microsoft.com/office/drawing/2017/decorative" val="1"/>
              </a:ext>
            </a:extLst>
          </p:cNvPr>
          <p:cNvSpPr/>
          <p:nvPr/>
        </p:nvSpPr>
        <p:spPr>
          <a:xfrm>
            <a:off x="6370726" y="3730019"/>
            <a:ext cx="2299161" cy="201583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EE47BD82-D8BD-4FB4-9086-D3AD4D447A51}"/>
              </a:ext>
              <a:ext uri="{C183D7F6-B498-43B3-948B-1728B52AA6E4}">
                <adec:decorative xmlns="" xmlns:adec="http://schemas.microsoft.com/office/drawing/2017/decorative" val="1"/>
              </a:ext>
            </a:extLst>
          </p:cNvPr>
          <p:cNvSpPr/>
          <p:nvPr/>
        </p:nvSpPr>
        <p:spPr>
          <a:xfrm>
            <a:off x="3411006" y="3730019"/>
            <a:ext cx="2268675" cy="201583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1352" y="1286828"/>
            <a:ext cx="3321587" cy="4924425"/>
          </a:xfrm>
          <a:prstGeom prst="rect">
            <a:avLst/>
          </a:prstGeom>
          <a:noFill/>
        </p:spPr>
        <p:txBody>
          <a:bodyPr wrap="square" rtlCol="0">
            <a:spAutoFit/>
          </a:bodyPr>
          <a:lstStyle/>
          <a:p>
            <a:pPr lvl="1" algn="ctr" fontAlgn="base"/>
            <a:r>
              <a:rPr lang="en-US" b="1" dirty="0" smtClean="0">
                <a:solidFill>
                  <a:schemeClr val="accent1">
                    <a:lumMod val="50000"/>
                  </a:schemeClr>
                </a:solidFill>
              </a:rPr>
              <a:t>​</a:t>
            </a:r>
            <a:endParaRPr lang="en-US" b="1" dirty="0">
              <a:solidFill>
                <a:schemeClr val="accent1">
                  <a:lumMod val="50000"/>
                </a:schemeClr>
              </a:solidFill>
            </a:endParaRPr>
          </a:p>
          <a:p>
            <a:endParaRPr lang="en-US" dirty="0"/>
          </a:p>
          <a:p>
            <a:pPr>
              <a:buClr>
                <a:schemeClr val="accent1">
                  <a:lumMod val="50000"/>
                </a:schemeClr>
              </a:buClr>
              <a:buFont typeface="Arial" pitchFamily="34" charset="0"/>
              <a:buChar char="•"/>
            </a:pPr>
            <a:r>
              <a:rPr lang="en-US" sz="2000" dirty="0">
                <a:solidFill>
                  <a:prstClr val="black"/>
                </a:solidFill>
              </a:rPr>
              <a:t> </a:t>
            </a:r>
            <a:r>
              <a:rPr lang="en-US" sz="2000" dirty="0" smtClean="0">
                <a:solidFill>
                  <a:prstClr val="black"/>
                </a:solidFill>
              </a:rPr>
              <a:t>Auditory </a:t>
            </a:r>
            <a:r>
              <a:rPr lang="en-US" sz="2000" dirty="0">
                <a:solidFill>
                  <a:prstClr val="black"/>
                </a:solidFill>
              </a:rPr>
              <a:t>hair cell regeneration in zebrafish</a:t>
            </a:r>
          </a:p>
          <a:p>
            <a:pPr>
              <a:buClr>
                <a:schemeClr val="accent1">
                  <a:lumMod val="50000"/>
                </a:schemeClr>
              </a:buClr>
              <a:buFont typeface="Arial" pitchFamily="34" charset="0"/>
              <a:buChar char="•"/>
            </a:pPr>
            <a:endParaRPr lang="en-US" sz="2000" dirty="0">
              <a:solidFill>
                <a:prstClr val="black"/>
              </a:solidFill>
            </a:endParaRPr>
          </a:p>
          <a:p>
            <a:pPr>
              <a:buClr>
                <a:schemeClr val="accent1">
                  <a:lumMod val="50000"/>
                </a:schemeClr>
              </a:buClr>
              <a:buFont typeface="Arial" pitchFamily="34" charset="0"/>
              <a:buChar char="•"/>
            </a:pPr>
            <a:r>
              <a:rPr lang="en-US" sz="2000" dirty="0">
                <a:solidFill>
                  <a:prstClr val="black"/>
                </a:solidFill>
              </a:rPr>
              <a:t> </a:t>
            </a:r>
            <a:r>
              <a:rPr lang="en-US" sz="2000" dirty="0" err="1">
                <a:solidFill>
                  <a:prstClr val="black"/>
                </a:solidFill>
              </a:rPr>
              <a:t>Tonotopic</a:t>
            </a:r>
            <a:r>
              <a:rPr lang="en-US" sz="2000" dirty="0">
                <a:solidFill>
                  <a:prstClr val="black"/>
                </a:solidFill>
              </a:rPr>
              <a:t> organization of the fish </a:t>
            </a:r>
            <a:r>
              <a:rPr lang="en-US" sz="2000" dirty="0" smtClean="0">
                <a:solidFill>
                  <a:prstClr val="black"/>
                </a:solidFill>
              </a:rPr>
              <a:t>ear</a:t>
            </a:r>
          </a:p>
          <a:p>
            <a:pPr>
              <a:buClr>
                <a:schemeClr val="accent1">
                  <a:lumMod val="50000"/>
                </a:schemeClr>
              </a:buClr>
              <a:buFont typeface="Arial" pitchFamily="34" charset="0"/>
              <a:buChar char="•"/>
            </a:pPr>
            <a:endParaRPr lang="en-US" sz="2000" dirty="0">
              <a:solidFill>
                <a:prstClr val="black"/>
              </a:solidFill>
            </a:endParaRPr>
          </a:p>
          <a:p>
            <a:pPr>
              <a:buClr>
                <a:schemeClr val="accent1">
                  <a:lumMod val="50000"/>
                </a:schemeClr>
              </a:buClr>
              <a:buFont typeface="Arial" pitchFamily="34" charset="0"/>
              <a:buChar char="•"/>
            </a:pPr>
            <a:r>
              <a:rPr lang="en-US" sz="2000" dirty="0">
                <a:solidFill>
                  <a:prstClr val="black"/>
                </a:solidFill>
              </a:rPr>
              <a:t> Electrophysiology to examine fish hearing loss</a:t>
            </a:r>
          </a:p>
          <a:p>
            <a:pPr>
              <a:buClr>
                <a:schemeClr val="accent1">
                  <a:lumMod val="50000"/>
                </a:schemeClr>
              </a:buClr>
              <a:buFont typeface="Arial" pitchFamily="34" charset="0"/>
              <a:buChar char="•"/>
            </a:pPr>
            <a:endParaRPr lang="en-US" sz="2000" dirty="0">
              <a:solidFill>
                <a:prstClr val="black"/>
              </a:solidFill>
            </a:endParaRPr>
          </a:p>
          <a:p>
            <a:pPr>
              <a:buClr>
                <a:schemeClr val="accent1">
                  <a:lumMod val="50000"/>
                </a:schemeClr>
              </a:buClr>
              <a:buFont typeface="Arial" pitchFamily="34" charset="0"/>
              <a:buChar char="•"/>
            </a:pPr>
            <a:r>
              <a:rPr lang="en-US" sz="2000" dirty="0">
                <a:solidFill>
                  <a:prstClr val="black"/>
                </a:solidFill>
              </a:rPr>
              <a:t> Sound production and hearing in suckermouth     </a:t>
            </a:r>
            <a:r>
              <a:rPr lang="en-US" sz="2000" dirty="0" smtClean="0">
                <a:solidFill>
                  <a:prstClr val="black"/>
                </a:solidFill>
              </a:rPr>
              <a:t>catfishes</a:t>
            </a:r>
            <a:endParaRPr lang="en-US" sz="2000" dirty="0">
              <a:solidFill>
                <a:prstClr val="black"/>
              </a:solidFill>
            </a:endParaRPr>
          </a:p>
          <a:p>
            <a:endParaRPr lang="en-US" sz="2000" dirty="0"/>
          </a:p>
          <a:p>
            <a:endParaRPr lang="en-US" dirty="0">
              <a:solidFill>
                <a:prstClr val="black"/>
              </a:solidFill>
            </a:endParaRPr>
          </a:p>
        </p:txBody>
      </p:sp>
      <p:cxnSp>
        <p:nvCxnSpPr>
          <p:cNvPr id="32" name="Straight Connector 31">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flipH="1">
            <a:off x="521283" y="1768455"/>
            <a:ext cx="2688959"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17" name="TextBox 16"/>
          <p:cNvSpPr txBox="1"/>
          <p:nvPr/>
        </p:nvSpPr>
        <p:spPr>
          <a:xfrm>
            <a:off x="118058" y="1279654"/>
            <a:ext cx="3462223" cy="461665"/>
          </a:xfrm>
          <a:prstGeom prst="rect">
            <a:avLst/>
          </a:prstGeom>
          <a:noFill/>
        </p:spPr>
        <p:txBody>
          <a:bodyPr wrap="square" rtlCol="0">
            <a:spAutoFit/>
          </a:bodyPr>
          <a:lstStyle/>
          <a:p>
            <a:pPr algn="ctr"/>
            <a:r>
              <a:rPr lang="en-US" sz="2400" b="1" dirty="0">
                <a:solidFill>
                  <a:schemeClr val="accent1">
                    <a:lumMod val="50000"/>
                  </a:schemeClr>
                </a:solidFill>
              </a:rPr>
              <a:t>Current </a:t>
            </a:r>
            <a:r>
              <a:rPr lang="en-US" sz="2400" b="1" dirty="0" smtClean="0">
                <a:solidFill>
                  <a:schemeClr val="accent1">
                    <a:lumMod val="50000"/>
                  </a:schemeClr>
                </a:solidFill>
              </a:rPr>
              <a:t>Projects</a:t>
            </a:r>
            <a:endParaRPr lang="en-US" sz="2400" dirty="0"/>
          </a:p>
        </p:txBody>
      </p:sp>
      <p:sp>
        <p:nvSpPr>
          <p:cNvPr id="11" name="Rectangle 10"/>
          <p:cNvSpPr/>
          <p:nvPr/>
        </p:nvSpPr>
        <p:spPr>
          <a:xfrm>
            <a:off x="9552085" y="2549330"/>
            <a:ext cx="2804555" cy="1477328"/>
          </a:xfrm>
          <a:prstGeom prst="rect">
            <a:avLst/>
          </a:prstGeom>
        </p:spPr>
        <p:txBody>
          <a:bodyPr wrap="square">
            <a:spAutoFit/>
          </a:bodyPr>
          <a:lstStyle/>
          <a:p>
            <a:r>
              <a:rPr lang="en-US" dirty="0">
                <a:solidFill>
                  <a:schemeClr val="bg1"/>
                </a:solidFill>
              </a:rPr>
              <a:t>Interested in </a:t>
            </a:r>
            <a:r>
              <a:rPr lang="en-US" b="1" dirty="0">
                <a:solidFill>
                  <a:schemeClr val="bg1"/>
                </a:solidFill>
              </a:rPr>
              <a:t>Graduate </a:t>
            </a:r>
            <a:r>
              <a:rPr lang="en-US" dirty="0">
                <a:solidFill>
                  <a:schemeClr val="bg1"/>
                </a:solidFill>
              </a:rPr>
              <a:t>or</a:t>
            </a:r>
            <a:r>
              <a:rPr lang="en-US" b="1" dirty="0">
                <a:solidFill>
                  <a:schemeClr val="bg1"/>
                </a:solidFill>
              </a:rPr>
              <a:t> Undergraduate Research </a:t>
            </a:r>
            <a:r>
              <a:rPr lang="en-US" dirty="0">
                <a:solidFill>
                  <a:schemeClr val="bg1"/>
                </a:solidFill>
              </a:rPr>
              <a:t>with Dr. </a:t>
            </a:r>
            <a:r>
              <a:rPr lang="en-US" dirty="0" smtClean="0">
                <a:solidFill>
                  <a:schemeClr val="bg1"/>
                </a:solidFill>
              </a:rPr>
              <a:t>Smith? </a:t>
            </a:r>
            <a:r>
              <a:rPr lang="en-US" dirty="0">
                <a:solidFill>
                  <a:schemeClr val="bg1"/>
                </a:solidFill>
              </a:rPr>
              <a:t>Email </a:t>
            </a:r>
            <a:r>
              <a:rPr lang="en-US" dirty="0" smtClean="0">
                <a:solidFill>
                  <a:schemeClr val="bg1"/>
                </a:solidFill>
              </a:rPr>
              <a:t>him at: </a:t>
            </a:r>
            <a:r>
              <a:rPr lang="en-US" b="1" dirty="0">
                <a:solidFill>
                  <a:schemeClr val="bg1"/>
                </a:solidFill>
              </a:rPr>
              <a:t>m</a:t>
            </a:r>
            <a:r>
              <a:rPr lang="en-US" b="1" dirty="0" smtClean="0">
                <a:solidFill>
                  <a:schemeClr val="bg1"/>
                </a:solidFill>
              </a:rPr>
              <a:t>ichael.smith1@wku.edu</a:t>
            </a:r>
            <a:r>
              <a:rPr lang="en-US" dirty="0" smtClean="0">
                <a:solidFill>
                  <a:schemeClr val="bg1"/>
                </a:solidFill>
              </a:rPr>
              <a:t>!</a:t>
            </a:r>
            <a:endParaRPr lang="en-US" b="1" dirty="0">
              <a:solidFill>
                <a:schemeClr val="bg1"/>
              </a:solidFill>
            </a:endParaRPr>
          </a:p>
        </p:txBody>
      </p:sp>
      <p:pic>
        <p:nvPicPr>
          <p:cNvPr id="26" name="Picture 11" descr="C:\Documents and Settings\wkuuser\My Documents\My Pictures\Pics for Lab Web Page\Plecostomus spine copy.jpg"/>
          <p:cNvPicPr>
            <a:picLocks noChangeAspect="1" noChangeArrowheads="1"/>
          </p:cNvPicPr>
          <p:nvPr/>
        </p:nvPicPr>
        <p:blipFill>
          <a:blip r:embed="rId2" cstate="print"/>
          <a:srcRect/>
          <a:stretch>
            <a:fillRect/>
          </a:stretch>
        </p:blipFill>
        <p:spPr bwMode="auto">
          <a:xfrm>
            <a:off x="6846619" y="3890878"/>
            <a:ext cx="1423150" cy="169411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7" name="Picture 10" descr="C:\Documents and Settings\wkuuser\My Documents\My Pictures\Pics for Lab Web Page\Otocinclus fenestrae.jpg"/>
          <p:cNvPicPr>
            <a:picLocks noChangeAspect="1" noChangeArrowheads="1"/>
          </p:cNvPicPr>
          <p:nvPr/>
        </p:nvPicPr>
        <p:blipFill>
          <a:blip r:embed="rId3" cstate="print"/>
          <a:srcRect/>
          <a:stretch>
            <a:fillRect/>
          </a:stretch>
        </p:blipFill>
        <p:spPr bwMode="auto">
          <a:xfrm>
            <a:off x="3581445" y="2107009"/>
            <a:ext cx="1971139" cy="135124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9" name="Picture 7" descr="Brian and Pleco ear dissection.tif"/>
          <p:cNvPicPr>
            <a:picLocks noChangeAspect="1"/>
          </p:cNvPicPr>
          <p:nvPr/>
        </p:nvPicPr>
        <p:blipFill rotWithShape="1">
          <a:blip r:embed="rId4" cstate="print"/>
          <a:srcRect t="3262" r="39507" b="1912"/>
          <a:stretch/>
        </p:blipFill>
        <p:spPr bwMode="auto">
          <a:xfrm>
            <a:off x="6531722" y="2133560"/>
            <a:ext cx="1973448" cy="135525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0" name="Picture 5" descr="zebrafish"/>
          <p:cNvPicPr>
            <a:picLocks noChangeAspect="1" noChangeArrowheads="1"/>
          </p:cNvPicPr>
          <p:nvPr/>
        </p:nvPicPr>
        <p:blipFill>
          <a:blip r:embed="rId5" cstate="print"/>
          <a:srcRect/>
          <a:stretch>
            <a:fillRect/>
          </a:stretch>
        </p:blipFill>
        <p:spPr bwMode="auto">
          <a:xfrm>
            <a:off x="3675699" y="4037131"/>
            <a:ext cx="1713951" cy="145502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1" name="Picture 4" descr="Julie at Axioplan"/>
          <p:cNvPicPr>
            <a:picLocks noChangeAspect="1" noChangeArrowheads="1"/>
          </p:cNvPicPr>
          <p:nvPr/>
        </p:nvPicPr>
        <p:blipFill>
          <a:blip r:embed="rId6" cstate="print"/>
          <a:srcRect/>
          <a:stretch>
            <a:fillRect/>
          </a:stretch>
        </p:blipFill>
        <p:spPr bwMode="auto">
          <a:xfrm>
            <a:off x="10114170" y="251784"/>
            <a:ext cx="1532672" cy="207008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4" name="Picture 7" descr="DSCN0041.JPG"/>
          <p:cNvPicPr>
            <a:picLocks noChangeAspect="1"/>
          </p:cNvPicPr>
          <p:nvPr/>
        </p:nvPicPr>
        <p:blipFill>
          <a:blip r:embed="rId7" cstate="print"/>
          <a:srcRect/>
          <a:stretch>
            <a:fillRect/>
          </a:stretch>
        </p:blipFill>
        <p:spPr bwMode="auto">
          <a:xfrm>
            <a:off x="9754197" y="4473120"/>
            <a:ext cx="2221696" cy="166574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074" name="Picture 2" descr="Image result for cute fish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516056" flipV="1">
            <a:off x="5237936" y="2948721"/>
            <a:ext cx="1535462" cy="1535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05453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4" y="365125"/>
            <a:ext cx="8378529" cy="1325563"/>
          </a:xfrm>
        </p:spPr>
        <p:txBody>
          <a:bodyPr>
            <a:normAutofit/>
          </a:bodyPr>
          <a:lstStyle/>
          <a:p>
            <a:r>
              <a:rPr lang="en-US" dirty="0">
                <a:solidFill>
                  <a:schemeClr val="accent5">
                    <a:lumMod val="50000"/>
                  </a:schemeClr>
                </a:solidFill>
                <a:latin typeface="Rockwell" panose="02060603020205020403" pitchFamily="18" charset="0"/>
              </a:rPr>
              <a:t>Dr. Noah Ashley</a:t>
            </a:r>
            <a:br>
              <a:rPr lang="en-US" dirty="0">
                <a:solidFill>
                  <a:schemeClr val="accent5">
                    <a:lumMod val="50000"/>
                  </a:schemeClr>
                </a:solidFill>
                <a:latin typeface="Rockwell" panose="02060603020205020403" pitchFamily="18" charset="0"/>
              </a:rPr>
            </a:br>
            <a:r>
              <a:rPr lang="en-US" sz="1800" dirty="0">
                <a:solidFill>
                  <a:schemeClr val="accent5">
                    <a:lumMod val="50000"/>
                  </a:schemeClr>
                </a:solidFill>
                <a:latin typeface="Rockwell" panose="02060603020205020403" pitchFamily="18" charset="0"/>
              </a:rPr>
              <a:t>University of Washington</a:t>
            </a:r>
            <a:br>
              <a:rPr lang="en-US" sz="1800" dirty="0">
                <a:solidFill>
                  <a:schemeClr val="accent5">
                    <a:lumMod val="50000"/>
                  </a:schemeClr>
                </a:solidFill>
                <a:latin typeface="Rockwell" panose="02060603020205020403" pitchFamily="18" charset="0"/>
              </a:rPr>
            </a:br>
            <a:r>
              <a:rPr lang="en-US" sz="1800" dirty="0">
                <a:solidFill>
                  <a:schemeClr val="accent5">
                    <a:lumMod val="50000"/>
                  </a:schemeClr>
                </a:solidFill>
                <a:latin typeface="Rockwell" panose="02060603020205020403" pitchFamily="18" charset="0"/>
              </a:rPr>
              <a:t>Associate Professor</a:t>
            </a:r>
            <a:endParaRPr lang="en-US" dirty="0">
              <a:solidFill>
                <a:schemeClr val="accent5">
                  <a:lumMod val="50000"/>
                </a:schemeClr>
              </a:solidFill>
              <a:latin typeface="Rockwell" panose="02060603020205020403" pitchFamily="18" charset="0"/>
            </a:endParaRPr>
          </a:p>
        </p:txBody>
      </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6840"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520700" y="1825624"/>
            <a:ext cx="8378825" cy="4915145"/>
          </a:xfrm>
        </p:spPr>
        <p:txBody>
          <a:bodyPr>
            <a:normAutofit fontScale="77500" lnSpcReduction="20000"/>
          </a:bodyPr>
          <a:lstStyle/>
          <a:p>
            <a:endParaRPr lang="en-US" dirty="0"/>
          </a:p>
          <a:p>
            <a:pPr marL="109728" indent="0" algn="ctr">
              <a:buNone/>
            </a:pPr>
            <a:r>
              <a:rPr lang="en-US" b="1" u="sng" dirty="0">
                <a:solidFill>
                  <a:schemeClr val="accent1">
                    <a:lumMod val="50000"/>
                  </a:schemeClr>
                </a:solidFill>
                <a:effectLst/>
                <a:ea typeface="Tahoma" panose="020B0604030504040204" pitchFamily="34" charset="0"/>
                <a:cs typeface="Tahoma" panose="020B0604030504040204" pitchFamily="34" charset="0"/>
              </a:rPr>
              <a:t>Courses</a:t>
            </a:r>
          </a:p>
          <a:p>
            <a:pPr fontAlgn="base"/>
            <a:r>
              <a:rPr lang="en-US" dirty="0"/>
              <a:t>BIOL 131: Human Anatomy &amp; Physiology I​</a:t>
            </a:r>
          </a:p>
          <a:p>
            <a:pPr fontAlgn="base"/>
            <a:r>
              <a:rPr lang="en-US" dirty="0"/>
              <a:t>BIOL 464: Endocrinology​</a:t>
            </a:r>
          </a:p>
          <a:p>
            <a:pPr fontAlgn="base"/>
            <a:r>
              <a:rPr lang="en-US" dirty="0"/>
              <a:t>BIOL 326: Ornithology​</a:t>
            </a:r>
            <a:endParaRPr lang="en-US" dirty="0">
              <a:solidFill>
                <a:schemeClr val="accent1">
                  <a:lumMod val="50000"/>
                </a:schemeClr>
              </a:solidFill>
              <a:ea typeface="Tahoma" panose="020B0604030504040204" pitchFamily="34" charset="0"/>
              <a:cs typeface="Tahoma" panose="020B0604030504040204" pitchFamily="34" charset="0"/>
            </a:endParaRPr>
          </a:p>
          <a:p>
            <a:pPr marL="109728" indent="0" algn="ctr">
              <a:buNone/>
            </a:pPr>
            <a:r>
              <a:rPr lang="en-US" b="1" u="sng" dirty="0">
                <a:solidFill>
                  <a:schemeClr val="accent1">
                    <a:lumMod val="50000"/>
                  </a:schemeClr>
                </a:solidFill>
                <a:effectLst/>
                <a:ea typeface="Tahoma" panose="020B0604030504040204" pitchFamily="34" charset="0"/>
                <a:cs typeface="Tahoma" panose="020B0604030504040204" pitchFamily="34" charset="0"/>
              </a:rPr>
              <a:t>Research</a:t>
            </a:r>
          </a:p>
          <a:p>
            <a:pPr fontAlgn="base"/>
            <a:r>
              <a:rPr lang="en-US" dirty="0"/>
              <a:t>Endocrine-Immune Interactions in Vertebrates​</a:t>
            </a:r>
          </a:p>
          <a:p>
            <a:pPr fontAlgn="base"/>
            <a:r>
              <a:rPr lang="en-US" dirty="0"/>
              <a:t>Hormonal Regulation of Inflammation during Sleep Loss​</a:t>
            </a:r>
          </a:p>
          <a:p>
            <a:pPr fontAlgn="base"/>
            <a:r>
              <a:rPr lang="en-US" dirty="0"/>
              <a:t>Comparative Evolution of Sickness Behavior and Inflammation​</a:t>
            </a:r>
          </a:p>
          <a:p>
            <a:pPr fontAlgn="base"/>
            <a:r>
              <a:rPr lang="en-US" dirty="0"/>
              <a:t>Ecological Immunology​</a:t>
            </a:r>
          </a:p>
          <a:p>
            <a:pPr fontAlgn="base"/>
            <a:r>
              <a:rPr lang="en-US" dirty="0"/>
              <a:t>Sleep/Wake Cycles and Chronobiology​</a:t>
            </a:r>
          </a:p>
          <a:p>
            <a:pPr fontAlgn="base"/>
            <a:r>
              <a:rPr lang="en-US" dirty="0"/>
              <a:t>Non-Invasive Measures of Stress Hormones​</a:t>
            </a:r>
          </a:p>
          <a:p>
            <a:pPr fontAlgn="base"/>
            <a:r>
              <a:rPr lang="en-US" dirty="0"/>
              <a:t>Regulation of Immune Function by Androgens​</a:t>
            </a:r>
            <a:r>
              <a:rPr lang="en-US" dirty="0">
                <a:ea typeface="Tahoma" panose="020B0604030504040204" pitchFamily="34" charset="0"/>
                <a:cs typeface="Tahoma" panose="020B0604030504040204" pitchFamily="34" charset="0"/>
              </a:rPr>
              <a:t/>
            </a:r>
            <a:br>
              <a:rPr lang="en-US" dirty="0">
                <a:ea typeface="Tahoma" panose="020B0604030504040204" pitchFamily="34" charset="0"/>
                <a:cs typeface="Tahoma" panose="020B0604030504040204" pitchFamily="34" charset="0"/>
              </a:rPr>
            </a:br>
            <a:endParaRPr lang="en-US" dirty="0">
              <a:ea typeface="Tahoma" panose="020B0604030504040204" pitchFamily="34" charset="0"/>
              <a:cs typeface="Tahoma" panose="020B0604030504040204" pitchFamily="34" charset="0"/>
            </a:endParaRPr>
          </a:p>
          <a:p>
            <a:endParaRPr lang="en-US" dirty="0"/>
          </a:p>
          <a:p>
            <a:endParaRPr lang="en-US" dirty="0"/>
          </a:p>
        </p:txBody>
      </p:sp>
      <p:grpSp>
        <p:nvGrpSpPr>
          <p:cNvPr id="14" name="Group 13">
            <a:extLst>
              <a:ext uri="{FF2B5EF4-FFF2-40B4-BE49-F238E27FC236}">
                <a16:creationId xmlns:a16="http://schemas.microsoft.com/office/drawing/2014/main" id="{E9B0D6B0-E1C3-974B-9D71-2606BDD4BA93}"/>
              </a:ext>
              <a:ext uri="{C183D7F6-B498-43B3-948B-1728B52AA6E4}">
                <adec:decorative xmlns="" xmlns:adec="http://schemas.microsoft.com/office/drawing/2017/decorative" val="1"/>
              </a:ext>
            </a:extLst>
          </p:cNvPr>
          <p:cNvGrpSpPr/>
          <p:nvPr/>
        </p:nvGrpSpPr>
        <p:grpSpPr>
          <a:xfrm>
            <a:off x="8995117" y="-239917"/>
            <a:ext cx="3668917" cy="7097917"/>
            <a:chOff x="9007532" y="-239917"/>
            <a:chExt cx="3668917" cy="7097917"/>
          </a:xfrm>
        </p:grpSpPr>
        <p:grpSp>
          <p:nvGrpSpPr>
            <p:cNvPr id="15" name="Group 14">
              <a:extLst>
                <a:ext uri="{FF2B5EF4-FFF2-40B4-BE49-F238E27FC236}">
                  <a16:creationId xmlns:a16="http://schemas.microsoft.com/office/drawing/2014/main" id="{70CC9B5C-26E3-EB47-9B81-9D9176DDD529}"/>
                </a:ext>
              </a:extLst>
            </p:cNvPr>
            <p:cNvGrpSpPr/>
            <p:nvPr/>
          </p:nvGrpSpPr>
          <p:grpSpPr>
            <a:xfrm>
              <a:off x="9055676" y="0"/>
              <a:ext cx="3136324" cy="6858000"/>
              <a:chOff x="9055676" y="0"/>
              <a:chExt cx="3136324" cy="6858000"/>
            </a:xfrm>
          </p:grpSpPr>
          <p:sp>
            <p:nvSpPr>
              <p:cNvPr id="17" name="Rectangle 16">
                <a:extLst>
                  <a:ext uri="{FF2B5EF4-FFF2-40B4-BE49-F238E27FC236}">
                    <a16:creationId xmlns:a16="http://schemas.microsoft.com/office/drawing/2014/main" id="{ADDFD91F-9E9D-5C4C-A486-6ECEF1CF6D0A}"/>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6BB33B5-1E85-FE40-81B6-041ACAD7B622}"/>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9B4E10E-2E73-9D42-81E5-67B2AD0B365A}"/>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5AB2211-83B1-8348-8005-2D6B82EB8ADC}"/>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A574D47-EEB9-6E46-82F8-B354AA455145}"/>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Graphic 15" descr="Clipboard">
              <a:extLst>
                <a:ext uri="{FF2B5EF4-FFF2-40B4-BE49-F238E27FC236}">
                  <a16:creationId xmlns:a16="http://schemas.microsoft.com/office/drawing/2014/main" id="{EA87EE3B-64F6-E347-B429-EE9FF383C1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grpSp>
        <p:nvGrpSpPr>
          <p:cNvPr id="24" name="Group 23">
            <a:extLst>
              <a:ext uri="{FF2B5EF4-FFF2-40B4-BE49-F238E27FC236}">
                <a16:creationId xmlns:a16="http://schemas.microsoft.com/office/drawing/2014/main" id="{911B0588-BDB4-C541-AC3C-E18614A3ECE7}"/>
              </a:ext>
              <a:ext uri="{C183D7F6-B498-43B3-948B-1728B52AA6E4}">
                <adec:decorative xmlns="" xmlns:adec="http://schemas.microsoft.com/office/drawing/2017/decorative" val="1"/>
              </a:ext>
            </a:extLst>
          </p:cNvPr>
          <p:cNvGrpSpPr/>
          <p:nvPr/>
        </p:nvGrpSpPr>
        <p:grpSpPr>
          <a:xfrm>
            <a:off x="9006552" y="-239917"/>
            <a:ext cx="3668917" cy="7097917"/>
            <a:chOff x="9007532" y="-239917"/>
            <a:chExt cx="3668917" cy="7097917"/>
          </a:xfrm>
        </p:grpSpPr>
        <p:grpSp>
          <p:nvGrpSpPr>
            <p:cNvPr id="25" name="Group 24">
              <a:extLst>
                <a:ext uri="{FF2B5EF4-FFF2-40B4-BE49-F238E27FC236}">
                  <a16:creationId xmlns:a16="http://schemas.microsoft.com/office/drawing/2014/main" id="{268C424E-E8E8-5641-9CF2-D68FF7127280}"/>
                </a:ext>
              </a:extLst>
            </p:cNvPr>
            <p:cNvGrpSpPr/>
            <p:nvPr/>
          </p:nvGrpSpPr>
          <p:grpSpPr>
            <a:xfrm>
              <a:off x="9055676" y="0"/>
              <a:ext cx="3136324" cy="6858000"/>
              <a:chOff x="9055676" y="0"/>
              <a:chExt cx="3136324" cy="6858000"/>
            </a:xfrm>
          </p:grpSpPr>
          <p:sp>
            <p:nvSpPr>
              <p:cNvPr id="27" name="Rectangle 26">
                <a:extLst>
                  <a:ext uri="{FF2B5EF4-FFF2-40B4-BE49-F238E27FC236}">
                    <a16:creationId xmlns:a16="http://schemas.microsoft.com/office/drawing/2014/main" id="{8DC71D03-9E68-3A4B-8434-91C28B86470E}"/>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61F56FA-6F68-6541-8605-3E374424E5E1}"/>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B1BE0EA-15AD-3349-BDC4-F8BED2A8BFD4}"/>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681B515-962F-3E4D-BD54-AD5A198E47E6}"/>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D468B908-752B-FF4B-A565-AB94E677F39B}"/>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6" name="Graphic 25" descr="Clipboard">
              <a:extLst>
                <a:ext uri="{FF2B5EF4-FFF2-40B4-BE49-F238E27FC236}">
                  <a16:creationId xmlns:a16="http://schemas.microsoft.com/office/drawing/2014/main" id="{EC0B4C0D-692D-DA4D-BAE5-8E814AD612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grpSp>
        <p:nvGrpSpPr>
          <p:cNvPr id="32" name="Group 31"/>
          <p:cNvGrpSpPr/>
          <p:nvPr/>
        </p:nvGrpSpPr>
        <p:grpSpPr>
          <a:xfrm>
            <a:off x="9013597" y="-76302"/>
            <a:ext cx="3668917" cy="6934302"/>
            <a:chOff x="9136685" y="-76302"/>
            <a:chExt cx="3668917" cy="6934302"/>
          </a:xfrm>
        </p:grpSpPr>
        <p:grpSp>
          <p:nvGrpSpPr>
            <p:cNvPr id="33" name="Group 32"/>
            <p:cNvGrpSpPr/>
            <p:nvPr/>
          </p:nvGrpSpPr>
          <p:grpSpPr>
            <a:xfrm>
              <a:off x="9136685" y="-8792"/>
              <a:ext cx="3140194" cy="6866792"/>
              <a:chOff x="9136685" y="-8792"/>
              <a:chExt cx="3140194" cy="6866792"/>
            </a:xfrm>
          </p:grpSpPr>
          <p:grpSp>
            <p:nvGrpSpPr>
              <p:cNvPr id="35" name="Group 34">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37" name="Rectangle 36">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136685" y="-76302"/>
              <a:ext cx="3668917" cy="3668917"/>
            </a:xfrm>
            <a:prstGeom prst="rect">
              <a:avLst/>
            </a:prstGeom>
          </p:spPr>
        </p:pic>
      </p:grpSp>
      <p:pic>
        <p:nvPicPr>
          <p:cNvPr id="22" name="Picture 21">
            <a:extLst>
              <a:ext uri="{FF2B5EF4-FFF2-40B4-BE49-F238E27FC236}">
                <a16:creationId xmlns:a16="http://schemas.microsoft.com/office/drawing/2014/main" id="{357D5580-F215-DB44-BB93-FABCC75CA160}"/>
              </a:ext>
            </a:extLst>
          </p:cNvPr>
          <p:cNvPicPr>
            <a:picLocks noChangeAspect="1"/>
          </p:cNvPicPr>
          <p:nvPr/>
        </p:nvPicPr>
        <p:blipFill>
          <a:blip r:embed="rId5"/>
          <a:stretch>
            <a:fillRect/>
          </a:stretch>
        </p:blipFill>
        <p:spPr>
          <a:xfrm>
            <a:off x="9880108" y="5120848"/>
            <a:ext cx="1905000" cy="1485900"/>
          </a:xfrm>
          <a:prstGeom prst="rect">
            <a:avLst/>
          </a:prstGeom>
        </p:spPr>
      </p:pic>
      <p:pic>
        <p:nvPicPr>
          <p:cNvPr id="44" name="Picture 4" descr="/var/folders/v_/x7g9r2c17k538r81x3jsx7mw0000gn/T/com.microsoft.Powerpoint/WebArchiveCopyPasteTempFiles/2Q==">
            <a:extLst>
              <a:ext uri="{FF2B5EF4-FFF2-40B4-BE49-F238E27FC236}">
                <a16:creationId xmlns:a16="http://schemas.microsoft.com/office/drawing/2014/main" id="{76D376D2-B19F-D943-8275-B51D6B4D9E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21875" y="1027906"/>
            <a:ext cx="1477108" cy="185407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BC8A0A48-0790-BA4A-B6D5-EE92FE71C49D}"/>
              </a:ext>
            </a:extLst>
          </p:cNvPr>
          <p:cNvSpPr/>
          <p:nvPr/>
        </p:nvSpPr>
        <p:spPr>
          <a:xfrm>
            <a:off x="9576441" y="3682923"/>
            <a:ext cx="2603144" cy="1200329"/>
          </a:xfrm>
          <a:prstGeom prst="rect">
            <a:avLst/>
          </a:prstGeom>
        </p:spPr>
        <p:txBody>
          <a:bodyPr wrap="square">
            <a:spAutoFit/>
          </a:bodyPr>
          <a:lstStyle/>
          <a:p>
            <a:pPr marL="171450" indent="-171450" fontAlgn="base">
              <a:buFont typeface="Wingdings" pitchFamily="2" charset="2"/>
              <a:buChar char="v"/>
            </a:pPr>
            <a:r>
              <a:rPr lang="en-US" sz="1200" b="1" dirty="0">
                <a:solidFill>
                  <a:srgbClr val="FFFFFF"/>
                </a:solidFill>
                <a:latin typeface="Lucida Sans Unicode" panose="020B0602030504020204" pitchFamily="34" charset="0"/>
              </a:rPr>
              <a:t>Ph.D.  Zoology</a:t>
            </a:r>
            <a:r>
              <a:rPr lang="en-US" sz="1200" dirty="0">
                <a:solidFill>
                  <a:srgbClr val="FFFFFF"/>
                </a:solidFill>
                <a:latin typeface="Lucida Sans Unicode" panose="020B0602030504020204" pitchFamily="34" charset="0"/>
              </a:rPr>
              <a:t>, </a:t>
            </a:r>
            <a:br>
              <a:rPr lang="en-US" sz="1200" dirty="0">
                <a:solidFill>
                  <a:srgbClr val="FFFFFF"/>
                </a:solidFill>
                <a:latin typeface="Lucida Sans Unicode" panose="020B0602030504020204" pitchFamily="34" charset="0"/>
              </a:rPr>
            </a:br>
            <a:r>
              <a:rPr lang="en-US" sz="1200" dirty="0">
                <a:solidFill>
                  <a:srgbClr val="FFFFFF"/>
                </a:solidFill>
                <a:latin typeface="Lucida Sans Unicode" panose="020B0602030504020204" pitchFamily="34" charset="0"/>
              </a:rPr>
              <a:t>University of Washington, </a:t>
            </a:r>
            <a:br>
              <a:rPr lang="en-US" sz="1200" dirty="0">
                <a:solidFill>
                  <a:srgbClr val="FFFFFF"/>
                </a:solidFill>
                <a:latin typeface="Lucida Sans Unicode" panose="020B0602030504020204" pitchFamily="34" charset="0"/>
              </a:rPr>
            </a:br>
            <a:r>
              <a:rPr lang="en-US" sz="1200" dirty="0">
                <a:solidFill>
                  <a:srgbClr val="FFFFFF"/>
                </a:solidFill>
                <a:latin typeface="Lucida Sans Unicode" panose="020B0602030504020204" pitchFamily="34" charset="0"/>
              </a:rPr>
              <a:t>Seattle. WA​</a:t>
            </a:r>
            <a:endParaRPr lang="en-US" sz="1200" dirty="0">
              <a:solidFill>
                <a:srgbClr val="FFFFFF"/>
              </a:solidFill>
              <a:latin typeface="Segoe UI"/>
            </a:endParaRPr>
          </a:p>
          <a:p>
            <a:pPr marL="171450" indent="-171450" fontAlgn="base">
              <a:buFont typeface="Wingdings" pitchFamily="2" charset="2"/>
              <a:buChar char="v"/>
            </a:pPr>
            <a:r>
              <a:rPr lang="en-US" sz="1200" b="1" dirty="0">
                <a:solidFill>
                  <a:srgbClr val="FFFFFF"/>
                </a:solidFill>
                <a:latin typeface="Lucida Sans Unicode" panose="020B0602030504020204" pitchFamily="34" charset="0"/>
              </a:rPr>
              <a:t>B.A.  Biology</a:t>
            </a:r>
            <a:r>
              <a:rPr lang="en-US" sz="1200" dirty="0">
                <a:solidFill>
                  <a:srgbClr val="FFFFFF"/>
                </a:solidFill>
                <a:latin typeface="Lucida Sans Unicode" panose="020B0602030504020204" pitchFamily="34" charset="0"/>
              </a:rPr>
              <a:t>,</a:t>
            </a:r>
            <a:br>
              <a:rPr lang="en-US" sz="1200" dirty="0">
                <a:solidFill>
                  <a:srgbClr val="FFFFFF"/>
                </a:solidFill>
                <a:latin typeface="Lucida Sans Unicode" panose="020B0602030504020204" pitchFamily="34" charset="0"/>
              </a:rPr>
            </a:br>
            <a:r>
              <a:rPr lang="en-US" sz="1200" dirty="0">
                <a:solidFill>
                  <a:srgbClr val="FFFFFF"/>
                </a:solidFill>
                <a:latin typeface="Lucida Sans Unicode" panose="020B0602030504020204" pitchFamily="34" charset="0"/>
              </a:rPr>
              <a:t>Colby College,</a:t>
            </a:r>
            <a:br>
              <a:rPr lang="en-US" sz="1200" dirty="0">
                <a:solidFill>
                  <a:srgbClr val="FFFFFF"/>
                </a:solidFill>
                <a:latin typeface="Lucida Sans Unicode" panose="020B0602030504020204" pitchFamily="34" charset="0"/>
              </a:rPr>
            </a:br>
            <a:r>
              <a:rPr lang="en-US" sz="1200" dirty="0">
                <a:solidFill>
                  <a:srgbClr val="FFFFFF"/>
                </a:solidFill>
                <a:latin typeface="Lucida Sans Unicode" panose="020B0602030504020204" pitchFamily="34" charset="0"/>
              </a:rPr>
              <a:t>Waterville, ME​</a:t>
            </a:r>
            <a:endParaRPr lang="en-US" sz="1200" b="0" i="0" u="none" strike="noStrike" dirty="0">
              <a:solidFill>
                <a:srgbClr val="FFFFFF"/>
              </a:solidFill>
              <a:effectLst/>
              <a:latin typeface="Segoe UI"/>
            </a:endParaRPr>
          </a:p>
        </p:txBody>
      </p:sp>
      <p:sp>
        <p:nvSpPr>
          <p:cNvPr id="55" name="TextBox 54">
            <a:extLst>
              <a:ext uri="{FF2B5EF4-FFF2-40B4-BE49-F238E27FC236}">
                <a16:creationId xmlns:a16="http://schemas.microsoft.com/office/drawing/2014/main" id="{81B6A188-E054-324C-A46B-ED5FEB2A5C24}"/>
              </a:ext>
            </a:extLst>
          </p:cNvPr>
          <p:cNvSpPr txBox="1"/>
          <p:nvPr/>
        </p:nvSpPr>
        <p:spPr>
          <a:xfrm>
            <a:off x="9987545" y="3244334"/>
            <a:ext cx="1659208" cy="369332"/>
          </a:xfrm>
          <a:prstGeom prst="rect">
            <a:avLst/>
          </a:prstGeom>
          <a:noFill/>
        </p:spPr>
        <p:txBody>
          <a:bodyPr wrap="square" rtlCol="0">
            <a:spAutoFit/>
          </a:bodyPr>
          <a:lstStyle/>
          <a:p>
            <a:pPr algn="ctr"/>
            <a:r>
              <a:rPr lang="en-US" b="1" u="sng" dirty="0">
                <a:solidFill>
                  <a:schemeClr val="bg1"/>
                </a:solidFill>
              </a:rPr>
              <a:t>Biography</a:t>
            </a:r>
          </a:p>
        </p:txBody>
      </p:sp>
    </p:spTree>
    <p:extLst>
      <p:ext uri="{BB962C8B-B14F-4D97-AF65-F5344CB8AC3E}">
        <p14:creationId xmlns:p14="http://schemas.microsoft.com/office/powerpoint/2010/main" val="427791459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475273" y="681037"/>
            <a:ext cx="8378529" cy="1325563"/>
          </a:xfrm>
        </p:spPr>
        <p:txBody>
          <a:bodyPr>
            <a:normAutofit fontScale="90000"/>
          </a:bodyPr>
          <a:lstStyle/>
          <a:p>
            <a:r>
              <a:rPr lang="en-US" dirty="0" smtClean="0">
                <a:solidFill>
                  <a:schemeClr val="accent5">
                    <a:lumMod val="50000"/>
                  </a:schemeClr>
                </a:solidFill>
                <a:latin typeface="Rockwell" panose="02060603020205020403" pitchFamily="18" charset="0"/>
              </a:rPr>
              <a:t>Dr. Ajay Srivastava</a:t>
            </a:r>
            <a:br>
              <a:rPr lang="en-US" dirty="0" smtClean="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University of Alberta</a:t>
            </a:r>
            <a:br>
              <a:rPr lang="en-US" sz="1800" dirty="0" smtClean="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Associate Professor</a:t>
            </a:r>
            <a:r>
              <a:rPr lang="en-US" sz="1800" dirty="0" smtClean="0">
                <a:solidFill>
                  <a:schemeClr val="accent1">
                    <a:lumMod val="50000"/>
                  </a:schemeClr>
                </a:solidFill>
                <a:latin typeface="Rockwell" panose="02060603020205020403" pitchFamily="18" charset="0"/>
              </a:rPr>
              <a:t/>
            </a:r>
            <a:br>
              <a:rPr lang="en-US" sz="1800" dirty="0" smtClean="0">
                <a:solidFill>
                  <a:schemeClr val="accent1">
                    <a:lumMod val="50000"/>
                  </a:schemeClr>
                </a:solidFill>
                <a:latin typeface="Rockwell" panose="02060603020205020403" pitchFamily="18" charset="0"/>
              </a:rPr>
            </a:br>
            <a:endParaRPr lang="en-US" sz="1800" dirty="0">
              <a:solidFill>
                <a:schemeClr val="accent1">
                  <a:lumMod val="50000"/>
                </a:schemeClr>
              </a:solidFill>
              <a:latin typeface="Rockwell" panose="02060603020205020403" pitchFamily="18" charset="0"/>
            </a:endParaRPr>
          </a:p>
        </p:txBody>
      </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6840"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343883" y="1845895"/>
            <a:ext cx="8378825" cy="4758724"/>
          </a:xfrm>
        </p:spPr>
        <p:txBody>
          <a:bodyPr>
            <a:normAutofit fontScale="62500" lnSpcReduction="20000"/>
          </a:bodyPr>
          <a:lstStyle/>
          <a:p>
            <a:pPr marL="109728" indent="0" algn="ctr">
              <a:buNone/>
            </a:pPr>
            <a:r>
              <a:rPr lang="en-US" b="1" u="sng" dirty="0" smtClean="0">
                <a:solidFill>
                  <a:schemeClr val="accent1">
                    <a:lumMod val="50000"/>
                  </a:schemeClr>
                </a:solidFill>
                <a:effectLst/>
                <a:ea typeface="Tahoma" panose="020B0604030504040204" pitchFamily="34" charset="0"/>
                <a:cs typeface="Tahoma" panose="020B0604030504040204" pitchFamily="34" charset="0"/>
              </a:rPr>
              <a:t>Courses</a:t>
            </a:r>
          </a:p>
          <a:p>
            <a:pPr>
              <a:buClr>
                <a:schemeClr val="accent1">
                  <a:lumMod val="50000"/>
                </a:schemeClr>
              </a:buClr>
            </a:pPr>
            <a:r>
              <a:rPr lang="en-US" dirty="0"/>
              <a:t>BIOL 120 Introductory Biology</a:t>
            </a:r>
          </a:p>
          <a:p>
            <a:pPr>
              <a:buClr>
                <a:schemeClr val="accent1">
                  <a:lumMod val="50000"/>
                </a:schemeClr>
              </a:buClr>
            </a:pPr>
            <a:r>
              <a:rPr lang="en-US" dirty="0"/>
              <a:t>BIOL 327 Genetics</a:t>
            </a:r>
          </a:p>
          <a:p>
            <a:pPr>
              <a:buClr>
                <a:schemeClr val="accent1">
                  <a:lumMod val="50000"/>
                </a:schemeClr>
              </a:buClr>
            </a:pPr>
            <a:r>
              <a:rPr lang="en-US" dirty="0" smtClean="0"/>
              <a:t>BIOL 411 </a:t>
            </a:r>
            <a:r>
              <a:rPr lang="en-US" dirty="0"/>
              <a:t>Cell Biology</a:t>
            </a:r>
          </a:p>
          <a:p>
            <a:pPr>
              <a:buClr>
                <a:schemeClr val="accent1">
                  <a:lumMod val="50000"/>
                </a:schemeClr>
              </a:buClr>
            </a:pPr>
            <a:r>
              <a:rPr lang="en-US" dirty="0"/>
              <a:t>BIOL 440 Developmental Genetics</a:t>
            </a:r>
          </a:p>
          <a:p>
            <a:pPr marL="109728" indent="0" algn="ctr">
              <a:buNone/>
            </a:pPr>
            <a:endParaRPr lang="en-US" b="1" u="sng" dirty="0" smtClean="0">
              <a:solidFill>
                <a:schemeClr val="accent1">
                  <a:lumMod val="50000"/>
                </a:schemeClr>
              </a:solidFill>
              <a:effectLst/>
              <a:ea typeface="Tahoma" panose="020B0604030504040204" pitchFamily="34" charset="0"/>
              <a:cs typeface="Tahoma" panose="020B0604030504040204" pitchFamily="34" charset="0"/>
            </a:endParaRPr>
          </a:p>
          <a:p>
            <a:pPr marL="109728" indent="0" algn="ctr">
              <a:buClr>
                <a:schemeClr val="accent1">
                  <a:lumMod val="50000"/>
                </a:schemeClr>
              </a:buClr>
              <a:buNone/>
            </a:pPr>
            <a:r>
              <a:rPr lang="en-US" b="1" u="sng" dirty="0" smtClean="0">
                <a:solidFill>
                  <a:schemeClr val="accent1">
                    <a:lumMod val="50000"/>
                  </a:schemeClr>
                </a:solidFill>
              </a:rPr>
              <a:t>Research</a:t>
            </a:r>
          </a:p>
          <a:p>
            <a:pPr>
              <a:buClr>
                <a:schemeClr val="accent1">
                  <a:lumMod val="50000"/>
                </a:schemeClr>
              </a:buClr>
            </a:pPr>
            <a:r>
              <a:rPr lang="en-US" dirty="0"/>
              <a:t>We use genetic tools available in the model organism </a:t>
            </a:r>
            <a:r>
              <a:rPr lang="en-US" i="1" dirty="0"/>
              <a:t>Drosophila</a:t>
            </a:r>
            <a:r>
              <a:rPr lang="en-US" dirty="0"/>
              <a:t> to better understand and dissect the underlying mechanisms of normal development and disease. </a:t>
            </a:r>
          </a:p>
          <a:p>
            <a:pPr>
              <a:buClr>
                <a:schemeClr val="accent1">
                  <a:lumMod val="50000"/>
                </a:schemeClr>
              </a:buClr>
            </a:pPr>
            <a:r>
              <a:rPr lang="en-US" dirty="0"/>
              <a:t>We are particularly interested in understanding the contributions of Extracellular Matrix to normal development and tumorigenesis. </a:t>
            </a:r>
          </a:p>
          <a:p>
            <a:pPr>
              <a:buClr>
                <a:schemeClr val="accent1">
                  <a:lumMod val="50000"/>
                </a:schemeClr>
              </a:buClr>
            </a:pPr>
            <a:r>
              <a:rPr lang="en-US" dirty="0"/>
              <a:t>Development of Drosophila wing is another area of my labs’ interest as this is an excellent model for organogenesis where various events that give rise to an adult structure can be studied.  </a:t>
            </a:r>
          </a:p>
          <a:p>
            <a:pPr>
              <a:buClr>
                <a:schemeClr val="accent1">
                  <a:lumMod val="50000"/>
                </a:schemeClr>
              </a:buClr>
            </a:pPr>
            <a:r>
              <a:rPr lang="en-US" dirty="0"/>
              <a:t>Several projects spanning the domain of our interest are available for motivated students. I welcome enquiries!</a:t>
            </a:r>
          </a:p>
          <a:p>
            <a:pPr marL="109728" indent="0">
              <a:buClr>
                <a:schemeClr val="accent1">
                  <a:lumMod val="50000"/>
                </a:schemeClr>
              </a:buClr>
              <a:buNone/>
            </a:pPr>
            <a:endParaRPr lang="en-US" b="1" u="sng" dirty="0" smtClean="0"/>
          </a:p>
          <a:p>
            <a:pPr marL="109728" indent="0">
              <a:buNone/>
            </a:pPr>
            <a:endParaRPr lang="en-US" dirty="0" smtClean="0"/>
          </a:p>
          <a:p>
            <a:pPr marL="109728" indent="0" algn="ctr">
              <a:buNone/>
            </a:pPr>
            <a:endParaRPr lang="en-US" dirty="0" smtClean="0"/>
          </a:p>
        </p:txBody>
      </p:sp>
      <p:sp>
        <p:nvSpPr>
          <p:cNvPr id="56" name="Text Placeholder 3">
            <a:extLst>
              <a:ext uri="{FF2B5EF4-FFF2-40B4-BE49-F238E27FC236}">
                <a16:creationId xmlns:a16="http://schemas.microsoft.com/office/drawing/2014/main" id="{17760BAA-742D-1B41-9C86-DBE5627CA090}"/>
              </a:ext>
            </a:extLst>
          </p:cNvPr>
          <p:cNvSpPr txBox="1">
            <a:spLocks/>
          </p:cNvSpPr>
          <p:nvPr/>
        </p:nvSpPr>
        <p:spPr>
          <a:xfrm>
            <a:off x="520988" y="1825625"/>
            <a:ext cx="83788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grpSp>
        <p:nvGrpSpPr>
          <p:cNvPr id="17" name="Group 16"/>
          <p:cNvGrpSpPr/>
          <p:nvPr/>
        </p:nvGrpSpPr>
        <p:grpSpPr>
          <a:xfrm>
            <a:off x="9136685" y="-76302"/>
            <a:ext cx="3668917" cy="6934302"/>
            <a:chOff x="9136685" y="-76302"/>
            <a:chExt cx="3668917" cy="6934302"/>
          </a:xfrm>
        </p:grpSpPr>
        <p:grpSp>
          <p:nvGrpSpPr>
            <p:cNvPr id="18" name="Group 17"/>
            <p:cNvGrpSpPr/>
            <p:nvPr/>
          </p:nvGrpSpPr>
          <p:grpSpPr>
            <a:xfrm>
              <a:off x="9136685" y="-8792"/>
              <a:ext cx="3140194" cy="6866792"/>
              <a:chOff x="9136685" y="-8792"/>
              <a:chExt cx="3140194" cy="6866792"/>
            </a:xfrm>
          </p:grpSpPr>
          <p:grpSp>
            <p:nvGrpSpPr>
              <p:cNvPr id="20" name="Group 19">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22" name="Rectangle 21">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ectangle 20"/>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136685" y="-76302"/>
              <a:ext cx="3668917" cy="3668917"/>
            </a:xfrm>
            <a:prstGeom prst="rect">
              <a:avLst/>
            </a:prstGeom>
          </p:spPr>
        </p:pic>
      </p:grpSp>
      <p:sp>
        <p:nvSpPr>
          <p:cNvPr id="3" name="Rectangle 2"/>
          <p:cNvSpPr/>
          <p:nvPr/>
        </p:nvSpPr>
        <p:spPr>
          <a:xfrm>
            <a:off x="9611753" y="3172782"/>
            <a:ext cx="2726867" cy="2031325"/>
          </a:xfrm>
          <a:prstGeom prst="rect">
            <a:avLst/>
          </a:prstGeom>
        </p:spPr>
        <p:txBody>
          <a:bodyPr wrap="square">
            <a:spAutoFit/>
          </a:bodyPr>
          <a:lstStyle/>
          <a:p>
            <a:pPr algn="ctr"/>
            <a:endParaRPr lang="en-US" b="1" u="sng" dirty="0" smtClean="0">
              <a:solidFill>
                <a:schemeClr val="bg1"/>
              </a:solidFill>
            </a:endParaRPr>
          </a:p>
          <a:p>
            <a:pPr algn="ctr"/>
            <a:r>
              <a:rPr lang="en-US" b="1" u="sng" dirty="0" smtClean="0">
                <a:solidFill>
                  <a:schemeClr val="bg1"/>
                </a:solidFill>
              </a:rPr>
              <a:t>Biography</a:t>
            </a:r>
          </a:p>
          <a:p>
            <a:r>
              <a:rPr lang="en-US" b="1" dirty="0">
                <a:solidFill>
                  <a:schemeClr val="bg1"/>
                </a:solidFill>
              </a:rPr>
              <a:t>Postdoctoral</a:t>
            </a:r>
            <a:r>
              <a:rPr lang="en-US" dirty="0">
                <a:solidFill>
                  <a:schemeClr val="bg1"/>
                </a:solidFill>
              </a:rPr>
              <a:t>: HHMI, Department of Genetics, Yale University</a:t>
            </a:r>
          </a:p>
          <a:p>
            <a:r>
              <a:rPr lang="en-US" b="1" dirty="0">
                <a:solidFill>
                  <a:schemeClr val="bg1"/>
                </a:solidFill>
              </a:rPr>
              <a:t>Ph.D.</a:t>
            </a:r>
            <a:r>
              <a:rPr lang="en-US" dirty="0">
                <a:solidFill>
                  <a:schemeClr val="bg1"/>
                </a:solidFill>
              </a:rPr>
              <a:t>: University of Alberta</a:t>
            </a:r>
          </a:p>
          <a:p>
            <a:pPr algn="ctr"/>
            <a:endParaRPr lang="en-US" b="1" u="sng" dirty="0" smtClean="0">
              <a:solidFill>
                <a:schemeClr val="bg1"/>
              </a:solidFill>
            </a:endParaRPr>
          </a:p>
        </p:txBody>
      </p:sp>
      <p:pic>
        <p:nvPicPr>
          <p:cNvPr id="16" name="Picture 2"/>
          <p:cNvPicPr>
            <a:picLocks noChangeAspect="1" noChangeArrowheads="1"/>
          </p:cNvPicPr>
          <p:nvPr/>
        </p:nvPicPr>
        <p:blipFill>
          <a:blip r:embed="rId5" cstate="print"/>
          <a:srcRect l="4952" r="1248"/>
          <a:stretch>
            <a:fillRect/>
          </a:stretch>
        </p:blipFill>
        <p:spPr bwMode="auto">
          <a:xfrm>
            <a:off x="10289807" y="1065889"/>
            <a:ext cx="1400627" cy="188142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6146" name="Picture 2" descr="Related image"/>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083871" y="5014725"/>
            <a:ext cx="1489390" cy="1536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83557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3" y="96966"/>
            <a:ext cx="8378529" cy="1027257"/>
          </a:xfrm>
        </p:spPr>
        <p:txBody>
          <a:bodyPr/>
          <a:lstStyle/>
          <a:p>
            <a:r>
              <a:rPr lang="en-US" dirty="0">
                <a:solidFill>
                  <a:schemeClr val="accent5">
                    <a:lumMod val="50000"/>
                  </a:schemeClr>
                </a:solidFill>
                <a:latin typeface="Rockwell" panose="02060603020205020403" pitchFamily="18" charset="0"/>
              </a:rPr>
              <a:t>Research </a:t>
            </a:r>
            <a:r>
              <a:rPr lang="en-US" dirty="0" smtClean="0">
                <a:solidFill>
                  <a:schemeClr val="accent5">
                    <a:lumMod val="50000"/>
                  </a:schemeClr>
                </a:solidFill>
                <a:latin typeface="Rockwell" panose="02060603020205020403" pitchFamily="18" charset="0"/>
              </a:rPr>
              <a:t>by Dr. Srivastava</a:t>
            </a:r>
            <a:endParaRPr lang="en-US" dirty="0">
              <a:solidFill>
                <a:schemeClr val="accent5">
                  <a:lumMod val="50000"/>
                </a:schemeClr>
              </a:solidFill>
              <a:latin typeface="Rockwell" panose="02060603020205020403" pitchFamily="18" charset="0"/>
            </a:endParaRPr>
          </a:p>
        </p:txBody>
      </p:sp>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214030" cy="6858000"/>
            <a:chOff x="9055676" y="0"/>
            <a:chExt cx="3214030" cy="6858000"/>
          </a:xfrm>
        </p:grpSpPr>
        <p:sp>
          <p:nvSpPr>
            <p:cNvPr id="4" name="Rectangle 3">
              <a:extLst>
                <a:ext uri="{FF2B5EF4-FFF2-40B4-BE49-F238E27FC236}">
                  <a16:creationId xmlns:a16="http://schemas.microsoft.com/office/drawing/2014/main" id="{403AE892-EBD6-40F1-851B-FEADBD59429F}"/>
                </a:ext>
              </a:extLst>
            </p:cNvPr>
            <p:cNvSpPr/>
            <p:nvPr/>
          </p:nvSpPr>
          <p:spPr>
            <a:xfrm>
              <a:off x="9299638"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Rounded Corners 8">
            <a:extLst>
              <a:ext uri="{FF2B5EF4-FFF2-40B4-BE49-F238E27FC236}">
                <a16:creationId xmlns:a16="http://schemas.microsoft.com/office/drawing/2014/main" id="{5D83E472-316B-42B5-9901-2C007C5B7144}"/>
              </a:ext>
              <a:ext uri="{C183D7F6-B498-43B3-948B-1728B52AA6E4}">
                <adec:decorative xmlns="" xmlns:adec="http://schemas.microsoft.com/office/drawing/2017/decorative" val="1"/>
              </a:ext>
            </a:extLst>
          </p:cNvPr>
          <p:cNvSpPr/>
          <p:nvPr/>
        </p:nvSpPr>
        <p:spPr>
          <a:xfrm>
            <a:off x="3474646" y="1951713"/>
            <a:ext cx="2268675" cy="1832578"/>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9463B806-86C1-44AC-8470-6E6761DC7613}"/>
              </a:ext>
              <a:ext uri="{C183D7F6-B498-43B3-948B-1728B52AA6E4}">
                <adec:decorative xmlns="" xmlns:adec="http://schemas.microsoft.com/office/drawing/2017/decorative" val="1"/>
              </a:ext>
            </a:extLst>
          </p:cNvPr>
          <p:cNvSpPr/>
          <p:nvPr/>
        </p:nvSpPr>
        <p:spPr>
          <a:xfrm>
            <a:off x="3474646" y="3784291"/>
            <a:ext cx="2268675" cy="201583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EE42B7D-A1DC-4708-8147-D9D746BA73E8}"/>
              </a:ext>
              <a:ext uri="{C183D7F6-B498-43B3-948B-1728B52AA6E4}">
                <adec:decorative xmlns="" xmlns:adec="http://schemas.microsoft.com/office/drawing/2017/decorative" val="1"/>
              </a:ext>
            </a:extLst>
          </p:cNvPr>
          <p:cNvSpPr/>
          <p:nvPr/>
        </p:nvSpPr>
        <p:spPr>
          <a:xfrm>
            <a:off x="461674" y="1768455"/>
            <a:ext cx="2268675" cy="20158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86051D9B-1137-438D-A466-460D44ED3361}"/>
              </a:ext>
              <a:ext uri="{C183D7F6-B498-43B3-948B-1728B52AA6E4}">
                <adec:decorative xmlns="" xmlns:adec="http://schemas.microsoft.com/office/drawing/2017/decorative" val="1"/>
              </a:ext>
            </a:extLst>
          </p:cNvPr>
          <p:cNvSpPr/>
          <p:nvPr/>
        </p:nvSpPr>
        <p:spPr>
          <a:xfrm>
            <a:off x="6439126" y="1768455"/>
            <a:ext cx="2268675" cy="20158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2DDD40F6-2362-4667-BF5E-80F684666948}"/>
              </a:ext>
              <a:ext uri="{C183D7F6-B498-43B3-948B-1728B52AA6E4}">
                <adec:decorative xmlns="" xmlns:adec="http://schemas.microsoft.com/office/drawing/2017/decorative" val="1"/>
              </a:ext>
            </a:extLst>
          </p:cNvPr>
          <p:cNvSpPr/>
          <p:nvPr/>
        </p:nvSpPr>
        <p:spPr>
          <a:xfrm>
            <a:off x="6423882" y="4123024"/>
            <a:ext cx="2299161" cy="201583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EE47BD82-D8BD-4FB4-9086-D3AD4D447A51}"/>
              </a:ext>
              <a:ext uri="{C183D7F6-B498-43B3-948B-1728B52AA6E4}">
                <adec:decorative xmlns="" xmlns:adec="http://schemas.microsoft.com/office/drawing/2017/decorative" val="1"/>
              </a:ext>
            </a:extLst>
          </p:cNvPr>
          <p:cNvSpPr/>
          <p:nvPr/>
        </p:nvSpPr>
        <p:spPr>
          <a:xfrm>
            <a:off x="426869" y="4105583"/>
            <a:ext cx="2268675" cy="201583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9564606" y="2690336"/>
            <a:ext cx="2804555" cy="1477328"/>
          </a:xfrm>
          <a:prstGeom prst="rect">
            <a:avLst/>
          </a:prstGeom>
        </p:spPr>
        <p:txBody>
          <a:bodyPr wrap="square">
            <a:spAutoFit/>
          </a:bodyPr>
          <a:lstStyle/>
          <a:p>
            <a:r>
              <a:rPr lang="en-US" dirty="0">
                <a:solidFill>
                  <a:schemeClr val="bg1"/>
                </a:solidFill>
              </a:rPr>
              <a:t>Interested in </a:t>
            </a:r>
            <a:r>
              <a:rPr lang="en-US" b="1" dirty="0">
                <a:solidFill>
                  <a:schemeClr val="bg1"/>
                </a:solidFill>
              </a:rPr>
              <a:t>Graduate </a:t>
            </a:r>
            <a:r>
              <a:rPr lang="en-US" dirty="0">
                <a:solidFill>
                  <a:schemeClr val="bg1"/>
                </a:solidFill>
              </a:rPr>
              <a:t>or</a:t>
            </a:r>
            <a:r>
              <a:rPr lang="en-US" b="1" dirty="0">
                <a:solidFill>
                  <a:schemeClr val="bg1"/>
                </a:solidFill>
              </a:rPr>
              <a:t> Undergraduate Research </a:t>
            </a:r>
            <a:r>
              <a:rPr lang="en-US" dirty="0">
                <a:solidFill>
                  <a:schemeClr val="bg1"/>
                </a:solidFill>
              </a:rPr>
              <a:t>with Dr. </a:t>
            </a:r>
            <a:r>
              <a:rPr lang="en-US" dirty="0" smtClean="0">
                <a:solidFill>
                  <a:schemeClr val="bg1"/>
                </a:solidFill>
              </a:rPr>
              <a:t>Srivastava? </a:t>
            </a:r>
            <a:r>
              <a:rPr lang="en-US" dirty="0">
                <a:solidFill>
                  <a:schemeClr val="bg1"/>
                </a:solidFill>
              </a:rPr>
              <a:t>Email </a:t>
            </a:r>
            <a:r>
              <a:rPr lang="en-US" dirty="0" smtClean="0">
                <a:solidFill>
                  <a:schemeClr val="bg1"/>
                </a:solidFill>
              </a:rPr>
              <a:t>him at: </a:t>
            </a:r>
            <a:r>
              <a:rPr lang="en-US" b="1" dirty="0" smtClean="0">
                <a:solidFill>
                  <a:schemeClr val="bg1"/>
                </a:solidFill>
              </a:rPr>
              <a:t>ajay.srivastava@wku.edu</a:t>
            </a:r>
            <a:r>
              <a:rPr lang="en-US" dirty="0" smtClean="0">
                <a:solidFill>
                  <a:schemeClr val="bg1"/>
                </a:solidFill>
              </a:rPr>
              <a:t>!</a:t>
            </a:r>
            <a:endParaRPr lang="en-US" b="1" dirty="0">
              <a:solidFill>
                <a:schemeClr val="bg1"/>
              </a:solidFill>
            </a:endParaRPr>
          </a:p>
        </p:txBody>
      </p:sp>
      <p:pic>
        <p:nvPicPr>
          <p:cNvPr id="28" name="Picture 10" descr="life_cycle.jpg"/>
          <p:cNvPicPr>
            <a:picLocks noChangeAspect="1"/>
          </p:cNvPicPr>
          <p:nvPr/>
        </p:nvPicPr>
        <p:blipFill>
          <a:blip r:embed="rId2" cstate="print"/>
          <a:srcRect/>
          <a:stretch>
            <a:fillRect/>
          </a:stretch>
        </p:blipFill>
        <p:spPr bwMode="auto">
          <a:xfrm>
            <a:off x="3553007" y="2549330"/>
            <a:ext cx="2111952" cy="239922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1155700" y="6400800"/>
            <a:ext cx="7086600" cy="646331"/>
          </a:xfrm>
          <a:prstGeom prst="rect">
            <a:avLst/>
          </a:prstGeom>
          <a:noFill/>
        </p:spPr>
        <p:txBody>
          <a:bodyPr wrap="square" rtlCol="0">
            <a:spAutoFit/>
          </a:bodyPr>
          <a:lstStyle/>
          <a:p>
            <a:pPr algn="ctr"/>
            <a:r>
              <a:rPr lang="en-US" dirty="0">
                <a:solidFill>
                  <a:schemeClr val="accent1">
                    <a:lumMod val="50000"/>
                  </a:schemeClr>
                </a:solidFill>
                <a:latin typeface="Calibri" pitchFamily="34" charset="0"/>
              </a:rPr>
              <a:t>We use </a:t>
            </a:r>
            <a:r>
              <a:rPr lang="en-US" b="1" i="1" dirty="0">
                <a:solidFill>
                  <a:schemeClr val="accent1">
                    <a:lumMod val="50000"/>
                  </a:schemeClr>
                </a:solidFill>
                <a:latin typeface="Calibri" pitchFamily="34" charset="0"/>
              </a:rPr>
              <a:t>Drosophila</a:t>
            </a:r>
            <a:r>
              <a:rPr lang="en-US" dirty="0">
                <a:solidFill>
                  <a:schemeClr val="accent1">
                    <a:lumMod val="50000"/>
                  </a:schemeClr>
                </a:solidFill>
                <a:latin typeface="Calibri" pitchFamily="34" charset="0"/>
              </a:rPr>
              <a:t> to address problems in development and </a:t>
            </a:r>
            <a:r>
              <a:rPr lang="en-US" dirty="0" smtClean="0">
                <a:solidFill>
                  <a:schemeClr val="accent1">
                    <a:lumMod val="50000"/>
                  </a:schemeClr>
                </a:solidFill>
                <a:latin typeface="Calibri" pitchFamily="34" charset="0"/>
              </a:rPr>
              <a:t>disease.</a:t>
            </a:r>
            <a:endParaRPr lang="en-US" dirty="0">
              <a:solidFill>
                <a:schemeClr val="accent1">
                  <a:lumMod val="50000"/>
                </a:schemeClr>
              </a:solidFill>
              <a:latin typeface="Calibri" pitchFamily="34" charset="0"/>
            </a:endParaRPr>
          </a:p>
          <a:p>
            <a:endParaRPr lang="en-US" dirty="0"/>
          </a:p>
        </p:txBody>
      </p:sp>
      <p:pic>
        <p:nvPicPr>
          <p:cNvPr id="33" name="Picture 11" descr="R+S82BRTMW D8 VNC 63X closeup.gif"/>
          <p:cNvPicPr>
            <a:picLocks noChangeAspect="1"/>
          </p:cNvPicPr>
          <p:nvPr/>
        </p:nvPicPr>
        <p:blipFill>
          <a:blip r:embed="rId3" cstate="print"/>
          <a:srcRect/>
          <a:stretch>
            <a:fillRect/>
          </a:stretch>
        </p:blipFill>
        <p:spPr bwMode="auto">
          <a:xfrm>
            <a:off x="691840" y="1920215"/>
            <a:ext cx="1814852" cy="171231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l="12617" t="8363" r="19788"/>
          <a:stretch/>
        </p:blipFill>
        <p:spPr>
          <a:xfrm rot="16200000">
            <a:off x="6773329" y="1964561"/>
            <a:ext cx="1600265" cy="1623621"/>
          </a:xfrm>
          <a:prstGeom prst="rect">
            <a:avLst/>
          </a:prstGeom>
          <a:ln w="28575">
            <a:solidFill>
              <a:schemeClr val="bg1"/>
            </a:solidFill>
          </a:ln>
        </p:spPr>
      </p:pic>
      <p:pic>
        <p:nvPicPr>
          <p:cNvPr id="36" name="Picture 35"/>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23192" t="27752" r="24603" b="28217"/>
          <a:stretch/>
        </p:blipFill>
        <p:spPr>
          <a:xfrm rot="16200000">
            <a:off x="759878" y="4239065"/>
            <a:ext cx="1672267" cy="178375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7" name="Picture 36"/>
          <p:cNvPicPr>
            <a:picLocks noChangeAspect="1"/>
          </p:cNvPicPr>
          <p:nvPr/>
        </p:nvPicPr>
        <p:blipFill rotWithShape="1">
          <a:blip r:embed="rId7" cstate="hqprint">
            <a:extLst>
              <a:ext uri="{28A0092B-C50C-407E-A947-70E740481C1C}">
                <a14:useLocalDpi xmlns:a14="http://schemas.microsoft.com/office/drawing/2010/main" val="0"/>
              </a:ext>
            </a:extLst>
          </a:blip>
          <a:srcRect r="3031" b="7546"/>
          <a:stretch/>
        </p:blipFill>
        <p:spPr>
          <a:xfrm>
            <a:off x="6516832" y="4549131"/>
            <a:ext cx="2119504" cy="113669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8" name="Picture 37"/>
          <p:cNvPicPr>
            <a:picLocks noChangeAspect="1"/>
          </p:cNvPicPr>
          <p:nvPr/>
        </p:nvPicPr>
        <p:blipFill>
          <a:blip r:embed="rId8"/>
          <a:stretch>
            <a:fillRect/>
          </a:stretch>
        </p:blipFill>
        <p:spPr>
          <a:xfrm>
            <a:off x="9644109" y="704883"/>
            <a:ext cx="2397278" cy="159676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9" name="Picture 38" descr="402r.jpg"/>
          <p:cNvPicPr>
            <a:picLocks noChangeAspect="1"/>
          </p:cNvPicPr>
          <p:nvPr/>
        </p:nvPicPr>
        <p:blipFill>
          <a:blip r:embed="rId9" cstate="print"/>
          <a:stretch>
            <a:fillRect/>
          </a:stretch>
        </p:blipFill>
        <p:spPr>
          <a:xfrm>
            <a:off x="9564606" y="4790284"/>
            <a:ext cx="2627394" cy="144131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452786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475273" y="681037"/>
            <a:ext cx="8378529" cy="1325563"/>
          </a:xfrm>
        </p:spPr>
        <p:txBody>
          <a:bodyPr>
            <a:normAutofit fontScale="90000"/>
          </a:bodyPr>
          <a:lstStyle/>
          <a:p>
            <a:r>
              <a:rPr lang="en-US" dirty="0" smtClean="0">
                <a:solidFill>
                  <a:schemeClr val="accent5">
                    <a:lumMod val="50000"/>
                  </a:schemeClr>
                </a:solidFill>
                <a:latin typeface="Rockwell" panose="02060603020205020403" pitchFamily="18" charset="0"/>
              </a:rPr>
              <a:t>Dr. Michael Stokes</a:t>
            </a:r>
            <a:br>
              <a:rPr lang="en-US" dirty="0" smtClean="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University of Kansas</a:t>
            </a:r>
            <a:br>
              <a:rPr lang="en-US" sz="1800" dirty="0" smtClean="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Professor</a:t>
            </a:r>
            <a:r>
              <a:rPr lang="en-US" sz="1800" dirty="0" smtClean="0">
                <a:solidFill>
                  <a:schemeClr val="accent1">
                    <a:lumMod val="50000"/>
                  </a:schemeClr>
                </a:solidFill>
                <a:latin typeface="Rockwell" panose="02060603020205020403" pitchFamily="18" charset="0"/>
              </a:rPr>
              <a:t/>
            </a:r>
            <a:br>
              <a:rPr lang="en-US" sz="1800" dirty="0" smtClean="0">
                <a:solidFill>
                  <a:schemeClr val="accent1">
                    <a:lumMod val="50000"/>
                  </a:schemeClr>
                </a:solidFill>
                <a:latin typeface="Rockwell" panose="02060603020205020403" pitchFamily="18" charset="0"/>
              </a:rPr>
            </a:br>
            <a:endParaRPr lang="en-US" sz="1800" dirty="0">
              <a:solidFill>
                <a:schemeClr val="accent1">
                  <a:lumMod val="50000"/>
                </a:schemeClr>
              </a:solidFill>
              <a:latin typeface="Rockwell" panose="02060603020205020403" pitchFamily="18" charset="0"/>
            </a:endParaRPr>
          </a:p>
        </p:txBody>
      </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6840"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343883" y="1845895"/>
            <a:ext cx="8378825" cy="4758724"/>
          </a:xfrm>
        </p:spPr>
        <p:txBody>
          <a:bodyPr>
            <a:normAutofit fontScale="55000" lnSpcReduction="20000"/>
          </a:bodyPr>
          <a:lstStyle/>
          <a:p>
            <a:pPr marL="109728" indent="0" algn="ctr">
              <a:buNone/>
            </a:pPr>
            <a:r>
              <a:rPr lang="en-US" b="1" u="sng" dirty="0" smtClean="0">
                <a:solidFill>
                  <a:schemeClr val="accent1">
                    <a:lumMod val="50000"/>
                  </a:schemeClr>
                </a:solidFill>
                <a:effectLst/>
                <a:ea typeface="Tahoma" panose="020B0604030504040204" pitchFamily="34" charset="0"/>
                <a:cs typeface="Tahoma" panose="020B0604030504040204" pitchFamily="34" charset="0"/>
              </a:rPr>
              <a:t>Courses</a:t>
            </a:r>
          </a:p>
          <a:p>
            <a:pPr>
              <a:defRPr/>
            </a:pPr>
            <a:r>
              <a:rPr lang="en-US" dirty="0"/>
              <a:t>BIOL122 Honors Intro Biology—Evolution, Biodiversity and Ecology</a:t>
            </a:r>
          </a:p>
          <a:p>
            <a:pPr>
              <a:defRPr/>
            </a:pPr>
            <a:r>
              <a:rPr lang="en-US" dirty="0"/>
              <a:t>BIOL131 Intro to Human A&amp;P</a:t>
            </a:r>
          </a:p>
          <a:p>
            <a:pPr>
              <a:defRPr/>
            </a:pPr>
            <a:r>
              <a:rPr lang="en-US" dirty="0"/>
              <a:t>BIOL232 Principles of Wildlife Ecology and Management</a:t>
            </a:r>
          </a:p>
          <a:p>
            <a:pPr>
              <a:defRPr/>
            </a:pPr>
            <a:r>
              <a:rPr lang="en-US" dirty="0"/>
              <a:t>BIOL459 </a:t>
            </a:r>
            <a:r>
              <a:rPr lang="en-US" dirty="0" err="1"/>
              <a:t>Mammalogy</a:t>
            </a:r>
            <a:endParaRPr lang="en-US" dirty="0"/>
          </a:p>
          <a:p>
            <a:pPr>
              <a:defRPr/>
            </a:pPr>
            <a:r>
              <a:rPr lang="en-US" dirty="0"/>
              <a:t>BIOL 485 Field Biology: Conservation and Management of African Wildlife (in South Africa, see </a:t>
            </a:r>
            <a:r>
              <a:rPr lang="en-US" dirty="0">
                <a:hlinkClick r:id="rId4"/>
              </a:rPr>
              <a:t>http://bioweb.wku.edu/Africa/</a:t>
            </a:r>
            <a:r>
              <a:rPr lang="en-US" dirty="0"/>
              <a:t>)</a:t>
            </a:r>
          </a:p>
          <a:p>
            <a:pPr>
              <a:defRPr/>
            </a:pPr>
            <a:r>
              <a:rPr lang="en-US" dirty="0"/>
              <a:t>BIOL518 Population Ecology</a:t>
            </a:r>
          </a:p>
          <a:p>
            <a:pPr>
              <a:defRPr/>
            </a:pPr>
            <a:r>
              <a:rPr lang="en-US" dirty="0"/>
              <a:t>BIOL519 International Wildlife Management and Policy (online </a:t>
            </a:r>
            <a:r>
              <a:rPr lang="en-US" dirty="0" smtClean="0"/>
              <a:t>only)</a:t>
            </a:r>
            <a:endParaRPr lang="en-US" b="1" u="sng" dirty="0" smtClean="0">
              <a:solidFill>
                <a:schemeClr val="accent1">
                  <a:lumMod val="50000"/>
                </a:schemeClr>
              </a:solidFill>
              <a:effectLst/>
              <a:ea typeface="Tahoma" panose="020B0604030504040204" pitchFamily="34" charset="0"/>
              <a:cs typeface="Tahoma" panose="020B0604030504040204" pitchFamily="34" charset="0"/>
            </a:endParaRPr>
          </a:p>
          <a:p>
            <a:pPr marL="109728" indent="0" algn="ctr">
              <a:buClr>
                <a:schemeClr val="accent1">
                  <a:lumMod val="50000"/>
                </a:schemeClr>
              </a:buClr>
              <a:buNone/>
            </a:pPr>
            <a:r>
              <a:rPr lang="en-US" b="1" u="sng" dirty="0" smtClean="0">
                <a:solidFill>
                  <a:schemeClr val="accent1">
                    <a:lumMod val="50000"/>
                  </a:schemeClr>
                </a:solidFill>
              </a:rPr>
              <a:t>Research</a:t>
            </a:r>
          </a:p>
          <a:p>
            <a:pPr marL="285750" indent="-285750">
              <a:defRPr/>
            </a:pPr>
            <a:r>
              <a:rPr lang="en-US" dirty="0"/>
              <a:t>What role do rodents play in structuring their habitats in African savannas?</a:t>
            </a:r>
          </a:p>
          <a:p>
            <a:pPr marL="285750" indent="-285750">
              <a:defRPr/>
            </a:pPr>
            <a:r>
              <a:rPr lang="en-US" dirty="0"/>
              <a:t>Can we develop nonlethal means of reducing crop predation by large, wild mammals on African farms?  (funded by NSF)</a:t>
            </a:r>
            <a:br>
              <a:rPr lang="en-US" dirty="0"/>
            </a:br>
            <a:r>
              <a:rPr lang="en-US" dirty="0">
                <a:hlinkClick r:id="rId5"/>
              </a:rPr>
              <a:t>http://txchnologist.com/post/75792553109/can-ipod-powered-scarecrows-protect-africas-farms</a:t>
            </a:r>
            <a:endParaRPr lang="en-US" dirty="0"/>
          </a:p>
          <a:p>
            <a:pPr marL="285750" indent="-285750">
              <a:defRPr/>
            </a:pPr>
            <a:r>
              <a:rPr lang="en-US" dirty="0"/>
              <a:t>Can existing social-psychological models be applied to developing effective indigenous wildlife conservation efforts? </a:t>
            </a:r>
            <a:br>
              <a:rPr lang="en-US" dirty="0"/>
            </a:br>
            <a:r>
              <a:rPr lang="en-US" dirty="0">
                <a:hlinkClick r:id="rId6"/>
              </a:rPr>
              <a:t>http://</a:t>
            </a:r>
            <a:r>
              <a:rPr lang="en-US" dirty="0" smtClean="0">
                <a:hlinkClick r:id="rId6"/>
              </a:rPr>
              <a:t>www.ecologyandsociety.org/vol18/iss4/art40/ES-2013-5837.pdf</a:t>
            </a:r>
            <a:endParaRPr lang="en-US" b="1" u="sng" dirty="0" smtClean="0"/>
          </a:p>
        </p:txBody>
      </p:sp>
      <p:sp>
        <p:nvSpPr>
          <p:cNvPr id="56" name="Text Placeholder 3">
            <a:extLst>
              <a:ext uri="{FF2B5EF4-FFF2-40B4-BE49-F238E27FC236}">
                <a16:creationId xmlns:a16="http://schemas.microsoft.com/office/drawing/2014/main" id="{17760BAA-742D-1B41-9C86-DBE5627CA090}"/>
              </a:ext>
            </a:extLst>
          </p:cNvPr>
          <p:cNvSpPr txBox="1">
            <a:spLocks/>
          </p:cNvSpPr>
          <p:nvPr/>
        </p:nvSpPr>
        <p:spPr>
          <a:xfrm>
            <a:off x="520988" y="1825625"/>
            <a:ext cx="83788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grpSp>
        <p:nvGrpSpPr>
          <p:cNvPr id="16" name="Group 15"/>
          <p:cNvGrpSpPr/>
          <p:nvPr/>
        </p:nvGrpSpPr>
        <p:grpSpPr>
          <a:xfrm>
            <a:off x="9136685" y="-76302"/>
            <a:ext cx="3668917" cy="6934302"/>
            <a:chOff x="9136685" y="-76302"/>
            <a:chExt cx="3668917" cy="6934302"/>
          </a:xfrm>
        </p:grpSpPr>
        <p:grpSp>
          <p:nvGrpSpPr>
            <p:cNvPr id="17" name="Group 16"/>
            <p:cNvGrpSpPr/>
            <p:nvPr/>
          </p:nvGrpSpPr>
          <p:grpSpPr>
            <a:xfrm>
              <a:off x="9136685" y="-8792"/>
              <a:ext cx="3140194" cy="6866792"/>
              <a:chOff x="9136685" y="-8792"/>
              <a:chExt cx="3140194" cy="6866792"/>
            </a:xfrm>
          </p:grpSpPr>
          <p:grpSp>
            <p:nvGrpSpPr>
              <p:cNvPr id="20" name="Group 19">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22" name="Rectangle 21">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ectangle 20"/>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9136685" y="-76302"/>
              <a:ext cx="3668917" cy="3668917"/>
            </a:xfrm>
            <a:prstGeom prst="rect">
              <a:avLst/>
            </a:prstGeom>
          </p:spPr>
        </p:pic>
      </p:grpSp>
      <p:sp>
        <p:nvSpPr>
          <p:cNvPr id="3" name="Rectangle 2"/>
          <p:cNvSpPr/>
          <p:nvPr/>
        </p:nvSpPr>
        <p:spPr>
          <a:xfrm>
            <a:off x="9561934" y="3178474"/>
            <a:ext cx="2726867" cy="3139321"/>
          </a:xfrm>
          <a:prstGeom prst="rect">
            <a:avLst/>
          </a:prstGeom>
        </p:spPr>
        <p:txBody>
          <a:bodyPr wrap="square">
            <a:spAutoFit/>
          </a:bodyPr>
          <a:lstStyle/>
          <a:p>
            <a:pPr algn="ctr"/>
            <a:endParaRPr lang="en-US" b="1" u="sng" dirty="0" smtClean="0">
              <a:solidFill>
                <a:schemeClr val="bg1"/>
              </a:solidFill>
            </a:endParaRPr>
          </a:p>
          <a:p>
            <a:pPr algn="ctr"/>
            <a:r>
              <a:rPr lang="en-US" b="1" u="sng" dirty="0" smtClean="0">
                <a:solidFill>
                  <a:schemeClr val="bg1"/>
                </a:solidFill>
              </a:rPr>
              <a:t>Biography</a:t>
            </a:r>
          </a:p>
          <a:p>
            <a:pPr lvl="0">
              <a:buClr>
                <a:srgbClr val="C00000"/>
              </a:buClr>
              <a:defRPr/>
            </a:pPr>
            <a:r>
              <a:rPr lang="en-US" sz="1600" b="1" dirty="0">
                <a:solidFill>
                  <a:prstClr val="white"/>
                </a:solidFill>
              </a:rPr>
              <a:t>Ph.D. </a:t>
            </a:r>
            <a:r>
              <a:rPr lang="en-US" sz="1600" dirty="0">
                <a:solidFill>
                  <a:prstClr val="white"/>
                </a:solidFill>
              </a:rPr>
              <a:t>– Systematics and Ecology (1994).  University of Kansas</a:t>
            </a:r>
          </a:p>
          <a:p>
            <a:pPr lvl="0">
              <a:buClr>
                <a:srgbClr val="C00000"/>
              </a:buClr>
              <a:defRPr/>
            </a:pPr>
            <a:r>
              <a:rPr lang="en-US" sz="1600" b="1" dirty="0">
                <a:solidFill>
                  <a:prstClr val="white"/>
                </a:solidFill>
              </a:rPr>
              <a:t>M.A.</a:t>
            </a:r>
            <a:r>
              <a:rPr lang="en-US" sz="1600" dirty="0">
                <a:solidFill>
                  <a:prstClr val="white"/>
                </a:solidFill>
              </a:rPr>
              <a:t> – Systematics and Ecology (1990). University of Kansas</a:t>
            </a:r>
          </a:p>
          <a:p>
            <a:pPr lvl="0">
              <a:buClr>
                <a:srgbClr val="C00000"/>
              </a:buClr>
              <a:defRPr/>
            </a:pPr>
            <a:r>
              <a:rPr lang="en-US" sz="1600" b="1" dirty="0">
                <a:solidFill>
                  <a:prstClr val="white"/>
                </a:solidFill>
              </a:rPr>
              <a:t>B.S. </a:t>
            </a:r>
            <a:r>
              <a:rPr lang="en-US" sz="1600" dirty="0">
                <a:solidFill>
                  <a:prstClr val="white"/>
                </a:solidFill>
              </a:rPr>
              <a:t>– Biology (1986). University of Missouri Kansas City</a:t>
            </a:r>
          </a:p>
          <a:p>
            <a:pPr algn="ctr"/>
            <a:endParaRPr lang="en-US" b="1" u="sng" dirty="0" smtClean="0">
              <a:solidFill>
                <a:schemeClr val="bg1"/>
              </a:solidFill>
            </a:endParaRPr>
          </a:p>
        </p:txBody>
      </p:sp>
      <p:pic>
        <p:nvPicPr>
          <p:cNvPr id="18" name="Picture 4" descr="E:\2009panasonicpix\P1000092.JPG"/>
          <p:cNvPicPr>
            <a:picLocks noChangeAspect="1" noChangeArrowheads="1"/>
          </p:cNvPicPr>
          <p:nvPr/>
        </p:nvPicPr>
        <p:blipFill rotWithShape="1">
          <a:blip r:embed="rId8">
            <a:extLst>
              <a:ext uri="{28A0092B-C50C-407E-A947-70E740481C1C}">
                <a14:useLocalDpi xmlns:a14="http://schemas.microsoft.com/office/drawing/2010/main" val="0"/>
              </a:ext>
            </a:extLst>
          </a:blip>
          <a:srcRect l="37410" t="23090" r="9850"/>
          <a:stretch/>
        </p:blipFill>
        <p:spPr bwMode="auto">
          <a:xfrm>
            <a:off x="10177805" y="1009929"/>
            <a:ext cx="1586675" cy="187365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18" name="Picture 2" descr="Image result for cute lion clipart"/>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363199" y="5862204"/>
            <a:ext cx="954573" cy="911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97051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3" y="96966"/>
            <a:ext cx="8378529" cy="1027257"/>
          </a:xfrm>
        </p:spPr>
        <p:txBody>
          <a:bodyPr/>
          <a:lstStyle/>
          <a:p>
            <a:r>
              <a:rPr lang="en-US" dirty="0">
                <a:solidFill>
                  <a:schemeClr val="accent5">
                    <a:lumMod val="50000"/>
                  </a:schemeClr>
                </a:solidFill>
                <a:latin typeface="Rockwell" panose="02060603020205020403" pitchFamily="18" charset="0"/>
              </a:rPr>
              <a:t>Research </a:t>
            </a:r>
            <a:r>
              <a:rPr lang="en-US" dirty="0" smtClean="0">
                <a:solidFill>
                  <a:schemeClr val="accent5">
                    <a:lumMod val="50000"/>
                  </a:schemeClr>
                </a:solidFill>
                <a:latin typeface="Rockwell" panose="02060603020205020403" pitchFamily="18" charset="0"/>
              </a:rPr>
              <a:t>by Dr. Stokes</a:t>
            </a:r>
            <a:endParaRPr lang="en-US" dirty="0">
              <a:solidFill>
                <a:schemeClr val="accent5">
                  <a:lumMod val="50000"/>
                </a:schemeClr>
              </a:solidFill>
              <a:latin typeface="Rockwell" panose="02060603020205020403" pitchFamily="18" charset="0"/>
            </a:endParaRPr>
          </a:p>
        </p:txBody>
      </p:sp>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214030" cy="6858000"/>
            <a:chOff x="9055676" y="0"/>
            <a:chExt cx="3214030" cy="6858000"/>
          </a:xfrm>
        </p:grpSpPr>
        <p:sp>
          <p:nvSpPr>
            <p:cNvPr id="4" name="Rectangle 3">
              <a:extLst>
                <a:ext uri="{FF2B5EF4-FFF2-40B4-BE49-F238E27FC236}">
                  <a16:creationId xmlns:a16="http://schemas.microsoft.com/office/drawing/2014/main" id="{403AE892-EBD6-40F1-851B-FEADBD59429F}"/>
                </a:ext>
              </a:extLst>
            </p:cNvPr>
            <p:cNvSpPr/>
            <p:nvPr/>
          </p:nvSpPr>
          <p:spPr>
            <a:xfrm>
              <a:off x="9299638"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Rounded Corners 8">
            <a:extLst>
              <a:ext uri="{FF2B5EF4-FFF2-40B4-BE49-F238E27FC236}">
                <a16:creationId xmlns:a16="http://schemas.microsoft.com/office/drawing/2014/main" id="{5D83E472-316B-42B5-9901-2C007C5B7144}"/>
              </a:ext>
              <a:ext uri="{C183D7F6-B498-43B3-948B-1728B52AA6E4}">
                <adec:decorative xmlns="" xmlns:adec="http://schemas.microsoft.com/office/drawing/2017/decorative" val="1"/>
              </a:ext>
            </a:extLst>
          </p:cNvPr>
          <p:cNvSpPr/>
          <p:nvPr/>
        </p:nvSpPr>
        <p:spPr>
          <a:xfrm rot="5400000">
            <a:off x="3818496" y="1733665"/>
            <a:ext cx="2268675" cy="1832578"/>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9463B806-86C1-44AC-8470-6E6761DC7613}"/>
              </a:ext>
              <a:ext uri="{C183D7F6-B498-43B3-948B-1728B52AA6E4}">
                <adec:decorative xmlns="" xmlns:adec="http://schemas.microsoft.com/office/drawing/2017/decorative" val="1"/>
              </a:ext>
            </a:extLst>
          </p:cNvPr>
          <p:cNvSpPr/>
          <p:nvPr/>
        </p:nvSpPr>
        <p:spPr>
          <a:xfrm rot="5400000">
            <a:off x="3818497" y="4392338"/>
            <a:ext cx="2268675" cy="201583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EE42B7D-A1DC-4708-8147-D9D746BA73E8}"/>
              </a:ext>
              <a:ext uri="{C183D7F6-B498-43B3-948B-1728B52AA6E4}">
                <adec:decorative xmlns="" xmlns:adec="http://schemas.microsoft.com/office/drawing/2017/decorative" val="1"/>
              </a:ext>
            </a:extLst>
          </p:cNvPr>
          <p:cNvSpPr/>
          <p:nvPr/>
        </p:nvSpPr>
        <p:spPr>
          <a:xfrm>
            <a:off x="735177" y="1768455"/>
            <a:ext cx="2268675" cy="20158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86051D9B-1137-438D-A466-460D44ED3361}"/>
              </a:ext>
              <a:ext uri="{C183D7F6-B498-43B3-948B-1728B52AA6E4}">
                <adec:decorative xmlns="" xmlns:adec="http://schemas.microsoft.com/office/drawing/2017/decorative" val="1"/>
              </a:ext>
            </a:extLst>
          </p:cNvPr>
          <p:cNvSpPr/>
          <p:nvPr/>
        </p:nvSpPr>
        <p:spPr>
          <a:xfrm>
            <a:off x="6631137" y="1750362"/>
            <a:ext cx="2268675" cy="20158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2DDD40F6-2362-4667-BF5E-80F684666948}"/>
              </a:ext>
              <a:ext uri="{C183D7F6-B498-43B3-948B-1728B52AA6E4}">
                <adec:decorative xmlns="" xmlns:adec="http://schemas.microsoft.com/office/drawing/2017/decorative" val="1"/>
              </a:ext>
            </a:extLst>
          </p:cNvPr>
          <p:cNvSpPr/>
          <p:nvPr/>
        </p:nvSpPr>
        <p:spPr>
          <a:xfrm>
            <a:off x="6553427" y="4265918"/>
            <a:ext cx="2299161" cy="201583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EE47BD82-D8BD-4FB4-9086-D3AD4D447A51}"/>
              </a:ext>
              <a:ext uri="{C183D7F6-B498-43B3-948B-1728B52AA6E4}">
                <adec:decorative xmlns="" xmlns:adec="http://schemas.microsoft.com/office/drawing/2017/decorative" val="1"/>
              </a:ext>
            </a:extLst>
          </p:cNvPr>
          <p:cNvSpPr/>
          <p:nvPr/>
        </p:nvSpPr>
        <p:spPr>
          <a:xfrm>
            <a:off x="735177" y="4265918"/>
            <a:ext cx="2268675" cy="201583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1352" y="1286828"/>
            <a:ext cx="3321587" cy="1231106"/>
          </a:xfrm>
          <a:prstGeom prst="rect">
            <a:avLst/>
          </a:prstGeom>
          <a:noFill/>
        </p:spPr>
        <p:txBody>
          <a:bodyPr wrap="square" rtlCol="0">
            <a:spAutoFit/>
          </a:bodyPr>
          <a:lstStyle/>
          <a:p>
            <a:pPr lvl="1" algn="ctr" fontAlgn="base"/>
            <a:r>
              <a:rPr lang="en-US" b="1" dirty="0" smtClean="0">
                <a:solidFill>
                  <a:schemeClr val="accent1">
                    <a:lumMod val="50000"/>
                  </a:schemeClr>
                </a:solidFill>
              </a:rPr>
              <a:t>​</a:t>
            </a:r>
            <a:endParaRPr lang="en-US" b="1" dirty="0">
              <a:solidFill>
                <a:schemeClr val="accent1">
                  <a:lumMod val="50000"/>
                </a:schemeClr>
              </a:solidFill>
            </a:endParaRPr>
          </a:p>
          <a:p>
            <a:endParaRPr lang="en-US" dirty="0"/>
          </a:p>
          <a:p>
            <a:endParaRPr lang="en-US" sz="2000" dirty="0"/>
          </a:p>
          <a:p>
            <a:endParaRPr lang="en-US" dirty="0">
              <a:solidFill>
                <a:prstClr val="black"/>
              </a:solidFill>
            </a:endParaRPr>
          </a:p>
        </p:txBody>
      </p:sp>
      <p:sp>
        <p:nvSpPr>
          <p:cNvPr id="11" name="Rectangle 10"/>
          <p:cNvSpPr/>
          <p:nvPr/>
        </p:nvSpPr>
        <p:spPr>
          <a:xfrm>
            <a:off x="9552085" y="2549330"/>
            <a:ext cx="2804555" cy="1477328"/>
          </a:xfrm>
          <a:prstGeom prst="rect">
            <a:avLst/>
          </a:prstGeom>
        </p:spPr>
        <p:txBody>
          <a:bodyPr wrap="square">
            <a:spAutoFit/>
          </a:bodyPr>
          <a:lstStyle/>
          <a:p>
            <a:r>
              <a:rPr lang="en-US" dirty="0">
                <a:solidFill>
                  <a:schemeClr val="bg1"/>
                </a:solidFill>
              </a:rPr>
              <a:t>Interested in </a:t>
            </a:r>
            <a:r>
              <a:rPr lang="en-US" b="1" dirty="0">
                <a:solidFill>
                  <a:schemeClr val="bg1"/>
                </a:solidFill>
              </a:rPr>
              <a:t>Graduate </a:t>
            </a:r>
            <a:r>
              <a:rPr lang="en-US" dirty="0">
                <a:solidFill>
                  <a:schemeClr val="bg1"/>
                </a:solidFill>
              </a:rPr>
              <a:t>or</a:t>
            </a:r>
            <a:r>
              <a:rPr lang="en-US" b="1" dirty="0">
                <a:solidFill>
                  <a:schemeClr val="bg1"/>
                </a:solidFill>
              </a:rPr>
              <a:t> Undergraduate Research </a:t>
            </a:r>
            <a:r>
              <a:rPr lang="en-US" dirty="0">
                <a:solidFill>
                  <a:schemeClr val="bg1"/>
                </a:solidFill>
              </a:rPr>
              <a:t>with Dr. </a:t>
            </a:r>
            <a:r>
              <a:rPr lang="en-US" dirty="0" smtClean="0">
                <a:solidFill>
                  <a:schemeClr val="bg1"/>
                </a:solidFill>
              </a:rPr>
              <a:t>Stokes? </a:t>
            </a:r>
            <a:r>
              <a:rPr lang="en-US" dirty="0">
                <a:solidFill>
                  <a:schemeClr val="bg1"/>
                </a:solidFill>
              </a:rPr>
              <a:t>Email </a:t>
            </a:r>
            <a:r>
              <a:rPr lang="en-US" dirty="0" smtClean="0">
                <a:solidFill>
                  <a:schemeClr val="bg1"/>
                </a:solidFill>
              </a:rPr>
              <a:t>him at: </a:t>
            </a:r>
            <a:r>
              <a:rPr lang="en-US" b="1" dirty="0" smtClean="0">
                <a:solidFill>
                  <a:schemeClr val="bg1"/>
                </a:solidFill>
              </a:rPr>
              <a:t>michael.stokes@wku.edu</a:t>
            </a:r>
            <a:r>
              <a:rPr lang="en-US" dirty="0" smtClean="0">
                <a:solidFill>
                  <a:schemeClr val="bg1"/>
                </a:solidFill>
              </a:rPr>
              <a:t>!</a:t>
            </a:r>
            <a:endParaRPr lang="en-US" b="1" dirty="0">
              <a:solidFill>
                <a:schemeClr val="bg1"/>
              </a:solidFill>
            </a:endParaRPr>
          </a:p>
        </p:txBody>
      </p:sp>
      <p:pic>
        <p:nvPicPr>
          <p:cNvPr id="28" name="Picture 4" descr="E:\2009panasonicpix\P10000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2287" y="2776373"/>
            <a:ext cx="2835276" cy="212594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3" name="Picture 5" descr="E:\2009panasonicpix\P10000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3981" y="4793275"/>
            <a:ext cx="2118051" cy="121396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5" name="Picture 23"/>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02278" y="2076984"/>
            <a:ext cx="2134472" cy="139877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6" name="Picture 4" descr="https://www.cia.gov/library/publications/the-world-factbook/graphics/flags/large/sf-lgfla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439" y="4793275"/>
            <a:ext cx="1708150" cy="102489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7" name="Picture 2" descr="https://www.cia.gov/library/publications/the-world-factbook/graphics/locator/afr/sf_large_locator.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6927" y="2020657"/>
            <a:ext cx="1554006" cy="151143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0" name="Picture 2" descr="Related image"/>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683519" y="4158179"/>
            <a:ext cx="2202306" cy="223131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lated image"/>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062693" y="503821"/>
            <a:ext cx="1573163" cy="1573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96076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475273" y="681037"/>
            <a:ext cx="8378529" cy="1325563"/>
          </a:xfrm>
        </p:spPr>
        <p:txBody>
          <a:bodyPr>
            <a:normAutofit fontScale="90000"/>
          </a:bodyPr>
          <a:lstStyle/>
          <a:p>
            <a:r>
              <a:rPr lang="en-US" dirty="0" smtClean="0">
                <a:solidFill>
                  <a:schemeClr val="accent5">
                    <a:lumMod val="50000"/>
                  </a:schemeClr>
                </a:solidFill>
                <a:latin typeface="Rockwell" panose="02060603020205020403" pitchFamily="18" charset="0"/>
              </a:rPr>
              <a:t>Mrs. Deborah </a:t>
            </a:r>
            <a:r>
              <a:rPr lang="en-US" dirty="0" err="1" smtClean="0">
                <a:solidFill>
                  <a:schemeClr val="accent5">
                    <a:lumMod val="50000"/>
                  </a:schemeClr>
                </a:solidFill>
                <a:latin typeface="Rockwell" panose="02060603020205020403" pitchFamily="18" charset="0"/>
              </a:rPr>
              <a:t>Weisberger</a:t>
            </a:r>
            <a:r>
              <a:rPr lang="en-US" dirty="0" smtClean="0">
                <a:solidFill>
                  <a:schemeClr val="accent5">
                    <a:lumMod val="50000"/>
                  </a:schemeClr>
                </a:solidFill>
                <a:latin typeface="Rockwell" panose="02060603020205020403" pitchFamily="18" charset="0"/>
              </a:rPr>
              <a:t/>
            </a:r>
            <a:br>
              <a:rPr lang="en-US" dirty="0" smtClean="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Western Kentucky University</a:t>
            </a:r>
            <a:br>
              <a:rPr lang="en-US" sz="1800" dirty="0" smtClean="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Associate Professor</a:t>
            </a:r>
            <a:r>
              <a:rPr lang="en-US" sz="1800" dirty="0" smtClean="0">
                <a:solidFill>
                  <a:schemeClr val="accent1">
                    <a:lumMod val="50000"/>
                  </a:schemeClr>
                </a:solidFill>
                <a:latin typeface="Rockwell" panose="02060603020205020403" pitchFamily="18" charset="0"/>
              </a:rPr>
              <a:t/>
            </a:r>
            <a:br>
              <a:rPr lang="en-US" sz="1800" dirty="0" smtClean="0">
                <a:solidFill>
                  <a:schemeClr val="accent1">
                    <a:lumMod val="50000"/>
                  </a:schemeClr>
                </a:solidFill>
                <a:latin typeface="Rockwell" panose="02060603020205020403" pitchFamily="18" charset="0"/>
              </a:rPr>
            </a:br>
            <a:endParaRPr lang="en-US" sz="1800" dirty="0">
              <a:solidFill>
                <a:schemeClr val="accent1">
                  <a:lumMod val="50000"/>
                </a:schemeClr>
              </a:solidFill>
              <a:latin typeface="Rockwell" panose="02060603020205020403" pitchFamily="18" charset="0"/>
            </a:endParaRPr>
          </a:p>
        </p:txBody>
      </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6840"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343883" y="1845895"/>
            <a:ext cx="8378825" cy="4758724"/>
          </a:xfrm>
        </p:spPr>
        <p:txBody>
          <a:bodyPr>
            <a:normAutofit/>
          </a:bodyPr>
          <a:lstStyle/>
          <a:p>
            <a:pPr marL="109728" indent="0" algn="ctr">
              <a:buNone/>
            </a:pPr>
            <a:r>
              <a:rPr lang="en-US" b="1" u="sng" dirty="0" smtClean="0">
                <a:solidFill>
                  <a:schemeClr val="accent1">
                    <a:lumMod val="50000"/>
                  </a:schemeClr>
                </a:solidFill>
                <a:effectLst/>
                <a:ea typeface="Tahoma" panose="020B0604030504040204" pitchFamily="34" charset="0"/>
                <a:cs typeface="Tahoma" panose="020B0604030504040204" pitchFamily="34" charset="0"/>
              </a:rPr>
              <a:t>Courses</a:t>
            </a:r>
          </a:p>
          <a:p>
            <a:pPr>
              <a:buClr>
                <a:schemeClr val="accent1">
                  <a:lumMod val="50000"/>
                </a:schemeClr>
              </a:buClr>
            </a:pPr>
            <a:r>
              <a:rPr lang="en-US" dirty="0"/>
              <a:t>BIOL 113-General Biology</a:t>
            </a:r>
          </a:p>
          <a:p>
            <a:pPr>
              <a:buClr>
                <a:schemeClr val="accent1">
                  <a:lumMod val="50000"/>
                </a:schemeClr>
              </a:buClr>
            </a:pPr>
            <a:r>
              <a:rPr lang="en-US" dirty="0"/>
              <a:t>BIOL 114-General Biology Lab</a:t>
            </a:r>
          </a:p>
          <a:p>
            <a:pPr>
              <a:buClr>
                <a:schemeClr val="accent1">
                  <a:lumMod val="50000"/>
                </a:schemeClr>
              </a:buClr>
            </a:pPr>
            <a:r>
              <a:rPr lang="en-US" dirty="0"/>
              <a:t>BIOL 131-Anatomy and Physiology</a:t>
            </a:r>
          </a:p>
          <a:p>
            <a:pPr>
              <a:buClr>
                <a:schemeClr val="accent1">
                  <a:lumMod val="50000"/>
                </a:schemeClr>
              </a:buClr>
            </a:pPr>
            <a:r>
              <a:rPr lang="en-US" dirty="0"/>
              <a:t>BIOL 121-Biological Concepts 1 Lab</a:t>
            </a:r>
          </a:p>
          <a:p>
            <a:pPr>
              <a:buClr>
                <a:schemeClr val="accent1">
                  <a:lumMod val="50000"/>
                </a:schemeClr>
              </a:buClr>
            </a:pPr>
            <a:r>
              <a:rPr lang="en-US" dirty="0"/>
              <a:t>BIOL 207-General Microbiology</a:t>
            </a:r>
          </a:p>
          <a:p>
            <a:pPr>
              <a:buClr>
                <a:schemeClr val="accent1">
                  <a:lumMod val="50000"/>
                </a:schemeClr>
              </a:buClr>
            </a:pPr>
            <a:r>
              <a:rPr lang="en-US" dirty="0"/>
              <a:t>BIOL 208-General Microbiology </a:t>
            </a:r>
            <a:r>
              <a:rPr lang="en-US" dirty="0" smtClean="0"/>
              <a:t>Lab</a:t>
            </a:r>
            <a:endParaRPr lang="en-US" b="1" u="sng" dirty="0" smtClean="0">
              <a:solidFill>
                <a:schemeClr val="accent1">
                  <a:lumMod val="50000"/>
                </a:schemeClr>
              </a:solidFill>
              <a:effectLst/>
              <a:ea typeface="Tahoma" panose="020B0604030504040204" pitchFamily="34" charset="0"/>
              <a:cs typeface="Tahoma" panose="020B0604030504040204" pitchFamily="34" charset="0"/>
            </a:endParaRPr>
          </a:p>
        </p:txBody>
      </p:sp>
      <p:sp>
        <p:nvSpPr>
          <p:cNvPr id="56" name="Text Placeholder 3">
            <a:extLst>
              <a:ext uri="{FF2B5EF4-FFF2-40B4-BE49-F238E27FC236}">
                <a16:creationId xmlns:a16="http://schemas.microsoft.com/office/drawing/2014/main" id="{17760BAA-742D-1B41-9C86-DBE5627CA090}"/>
              </a:ext>
            </a:extLst>
          </p:cNvPr>
          <p:cNvSpPr txBox="1">
            <a:spLocks/>
          </p:cNvSpPr>
          <p:nvPr/>
        </p:nvSpPr>
        <p:spPr>
          <a:xfrm>
            <a:off x="520988" y="1825625"/>
            <a:ext cx="83788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grpSp>
        <p:nvGrpSpPr>
          <p:cNvPr id="18" name="Group 17"/>
          <p:cNvGrpSpPr/>
          <p:nvPr/>
        </p:nvGrpSpPr>
        <p:grpSpPr>
          <a:xfrm>
            <a:off x="9136685" y="-76302"/>
            <a:ext cx="3668917" cy="6934302"/>
            <a:chOff x="9136685" y="-76302"/>
            <a:chExt cx="3668917" cy="6934302"/>
          </a:xfrm>
        </p:grpSpPr>
        <p:grpSp>
          <p:nvGrpSpPr>
            <p:cNvPr id="20" name="Group 19"/>
            <p:cNvGrpSpPr/>
            <p:nvPr/>
          </p:nvGrpSpPr>
          <p:grpSpPr>
            <a:xfrm>
              <a:off x="9136685" y="-8792"/>
              <a:ext cx="3140194" cy="6866792"/>
              <a:chOff x="9136685" y="-8792"/>
              <a:chExt cx="3140194" cy="6866792"/>
            </a:xfrm>
          </p:grpSpPr>
          <p:grpSp>
            <p:nvGrpSpPr>
              <p:cNvPr id="22" name="Group 21">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24" name="Rectangle 2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Rectangle 22"/>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136685" y="-76302"/>
              <a:ext cx="3668917" cy="3668917"/>
            </a:xfrm>
            <a:prstGeom prst="rect">
              <a:avLst/>
            </a:prstGeom>
          </p:spPr>
        </p:pic>
      </p:grpSp>
      <p:sp>
        <p:nvSpPr>
          <p:cNvPr id="3" name="Rectangle 2"/>
          <p:cNvSpPr/>
          <p:nvPr/>
        </p:nvSpPr>
        <p:spPr>
          <a:xfrm>
            <a:off x="9536884" y="3189545"/>
            <a:ext cx="2726867" cy="2400657"/>
          </a:xfrm>
          <a:prstGeom prst="rect">
            <a:avLst/>
          </a:prstGeom>
        </p:spPr>
        <p:txBody>
          <a:bodyPr wrap="square">
            <a:spAutoFit/>
          </a:bodyPr>
          <a:lstStyle/>
          <a:p>
            <a:pPr algn="ctr"/>
            <a:endParaRPr lang="en-US" b="1" u="sng" dirty="0" smtClean="0">
              <a:solidFill>
                <a:schemeClr val="bg1"/>
              </a:solidFill>
            </a:endParaRPr>
          </a:p>
          <a:p>
            <a:pPr algn="ctr"/>
            <a:r>
              <a:rPr lang="en-US" b="1" u="sng" dirty="0" smtClean="0">
                <a:solidFill>
                  <a:schemeClr val="bg1"/>
                </a:solidFill>
              </a:rPr>
              <a:t>Biography</a:t>
            </a:r>
          </a:p>
          <a:p>
            <a:r>
              <a:rPr lang="en-US" sz="1600" b="1" dirty="0">
                <a:solidFill>
                  <a:schemeClr val="bg1"/>
                </a:solidFill>
              </a:rPr>
              <a:t>Bachelor of Science </a:t>
            </a:r>
            <a:r>
              <a:rPr lang="en-US" sz="1600" dirty="0">
                <a:solidFill>
                  <a:schemeClr val="bg1"/>
                </a:solidFill>
              </a:rPr>
              <a:t>in </a:t>
            </a:r>
            <a:r>
              <a:rPr lang="en-US" sz="1600" dirty="0" smtClean="0">
                <a:solidFill>
                  <a:schemeClr val="bg1"/>
                </a:solidFill>
              </a:rPr>
              <a:t>Zoology University </a:t>
            </a:r>
            <a:r>
              <a:rPr lang="en-US" sz="1600" dirty="0">
                <a:solidFill>
                  <a:schemeClr val="bg1"/>
                </a:solidFill>
              </a:rPr>
              <a:t>of </a:t>
            </a:r>
            <a:r>
              <a:rPr lang="en-US" sz="1600" dirty="0" smtClean="0">
                <a:solidFill>
                  <a:schemeClr val="bg1"/>
                </a:solidFill>
              </a:rPr>
              <a:t>Louisville, Louisville</a:t>
            </a:r>
            <a:r>
              <a:rPr lang="en-US" sz="1600" dirty="0">
                <a:solidFill>
                  <a:schemeClr val="bg1"/>
                </a:solidFill>
              </a:rPr>
              <a:t>, Kentucky</a:t>
            </a:r>
          </a:p>
          <a:p>
            <a:r>
              <a:rPr lang="en-US" sz="1600" b="1" dirty="0">
                <a:solidFill>
                  <a:schemeClr val="bg1"/>
                </a:solidFill>
              </a:rPr>
              <a:t>Master of Science </a:t>
            </a:r>
            <a:r>
              <a:rPr lang="en-US" sz="1600" dirty="0">
                <a:solidFill>
                  <a:schemeClr val="bg1"/>
                </a:solidFill>
              </a:rPr>
              <a:t>in </a:t>
            </a:r>
            <a:r>
              <a:rPr lang="en-US" sz="1600" dirty="0" smtClean="0">
                <a:solidFill>
                  <a:schemeClr val="bg1"/>
                </a:solidFill>
              </a:rPr>
              <a:t>Biology Western </a:t>
            </a:r>
            <a:r>
              <a:rPr lang="en-US" sz="1600" dirty="0">
                <a:solidFill>
                  <a:schemeClr val="bg1"/>
                </a:solidFill>
              </a:rPr>
              <a:t>Kentucky University, Bowling Green, Kentucky</a:t>
            </a:r>
          </a:p>
          <a:p>
            <a:pPr algn="ctr"/>
            <a:endParaRPr lang="en-US" b="1" u="sng" dirty="0" smtClean="0">
              <a:solidFill>
                <a:schemeClr val="bg1"/>
              </a:solidFill>
            </a:endParaRPr>
          </a:p>
        </p:txBody>
      </p:sp>
      <p:pic>
        <p:nvPicPr>
          <p:cNvPr id="16" name="Picture 2" descr="Deborah Weisberger, M.S. Western Kentucky Univers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8124" y="979628"/>
            <a:ext cx="1612831" cy="203216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 name="Graphic 10" descr="Microscope">
            <a:extLst>
              <a:ext uri="{FF2B5EF4-FFF2-40B4-BE49-F238E27FC236}">
                <a16:creationId xmlns:a16="http://schemas.microsoft.com/office/drawing/2014/main" id="{3CB00449-E308-4DF3-9CFD-9A7D30B672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1338607" flipH="1">
            <a:off x="9574634" y="5305045"/>
            <a:ext cx="1300841" cy="1300841"/>
          </a:xfrm>
          <a:prstGeom prst="rect">
            <a:avLst/>
          </a:prstGeom>
        </p:spPr>
      </p:pic>
      <p:pic>
        <p:nvPicPr>
          <p:cNvPr id="19" name="Graphic 6" descr="Beaker">
            <a:extLst>
              <a:ext uri="{FF2B5EF4-FFF2-40B4-BE49-F238E27FC236}">
                <a16:creationId xmlns:a16="http://schemas.microsoft.com/office/drawing/2014/main" id="{88D22565-F42F-439B-A6A4-CF161165E6B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rot="19753325">
            <a:off x="10865499" y="5405857"/>
            <a:ext cx="1179527" cy="1179527"/>
          </a:xfrm>
          <a:prstGeom prst="rect">
            <a:avLst/>
          </a:prstGeom>
        </p:spPr>
      </p:pic>
    </p:spTree>
    <p:extLst>
      <p:ext uri="{BB962C8B-B14F-4D97-AF65-F5344CB8AC3E}">
        <p14:creationId xmlns:p14="http://schemas.microsoft.com/office/powerpoint/2010/main" val="225515236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475273" y="681037"/>
            <a:ext cx="8378529" cy="1325563"/>
          </a:xfrm>
        </p:spPr>
        <p:txBody>
          <a:bodyPr>
            <a:normAutofit fontScale="90000"/>
          </a:bodyPr>
          <a:lstStyle/>
          <a:p>
            <a:r>
              <a:rPr lang="en-US" dirty="0" smtClean="0">
                <a:solidFill>
                  <a:schemeClr val="accent5">
                    <a:lumMod val="50000"/>
                  </a:schemeClr>
                </a:solidFill>
                <a:latin typeface="Rockwell" panose="02060603020205020403" pitchFamily="18" charset="0"/>
              </a:rPr>
              <a:t>Dr. Robert Wyatt</a:t>
            </a:r>
            <a:br>
              <a:rPr lang="en-US" dirty="0" smtClean="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Western Kentucky University</a:t>
            </a:r>
            <a:br>
              <a:rPr lang="en-US" sz="1800" dirty="0" smtClean="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Associate Professor</a:t>
            </a:r>
            <a:r>
              <a:rPr lang="en-US" sz="1800" dirty="0" smtClean="0">
                <a:solidFill>
                  <a:schemeClr val="accent1">
                    <a:lumMod val="50000"/>
                  </a:schemeClr>
                </a:solidFill>
                <a:latin typeface="Rockwell" panose="02060603020205020403" pitchFamily="18" charset="0"/>
              </a:rPr>
              <a:t/>
            </a:r>
            <a:br>
              <a:rPr lang="en-US" sz="1800" dirty="0" smtClean="0">
                <a:solidFill>
                  <a:schemeClr val="accent1">
                    <a:lumMod val="50000"/>
                  </a:schemeClr>
                </a:solidFill>
                <a:latin typeface="Rockwell" panose="02060603020205020403" pitchFamily="18" charset="0"/>
              </a:rPr>
            </a:br>
            <a:endParaRPr lang="en-US" sz="1800" dirty="0">
              <a:solidFill>
                <a:schemeClr val="accent1">
                  <a:lumMod val="50000"/>
                </a:schemeClr>
              </a:solidFill>
              <a:latin typeface="Rockwell" panose="02060603020205020403" pitchFamily="18" charset="0"/>
            </a:endParaRPr>
          </a:p>
        </p:txBody>
      </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6840"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343883" y="1845895"/>
            <a:ext cx="8378825" cy="4758724"/>
          </a:xfrm>
        </p:spPr>
        <p:txBody>
          <a:bodyPr>
            <a:normAutofit fontScale="77500" lnSpcReduction="20000"/>
          </a:bodyPr>
          <a:lstStyle/>
          <a:p>
            <a:pPr marL="109728" indent="0" algn="ctr">
              <a:buNone/>
            </a:pPr>
            <a:r>
              <a:rPr lang="en-US" b="1" u="sng" dirty="0" smtClean="0">
                <a:solidFill>
                  <a:schemeClr val="accent1">
                    <a:lumMod val="50000"/>
                  </a:schemeClr>
                </a:solidFill>
                <a:effectLst/>
                <a:ea typeface="Tahoma" panose="020B0604030504040204" pitchFamily="34" charset="0"/>
                <a:cs typeface="Tahoma" panose="020B0604030504040204" pitchFamily="34" charset="0"/>
              </a:rPr>
              <a:t>Courses</a:t>
            </a:r>
          </a:p>
          <a:p>
            <a:pPr>
              <a:buClr>
                <a:schemeClr val="accent1">
                  <a:lumMod val="50000"/>
                </a:schemeClr>
              </a:buClr>
            </a:pPr>
            <a:r>
              <a:rPr lang="en-US" dirty="0"/>
              <a:t>BIOL 120 - Biological Concepts: Cells Metabolism &amp; Genetics</a:t>
            </a:r>
          </a:p>
          <a:p>
            <a:pPr>
              <a:buClr>
                <a:schemeClr val="accent1">
                  <a:lumMod val="50000"/>
                </a:schemeClr>
              </a:buClr>
            </a:pPr>
            <a:r>
              <a:rPr lang="en-US" dirty="0"/>
              <a:t>BIOL 319/322 Intro to Cell &amp; Molecular </a:t>
            </a:r>
            <a:r>
              <a:rPr lang="en-US" dirty="0" smtClean="0"/>
              <a:t>Biology</a:t>
            </a:r>
          </a:p>
          <a:p>
            <a:pPr marL="0" indent="0">
              <a:buClr>
                <a:schemeClr val="accent1">
                  <a:lumMod val="50000"/>
                </a:schemeClr>
              </a:buClr>
              <a:buNone/>
            </a:pPr>
            <a:endParaRPr lang="en-US" dirty="0" smtClean="0"/>
          </a:p>
          <a:p>
            <a:pPr marL="0" indent="0" algn="ctr">
              <a:buClr>
                <a:schemeClr val="accent1">
                  <a:lumMod val="50000"/>
                </a:schemeClr>
              </a:buClr>
              <a:buNone/>
            </a:pPr>
            <a:r>
              <a:rPr lang="en-US" b="1" u="sng" dirty="0">
                <a:solidFill>
                  <a:schemeClr val="accent1">
                    <a:lumMod val="50000"/>
                  </a:schemeClr>
                </a:solidFill>
              </a:rPr>
              <a:t>Research</a:t>
            </a:r>
          </a:p>
          <a:p>
            <a:pPr>
              <a:buClr>
                <a:schemeClr val="accent1">
                  <a:lumMod val="50000"/>
                </a:schemeClr>
              </a:buClr>
            </a:pPr>
            <a:r>
              <a:rPr lang="en-US" dirty="0"/>
              <a:t>My research interests revolve around genome-wide studies of gene expression and its relationship to specific plant traits and environmental adaptations.</a:t>
            </a:r>
          </a:p>
          <a:p>
            <a:pPr>
              <a:buClr>
                <a:schemeClr val="accent1">
                  <a:lumMod val="50000"/>
                </a:schemeClr>
              </a:buClr>
            </a:pPr>
            <a:r>
              <a:rPr lang="en-US" dirty="0"/>
              <a:t>I use Next-Gen Sequencing techniques and bioinformatics to investigate transcription profiles of plants under various conditions in order see which genes are being utilized and connect this back to the biology of the plant. </a:t>
            </a:r>
          </a:p>
          <a:p>
            <a:pPr>
              <a:buClr>
                <a:schemeClr val="accent1">
                  <a:lumMod val="50000"/>
                </a:schemeClr>
              </a:buClr>
            </a:pPr>
            <a:r>
              <a:rPr lang="en-US" dirty="0"/>
              <a:t>I also have an interest in the availability of culturally specific fruits and vegetables in retail food stores</a:t>
            </a:r>
          </a:p>
          <a:p>
            <a:pPr>
              <a:buClr>
                <a:schemeClr val="accent1">
                  <a:lumMod val="50000"/>
                </a:schemeClr>
              </a:buClr>
            </a:pPr>
            <a:r>
              <a:rPr lang="en-US" b="1" dirty="0"/>
              <a:t> </a:t>
            </a:r>
            <a:r>
              <a:rPr lang="en-US" dirty="0"/>
              <a:t>And a basic interest in tropical plants</a:t>
            </a:r>
            <a:endParaRPr lang="en-US" dirty="0" smtClean="0"/>
          </a:p>
          <a:p>
            <a:pPr marL="0" indent="0">
              <a:buClr>
                <a:schemeClr val="accent1">
                  <a:lumMod val="50000"/>
                </a:schemeClr>
              </a:buClr>
              <a:buNone/>
            </a:pPr>
            <a:endParaRPr lang="en-US" dirty="0"/>
          </a:p>
          <a:p>
            <a:pPr marL="109728" indent="0" algn="ctr">
              <a:buNone/>
            </a:pPr>
            <a:endParaRPr lang="en-US" b="1" u="sng" dirty="0" smtClean="0">
              <a:solidFill>
                <a:schemeClr val="accent1">
                  <a:lumMod val="50000"/>
                </a:schemeClr>
              </a:solidFill>
              <a:effectLst/>
              <a:ea typeface="Tahoma" panose="020B0604030504040204" pitchFamily="34" charset="0"/>
              <a:cs typeface="Tahoma" panose="020B0604030504040204" pitchFamily="34" charset="0"/>
            </a:endParaRPr>
          </a:p>
        </p:txBody>
      </p:sp>
      <p:sp>
        <p:nvSpPr>
          <p:cNvPr id="56" name="Text Placeholder 3">
            <a:extLst>
              <a:ext uri="{FF2B5EF4-FFF2-40B4-BE49-F238E27FC236}">
                <a16:creationId xmlns:a16="http://schemas.microsoft.com/office/drawing/2014/main" id="{17760BAA-742D-1B41-9C86-DBE5627CA090}"/>
              </a:ext>
            </a:extLst>
          </p:cNvPr>
          <p:cNvSpPr txBox="1">
            <a:spLocks/>
          </p:cNvSpPr>
          <p:nvPr/>
        </p:nvSpPr>
        <p:spPr>
          <a:xfrm>
            <a:off x="520988" y="1825625"/>
            <a:ext cx="83788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grpSp>
        <p:nvGrpSpPr>
          <p:cNvPr id="17" name="Group 16"/>
          <p:cNvGrpSpPr/>
          <p:nvPr/>
        </p:nvGrpSpPr>
        <p:grpSpPr>
          <a:xfrm>
            <a:off x="9136685" y="-76302"/>
            <a:ext cx="3668917" cy="6934302"/>
            <a:chOff x="9136685" y="-76302"/>
            <a:chExt cx="3668917" cy="6934302"/>
          </a:xfrm>
        </p:grpSpPr>
        <p:grpSp>
          <p:nvGrpSpPr>
            <p:cNvPr id="19" name="Group 18"/>
            <p:cNvGrpSpPr/>
            <p:nvPr/>
          </p:nvGrpSpPr>
          <p:grpSpPr>
            <a:xfrm>
              <a:off x="9136685" y="-8792"/>
              <a:ext cx="3140194" cy="6866792"/>
              <a:chOff x="9136685" y="-8792"/>
              <a:chExt cx="3140194" cy="6866792"/>
            </a:xfrm>
          </p:grpSpPr>
          <p:grpSp>
            <p:nvGrpSpPr>
              <p:cNvPr id="21" name="Group 20">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23" name="Rectangle 22">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136685" y="-76302"/>
              <a:ext cx="3668917" cy="3668917"/>
            </a:xfrm>
            <a:prstGeom prst="rect">
              <a:avLst/>
            </a:prstGeom>
          </p:spPr>
        </p:pic>
      </p:grpSp>
      <p:sp>
        <p:nvSpPr>
          <p:cNvPr id="3" name="Rectangle 2"/>
          <p:cNvSpPr/>
          <p:nvPr/>
        </p:nvSpPr>
        <p:spPr>
          <a:xfrm>
            <a:off x="9578742" y="3189586"/>
            <a:ext cx="2726867" cy="2031325"/>
          </a:xfrm>
          <a:prstGeom prst="rect">
            <a:avLst/>
          </a:prstGeom>
        </p:spPr>
        <p:txBody>
          <a:bodyPr wrap="square">
            <a:spAutoFit/>
          </a:bodyPr>
          <a:lstStyle/>
          <a:p>
            <a:pPr algn="ctr"/>
            <a:endParaRPr lang="en-US" b="1" u="sng" dirty="0" smtClean="0">
              <a:solidFill>
                <a:schemeClr val="bg1"/>
              </a:solidFill>
            </a:endParaRPr>
          </a:p>
          <a:p>
            <a:pPr algn="ctr"/>
            <a:r>
              <a:rPr lang="en-US" b="1" u="sng" dirty="0" smtClean="0">
                <a:solidFill>
                  <a:schemeClr val="bg1"/>
                </a:solidFill>
              </a:rPr>
              <a:t>Biography</a:t>
            </a:r>
          </a:p>
          <a:p>
            <a:r>
              <a:rPr lang="en-US" b="1" dirty="0">
                <a:solidFill>
                  <a:prstClr val="white"/>
                </a:solidFill>
              </a:rPr>
              <a:t>Ph.D</a:t>
            </a:r>
            <a:r>
              <a:rPr lang="en-US" dirty="0">
                <a:solidFill>
                  <a:prstClr val="white"/>
                </a:solidFill>
              </a:rPr>
              <a:t>. - Plant Science, University of Georgia </a:t>
            </a:r>
            <a:r>
              <a:rPr lang="en-US" dirty="0" smtClean="0">
                <a:solidFill>
                  <a:prstClr val="white"/>
                </a:solidFill>
              </a:rPr>
              <a:t>1992</a:t>
            </a:r>
            <a:r>
              <a:rPr lang="en-US" dirty="0">
                <a:solidFill>
                  <a:prstClr val="white"/>
                </a:solidFill>
              </a:rPr>
              <a:t/>
            </a:r>
            <a:br>
              <a:rPr lang="en-US" dirty="0">
                <a:solidFill>
                  <a:prstClr val="white"/>
                </a:solidFill>
              </a:rPr>
            </a:br>
            <a:r>
              <a:rPr lang="en-US" b="1" dirty="0">
                <a:solidFill>
                  <a:prstClr val="white"/>
                </a:solidFill>
              </a:rPr>
              <a:t>B.S.  </a:t>
            </a:r>
            <a:r>
              <a:rPr lang="en-US" i="1" dirty="0">
                <a:solidFill>
                  <a:prstClr val="white"/>
                </a:solidFill>
              </a:rPr>
              <a:t>With honors </a:t>
            </a:r>
            <a:r>
              <a:rPr lang="en-US" dirty="0">
                <a:solidFill>
                  <a:prstClr val="white"/>
                </a:solidFill>
              </a:rPr>
              <a:t>– Biology, Indiana University 1986</a:t>
            </a:r>
          </a:p>
          <a:p>
            <a:pPr algn="ctr"/>
            <a:endParaRPr lang="en-US" b="1" u="sng" dirty="0" smtClean="0">
              <a:solidFill>
                <a:schemeClr val="bg1"/>
              </a:solidFill>
            </a:endParaRPr>
          </a:p>
        </p:txBody>
      </p:sp>
      <p:pic>
        <p:nvPicPr>
          <p:cNvPr id="18" name="Picture 1"/>
          <p:cNvPicPr>
            <a:picLocks noChangeAspect="1" noChangeArrowheads="1"/>
          </p:cNvPicPr>
          <p:nvPr/>
        </p:nvPicPr>
        <p:blipFill>
          <a:blip r:embed="rId5" cstate="print"/>
          <a:srcRect/>
          <a:stretch>
            <a:fillRect/>
          </a:stretch>
        </p:blipFill>
        <p:spPr bwMode="auto">
          <a:xfrm>
            <a:off x="10250361" y="1107281"/>
            <a:ext cx="1426924" cy="179863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12" name="AutoShape 2" descr="Image result for pineappl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72" name="Picture 8" descr="Pineapple 4 by Firkin"/>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450721" y="5080416"/>
            <a:ext cx="781154" cy="1524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41487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3" y="96966"/>
            <a:ext cx="8378529" cy="1027257"/>
          </a:xfrm>
        </p:spPr>
        <p:txBody>
          <a:bodyPr/>
          <a:lstStyle/>
          <a:p>
            <a:r>
              <a:rPr lang="en-US" dirty="0">
                <a:solidFill>
                  <a:schemeClr val="accent5">
                    <a:lumMod val="50000"/>
                  </a:schemeClr>
                </a:solidFill>
                <a:latin typeface="Rockwell" panose="02060603020205020403" pitchFamily="18" charset="0"/>
              </a:rPr>
              <a:t>Research </a:t>
            </a:r>
            <a:r>
              <a:rPr lang="en-US" dirty="0" smtClean="0">
                <a:solidFill>
                  <a:schemeClr val="accent5">
                    <a:lumMod val="50000"/>
                  </a:schemeClr>
                </a:solidFill>
                <a:latin typeface="Rockwell" panose="02060603020205020403" pitchFamily="18" charset="0"/>
              </a:rPr>
              <a:t>by Dr. Wyatt</a:t>
            </a:r>
            <a:endParaRPr lang="en-US" dirty="0">
              <a:solidFill>
                <a:schemeClr val="accent5">
                  <a:lumMod val="50000"/>
                </a:schemeClr>
              </a:solidFill>
              <a:latin typeface="Rockwell" panose="02060603020205020403" pitchFamily="18" charset="0"/>
            </a:endParaRPr>
          </a:p>
        </p:txBody>
      </p:sp>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214030" cy="6858000"/>
            <a:chOff x="9055676" y="0"/>
            <a:chExt cx="3214030" cy="6858000"/>
          </a:xfrm>
        </p:grpSpPr>
        <p:sp>
          <p:nvSpPr>
            <p:cNvPr id="4" name="Rectangle 3">
              <a:extLst>
                <a:ext uri="{FF2B5EF4-FFF2-40B4-BE49-F238E27FC236}">
                  <a16:creationId xmlns:a16="http://schemas.microsoft.com/office/drawing/2014/main" id="{403AE892-EBD6-40F1-851B-FEADBD59429F}"/>
                </a:ext>
              </a:extLst>
            </p:cNvPr>
            <p:cNvSpPr/>
            <p:nvPr/>
          </p:nvSpPr>
          <p:spPr>
            <a:xfrm>
              <a:off x="9299638"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Rounded Corners 8">
            <a:extLst>
              <a:ext uri="{FF2B5EF4-FFF2-40B4-BE49-F238E27FC236}">
                <a16:creationId xmlns:a16="http://schemas.microsoft.com/office/drawing/2014/main" id="{5D83E472-316B-42B5-9901-2C007C5B7144}"/>
              </a:ext>
              <a:ext uri="{C183D7F6-B498-43B3-948B-1728B52AA6E4}">
                <adec:decorative xmlns="" xmlns:adec="http://schemas.microsoft.com/office/drawing/2017/decorative" val="1"/>
              </a:ext>
            </a:extLst>
          </p:cNvPr>
          <p:cNvSpPr/>
          <p:nvPr/>
        </p:nvSpPr>
        <p:spPr>
          <a:xfrm rot="5400000">
            <a:off x="4901217" y="1706528"/>
            <a:ext cx="2268675" cy="1832578"/>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9463B806-86C1-44AC-8470-6E6761DC7613}"/>
              </a:ext>
              <a:ext uri="{C183D7F6-B498-43B3-948B-1728B52AA6E4}">
                <adec:decorative xmlns="" xmlns:adec="http://schemas.microsoft.com/office/drawing/2017/decorative" val="1"/>
              </a:ext>
            </a:extLst>
          </p:cNvPr>
          <p:cNvSpPr/>
          <p:nvPr/>
        </p:nvSpPr>
        <p:spPr>
          <a:xfrm rot="5400000">
            <a:off x="4951269" y="3883575"/>
            <a:ext cx="2268675" cy="201583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EE42B7D-A1DC-4708-8147-D9D746BA73E8}"/>
              </a:ext>
              <a:ext uri="{C183D7F6-B498-43B3-948B-1728B52AA6E4}">
                <adec:decorative xmlns="" xmlns:adec="http://schemas.microsoft.com/office/drawing/2017/decorative" val="1"/>
              </a:ext>
            </a:extLst>
          </p:cNvPr>
          <p:cNvSpPr/>
          <p:nvPr/>
        </p:nvSpPr>
        <p:spPr>
          <a:xfrm>
            <a:off x="3472300" y="1768455"/>
            <a:ext cx="2268675" cy="20158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86051D9B-1137-438D-A466-460D44ED3361}"/>
              </a:ext>
              <a:ext uri="{C183D7F6-B498-43B3-948B-1728B52AA6E4}">
                <adec:decorative xmlns="" xmlns:adec="http://schemas.microsoft.com/office/drawing/2017/decorative" val="1"/>
              </a:ext>
            </a:extLst>
          </p:cNvPr>
          <p:cNvSpPr/>
          <p:nvPr/>
        </p:nvSpPr>
        <p:spPr>
          <a:xfrm>
            <a:off x="6426359" y="1768455"/>
            <a:ext cx="2268675" cy="20158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1B674D5-C064-4DDD-8FE9-D8801F4C0A04}"/>
              </a:ext>
            </a:extLst>
          </p:cNvPr>
          <p:cNvSpPr txBox="1"/>
          <p:nvPr/>
        </p:nvSpPr>
        <p:spPr>
          <a:xfrm>
            <a:off x="3614305" y="3784291"/>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1" name="TextBox 20">
            <a:extLst>
              <a:ext uri="{FF2B5EF4-FFF2-40B4-BE49-F238E27FC236}">
                <a16:creationId xmlns:a16="http://schemas.microsoft.com/office/drawing/2014/main" id="{CAA0715F-CA2B-4594-91FD-D8C6E5E10965}"/>
              </a:ext>
            </a:extLst>
          </p:cNvPr>
          <p:cNvSpPr txBox="1"/>
          <p:nvPr/>
        </p:nvSpPr>
        <p:spPr>
          <a:xfrm>
            <a:off x="6565863" y="3810842"/>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2" name="Rectangle: Rounded Corners 21">
            <a:extLst>
              <a:ext uri="{FF2B5EF4-FFF2-40B4-BE49-F238E27FC236}">
                <a16:creationId xmlns:a16="http://schemas.microsoft.com/office/drawing/2014/main" id="{2DDD40F6-2362-4667-BF5E-80F684666948}"/>
              </a:ext>
              <a:ext uri="{C183D7F6-B498-43B3-948B-1728B52AA6E4}">
                <adec:decorative xmlns="" xmlns:adec="http://schemas.microsoft.com/office/drawing/2017/decorative" val="1"/>
              </a:ext>
            </a:extLst>
          </p:cNvPr>
          <p:cNvSpPr/>
          <p:nvPr/>
        </p:nvSpPr>
        <p:spPr>
          <a:xfrm>
            <a:off x="6370726" y="3730019"/>
            <a:ext cx="2299161" cy="201583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EE47BD82-D8BD-4FB4-9086-D3AD4D447A51}"/>
              </a:ext>
              <a:ext uri="{C183D7F6-B498-43B3-948B-1728B52AA6E4}">
                <adec:decorative xmlns="" xmlns:adec="http://schemas.microsoft.com/office/drawing/2017/decorative" val="1"/>
              </a:ext>
            </a:extLst>
          </p:cNvPr>
          <p:cNvSpPr/>
          <p:nvPr/>
        </p:nvSpPr>
        <p:spPr>
          <a:xfrm>
            <a:off x="3411006" y="3730019"/>
            <a:ext cx="2268675" cy="201583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1352" y="1286828"/>
            <a:ext cx="3511093" cy="5539978"/>
          </a:xfrm>
          <a:prstGeom prst="rect">
            <a:avLst/>
          </a:prstGeom>
          <a:noFill/>
        </p:spPr>
        <p:txBody>
          <a:bodyPr wrap="square" rtlCol="0">
            <a:spAutoFit/>
          </a:bodyPr>
          <a:lstStyle/>
          <a:p>
            <a:pPr lvl="1" algn="ctr" fontAlgn="base"/>
            <a:r>
              <a:rPr lang="en-US" b="1" dirty="0" smtClean="0">
                <a:solidFill>
                  <a:schemeClr val="accent1">
                    <a:lumMod val="50000"/>
                  </a:schemeClr>
                </a:solidFill>
              </a:rPr>
              <a:t>​</a:t>
            </a:r>
            <a:endParaRPr lang="en-US" b="1" dirty="0">
              <a:solidFill>
                <a:schemeClr val="accent1">
                  <a:lumMod val="50000"/>
                </a:schemeClr>
              </a:solidFill>
            </a:endParaRPr>
          </a:p>
          <a:p>
            <a:endParaRPr lang="en-US" dirty="0"/>
          </a:p>
          <a:p>
            <a:pPr>
              <a:buClr>
                <a:schemeClr val="accent1">
                  <a:lumMod val="50000"/>
                </a:schemeClr>
              </a:buClr>
              <a:buFont typeface="Arial" pitchFamily="34" charset="0"/>
              <a:buChar char="•"/>
            </a:pPr>
            <a:r>
              <a:rPr lang="en-US" sz="2000" dirty="0">
                <a:solidFill>
                  <a:prstClr val="black"/>
                </a:solidFill>
              </a:rPr>
              <a:t> Use Next-Gen Sequencing to examine gene expression in four different types of Bromeliads</a:t>
            </a:r>
            <a:r>
              <a:rPr lang="en-US" sz="2000" dirty="0" smtClean="0">
                <a:solidFill>
                  <a:prstClr val="black"/>
                </a:solidFill>
              </a:rPr>
              <a:t>.</a:t>
            </a:r>
          </a:p>
          <a:p>
            <a:pPr>
              <a:buClr>
                <a:schemeClr val="accent1">
                  <a:lumMod val="50000"/>
                </a:schemeClr>
              </a:buClr>
              <a:buFont typeface="Arial" pitchFamily="34" charset="0"/>
              <a:buChar char="•"/>
            </a:pPr>
            <a:r>
              <a:rPr lang="en-US" sz="2000" dirty="0">
                <a:solidFill>
                  <a:prstClr val="black"/>
                </a:solidFill>
              </a:rPr>
              <a:t>Although the importance of culture in shaping individual dietary behaviors is well-documented, cultural food preferences have received limited attention in research in the food environment. This study will assess the availability of culturally specific fruits and vegetables in retail food stores located in Bowling Green KY</a:t>
            </a:r>
            <a:r>
              <a:rPr lang="en-US" sz="2000" dirty="0" smtClean="0">
                <a:solidFill>
                  <a:prstClr val="black"/>
                </a:solidFill>
              </a:rPr>
              <a:t>.</a:t>
            </a:r>
            <a:endParaRPr lang="en-US" sz="2000" dirty="0"/>
          </a:p>
          <a:p>
            <a:endParaRPr lang="en-US" dirty="0">
              <a:solidFill>
                <a:prstClr val="black"/>
              </a:solidFill>
            </a:endParaRPr>
          </a:p>
        </p:txBody>
      </p:sp>
      <p:cxnSp>
        <p:nvCxnSpPr>
          <p:cNvPr id="32" name="Straight Connector 31">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flipH="1">
            <a:off x="521283" y="1768455"/>
            <a:ext cx="2688959"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17" name="TextBox 16"/>
          <p:cNvSpPr txBox="1"/>
          <p:nvPr/>
        </p:nvSpPr>
        <p:spPr>
          <a:xfrm>
            <a:off x="118058" y="1279654"/>
            <a:ext cx="3462223" cy="461665"/>
          </a:xfrm>
          <a:prstGeom prst="rect">
            <a:avLst/>
          </a:prstGeom>
          <a:noFill/>
        </p:spPr>
        <p:txBody>
          <a:bodyPr wrap="square" rtlCol="0">
            <a:spAutoFit/>
          </a:bodyPr>
          <a:lstStyle/>
          <a:p>
            <a:pPr algn="ctr"/>
            <a:r>
              <a:rPr lang="en-US" sz="2400" b="1" dirty="0">
                <a:solidFill>
                  <a:schemeClr val="accent1">
                    <a:lumMod val="50000"/>
                  </a:schemeClr>
                </a:solidFill>
              </a:rPr>
              <a:t>Current </a:t>
            </a:r>
            <a:r>
              <a:rPr lang="en-US" sz="2400" b="1" dirty="0" smtClean="0">
                <a:solidFill>
                  <a:schemeClr val="accent1">
                    <a:lumMod val="50000"/>
                  </a:schemeClr>
                </a:solidFill>
              </a:rPr>
              <a:t>Projects</a:t>
            </a:r>
            <a:endParaRPr lang="en-US" sz="2400" dirty="0"/>
          </a:p>
        </p:txBody>
      </p:sp>
      <p:sp>
        <p:nvSpPr>
          <p:cNvPr id="11" name="Rectangle 10"/>
          <p:cNvSpPr/>
          <p:nvPr/>
        </p:nvSpPr>
        <p:spPr>
          <a:xfrm>
            <a:off x="9552085" y="2549330"/>
            <a:ext cx="2804555" cy="1200329"/>
          </a:xfrm>
          <a:prstGeom prst="rect">
            <a:avLst/>
          </a:prstGeom>
        </p:spPr>
        <p:txBody>
          <a:bodyPr wrap="square">
            <a:spAutoFit/>
          </a:bodyPr>
          <a:lstStyle/>
          <a:p>
            <a:r>
              <a:rPr lang="en-US" dirty="0">
                <a:solidFill>
                  <a:schemeClr val="bg1"/>
                </a:solidFill>
              </a:rPr>
              <a:t>Interested in </a:t>
            </a:r>
            <a:r>
              <a:rPr lang="en-US" b="1" dirty="0">
                <a:solidFill>
                  <a:schemeClr val="bg1"/>
                </a:solidFill>
              </a:rPr>
              <a:t>Graduate </a:t>
            </a:r>
            <a:r>
              <a:rPr lang="en-US" dirty="0">
                <a:solidFill>
                  <a:schemeClr val="bg1"/>
                </a:solidFill>
              </a:rPr>
              <a:t>or</a:t>
            </a:r>
            <a:r>
              <a:rPr lang="en-US" b="1" dirty="0">
                <a:solidFill>
                  <a:schemeClr val="bg1"/>
                </a:solidFill>
              </a:rPr>
              <a:t> Undergraduate Research </a:t>
            </a:r>
            <a:r>
              <a:rPr lang="en-US" dirty="0">
                <a:solidFill>
                  <a:schemeClr val="bg1"/>
                </a:solidFill>
              </a:rPr>
              <a:t>with Dr. </a:t>
            </a:r>
            <a:r>
              <a:rPr lang="en-US" dirty="0" smtClean="0">
                <a:solidFill>
                  <a:schemeClr val="bg1"/>
                </a:solidFill>
              </a:rPr>
              <a:t>Wyatt? </a:t>
            </a:r>
            <a:r>
              <a:rPr lang="en-US" dirty="0">
                <a:solidFill>
                  <a:schemeClr val="bg1"/>
                </a:solidFill>
              </a:rPr>
              <a:t>Email </a:t>
            </a:r>
            <a:r>
              <a:rPr lang="en-US" dirty="0" smtClean="0">
                <a:solidFill>
                  <a:schemeClr val="bg1"/>
                </a:solidFill>
              </a:rPr>
              <a:t>him at: </a:t>
            </a:r>
            <a:r>
              <a:rPr lang="en-US" b="1" dirty="0">
                <a:solidFill>
                  <a:schemeClr val="bg1"/>
                </a:solidFill>
              </a:rPr>
              <a:t>r</a:t>
            </a:r>
            <a:r>
              <a:rPr lang="en-US" b="1" dirty="0" smtClean="0">
                <a:solidFill>
                  <a:schemeClr val="bg1"/>
                </a:solidFill>
              </a:rPr>
              <a:t>obert.wyatt@wku.edu</a:t>
            </a:r>
            <a:r>
              <a:rPr lang="en-US" dirty="0" smtClean="0">
                <a:solidFill>
                  <a:schemeClr val="bg1"/>
                </a:solidFill>
              </a:rPr>
              <a:t>!</a:t>
            </a:r>
            <a:endParaRPr lang="en-US" b="1" dirty="0">
              <a:solidFill>
                <a:schemeClr val="bg1"/>
              </a:solidFill>
            </a:endParaRPr>
          </a:p>
        </p:txBody>
      </p:sp>
      <p:pic>
        <p:nvPicPr>
          <p:cNvPr id="28" name="Picture 6" descr="http://www.photomazza.com/IMG/jpg_Ananas_comosus.jpg"/>
          <p:cNvPicPr>
            <a:picLocks noChangeAspect="1" noChangeArrowheads="1"/>
          </p:cNvPicPr>
          <p:nvPr/>
        </p:nvPicPr>
        <p:blipFill>
          <a:blip r:embed="rId2" cstate="print"/>
          <a:srcRect/>
          <a:stretch>
            <a:fillRect/>
          </a:stretch>
        </p:blipFill>
        <p:spPr bwMode="auto">
          <a:xfrm>
            <a:off x="4037108" y="2010342"/>
            <a:ext cx="1016469" cy="152622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3" name="Picture 11"/>
          <p:cNvPicPr>
            <a:picLocks noChangeAspect="1" noChangeArrowheads="1"/>
          </p:cNvPicPr>
          <p:nvPr/>
        </p:nvPicPr>
        <p:blipFill>
          <a:blip r:embed="rId3" cstate="print"/>
          <a:srcRect/>
          <a:stretch>
            <a:fillRect/>
          </a:stretch>
        </p:blipFill>
        <p:spPr bwMode="auto">
          <a:xfrm>
            <a:off x="6851923" y="3925651"/>
            <a:ext cx="1412541" cy="162457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5" name="Picture 10" descr="https://encrypted-tbn3.gstatic.com/images?q=tbn:ANd9GcSFxnx-C_Es7rAafHVC1rPZSbO4fTbs6d4uOXKDxH5MkmQbzNYLZw">
            <a:hlinkClick r:id="rId4"/>
          </p:cNvPr>
          <p:cNvPicPr>
            <a:picLocks noChangeAspect="1" noChangeArrowheads="1"/>
          </p:cNvPicPr>
          <p:nvPr/>
        </p:nvPicPr>
        <p:blipFill>
          <a:blip r:embed="rId5" cstate="print"/>
          <a:srcRect/>
          <a:stretch>
            <a:fillRect/>
          </a:stretch>
        </p:blipFill>
        <p:spPr bwMode="auto">
          <a:xfrm>
            <a:off x="3943963" y="3823552"/>
            <a:ext cx="1202758" cy="180575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6" name="Picture 2" descr="http://t2.gstatic.com/images?q=tbn:ANd9GcSqqVa3yHKPIT4N2iP466_EzgtqfEfdMChRG46snMaJjGT7vs0o">
            <a:hlinkClick r:id="rId6"/>
          </p:cNvPr>
          <p:cNvPicPr>
            <a:picLocks noChangeAspect="1" noChangeArrowheads="1"/>
          </p:cNvPicPr>
          <p:nvPr/>
        </p:nvPicPr>
        <p:blipFill>
          <a:blip r:embed="rId7" cstate="print"/>
          <a:srcRect/>
          <a:stretch>
            <a:fillRect/>
          </a:stretch>
        </p:blipFill>
        <p:spPr bwMode="auto">
          <a:xfrm>
            <a:off x="6826986" y="1993513"/>
            <a:ext cx="1473595" cy="155064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0242" name="Picture 2" descr="Image result for fruit clipart bow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29978" y="3810842"/>
            <a:ext cx="2858111" cy="285811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pineapple clipart"/>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678126" y="77454"/>
            <a:ext cx="2404399" cy="2404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30218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7799" y="355063"/>
            <a:ext cx="10515600" cy="1325563"/>
          </a:xfrm>
        </p:spPr>
        <p:txBody>
          <a:bodyPr>
            <a:normAutofit/>
          </a:bodyPr>
          <a:lstStyle/>
          <a:p>
            <a:pPr algn="ctr"/>
            <a:r>
              <a:rPr lang="en-US" sz="5400" b="1" dirty="0" smtClean="0">
                <a:solidFill>
                  <a:schemeClr val="bg1"/>
                </a:solidFill>
                <a:latin typeface="Rockwell" panose="02060603020205020403" pitchFamily="18" charset="0"/>
              </a:rPr>
              <a:t>Biology Staff Members</a:t>
            </a:r>
            <a:endParaRPr lang="en-US" sz="5400" b="1" dirty="0">
              <a:solidFill>
                <a:schemeClr val="bg1"/>
              </a:solidFill>
              <a:latin typeface="Rockwell" panose="02060603020205020403" pitchFamily="18" charset="0"/>
            </a:endParaRPr>
          </a:p>
        </p:txBody>
      </p:sp>
      <p:pic>
        <p:nvPicPr>
          <p:cNvPr id="16" name="Content Placeholder 1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7799" y="2099899"/>
            <a:ext cx="2140221" cy="269667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7" name="Content Placeholder 1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779134" y="2097724"/>
            <a:ext cx="2140221" cy="269667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7401" y="2110104"/>
            <a:ext cx="2140857" cy="269748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6431" y="2135599"/>
            <a:ext cx="2140221" cy="269667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20" name="TextBox 19"/>
          <p:cNvSpPr txBox="1"/>
          <p:nvPr/>
        </p:nvSpPr>
        <p:spPr>
          <a:xfrm>
            <a:off x="647799" y="5655534"/>
            <a:ext cx="2094804" cy="369332"/>
          </a:xfrm>
          <a:prstGeom prst="rect">
            <a:avLst/>
          </a:prstGeom>
          <a:noFill/>
        </p:spPr>
        <p:txBody>
          <a:bodyPr wrap="none" rtlCol="0">
            <a:spAutoFit/>
          </a:bodyPr>
          <a:lstStyle/>
          <a:p>
            <a:r>
              <a:rPr lang="en-US" b="1" dirty="0" smtClean="0">
                <a:solidFill>
                  <a:schemeClr val="bg1"/>
                </a:solidFill>
              </a:rPr>
              <a:t>Dr. John Andersland</a:t>
            </a:r>
            <a:endParaRPr lang="en-US" b="1" dirty="0">
              <a:solidFill>
                <a:schemeClr val="bg1"/>
              </a:solidFill>
            </a:endParaRPr>
          </a:p>
        </p:txBody>
      </p:sp>
      <p:sp>
        <p:nvSpPr>
          <p:cNvPr id="21" name="TextBox 20"/>
          <p:cNvSpPr txBox="1"/>
          <p:nvPr/>
        </p:nvSpPr>
        <p:spPr>
          <a:xfrm>
            <a:off x="3910135" y="5676991"/>
            <a:ext cx="1876411" cy="369332"/>
          </a:xfrm>
          <a:prstGeom prst="rect">
            <a:avLst/>
          </a:prstGeom>
          <a:noFill/>
        </p:spPr>
        <p:txBody>
          <a:bodyPr wrap="none" rtlCol="0">
            <a:spAutoFit/>
          </a:bodyPr>
          <a:lstStyle/>
          <a:p>
            <a:r>
              <a:rPr lang="en-US" b="1" dirty="0">
                <a:solidFill>
                  <a:schemeClr val="bg1"/>
                </a:solidFill>
              </a:rPr>
              <a:t>M</a:t>
            </a:r>
            <a:r>
              <a:rPr lang="en-US" b="1" dirty="0" smtClean="0">
                <a:solidFill>
                  <a:schemeClr val="bg1"/>
                </a:solidFill>
              </a:rPr>
              <a:t>r. Mark Clauson</a:t>
            </a:r>
            <a:endParaRPr lang="en-US" b="1" dirty="0">
              <a:solidFill>
                <a:schemeClr val="bg1"/>
              </a:solidFill>
            </a:endParaRPr>
          </a:p>
        </p:txBody>
      </p:sp>
      <p:sp>
        <p:nvSpPr>
          <p:cNvPr id="22" name="TextBox 21"/>
          <p:cNvSpPr txBox="1"/>
          <p:nvPr/>
        </p:nvSpPr>
        <p:spPr>
          <a:xfrm>
            <a:off x="6660580" y="5683716"/>
            <a:ext cx="2258439" cy="369332"/>
          </a:xfrm>
          <a:prstGeom prst="rect">
            <a:avLst/>
          </a:prstGeom>
          <a:noFill/>
        </p:spPr>
        <p:txBody>
          <a:bodyPr wrap="none" rtlCol="0">
            <a:spAutoFit/>
          </a:bodyPr>
          <a:lstStyle/>
          <a:p>
            <a:r>
              <a:rPr lang="en-US" b="1" dirty="0" smtClean="0">
                <a:solidFill>
                  <a:schemeClr val="bg1"/>
                </a:solidFill>
              </a:rPr>
              <a:t>Ms. Jessica Dunnegan</a:t>
            </a:r>
            <a:endParaRPr lang="en-US" b="1" dirty="0">
              <a:solidFill>
                <a:schemeClr val="bg1"/>
              </a:solidFill>
            </a:endParaRPr>
          </a:p>
        </p:txBody>
      </p:sp>
      <p:sp>
        <p:nvSpPr>
          <p:cNvPr id="23" name="TextBox 22"/>
          <p:cNvSpPr txBox="1"/>
          <p:nvPr/>
        </p:nvSpPr>
        <p:spPr>
          <a:xfrm>
            <a:off x="9704523" y="5683716"/>
            <a:ext cx="2115003" cy="369332"/>
          </a:xfrm>
          <a:prstGeom prst="rect">
            <a:avLst/>
          </a:prstGeom>
          <a:noFill/>
        </p:spPr>
        <p:txBody>
          <a:bodyPr wrap="none" rtlCol="0">
            <a:spAutoFit/>
          </a:bodyPr>
          <a:lstStyle/>
          <a:p>
            <a:r>
              <a:rPr lang="en-US" b="1" dirty="0" smtClean="0">
                <a:solidFill>
                  <a:schemeClr val="bg1"/>
                </a:solidFill>
              </a:rPr>
              <a:t>Ms. Naomi Rowland</a:t>
            </a:r>
            <a:endParaRPr lang="en-US" b="1" dirty="0">
              <a:solidFill>
                <a:schemeClr val="bg1"/>
              </a:solidFill>
            </a:endParaRPr>
          </a:p>
        </p:txBody>
      </p:sp>
    </p:spTree>
    <p:extLst>
      <p:ext uri="{BB962C8B-B14F-4D97-AF65-F5344CB8AC3E}">
        <p14:creationId xmlns:p14="http://schemas.microsoft.com/office/powerpoint/2010/main" val="201453850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042735" y="3049684"/>
            <a:ext cx="3999839" cy="3986274"/>
          </a:xfrm>
          <a:prstGeom prst="rect">
            <a:avLst/>
          </a:prstGeom>
        </p:spPr>
      </p:pic>
      <p:pic>
        <p:nvPicPr>
          <p:cNvPr id="11" name="Graphic 10" descr="Microscope">
            <a:extLst>
              <a:ext uri="{FF2B5EF4-FFF2-40B4-BE49-F238E27FC236}">
                <a16:creationId xmlns:a16="http://schemas.microsoft.com/office/drawing/2014/main" id="{3CB00449-E308-4DF3-9CFD-9A7D30B672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338607" flipH="1">
            <a:off x="-105778" y="574566"/>
            <a:ext cx="2684499" cy="2684499"/>
          </a:xfrm>
          <a:prstGeom prst="rect">
            <a:avLst/>
          </a:prstGeom>
        </p:spPr>
      </p:pic>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465127" y="813270"/>
            <a:ext cx="9144000" cy="2387600"/>
          </a:xfrm>
        </p:spPr>
        <p:txBody>
          <a:bodyPr>
            <a:normAutofit/>
          </a:bodyPr>
          <a:lstStyle/>
          <a:p>
            <a:r>
              <a:rPr lang="en-US" sz="8000" dirty="0">
                <a:solidFill>
                  <a:schemeClr val="bg1"/>
                </a:solidFill>
                <a:latin typeface="Rockwell" panose="02060603020205020403" pitchFamily="18" charset="0"/>
              </a:rPr>
              <a:t>Meet </a:t>
            </a:r>
            <a:r>
              <a:rPr lang="en-US" sz="8000" dirty="0" smtClean="0">
                <a:solidFill>
                  <a:schemeClr val="bg1"/>
                </a:solidFill>
                <a:latin typeface="Rockwell" panose="02060603020205020403" pitchFamily="18" charset="0"/>
              </a:rPr>
              <a:t>the Biology </a:t>
            </a:r>
            <a:br>
              <a:rPr lang="en-US" sz="8000" dirty="0" smtClean="0">
                <a:solidFill>
                  <a:schemeClr val="bg1"/>
                </a:solidFill>
                <a:latin typeface="Rockwell" panose="02060603020205020403" pitchFamily="18" charset="0"/>
              </a:rPr>
            </a:br>
            <a:r>
              <a:rPr lang="en-US" sz="8000" dirty="0" smtClean="0">
                <a:solidFill>
                  <a:schemeClr val="bg1"/>
                </a:solidFill>
                <a:latin typeface="Rockwell" panose="02060603020205020403" pitchFamily="18" charset="0"/>
              </a:rPr>
              <a:t>Clubs!</a:t>
            </a:r>
            <a:endParaRPr lang="en-US" sz="8000" dirty="0">
              <a:solidFill>
                <a:schemeClr val="bg1"/>
              </a:solidFill>
              <a:latin typeface="Rockwell" panose="02060603020205020403" pitchFamily="18" charset="0"/>
            </a:endParaRP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rot="18889495">
            <a:off x="10829957" y="106604"/>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rot="20520790">
            <a:off x="10588575" y="2970642"/>
            <a:ext cx="1488402" cy="1488402"/>
          </a:xfrm>
          <a:prstGeom prst="rect">
            <a:avLst/>
          </a:prstGeom>
        </p:spPr>
      </p:pic>
      <p:pic>
        <p:nvPicPr>
          <p:cNvPr id="18" name="Picture 17"/>
          <p:cNvPicPr/>
          <p:nvPr/>
        </p:nvPicPr>
        <p:blipFill>
          <a:blip r:embed="rId16">
            <a:extLst>
              <a:ext uri="{28A0092B-C50C-407E-A947-70E740481C1C}">
                <a14:useLocalDpi xmlns:a14="http://schemas.microsoft.com/office/drawing/2010/main" val="0"/>
              </a:ext>
            </a:extLst>
          </a:blip>
          <a:stretch>
            <a:fillRect/>
          </a:stretch>
        </p:blipFill>
        <p:spPr>
          <a:xfrm>
            <a:off x="5256077" y="4414586"/>
            <a:ext cx="1562100" cy="1479009"/>
          </a:xfrm>
          <a:prstGeom prst="rect">
            <a:avLst/>
          </a:prstGeom>
          <a:ln w="38100" cap="sq">
            <a:solidFill>
              <a:schemeClr val="bg2">
                <a:lumMod val="75000"/>
              </a:schemeClr>
            </a:solidFill>
            <a:prstDash val="solid"/>
            <a:miter lim="800000"/>
          </a:ln>
          <a:effectLst>
            <a:outerShdw blurRad="50800" dist="38100" dir="2700000" algn="tl" rotWithShape="0">
              <a:srgbClr val="000000">
                <a:alpha val="43000"/>
              </a:srgbClr>
            </a:outerShdw>
          </a:effectLst>
        </p:spPr>
      </p:pic>
      <p:pic>
        <p:nvPicPr>
          <p:cNvPr id="26" name="Picture 6" descr="Image result for cute vet clipART TRANSPARENT"/>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72352" y="4652482"/>
            <a:ext cx="1767127" cy="176712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8"/>
          <a:stretch>
            <a:fillRect/>
          </a:stretch>
        </p:blipFill>
        <p:spPr>
          <a:xfrm rot="2258374">
            <a:off x="9442914" y="2400530"/>
            <a:ext cx="1203573" cy="176694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8" name="Picture 27"/>
          <p:cNvPicPr>
            <a:picLocks noChangeAspect="1"/>
          </p:cNvPicPr>
          <p:nvPr/>
        </p:nvPicPr>
        <p:blipFill>
          <a:blip r:embed="rId19"/>
          <a:stretch>
            <a:fillRect/>
          </a:stretch>
        </p:blipFill>
        <p:spPr>
          <a:xfrm rot="19610519">
            <a:off x="783800" y="3783257"/>
            <a:ext cx="1742304" cy="220691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9" name="Picture 2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9445282">
            <a:off x="2825612" y="4665767"/>
            <a:ext cx="1740557" cy="1740557"/>
          </a:xfrm>
          <a:prstGeom prst="rect">
            <a:avLst/>
          </a:prstGeom>
        </p:spPr>
      </p:pic>
    </p:spTree>
    <p:extLst>
      <p:ext uri="{BB962C8B-B14F-4D97-AF65-F5344CB8AC3E}">
        <p14:creationId xmlns:p14="http://schemas.microsoft.com/office/powerpoint/2010/main" val="34613050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475273" y="681037"/>
            <a:ext cx="8378529" cy="1325563"/>
          </a:xfrm>
        </p:spPr>
        <p:txBody>
          <a:bodyPr>
            <a:normAutofit/>
          </a:bodyPr>
          <a:lstStyle/>
          <a:p>
            <a:r>
              <a:rPr lang="en-US" dirty="0" smtClean="0">
                <a:solidFill>
                  <a:schemeClr val="accent5">
                    <a:lumMod val="50000"/>
                  </a:schemeClr>
                </a:solidFill>
                <a:latin typeface="Rockwell" panose="02060603020205020403" pitchFamily="18" charset="0"/>
              </a:rPr>
              <a:t>Beta </a:t>
            </a:r>
            <a:r>
              <a:rPr lang="en-US" dirty="0" err="1" smtClean="0">
                <a:solidFill>
                  <a:schemeClr val="accent5">
                    <a:lumMod val="50000"/>
                  </a:schemeClr>
                </a:solidFill>
                <a:latin typeface="Rockwell" panose="02060603020205020403" pitchFamily="18" charset="0"/>
              </a:rPr>
              <a:t>Beta</a:t>
            </a:r>
            <a:r>
              <a:rPr lang="en-US" dirty="0" smtClean="0">
                <a:solidFill>
                  <a:schemeClr val="accent5">
                    <a:lumMod val="50000"/>
                  </a:schemeClr>
                </a:solidFill>
                <a:latin typeface="Rockwell" panose="02060603020205020403" pitchFamily="18" charset="0"/>
              </a:rPr>
              <a:t> </a:t>
            </a:r>
            <a:r>
              <a:rPr lang="en-US" dirty="0" err="1" smtClean="0">
                <a:solidFill>
                  <a:schemeClr val="accent5">
                    <a:lumMod val="50000"/>
                  </a:schemeClr>
                </a:solidFill>
                <a:latin typeface="Rockwell" panose="02060603020205020403" pitchFamily="18" charset="0"/>
              </a:rPr>
              <a:t>Beta</a:t>
            </a:r>
            <a:r>
              <a:rPr lang="en-US" dirty="0" smtClean="0">
                <a:solidFill>
                  <a:schemeClr val="accent5">
                    <a:lumMod val="50000"/>
                  </a:schemeClr>
                </a:solidFill>
                <a:latin typeface="Rockwell" panose="02060603020205020403" pitchFamily="18" charset="0"/>
              </a:rPr>
              <a:t/>
            </a:r>
            <a:br>
              <a:rPr lang="en-US" dirty="0" smtClean="0">
                <a:solidFill>
                  <a:schemeClr val="accent5">
                    <a:lumMod val="50000"/>
                  </a:schemeClr>
                </a:solidFill>
                <a:latin typeface="Rockwell" panose="02060603020205020403" pitchFamily="18" charset="0"/>
              </a:rPr>
            </a:br>
            <a:r>
              <a:rPr lang="en-US" sz="2200" dirty="0" err="1" smtClean="0">
                <a:solidFill>
                  <a:schemeClr val="accent5">
                    <a:lumMod val="50000"/>
                  </a:schemeClr>
                </a:solidFill>
                <a:latin typeface="Rockwell" panose="02060603020205020403" pitchFamily="18" charset="0"/>
              </a:rPr>
              <a:t>TriBeta</a:t>
            </a:r>
            <a:endParaRPr lang="en-US" sz="1800" dirty="0">
              <a:solidFill>
                <a:schemeClr val="accent1">
                  <a:lumMod val="50000"/>
                </a:schemeClr>
              </a:solidFill>
              <a:latin typeface="Rockwell" panose="02060603020205020403" pitchFamily="18" charset="0"/>
            </a:endParaRPr>
          </a:p>
        </p:txBody>
      </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6840"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343883" y="1845895"/>
            <a:ext cx="8378825" cy="4758724"/>
          </a:xfrm>
        </p:spPr>
        <p:txBody>
          <a:bodyPr>
            <a:normAutofit/>
          </a:bodyPr>
          <a:lstStyle/>
          <a:p>
            <a:pPr>
              <a:buClr>
                <a:schemeClr val="accent1">
                  <a:lumMod val="50000"/>
                </a:schemeClr>
              </a:buClr>
            </a:pPr>
            <a:endParaRPr lang="en-US" dirty="0" smtClean="0"/>
          </a:p>
          <a:p>
            <a:pPr>
              <a:buClr>
                <a:schemeClr val="accent1">
                  <a:lumMod val="50000"/>
                </a:schemeClr>
              </a:buClr>
            </a:pPr>
            <a:r>
              <a:rPr lang="en-US" dirty="0" smtClean="0"/>
              <a:t>Biology </a:t>
            </a:r>
            <a:r>
              <a:rPr lang="en-US" dirty="0"/>
              <a:t>Honors Society dedicated to encouraging and exploring the field of Biology </a:t>
            </a:r>
          </a:p>
          <a:p>
            <a:pPr marL="0" indent="0">
              <a:buClr>
                <a:schemeClr val="accent1">
                  <a:lumMod val="50000"/>
                </a:schemeClr>
              </a:buClr>
              <a:buNone/>
            </a:pPr>
            <a:endParaRPr lang="en-US" dirty="0"/>
          </a:p>
          <a:p>
            <a:pPr marL="109728" indent="0" algn="ctr">
              <a:buNone/>
            </a:pPr>
            <a:endParaRPr lang="en-US" b="1" u="sng" dirty="0" smtClean="0">
              <a:solidFill>
                <a:schemeClr val="accent1">
                  <a:lumMod val="50000"/>
                </a:schemeClr>
              </a:solidFill>
              <a:effectLst/>
              <a:ea typeface="Tahoma" panose="020B0604030504040204" pitchFamily="34" charset="0"/>
              <a:cs typeface="Tahoma" panose="020B0604030504040204" pitchFamily="34" charset="0"/>
            </a:endParaRPr>
          </a:p>
        </p:txBody>
      </p:sp>
      <p:sp>
        <p:nvSpPr>
          <p:cNvPr id="56" name="Text Placeholder 3">
            <a:extLst>
              <a:ext uri="{FF2B5EF4-FFF2-40B4-BE49-F238E27FC236}">
                <a16:creationId xmlns:a16="http://schemas.microsoft.com/office/drawing/2014/main" id="{17760BAA-742D-1B41-9C86-DBE5627CA090}"/>
              </a:ext>
            </a:extLst>
          </p:cNvPr>
          <p:cNvSpPr txBox="1">
            <a:spLocks/>
          </p:cNvSpPr>
          <p:nvPr/>
        </p:nvSpPr>
        <p:spPr>
          <a:xfrm>
            <a:off x="520988" y="1825625"/>
            <a:ext cx="83788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grpSp>
        <p:nvGrpSpPr>
          <p:cNvPr id="19" name="Group 18"/>
          <p:cNvGrpSpPr/>
          <p:nvPr/>
        </p:nvGrpSpPr>
        <p:grpSpPr>
          <a:xfrm>
            <a:off x="9136685" y="-8792"/>
            <a:ext cx="3140194" cy="6866792"/>
            <a:chOff x="9136685" y="-8792"/>
            <a:chExt cx="3140194" cy="6866792"/>
          </a:xfrm>
        </p:grpSpPr>
        <p:grpSp>
          <p:nvGrpSpPr>
            <p:cNvPr id="21" name="Group 20">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23" name="Rectangle 22">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AutoShape 2" descr="Image result for pineappl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p:nvPicPr>
        <p:blipFill>
          <a:blip r:embed="rId4"/>
          <a:stretch>
            <a:fillRect/>
          </a:stretch>
        </p:blipFill>
        <p:spPr>
          <a:xfrm>
            <a:off x="10069072" y="556299"/>
            <a:ext cx="1756840" cy="257919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5185731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3" y="96966"/>
            <a:ext cx="8378529" cy="1027257"/>
          </a:xfrm>
        </p:spPr>
        <p:txBody>
          <a:bodyPr/>
          <a:lstStyle/>
          <a:p>
            <a:r>
              <a:rPr lang="en-US" dirty="0">
                <a:solidFill>
                  <a:schemeClr val="accent5">
                    <a:lumMod val="50000"/>
                  </a:schemeClr>
                </a:solidFill>
                <a:latin typeface="Rockwell" panose="02060603020205020403" pitchFamily="18" charset="0"/>
              </a:rPr>
              <a:t>Research by Dr. Ashley</a:t>
            </a:r>
          </a:p>
        </p:txBody>
      </p:sp>
      <p:grpSp>
        <p:nvGrpSpPr>
          <p:cNvPr id="10" name="Group 9">
            <a:extLst>
              <a:ext uri="{FF2B5EF4-FFF2-40B4-BE49-F238E27FC236}">
                <a16:creationId xmlns:a16="http://schemas.microsoft.com/office/drawing/2014/main" id="{D4EF09CF-3362-453A-9463-F6669A9D3E01}"/>
              </a:ext>
            </a:extLst>
          </p:cNvPr>
          <p:cNvGrpSpPr/>
          <p:nvPr/>
        </p:nvGrpSpPr>
        <p:grpSpPr>
          <a:xfrm>
            <a:off x="8975978" y="6714"/>
            <a:ext cx="3214030" cy="6858000"/>
            <a:chOff x="9055676" y="0"/>
            <a:chExt cx="3214030" cy="6858000"/>
          </a:xfrm>
        </p:grpSpPr>
        <p:sp>
          <p:nvSpPr>
            <p:cNvPr id="4" name="Rectangle 3">
              <a:extLst>
                <a:ext uri="{FF2B5EF4-FFF2-40B4-BE49-F238E27FC236}">
                  <a16:creationId xmlns:a16="http://schemas.microsoft.com/office/drawing/2014/main" id="{403AE892-EBD6-40F1-851B-FEADBD59429F}"/>
                </a:ext>
              </a:extLst>
            </p:cNvPr>
            <p:cNvSpPr/>
            <p:nvPr/>
          </p:nvSpPr>
          <p:spPr>
            <a:xfrm>
              <a:off x="9299638"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Rounded Corners 8">
            <a:extLst>
              <a:ext uri="{FF2B5EF4-FFF2-40B4-BE49-F238E27FC236}">
                <a16:creationId xmlns:a16="http://schemas.microsoft.com/office/drawing/2014/main" id="{5D83E472-316B-42B5-9901-2C007C5B7144}"/>
              </a:ext>
              <a:ext uri="{C183D7F6-B498-43B3-948B-1728B52AA6E4}">
                <adec:decorative xmlns="" xmlns:adec="http://schemas.microsoft.com/office/drawing/2017/decorative" val="1"/>
              </a:ext>
            </a:extLst>
          </p:cNvPr>
          <p:cNvSpPr/>
          <p:nvPr/>
        </p:nvSpPr>
        <p:spPr>
          <a:xfrm rot="5400000">
            <a:off x="4901217" y="1706528"/>
            <a:ext cx="2268675" cy="1832578"/>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9463B806-86C1-44AC-8470-6E6761DC7613}"/>
              </a:ext>
              <a:ext uri="{C183D7F6-B498-43B3-948B-1728B52AA6E4}">
                <adec:decorative xmlns="" xmlns:adec="http://schemas.microsoft.com/office/drawing/2017/decorative" val="1"/>
              </a:ext>
            </a:extLst>
          </p:cNvPr>
          <p:cNvSpPr/>
          <p:nvPr/>
        </p:nvSpPr>
        <p:spPr>
          <a:xfrm rot="5400000">
            <a:off x="4951269" y="3883575"/>
            <a:ext cx="2268675" cy="201583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EE42B7D-A1DC-4708-8147-D9D746BA73E8}"/>
              </a:ext>
              <a:ext uri="{C183D7F6-B498-43B3-948B-1728B52AA6E4}">
                <adec:decorative xmlns="" xmlns:adec="http://schemas.microsoft.com/office/drawing/2017/decorative" val="1"/>
              </a:ext>
            </a:extLst>
          </p:cNvPr>
          <p:cNvSpPr/>
          <p:nvPr/>
        </p:nvSpPr>
        <p:spPr>
          <a:xfrm>
            <a:off x="3472300" y="1768455"/>
            <a:ext cx="2268675" cy="20158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86051D9B-1137-438D-A466-460D44ED3361}"/>
              </a:ext>
              <a:ext uri="{C183D7F6-B498-43B3-948B-1728B52AA6E4}">
                <adec:decorative xmlns="" xmlns:adec="http://schemas.microsoft.com/office/drawing/2017/decorative" val="1"/>
              </a:ext>
            </a:extLst>
          </p:cNvPr>
          <p:cNvSpPr/>
          <p:nvPr/>
        </p:nvSpPr>
        <p:spPr>
          <a:xfrm>
            <a:off x="6426359" y="1768455"/>
            <a:ext cx="2268675" cy="20158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1B674D5-C064-4DDD-8FE9-D8801F4C0A04}"/>
              </a:ext>
            </a:extLst>
          </p:cNvPr>
          <p:cNvSpPr txBox="1"/>
          <p:nvPr/>
        </p:nvSpPr>
        <p:spPr>
          <a:xfrm>
            <a:off x="3614305" y="3784291"/>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1" name="TextBox 20">
            <a:extLst>
              <a:ext uri="{FF2B5EF4-FFF2-40B4-BE49-F238E27FC236}">
                <a16:creationId xmlns:a16="http://schemas.microsoft.com/office/drawing/2014/main" id="{CAA0715F-CA2B-4594-91FD-D8C6E5E10965}"/>
              </a:ext>
            </a:extLst>
          </p:cNvPr>
          <p:cNvSpPr txBox="1"/>
          <p:nvPr/>
        </p:nvSpPr>
        <p:spPr>
          <a:xfrm>
            <a:off x="6565863" y="3810842"/>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2" name="Rectangle: Rounded Corners 21">
            <a:extLst>
              <a:ext uri="{FF2B5EF4-FFF2-40B4-BE49-F238E27FC236}">
                <a16:creationId xmlns:a16="http://schemas.microsoft.com/office/drawing/2014/main" id="{2DDD40F6-2362-4667-BF5E-80F684666948}"/>
              </a:ext>
              <a:ext uri="{C183D7F6-B498-43B3-948B-1728B52AA6E4}">
                <adec:decorative xmlns="" xmlns:adec="http://schemas.microsoft.com/office/drawing/2017/decorative" val="1"/>
              </a:ext>
            </a:extLst>
          </p:cNvPr>
          <p:cNvSpPr/>
          <p:nvPr/>
        </p:nvSpPr>
        <p:spPr>
          <a:xfrm>
            <a:off x="6370726" y="3730019"/>
            <a:ext cx="2299161" cy="201583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EE47BD82-D8BD-4FB4-9086-D3AD4D447A51}"/>
              </a:ext>
              <a:ext uri="{C183D7F6-B498-43B3-948B-1728B52AA6E4}">
                <adec:decorative xmlns="" xmlns:adec="http://schemas.microsoft.com/office/drawing/2017/decorative" val="1"/>
              </a:ext>
            </a:extLst>
          </p:cNvPr>
          <p:cNvSpPr/>
          <p:nvPr/>
        </p:nvSpPr>
        <p:spPr>
          <a:xfrm>
            <a:off x="3411006" y="3730019"/>
            <a:ext cx="2268675" cy="201583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231187" y="1124223"/>
            <a:ext cx="3265033" cy="5078313"/>
          </a:xfrm>
          <a:prstGeom prst="rect">
            <a:avLst/>
          </a:prstGeom>
        </p:spPr>
        <p:txBody>
          <a:bodyPr wrap="square">
            <a:spAutoFit/>
          </a:bodyPr>
          <a:lstStyle/>
          <a:p>
            <a:pPr fontAlgn="base"/>
            <a:r>
              <a:rPr lang="en-US" b="1" dirty="0">
                <a:solidFill>
                  <a:schemeClr val="accent1">
                    <a:lumMod val="50000"/>
                  </a:schemeClr>
                </a:solidFill>
              </a:rPr>
              <a:t>Sleep-immune interactions in rodents</a:t>
            </a:r>
            <a:r>
              <a:rPr lang="en-US" dirty="0">
                <a:solidFill>
                  <a:schemeClr val="accent1">
                    <a:lumMod val="50000"/>
                  </a:schemeClr>
                </a:solidFill>
              </a:rPr>
              <a:t>​</a:t>
            </a:r>
          </a:p>
          <a:p>
            <a:pPr marL="285750" indent="-285750" fontAlgn="base">
              <a:buClr>
                <a:schemeClr val="accent1">
                  <a:lumMod val="50000"/>
                </a:schemeClr>
              </a:buClr>
              <a:buFont typeface="Arial" panose="020B0604020202020204" pitchFamily="34" charset="0"/>
              <a:buChar char="•"/>
            </a:pPr>
            <a:r>
              <a:rPr lang="en-US" dirty="0"/>
              <a:t>Inflammation/Immune function &amp; microglial activation​</a:t>
            </a:r>
          </a:p>
          <a:p>
            <a:pPr marL="285750" indent="-285750" fontAlgn="base">
              <a:buClr>
                <a:schemeClr val="accent1">
                  <a:lumMod val="50000"/>
                </a:schemeClr>
              </a:buClr>
              <a:buFont typeface="Arial" panose="020B0604020202020204" pitchFamily="34" charset="0"/>
              <a:buChar char="•"/>
            </a:pPr>
            <a:r>
              <a:rPr lang="en-US" dirty="0"/>
              <a:t>Stress hormones​</a:t>
            </a:r>
          </a:p>
          <a:p>
            <a:pPr marL="285750" indent="-285750" fontAlgn="base">
              <a:buClr>
                <a:schemeClr val="accent1">
                  <a:lumMod val="50000"/>
                </a:schemeClr>
              </a:buClr>
              <a:buFont typeface="Arial" panose="020B0604020202020204" pitchFamily="34" charset="0"/>
              <a:buChar char="•"/>
            </a:pPr>
            <a:r>
              <a:rPr lang="en-US" dirty="0"/>
              <a:t>Anxiety/memory​</a:t>
            </a:r>
          </a:p>
          <a:p>
            <a:pPr fontAlgn="base"/>
            <a:r>
              <a:rPr lang="en-US" dirty="0"/>
              <a:t>​</a:t>
            </a:r>
          </a:p>
          <a:p>
            <a:pPr fontAlgn="base"/>
            <a:r>
              <a:rPr lang="en-US" b="1" dirty="0">
                <a:solidFill>
                  <a:schemeClr val="accent1">
                    <a:lumMod val="50000"/>
                  </a:schemeClr>
                </a:solidFill>
              </a:rPr>
              <a:t>Comparative biology of sleep and circadian rhythms</a:t>
            </a:r>
            <a:r>
              <a:rPr lang="en-US" dirty="0">
                <a:solidFill>
                  <a:schemeClr val="accent1">
                    <a:lumMod val="50000"/>
                  </a:schemeClr>
                </a:solidFill>
              </a:rPr>
              <a:t>​</a:t>
            </a:r>
          </a:p>
          <a:p>
            <a:pPr marL="285750" indent="-285750" fontAlgn="base">
              <a:buClr>
                <a:schemeClr val="accent1">
                  <a:lumMod val="50000"/>
                </a:schemeClr>
              </a:buClr>
              <a:buFont typeface="Arial" panose="020B0604020202020204" pitchFamily="34" charset="0"/>
              <a:buChar char="•"/>
            </a:pPr>
            <a:r>
              <a:rPr lang="en-US" dirty="0"/>
              <a:t>Latitudinal studies (arctic vs. temperate comparisons)​</a:t>
            </a:r>
          </a:p>
          <a:p>
            <a:pPr marL="285750" indent="-285750" fontAlgn="base">
              <a:buClr>
                <a:schemeClr val="accent1">
                  <a:lumMod val="50000"/>
                </a:schemeClr>
              </a:buClr>
              <a:buFont typeface="Arial" panose="020B0604020202020204" pitchFamily="34" charset="0"/>
              <a:buChar char="•"/>
            </a:pPr>
            <a:r>
              <a:rPr lang="en-US" dirty="0"/>
              <a:t>Determining responses to sleep deprivation​</a:t>
            </a:r>
          </a:p>
          <a:p>
            <a:pPr marL="285750" indent="-285750" fontAlgn="base">
              <a:buClr>
                <a:schemeClr val="accent1">
                  <a:lumMod val="50000"/>
                </a:schemeClr>
              </a:buClr>
              <a:buFont typeface="Arial" panose="020B0604020202020204" pitchFamily="34" charset="0"/>
              <a:buChar char="•"/>
            </a:pPr>
            <a:r>
              <a:rPr lang="en-US" dirty="0"/>
              <a:t>Assessing seasonal and hormonal effects​</a:t>
            </a:r>
          </a:p>
          <a:p>
            <a:pPr marL="285750" indent="-285750" fontAlgn="base">
              <a:buClr>
                <a:schemeClr val="accent1">
                  <a:lumMod val="50000"/>
                </a:schemeClr>
              </a:buClr>
              <a:buFont typeface="Arial" panose="020B0604020202020204" pitchFamily="34" charset="0"/>
              <a:buChar char="•"/>
            </a:pPr>
            <a:r>
              <a:rPr lang="en-US" b="1" dirty="0"/>
              <a:t>This project involves field work in Alaska!</a:t>
            </a:r>
          </a:p>
        </p:txBody>
      </p:sp>
      <p:sp>
        <p:nvSpPr>
          <p:cNvPr id="11" name="TextBox 10">
            <a:extLst>
              <a:ext uri="{FF2B5EF4-FFF2-40B4-BE49-F238E27FC236}">
                <a16:creationId xmlns:a16="http://schemas.microsoft.com/office/drawing/2014/main" id="{C0D4E2A9-FAA1-A541-B372-8A65228D208A}"/>
              </a:ext>
            </a:extLst>
          </p:cNvPr>
          <p:cNvSpPr txBox="1"/>
          <p:nvPr/>
        </p:nvSpPr>
        <p:spPr>
          <a:xfrm>
            <a:off x="9718916" y="613230"/>
            <a:ext cx="2101705" cy="369332"/>
          </a:xfrm>
          <a:prstGeom prst="rect">
            <a:avLst/>
          </a:prstGeom>
          <a:noFill/>
        </p:spPr>
        <p:txBody>
          <a:bodyPr wrap="square" rtlCol="0">
            <a:spAutoFit/>
          </a:bodyPr>
          <a:lstStyle/>
          <a:p>
            <a:pPr algn="ctr"/>
            <a:r>
              <a:rPr lang="en-US" b="1" dirty="0">
                <a:solidFill>
                  <a:schemeClr val="bg1"/>
                </a:solidFill>
              </a:rPr>
              <a:t>Graduate Students</a:t>
            </a:r>
          </a:p>
        </p:txBody>
      </p:sp>
      <p:cxnSp>
        <p:nvCxnSpPr>
          <p:cNvPr id="34" name="Straight Connector 33">
            <a:extLst>
              <a:ext uri="{FF2B5EF4-FFF2-40B4-BE49-F238E27FC236}">
                <a16:creationId xmlns:a16="http://schemas.microsoft.com/office/drawing/2014/main" id="{50921536-5FA2-FB46-A1A5-6E4639D5C819}"/>
              </a:ext>
              <a:ext uri="{C183D7F6-B498-43B3-948B-1728B52AA6E4}">
                <adec:decorative xmlns="" xmlns:adec="http://schemas.microsoft.com/office/drawing/2017/decorative" val="1"/>
              </a:ext>
            </a:extLst>
          </p:cNvPr>
          <p:cNvCxnSpPr>
            <a:cxnSpLocks/>
          </p:cNvCxnSpPr>
          <p:nvPr/>
        </p:nvCxnSpPr>
        <p:spPr>
          <a:xfrm>
            <a:off x="9636369" y="998023"/>
            <a:ext cx="24574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DF71C43-87D3-AB46-84C8-B9EA8246238D}"/>
              </a:ext>
            </a:extLst>
          </p:cNvPr>
          <p:cNvSpPr txBox="1"/>
          <p:nvPr/>
        </p:nvSpPr>
        <p:spPr>
          <a:xfrm>
            <a:off x="9522920" y="1120676"/>
            <a:ext cx="2683638" cy="2585323"/>
          </a:xfrm>
          <a:prstGeom prst="rect">
            <a:avLst/>
          </a:prstGeom>
          <a:noFill/>
        </p:spPr>
        <p:txBody>
          <a:bodyPr wrap="square" rtlCol="0">
            <a:spAutoFit/>
          </a:bodyPr>
          <a:lstStyle/>
          <a:p>
            <a:pPr marL="285750" indent="-285750">
              <a:buFont typeface="Wingdings" pitchFamily="2" charset="2"/>
              <a:buChar char="v"/>
            </a:pPr>
            <a:r>
              <a:rPr lang="en-US" dirty="0">
                <a:solidFill>
                  <a:schemeClr val="bg1"/>
                </a:solidFill>
              </a:rPr>
              <a:t>Brett </a:t>
            </a:r>
            <a:r>
              <a:rPr lang="en-US" dirty="0" err="1">
                <a:solidFill>
                  <a:schemeClr val="bg1"/>
                </a:solidFill>
              </a:rPr>
              <a:t>Hodinka</a:t>
            </a:r>
            <a:endParaRPr lang="en-US" dirty="0">
              <a:solidFill>
                <a:schemeClr val="bg1"/>
              </a:solidFill>
            </a:endParaRPr>
          </a:p>
          <a:p>
            <a:endParaRPr lang="en-US" dirty="0">
              <a:solidFill>
                <a:schemeClr val="bg1"/>
              </a:solidFill>
            </a:endParaRPr>
          </a:p>
          <a:p>
            <a:pPr marL="285750" indent="-285750">
              <a:buFont typeface="Wingdings" pitchFamily="2" charset="2"/>
              <a:buChar char="v"/>
            </a:pPr>
            <a:r>
              <a:rPr lang="en-US" dirty="0">
                <a:solidFill>
                  <a:schemeClr val="bg1"/>
                </a:solidFill>
              </a:rPr>
              <a:t>Wesley Payette</a:t>
            </a:r>
          </a:p>
          <a:p>
            <a:pPr marL="285750" indent="-285750">
              <a:buFont typeface="Wingdings" pitchFamily="2" charset="2"/>
              <a:buChar char="v"/>
            </a:pPr>
            <a:endParaRPr lang="en-US" dirty="0">
              <a:solidFill>
                <a:schemeClr val="bg1"/>
              </a:solidFill>
            </a:endParaRPr>
          </a:p>
          <a:p>
            <a:pPr marL="285750" indent="-285750">
              <a:buFont typeface="Wingdings" pitchFamily="2" charset="2"/>
              <a:buChar char="v"/>
            </a:pPr>
            <a:r>
              <a:rPr lang="en-US" dirty="0">
                <a:solidFill>
                  <a:schemeClr val="bg1"/>
                </a:solidFill>
              </a:rPr>
              <a:t>Nick Wheeler</a:t>
            </a:r>
          </a:p>
          <a:p>
            <a:pPr marL="285750" indent="-285750">
              <a:buFont typeface="Wingdings" pitchFamily="2" charset="2"/>
              <a:buChar char="v"/>
            </a:pPr>
            <a:endParaRPr lang="en-US" dirty="0">
              <a:solidFill>
                <a:schemeClr val="bg1"/>
              </a:solidFill>
            </a:endParaRPr>
          </a:p>
          <a:p>
            <a:pPr algn="ctr"/>
            <a:r>
              <a:rPr lang="en-US" b="1" dirty="0">
                <a:solidFill>
                  <a:schemeClr val="bg1"/>
                </a:solidFill>
              </a:rPr>
              <a:t>Post-Doctoral Researcher</a:t>
            </a:r>
          </a:p>
          <a:p>
            <a:pPr algn="ctr"/>
            <a:endParaRPr lang="en-US" b="1" dirty="0">
              <a:solidFill>
                <a:schemeClr val="bg1"/>
              </a:solidFill>
            </a:endParaRPr>
          </a:p>
          <a:p>
            <a:pPr marL="285750" indent="-285750">
              <a:buFont typeface="Wingdings" pitchFamily="2" charset="2"/>
              <a:buChar char="v"/>
            </a:pPr>
            <a:r>
              <a:rPr lang="en-US" dirty="0">
                <a:solidFill>
                  <a:schemeClr val="bg1"/>
                </a:solidFill>
              </a:rPr>
              <a:t>Dr. Melanie Richter</a:t>
            </a:r>
          </a:p>
        </p:txBody>
      </p:sp>
      <p:pic>
        <p:nvPicPr>
          <p:cNvPr id="2050" name="Picture 2" descr="/var/folders/v_/x7g9r2c17k538r81x3jsx7mw0000gn/T/com.microsoft.Powerpoint/WebArchiveCopyPasteTempFiles/2Q==">
            <a:extLst>
              <a:ext uri="{FF2B5EF4-FFF2-40B4-BE49-F238E27FC236}">
                <a16:creationId xmlns:a16="http://schemas.microsoft.com/office/drawing/2014/main" id="{D813764E-5917-4049-8100-A7442EE26A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322" y="2472494"/>
            <a:ext cx="2926464" cy="251504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E922280-6F67-2647-82A8-0894A62813BA}"/>
              </a:ext>
            </a:extLst>
          </p:cNvPr>
          <p:cNvSpPr txBox="1"/>
          <p:nvPr/>
        </p:nvSpPr>
        <p:spPr>
          <a:xfrm>
            <a:off x="3116156" y="5139642"/>
            <a:ext cx="5564972" cy="584775"/>
          </a:xfrm>
          <a:prstGeom prst="rect">
            <a:avLst/>
          </a:prstGeom>
          <a:noFill/>
        </p:spPr>
        <p:txBody>
          <a:bodyPr wrap="square" rtlCol="0">
            <a:spAutoFit/>
          </a:bodyPr>
          <a:lstStyle/>
          <a:p>
            <a:pPr algn="ctr" fontAlgn="base"/>
            <a:r>
              <a:rPr lang="en-US" sz="1400" b="1" i="1" dirty="0">
                <a:solidFill>
                  <a:schemeClr val="bg1"/>
                </a:solidFill>
              </a:rPr>
              <a:t>Land of the Midnight Sun, Barrow, Alaska</a:t>
            </a:r>
            <a:r>
              <a:rPr lang="en-US" sz="1400" b="1" dirty="0">
                <a:solidFill>
                  <a:schemeClr val="bg1"/>
                </a:solidFill>
              </a:rPr>
              <a:t>​</a:t>
            </a:r>
          </a:p>
          <a:p>
            <a:endParaRPr lang="en-US" dirty="0"/>
          </a:p>
        </p:txBody>
      </p:sp>
      <p:pic>
        <p:nvPicPr>
          <p:cNvPr id="35" name="Graphic 34" descr="Microscope">
            <a:extLst>
              <a:ext uri="{FF2B5EF4-FFF2-40B4-BE49-F238E27FC236}">
                <a16:creationId xmlns:a16="http://schemas.microsoft.com/office/drawing/2014/main" id="{8733F865-19E3-3845-AF8A-66A95F7E50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flipH="1">
            <a:off x="9179088" y="3591906"/>
            <a:ext cx="3181359" cy="3181359"/>
          </a:xfrm>
          <a:prstGeom prst="rect">
            <a:avLst/>
          </a:prstGeom>
        </p:spPr>
      </p:pic>
      <p:pic>
        <p:nvPicPr>
          <p:cNvPr id="28" name="Picture 27">
            <a:extLst>
              <a:ext uri="{FF2B5EF4-FFF2-40B4-BE49-F238E27FC236}">
                <a16:creationId xmlns:a16="http://schemas.microsoft.com/office/drawing/2014/main" id="{9C7DB5B5-1D9A-254A-94A0-4CB67E1CEE82}"/>
              </a:ext>
            </a:extLst>
          </p:cNvPr>
          <p:cNvPicPr>
            <a:picLocks noChangeAspect="1"/>
          </p:cNvPicPr>
          <p:nvPr/>
        </p:nvPicPr>
        <p:blipFill>
          <a:blip r:embed="rId5"/>
          <a:stretch>
            <a:fillRect/>
          </a:stretch>
        </p:blipFill>
        <p:spPr>
          <a:xfrm rot="14389727">
            <a:off x="3513204" y="1914195"/>
            <a:ext cx="1037108" cy="1024144"/>
          </a:xfrm>
          <a:prstGeom prst="rect">
            <a:avLst/>
          </a:prstGeom>
        </p:spPr>
      </p:pic>
      <p:pic>
        <p:nvPicPr>
          <p:cNvPr id="36" name="Picture 35">
            <a:extLst>
              <a:ext uri="{FF2B5EF4-FFF2-40B4-BE49-F238E27FC236}">
                <a16:creationId xmlns:a16="http://schemas.microsoft.com/office/drawing/2014/main" id="{7B24906A-83B7-3D4D-880A-916CC95A305E}"/>
              </a:ext>
            </a:extLst>
          </p:cNvPr>
          <p:cNvPicPr>
            <a:picLocks noChangeAspect="1"/>
          </p:cNvPicPr>
          <p:nvPr/>
        </p:nvPicPr>
        <p:blipFill>
          <a:blip r:embed="rId6"/>
          <a:stretch>
            <a:fillRect/>
          </a:stretch>
        </p:blipFill>
        <p:spPr>
          <a:xfrm rot="4253446">
            <a:off x="7602020" y="4670586"/>
            <a:ext cx="1040255" cy="1024001"/>
          </a:xfrm>
          <a:prstGeom prst="rect">
            <a:avLst/>
          </a:prstGeom>
        </p:spPr>
      </p:pic>
      <p:cxnSp>
        <p:nvCxnSpPr>
          <p:cNvPr id="26" name="Straight Connector 25">
            <a:extLst>
              <a:ext uri="{FF2B5EF4-FFF2-40B4-BE49-F238E27FC236}">
                <a16:creationId xmlns:a16="http://schemas.microsoft.com/office/drawing/2014/main" id="{B4084F9D-44DC-4B47-A8C2-9B997C50027F}"/>
              </a:ext>
              <a:ext uri="{C183D7F6-B498-43B3-948B-1728B52AA6E4}">
                <adec:decorative xmlns="" xmlns:adec="http://schemas.microsoft.com/office/drawing/2017/decorative" val="1"/>
              </a:ext>
            </a:extLst>
          </p:cNvPr>
          <p:cNvCxnSpPr>
            <a:cxnSpLocks/>
          </p:cNvCxnSpPr>
          <p:nvPr/>
        </p:nvCxnSpPr>
        <p:spPr>
          <a:xfrm>
            <a:off x="9636369" y="3145526"/>
            <a:ext cx="24574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82963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435655" y="739750"/>
            <a:ext cx="8378529" cy="1027257"/>
          </a:xfrm>
        </p:spPr>
        <p:txBody>
          <a:bodyPr>
            <a:normAutofit/>
          </a:bodyPr>
          <a:lstStyle/>
          <a:p>
            <a:r>
              <a:rPr lang="en-US" dirty="0" smtClean="0">
                <a:solidFill>
                  <a:schemeClr val="accent5">
                    <a:lumMod val="50000"/>
                  </a:schemeClr>
                </a:solidFill>
                <a:latin typeface="Rockwell" panose="02060603020205020403" pitchFamily="18" charset="0"/>
              </a:rPr>
              <a:t>Alpha Epsilon Delta</a:t>
            </a:r>
            <a:br>
              <a:rPr lang="en-US" dirty="0" smtClean="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AED</a:t>
            </a:r>
            <a:endParaRPr lang="en-US" dirty="0">
              <a:solidFill>
                <a:schemeClr val="accent5">
                  <a:lumMod val="50000"/>
                </a:schemeClr>
              </a:solidFill>
              <a:latin typeface="Rockwell" panose="02060603020205020403" pitchFamily="18" charset="0"/>
            </a:endParaRPr>
          </a:p>
        </p:txBody>
      </p:sp>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214030" cy="6858000"/>
            <a:chOff x="9055676" y="0"/>
            <a:chExt cx="3214030" cy="6858000"/>
          </a:xfrm>
        </p:grpSpPr>
        <p:sp>
          <p:nvSpPr>
            <p:cNvPr id="4" name="Rectangle 3">
              <a:extLst>
                <a:ext uri="{FF2B5EF4-FFF2-40B4-BE49-F238E27FC236}">
                  <a16:creationId xmlns:a16="http://schemas.microsoft.com/office/drawing/2014/main" id="{403AE892-EBD6-40F1-851B-FEADBD59429F}"/>
                </a:ext>
              </a:extLst>
            </p:cNvPr>
            <p:cNvSpPr/>
            <p:nvPr/>
          </p:nvSpPr>
          <p:spPr>
            <a:xfrm>
              <a:off x="9299638"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Rectangle 2"/>
          <p:cNvSpPr/>
          <p:nvPr/>
        </p:nvSpPr>
        <p:spPr>
          <a:xfrm>
            <a:off x="0" y="2224207"/>
            <a:ext cx="8440876" cy="1661993"/>
          </a:xfrm>
          <a:prstGeom prst="rect">
            <a:avLst/>
          </a:prstGeom>
        </p:spPr>
        <p:txBody>
          <a:bodyPr wrap="square">
            <a:spAutoFit/>
          </a:bodyPr>
          <a:lstStyle/>
          <a:p>
            <a:pPr marL="285750" indent="-285750">
              <a:buClr>
                <a:schemeClr val="accent1">
                  <a:lumMod val="50000"/>
                </a:schemeClr>
              </a:buClr>
              <a:buFont typeface="Arial" panose="020B0604020202020204" pitchFamily="34" charset="0"/>
              <a:buChar char="•"/>
            </a:pPr>
            <a:r>
              <a:rPr lang="en-US" sz="2800" dirty="0"/>
              <a:t>Honors Society for Pre-Professional medical fields that strives to provide knowledge and support for the next step in student’s medical </a:t>
            </a:r>
            <a:r>
              <a:rPr lang="en-US" sz="2800" dirty="0" smtClean="0"/>
              <a:t>careers</a:t>
            </a:r>
            <a:endParaRPr lang="en-US" sz="2800" dirty="0"/>
          </a:p>
          <a:p>
            <a:pPr marL="285750" indent="-285750">
              <a:buClr>
                <a:schemeClr val="accent1">
                  <a:lumMod val="50000"/>
                </a:schemeClr>
              </a:buClr>
              <a:buFont typeface="Arial" panose="020B0604020202020204" pitchFamily="34" charset="0"/>
              <a:buChar char="•"/>
            </a:pPr>
            <a:endParaRPr lang="en-US" dirty="0">
              <a:solidFill>
                <a:srgbClr val="FFFFFF"/>
              </a:solidFill>
            </a:endParaRPr>
          </a:p>
        </p:txBody>
      </p:sp>
      <p:pic>
        <p:nvPicPr>
          <p:cNvPr id="12" name="Picture 11"/>
          <p:cNvPicPr>
            <a:picLocks noChangeAspect="1"/>
          </p:cNvPicPr>
          <p:nvPr/>
        </p:nvPicPr>
        <p:blipFill>
          <a:blip r:embed="rId2"/>
          <a:stretch>
            <a:fillRect/>
          </a:stretch>
        </p:blipFill>
        <p:spPr>
          <a:xfrm>
            <a:off x="9619164" y="629298"/>
            <a:ext cx="2518277" cy="318981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3666082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475273" y="681037"/>
            <a:ext cx="8378529" cy="1325563"/>
          </a:xfrm>
        </p:spPr>
        <p:txBody>
          <a:bodyPr>
            <a:normAutofit/>
          </a:bodyPr>
          <a:lstStyle/>
          <a:p>
            <a:r>
              <a:rPr lang="en-US" dirty="0" smtClean="0">
                <a:solidFill>
                  <a:schemeClr val="accent5">
                    <a:lumMod val="50000"/>
                  </a:schemeClr>
                </a:solidFill>
                <a:latin typeface="Rockwell" panose="02060603020205020403" pitchFamily="18" charset="0"/>
              </a:rPr>
              <a:t>AUG</a:t>
            </a:r>
            <a:br>
              <a:rPr lang="en-US" dirty="0" smtClean="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ASBMB</a:t>
            </a:r>
            <a:endParaRPr lang="en-US" sz="1800" dirty="0">
              <a:latin typeface="Rockwell" panose="02060603020205020403" pitchFamily="18" charset="0"/>
            </a:endParaRPr>
          </a:p>
        </p:txBody>
      </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6840"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343883" y="1845895"/>
            <a:ext cx="8378825" cy="4758724"/>
          </a:xfrm>
        </p:spPr>
        <p:txBody>
          <a:bodyPr>
            <a:normAutofit/>
          </a:bodyPr>
          <a:lstStyle/>
          <a:p>
            <a:pPr>
              <a:buClr>
                <a:schemeClr val="accent1">
                  <a:lumMod val="50000"/>
                </a:schemeClr>
              </a:buClr>
            </a:pPr>
            <a:endParaRPr lang="en-US" dirty="0" smtClean="0"/>
          </a:p>
          <a:p>
            <a:pPr>
              <a:buClr>
                <a:schemeClr val="accent1">
                  <a:lumMod val="50000"/>
                </a:schemeClr>
              </a:buClr>
            </a:pPr>
            <a:r>
              <a:rPr lang="en-US" dirty="0">
                <a:solidFill>
                  <a:srgbClr val="000000"/>
                </a:solidFill>
              </a:rPr>
              <a:t>Association of Undergraduate Geneticists is an educational and social environment within the Biology department</a:t>
            </a:r>
          </a:p>
          <a:p>
            <a:pPr marL="0" indent="0">
              <a:buClr>
                <a:schemeClr val="accent1">
                  <a:lumMod val="50000"/>
                </a:schemeClr>
              </a:buClr>
              <a:buNone/>
            </a:pPr>
            <a:endParaRPr lang="en-US" dirty="0"/>
          </a:p>
          <a:p>
            <a:pPr marL="109728" indent="0" algn="ctr">
              <a:buNone/>
            </a:pPr>
            <a:endParaRPr lang="en-US" b="1" u="sng" dirty="0" smtClean="0">
              <a:solidFill>
                <a:schemeClr val="accent1">
                  <a:lumMod val="50000"/>
                </a:schemeClr>
              </a:solidFill>
              <a:effectLst/>
              <a:ea typeface="Tahoma" panose="020B0604030504040204" pitchFamily="34" charset="0"/>
              <a:cs typeface="Tahoma" panose="020B0604030504040204" pitchFamily="34" charset="0"/>
            </a:endParaRPr>
          </a:p>
        </p:txBody>
      </p:sp>
      <p:sp>
        <p:nvSpPr>
          <p:cNvPr id="56" name="Text Placeholder 3">
            <a:extLst>
              <a:ext uri="{FF2B5EF4-FFF2-40B4-BE49-F238E27FC236}">
                <a16:creationId xmlns:a16="http://schemas.microsoft.com/office/drawing/2014/main" id="{17760BAA-742D-1B41-9C86-DBE5627CA090}"/>
              </a:ext>
            </a:extLst>
          </p:cNvPr>
          <p:cNvSpPr txBox="1">
            <a:spLocks/>
          </p:cNvSpPr>
          <p:nvPr/>
        </p:nvSpPr>
        <p:spPr>
          <a:xfrm>
            <a:off x="520988" y="1825625"/>
            <a:ext cx="83788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grpSp>
        <p:nvGrpSpPr>
          <p:cNvPr id="19" name="Group 18"/>
          <p:cNvGrpSpPr/>
          <p:nvPr/>
        </p:nvGrpSpPr>
        <p:grpSpPr>
          <a:xfrm>
            <a:off x="9136685" y="-8792"/>
            <a:ext cx="3140194" cy="6866792"/>
            <a:chOff x="9136685" y="-8792"/>
            <a:chExt cx="3140194" cy="6866792"/>
          </a:xfrm>
        </p:grpSpPr>
        <p:grpSp>
          <p:nvGrpSpPr>
            <p:cNvPr id="21" name="Group 20">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23" name="Rectangle 22">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AutoShape 2" descr="Image result for pineappl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246" y="78479"/>
            <a:ext cx="1740557" cy="1740557"/>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875291">
            <a:off x="10532372" y="1544117"/>
            <a:ext cx="1740557" cy="1740557"/>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7494" y="3201952"/>
            <a:ext cx="1740557" cy="1740557"/>
          </a:xfrm>
          <a:prstGeom prst="rect">
            <a:avLst/>
          </a:prstGeom>
        </p:spPr>
      </p:pic>
      <p:pic>
        <p:nvPicPr>
          <p:cNvPr id="14" name="Picture 13"/>
          <p:cNvPicPr>
            <a:picLocks noChangeAspect="1"/>
          </p:cNvPicPr>
          <p:nvPr/>
        </p:nvPicPr>
        <p:blipFill>
          <a:blip r:embed="rId5"/>
          <a:stretch>
            <a:fillRect/>
          </a:stretch>
        </p:blipFill>
        <p:spPr>
          <a:xfrm rot="15919985">
            <a:off x="10382697" y="4849159"/>
            <a:ext cx="1743607" cy="1737511"/>
          </a:xfrm>
          <a:prstGeom prst="rect">
            <a:avLst/>
          </a:prstGeom>
        </p:spPr>
      </p:pic>
    </p:spTree>
    <p:extLst>
      <p:ext uri="{BB962C8B-B14F-4D97-AF65-F5344CB8AC3E}">
        <p14:creationId xmlns:p14="http://schemas.microsoft.com/office/powerpoint/2010/main" val="69525043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435655" y="739750"/>
            <a:ext cx="8378529" cy="1027257"/>
          </a:xfrm>
        </p:spPr>
        <p:txBody>
          <a:bodyPr>
            <a:normAutofit/>
          </a:bodyPr>
          <a:lstStyle/>
          <a:p>
            <a:r>
              <a:rPr lang="en-US" dirty="0" smtClean="0">
                <a:solidFill>
                  <a:schemeClr val="accent5">
                    <a:lumMod val="50000"/>
                  </a:schemeClr>
                </a:solidFill>
                <a:latin typeface="Rockwell" panose="02060603020205020403" pitchFamily="18" charset="0"/>
              </a:rPr>
              <a:t>Microbiology</a:t>
            </a:r>
            <a:endParaRPr lang="en-US" dirty="0">
              <a:solidFill>
                <a:schemeClr val="accent5">
                  <a:lumMod val="50000"/>
                </a:schemeClr>
              </a:solidFill>
              <a:latin typeface="Rockwell" panose="02060603020205020403" pitchFamily="18" charset="0"/>
            </a:endParaRPr>
          </a:p>
        </p:txBody>
      </p:sp>
      <p:grpSp>
        <p:nvGrpSpPr>
          <p:cNvPr id="10" name="Group 9">
            <a:extLst>
              <a:ext uri="{FF2B5EF4-FFF2-40B4-BE49-F238E27FC236}">
                <a16:creationId xmlns:a16="http://schemas.microsoft.com/office/drawing/2014/main" id="{D4EF09CF-3362-453A-9463-F6669A9D3E01}"/>
              </a:ext>
            </a:extLst>
          </p:cNvPr>
          <p:cNvGrpSpPr/>
          <p:nvPr/>
        </p:nvGrpSpPr>
        <p:grpSpPr>
          <a:xfrm>
            <a:off x="8977970" y="0"/>
            <a:ext cx="3214030" cy="6858000"/>
            <a:chOff x="9055676" y="0"/>
            <a:chExt cx="3214030" cy="6858000"/>
          </a:xfrm>
        </p:grpSpPr>
        <p:sp>
          <p:nvSpPr>
            <p:cNvPr id="4" name="Rectangle 3">
              <a:extLst>
                <a:ext uri="{FF2B5EF4-FFF2-40B4-BE49-F238E27FC236}">
                  <a16:creationId xmlns:a16="http://schemas.microsoft.com/office/drawing/2014/main" id="{403AE892-EBD6-40F1-851B-FEADBD59429F}"/>
                </a:ext>
              </a:extLst>
            </p:cNvPr>
            <p:cNvSpPr/>
            <p:nvPr/>
          </p:nvSpPr>
          <p:spPr>
            <a:xfrm>
              <a:off x="9299638"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Rectangle 2"/>
          <p:cNvSpPr/>
          <p:nvPr/>
        </p:nvSpPr>
        <p:spPr>
          <a:xfrm>
            <a:off x="0" y="2224207"/>
            <a:ext cx="8440876" cy="954107"/>
          </a:xfrm>
          <a:prstGeom prst="rect">
            <a:avLst/>
          </a:prstGeom>
        </p:spPr>
        <p:txBody>
          <a:bodyPr wrap="square">
            <a:spAutoFit/>
          </a:bodyPr>
          <a:lstStyle/>
          <a:p>
            <a:pPr marL="285750" indent="-285750">
              <a:buClr>
                <a:schemeClr val="accent1">
                  <a:lumMod val="50000"/>
                </a:schemeClr>
              </a:buClr>
              <a:buFont typeface="Arial" panose="020B0604020202020204" pitchFamily="34" charset="0"/>
              <a:buChar char="•"/>
            </a:pPr>
            <a:r>
              <a:rPr lang="en-US" sz="2800" dirty="0">
                <a:solidFill>
                  <a:schemeClr val="tx1">
                    <a:lumMod val="85000"/>
                    <a:lumOff val="15000"/>
                  </a:schemeClr>
                </a:solidFill>
              </a:rPr>
              <a:t>Aims to spread awareness of and enthusiasm for microbiology throughout the </a:t>
            </a:r>
            <a:r>
              <a:rPr lang="en-US" sz="2800" dirty="0" smtClean="0">
                <a:solidFill>
                  <a:schemeClr val="tx1">
                    <a:lumMod val="85000"/>
                    <a:lumOff val="15000"/>
                  </a:schemeClr>
                </a:solidFill>
              </a:rPr>
              <a:t>community</a:t>
            </a:r>
            <a:endParaRPr lang="en-US" sz="2800" dirty="0">
              <a:solidFill>
                <a:schemeClr val="tx1">
                  <a:lumMod val="85000"/>
                  <a:lumOff val="15000"/>
                </a:schemeClr>
              </a:solidFill>
            </a:endParaRPr>
          </a:p>
        </p:txBody>
      </p:sp>
      <p:pic>
        <p:nvPicPr>
          <p:cNvPr id="1026" name="Picture 2" descr="Image result for microscope clipart"/>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rot="19553790">
            <a:off x="9428481" y="245844"/>
            <a:ext cx="2015067" cy="20150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icroscope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6368">
            <a:off x="9856667" y="2177886"/>
            <a:ext cx="2075596" cy="20755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rot="21231618">
            <a:off x="9033815" y="4195355"/>
            <a:ext cx="2804403" cy="2804403"/>
          </a:xfrm>
          <a:prstGeom prst="rect">
            <a:avLst/>
          </a:prstGeom>
        </p:spPr>
      </p:pic>
    </p:spTree>
    <p:extLst>
      <p:ext uri="{BB962C8B-B14F-4D97-AF65-F5344CB8AC3E}">
        <p14:creationId xmlns:p14="http://schemas.microsoft.com/office/powerpoint/2010/main" val="404115191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475273" y="681037"/>
            <a:ext cx="8378529" cy="1325563"/>
          </a:xfrm>
        </p:spPr>
        <p:txBody>
          <a:bodyPr>
            <a:normAutofit/>
          </a:bodyPr>
          <a:lstStyle/>
          <a:p>
            <a:r>
              <a:rPr lang="en-US" dirty="0" smtClean="0">
                <a:solidFill>
                  <a:schemeClr val="accent1">
                    <a:lumMod val="50000"/>
                  </a:schemeClr>
                </a:solidFill>
                <a:latin typeface="Rockwell" panose="02060603020205020403" pitchFamily="18" charset="0"/>
              </a:rPr>
              <a:t>Pre-Veterinary</a:t>
            </a:r>
            <a:endParaRPr lang="en-US" sz="1800" dirty="0">
              <a:latin typeface="Rockwell" panose="02060603020205020403" pitchFamily="18" charset="0"/>
            </a:endParaRPr>
          </a:p>
        </p:txBody>
      </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6840"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343883" y="1845895"/>
            <a:ext cx="8378825" cy="4758724"/>
          </a:xfrm>
        </p:spPr>
        <p:txBody>
          <a:bodyPr>
            <a:normAutofit/>
          </a:bodyPr>
          <a:lstStyle/>
          <a:p>
            <a:pPr>
              <a:buClr>
                <a:schemeClr val="accent1">
                  <a:lumMod val="50000"/>
                </a:schemeClr>
              </a:buClr>
            </a:pPr>
            <a:endParaRPr lang="en-US" dirty="0" smtClean="0"/>
          </a:p>
          <a:p>
            <a:pPr>
              <a:buClr>
                <a:schemeClr val="accent1">
                  <a:lumMod val="50000"/>
                </a:schemeClr>
              </a:buClr>
            </a:pPr>
            <a:r>
              <a:rPr lang="en-US" dirty="0"/>
              <a:t>Animal loving club geared toward informing students of Veterinary science and helping them get to the next step in their career</a:t>
            </a:r>
          </a:p>
          <a:p>
            <a:pPr marL="0" indent="0">
              <a:buClr>
                <a:schemeClr val="accent1">
                  <a:lumMod val="50000"/>
                </a:schemeClr>
              </a:buClr>
              <a:buNone/>
            </a:pPr>
            <a:endParaRPr lang="en-US" dirty="0"/>
          </a:p>
          <a:p>
            <a:pPr marL="109728" indent="0" algn="ctr">
              <a:buNone/>
            </a:pPr>
            <a:endParaRPr lang="en-US" b="1" u="sng" dirty="0" smtClean="0">
              <a:solidFill>
                <a:schemeClr val="accent1">
                  <a:lumMod val="50000"/>
                </a:schemeClr>
              </a:solidFill>
              <a:effectLst/>
              <a:ea typeface="Tahoma" panose="020B0604030504040204" pitchFamily="34" charset="0"/>
              <a:cs typeface="Tahoma" panose="020B0604030504040204" pitchFamily="34" charset="0"/>
            </a:endParaRPr>
          </a:p>
        </p:txBody>
      </p:sp>
      <p:sp>
        <p:nvSpPr>
          <p:cNvPr id="56" name="Text Placeholder 3">
            <a:extLst>
              <a:ext uri="{FF2B5EF4-FFF2-40B4-BE49-F238E27FC236}">
                <a16:creationId xmlns:a16="http://schemas.microsoft.com/office/drawing/2014/main" id="{17760BAA-742D-1B41-9C86-DBE5627CA090}"/>
              </a:ext>
            </a:extLst>
          </p:cNvPr>
          <p:cNvSpPr txBox="1">
            <a:spLocks/>
          </p:cNvSpPr>
          <p:nvPr/>
        </p:nvSpPr>
        <p:spPr>
          <a:xfrm>
            <a:off x="520988" y="1825625"/>
            <a:ext cx="83788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grpSp>
        <p:nvGrpSpPr>
          <p:cNvPr id="19" name="Group 18"/>
          <p:cNvGrpSpPr/>
          <p:nvPr/>
        </p:nvGrpSpPr>
        <p:grpSpPr>
          <a:xfrm>
            <a:off x="9136685" y="-8792"/>
            <a:ext cx="3140194" cy="6866792"/>
            <a:chOff x="9136685" y="-8792"/>
            <a:chExt cx="3140194" cy="6866792"/>
          </a:xfrm>
        </p:grpSpPr>
        <p:grpSp>
          <p:nvGrpSpPr>
            <p:cNvPr id="21" name="Group 20">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23" name="Rectangle 22">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AutoShape 2" descr="Image result for pineappl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Image result for cute vet clipART 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3045" y="284370"/>
            <a:ext cx="2465872" cy="24658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2385092">
            <a:off x="10159304" y="2973386"/>
            <a:ext cx="2031809" cy="14057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cute vet clipART TRANSPAR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00785" y="4747314"/>
            <a:ext cx="1767127" cy="1767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8894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4" y="365125"/>
            <a:ext cx="8378529" cy="1325563"/>
          </a:xfrm>
        </p:spPr>
        <p:txBody>
          <a:bodyPr>
            <a:normAutofit/>
          </a:bodyPr>
          <a:lstStyle/>
          <a:p>
            <a:r>
              <a:rPr lang="en-US" dirty="0">
                <a:solidFill>
                  <a:schemeClr val="accent5">
                    <a:lumMod val="50000"/>
                  </a:schemeClr>
                </a:solidFill>
                <a:latin typeface="Rockwell" panose="02060603020205020403" pitchFamily="18" charset="0"/>
              </a:rPr>
              <a:t>Dr. </a:t>
            </a:r>
            <a:r>
              <a:rPr lang="en-US" dirty="0" smtClean="0">
                <a:solidFill>
                  <a:schemeClr val="accent5">
                    <a:lumMod val="50000"/>
                  </a:schemeClr>
                </a:solidFill>
                <a:latin typeface="Rockwell" panose="02060603020205020403" pitchFamily="18" charset="0"/>
              </a:rPr>
              <a:t>Simran Banga</a:t>
            </a:r>
            <a:r>
              <a:rPr lang="en-US" dirty="0">
                <a:solidFill>
                  <a:schemeClr val="accent5">
                    <a:lumMod val="50000"/>
                  </a:schemeClr>
                </a:solidFill>
                <a:latin typeface="Rockwell" panose="02060603020205020403" pitchFamily="18" charset="0"/>
              </a:rPr>
              <a:t/>
            </a:r>
            <a:br>
              <a:rPr lang="en-US" dirty="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Purdue University</a:t>
            </a:r>
            <a:r>
              <a:rPr lang="en-US" sz="1800" dirty="0">
                <a:solidFill>
                  <a:schemeClr val="accent5">
                    <a:lumMod val="50000"/>
                  </a:schemeClr>
                </a:solidFill>
                <a:latin typeface="Rockwell" panose="02060603020205020403" pitchFamily="18" charset="0"/>
              </a:rPr>
              <a:t/>
            </a:r>
            <a:br>
              <a:rPr lang="en-US" sz="1800" dirty="0">
                <a:solidFill>
                  <a:schemeClr val="accent5">
                    <a:lumMod val="50000"/>
                  </a:schemeClr>
                </a:solidFill>
                <a:latin typeface="Rockwell" panose="02060603020205020403" pitchFamily="18" charset="0"/>
              </a:rPr>
            </a:br>
            <a:r>
              <a:rPr lang="en-US" sz="1800" dirty="0" smtClean="0">
                <a:solidFill>
                  <a:schemeClr val="accent5">
                    <a:lumMod val="50000"/>
                  </a:schemeClr>
                </a:solidFill>
                <a:latin typeface="Rockwell" panose="02060603020205020403" pitchFamily="18" charset="0"/>
              </a:rPr>
              <a:t>Assistant </a:t>
            </a:r>
            <a:r>
              <a:rPr lang="en-US" sz="1800" dirty="0">
                <a:solidFill>
                  <a:schemeClr val="accent5">
                    <a:lumMod val="50000"/>
                  </a:schemeClr>
                </a:solidFill>
                <a:latin typeface="Rockwell" panose="02060603020205020403" pitchFamily="18" charset="0"/>
              </a:rPr>
              <a:t>Professor</a:t>
            </a:r>
            <a:endParaRPr lang="en-US" dirty="0">
              <a:solidFill>
                <a:schemeClr val="accent5">
                  <a:lumMod val="50000"/>
                </a:schemeClr>
              </a:solidFill>
              <a:latin typeface="Rockwell" panose="02060603020205020403" pitchFamily="18" charset="0"/>
            </a:endParaRPr>
          </a:p>
        </p:txBody>
      </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6840"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520700" y="1825624"/>
            <a:ext cx="8378825" cy="4915145"/>
          </a:xfrm>
        </p:spPr>
        <p:txBody>
          <a:bodyPr>
            <a:normAutofit fontScale="92500" lnSpcReduction="20000"/>
          </a:bodyPr>
          <a:lstStyle/>
          <a:p>
            <a:endParaRPr lang="en-US" dirty="0"/>
          </a:p>
          <a:p>
            <a:pPr marL="109728" indent="0" algn="ctr">
              <a:buNone/>
            </a:pPr>
            <a:r>
              <a:rPr lang="en-US" b="1" u="sng" dirty="0" smtClean="0">
                <a:solidFill>
                  <a:schemeClr val="accent1">
                    <a:lumMod val="50000"/>
                  </a:schemeClr>
                </a:solidFill>
                <a:effectLst/>
                <a:ea typeface="Tahoma" panose="020B0604030504040204" pitchFamily="34" charset="0"/>
                <a:cs typeface="Tahoma" panose="020B0604030504040204" pitchFamily="34" charset="0"/>
              </a:rPr>
              <a:t>Courses</a:t>
            </a:r>
          </a:p>
          <a:p>
            <a:pPr>
              <a:buClr>
                <a:schemeClr val="accent1">
                  <a:lumMod val="50000"/>
                </a:schemeClr>
              </a:buClr>
            </a:pPr>
            <a:r>
              <a:rPr lang="en-US" dirty="0">
                <a:ea typeface="Comic Sans MS" charset="0"/>
                <a:cs typeface="Comic Sans MS" charset="0"/>
              </a:rPr>
              <a:t>BIOL 121 Biological Concepts Laboratory: Cells, Metabolism, and Genetics</a:t>
            </a:r>
          </a:p>
          <a:p>
            <a:pPr>
              <a:buClr>
                <a:schemeClr val="accent1">
                  <a:lumMod val="50000"/>
                </a:schemeClr>
              </a:buClr>
            </a:pPr>
            <a:r>
              <a:rPr lang="en-US" dirty="0">
                <a:ea typeface="Comic Sans MS" charset="0"/>
                <a:cs typeface="Comic Sans MS" charset="0"/>
              </a:rPr>
              <a:t>BIOL 207 General Microbiology</a:t>
            </a:r>
          </a:p>
          <a:p>
            <a:pPr>
              <a:buClr>
                <a:schemeClr val="accent1">
                  <a:lumMod val="50000"/>
                </a:schemeClr>
              </a:buClr>
            </a:pPr>
            <a:r>
              <a:rPr lang="en-US" dirty="0">
                <a:ea typeface="Comic Sans MS" charset="0"/>
                <a:cs typeface="Comic Sans MS" charset="0"/>
              </a:rPr>
              <a:t>BIOL 226 Microbial Biology &amp; Diversity</a:t>
            </a:r>
          </a:p>
          <a:p>
            <a:pPr>
              <a:buClr>
                <a:schemeClr val="accent1">
                  <a:lumMod val="50000"/>
                </a:schemeClr>
              </a:buClr>
            </a:pPr>
            <a:r>
              <a:rPr lang="en-US" dirty="0">
                <a:ea typeface="Comic Sans MS" charset="0"/>
                <a:cs typeface="Comic Sans MS" charset="0"/>
              </a:rPr>
              <a:t>BIOL 227 Microbial Biology &amp; Diversity Lab</a:t>
            </a:r>
          </a:p>
          <a:p>
            <a:pPr>
              <a:buClr>
                <a:schemeClr val="accent1">
                  <a:lumMod val="50000"/>
                </a:schemeClr>
              </a:buClr>
            </a:pPr>
            <a:r>
              <a:rPr lang="en-US" dirty="0">
                <a:ea typeface="Comic Sans MS" charset="0"/>
                <a:cs typeface="Comic Sans MS" charset="0"/>
              </a:rPr>
              <a:t>BIOL 328 Immunology</a:t>
            </a:r>
          </a:p>
          <a:p>
            <a:pPr marL="566928" indent="-457200" algn="ctr">
              <a:buClr>
                <a:schemeClr val="accent1">
                  <a:lumMod val="50000"/>
                </a:schemeClr>
              </a:buClr>
            </a:pPr>
            <a:endParaRPr lang="en-US" b="1" u="sng" dirty="0">
              <a:solidFill>
                <a:schemeClr val="accent1">
                  <a:lumMod val="50000"/>
                </a:schemeClr>
              </a:solidFill>
              <a:effectLst/>
              <a:ea typeface="Tahoma" panose="020B0604030504040204" pitchFamily="34" charset="0"/>
              <a:cs typeface="Tahoma" panose="020B0604030504040204" pitchFamily="34" charset="0"/>
            </a:endParaRPr>
          </a:p>
          <a:p>
            <a:pPr marL="109728" indent="0" algn="ctr">
              <a:buClr>
                <a:schemeClr val="accent1">
                  <a:lumMod val="50000"/>
                </a:schemeClr>
              </a:buClr>
              <a:buNone/>
            </a:pPr>
            <a:r>
              <a:rPr lang="en-US" b="1" u="sng" dirty="0" smtClean="0">
                <a:solidFill>
                  <a:schemeClr val="accent1">
                    <a:lumMod val="50000"/>
                  </a:schemeClr>
                </a:solidFill>
                <a:effectLst/>
                <a:ea typeface="Tahoma" panose="020B0604030504040204" pitchFamily="34" charset="0"/>
                <a:cs typeface="Tahoma" panose="020B0604030504040204" pitchFamily="34" charset="0"/>
              </a:rPr>
              <a:t>Research</a:t>
            </a:r>
            <a:endParaRPr lang="en-US" b="1" u="sng" dirty="0">
              <a:solidFill>
                <a:schemeClr val="accent1">
                  <a:lumMod val="50000"/>
                </a:schemeClr>
              </a:solidFill>
              <a:effectLst/>
              <a:ea typeface="Tahoma" panose="020B0604030504040204" pitchFamily="34" charset="0"/>
              <a:cs typeface="Tahoma" panose="020B0604030504040204" pitchFamily="34" charset="0"/>
            </a:endParaRPr>
          </a:p>
          <a:p>
            <a:pPr fontAlgn="base">
              <a:buClr>
                <a:schemeClr val="accent1">
                  <a:lumMod val="50000"/>
                </a:schemeClr>
              </a:buClr>
            </a:pPr>
            <a:r>
              <a:rPr lang="en-US" dirty="0">
                <a:ea typeface="Tahoma" panose="020B0604030504040204" pitchFamily="34" charset="0"/>
                <a:cs typeface="Tahoma" panose="020B0604030504040204" pitchFamily="34" charset="0"/>
              </a:rPr>
              <a:t>Microbiology, Host-bacterial interactions, Bacterial </a:t>
            </a:r>
            <a:r>
              <a:rPr lang="en-US" dirty="0" smtClean="0">
                <a:ea typeface="Tahoma" panose="020B0604030504040204" pitchFamily="34" charset="0"/>
                <a:cs typeface="Tahoma" panose="020B0604030504040204" pitchFamily="34" charset="0"/>
              </a:rPr>
              <a:t>infections</a:t>
            </a:r>
            <a:endParaRPr lang="en-US" dirty="0"/>
          </a:p>
          <a:p>
            <a:endParaRPr lang="en-US" dirty="0"/>
          </a:p>
        </p:txBody>
      </p:sp>
      <p:grpSp>
        <p:nvGrpSpPr>
          <p:cNvPr id="14" name="Group 13">
            <a:extLst>
              <a:ext uri="{FF2B5EF4-FFF2-40B4-BE49-F238E27FC236}">
                <a16:creationId xmlns:a16="http://schemas.microsoft.com/office/drawing/2014/main" id="{E9B0D6B0-E1C3-974B-9D71-2606BDD4BA93}"/>
              </a:ext>
              <a:ext uri="{C183D7F6-B498-43B3-948B-1728B52AA6E4}">
                <adec:decorative xmlns="" xmlns:adec="http://schemas.microsoft.com/office/drawing/2017/decorative" val="1"/>
              </a:ext>
            </a:extLst>
          </p:cNvPr>
          <p:cNvGrpSpPr/>
          <p:nvPr/>
        </p:nvGrpSpPr>
        <p:grpSpPr>
          <a:xfrm>
            <a:off x="8995117" y="-239917"/>
            <a:ext cx="3668917" cy="7097917"/>
            <a:chOff x="9007532" y="-239917"/>
            <a:chExt cx="3668917" cy="7097917"/>
          </a:xfrm>
        </p:grpSpPr>
        <p:grpSp>
          <p:nvGrpSpPr>
            <p:cNvPr id="15" name="Group 14">
              <a:extLst>
                <a:ext uri="{FF2B5EF4-FFF2-40B4-BE49-F238E27FC236}">
                  <a16:creationId xmlns:a16="http://schemas.microsoft.com/office/drawing/2014/main" id="{70CC9B5C-26E3-EB47-9B81-9D9176DDD529}"/>
                </a:ext>
              </a:extLst>
            </p:cNvPr>
            <p:cNvGrpSpPr/>
            <p:nvPr/>
          </p:nvGrpSpPr>
          <p:grpSpPr>
            <a:xfrm>
              <a:off x="9055676" y="0"/>
              <a:ext cx="3136324" cy="6858000"/>
              <a:chOff x="9055676" y="0"/>
              <a:chExt cx="3136324" cy="6858000"/>
            </a:xfrm>
          </p:grpSpPr>
          <p:sp>
            <p:nvSpPr>
              <p:cNvPr id="17" name="Rectangle 16">
                <a:extLst>
                  <a:ext uri="{FF2B5EF4-FFF2-40B4-BE49-F238E27FC236}">
                    <a16:creationId xmlns:a16="http://schemas.microsoft.com/office/drawing/2014/main" id="{ADDFD91F-9E9D-5C4C-A486-6ECEF1CF6D0A}"/>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6BB33B5-1E85-FE40-81B6-041ACAD7B622}"/>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9B4E10E-2E73-9D42-81E5-67B2AD0B365A}"/>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5AB2211-83B1-8348-8005-2D6B82EB8ADC}"/>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A574D47-EEB9-6E46-82F8-B354AA455145}"/>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Graphic 15" descr="Clipboard">
              <a:extLst>
                <a:ext uri="{FF2B5EF4-FFF2-40B4-BE49-F238E27FC236}">
                  <a16:creationId xmlns:a16="http://schemas.microsoft.com/office/drawing/2014/main" id="{EA87EE3B-64F6-E347-B429-EE9FF383C1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grpSp>
        <p:nvGrpSpPr>
          <p:cNvPr id="33" name="Group 32"/>
          <p:cNvGrpSpPr/>
          <p:nvPr/>
        </p:nvGrpSpPr>
        <p:grpSpPr>
          <a:xfrm>
            <a:off x="9075141" y="-76302"/>
            <a:ext cx="3668917" cy="6934302"/>
            <a:chOff x="9136685" y="-76302"/>
            <a:chExt cx="3668917" cy="6934302"/>
          </a:xfrm>
        </p:grpSpPr>
        <p:grpSp>
          <p:nvGrpSpPr>
            <p:cNvPr id="34" name="Group 33"/>
            <p:cNvGrpSpPr/>
            <p:nvPr/>
          </p:nvGrpSpPr>
          <p:grpSpPr>
            <a:xfrm>
              <a:off x="9136685" y="-8792"/>
              <a:ext cx="3140194" cy="6866792"/>
              <a:chOff x="9136685" y="-8792"/>
              <a:chExt cx="3140194" cy="6866792"/>
            </a:xfrm>
          </p:grpSpPr>
          <p:grpSp>
            <p:nvGrpSpPr>
              <p:cNvPr id="36" name="Group 35">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38" name="Rectangle 37">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Rectangle 36"/>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136685" y="-76302"/>
              <a:ext cx="3668917" cy="3668917"/>
            </a:xfrm>
            <a:prstGeom prst="rect">
              <a:avLst/>
            </a:prstGeom>
          </p:spPr>
        </p:pic>
      </p:grpSp>
      <p:sp>
        <p:nvSpPr>
          <p:cNvPr id="54" name="Rectangle 53">
            <a:extLst>
              <a:ext uri="{FF2B5EF4-FFF2-40B4-BE49-F238E27FC236}">
                <a16:creationId xmlns:a16="http://schemas.microsoft.com/office/drawing/2014/main" id="{BC8A0A48-0790-BA4A-B6D5-EE92FE71C49D}"/>
              </a:ext>
            </a:extLst>
          </p:cNvPr>
          <p:cNvSpPr/>
          <p:nvPr/>
        </p:nvSpPr>
        <p:spPr>
          <a:xfrm>
            <a:off x="9576441" y="3682923"/>
            <a:ext cx="2603144" cy="1569660"/>
          </a:xfrm>
          <a:prstGeom prst="rect">
            <a:avLst/>
          </a:prstGeom>
        </p:spPr>
        <p:txBody>
          <a:bodyPr wrap="square">
            <a:spAutoFit/>
          </a:bodyPr>
          <a:lstStyle/>
          <a:p>
            <a:r>
              <a:rPr lang="en-US" sz="1600" dirty="0">
                <a:solidFill>
                  <a:schemeClr val="bg1"/>
                </a:solidFill>
                <a:ea typeface="Comic Sans MS" charset="0"/>
                <a:cs typeface="Comic Sans MS" charset="0"/>
              </a:rPr>
              <a:t>Ph.D. – Molecular Biology and Microbiology, Purdue University, West Lafayette, IN</a:t>
            </a:r>
          </a:p>
          <a:p>
            <a:r>
              <a:rPr lang="en-US" sz="1600" dirty="0">
                <a:solidFill>
                  <a:schemeClr val="bg1"/>
                </a:solidFill>
                <a:ea typeface="Comic Sans MS" charset="0"/>
                <a:cs typeface="Comic Sans MS" charset="0"/>
              </a:rPr>
              <a:t>M.S.- Microbiology, University of Mumbai, Mumbai, </a:t>
            </a:r>
            <a:r>
              <a:rPr lang="en-US" sz="1600" dirty="0" smtClean="0">
                <a:solidFill>
                  <a:schemeClr val="bg1"/>
                </a:solidFill>
                <a:ea typeface="Comic Sans MS" charset="0"/>
                <a:cs typeface="Comic Sans MS" charset="0"/>
              </a:rPr>
              <a:t>India</a:t>
            </a:r>
            <a:endParaRPr lang="en-US" sz="1600" dirty="0">
              <a:solidFill>
                <a:schemeClr val="bg1"/>
              </a:solidFill>
              <a:ea typeface="Comic Sans MS" charset="0"/>
              <a:cs typeface="Comic Sans MS" charset="0"/>
            </a:endParaRPr>
          </a:p>
        </p:txBody>
      </p:sp>
      <p:sp>
        <p:nvSpPr>
          <p:cNvPr id="55" name="TextBox 54">
            <a:extLst>
              <a:ext uri="{FF2B5EF4-FFF2-40B4-BE49-F238E27FC236}">
                <a16:creationId xmlns:a16="http://schemas.microsoft.com/office/drawing/2014/main" id="{81B6A188-E054-324C-A46B-ED5FEB2A5C24}"/>
              </a:ext>
            </a:extLst>
          </p:cNvPr>
          <p:cNvSpPr txBox="1"/>
          <p:nvPr/>
        </p:nvSpPr>
        <p:spPr>
          <a:xfrm>
            <a:off x="9987545" y="3244334"/>
            <a:ext cx="1659208" cy="369332"/>
          </a:xfrm>
          <a:prstGeom prst="rect">
            <a:avLst/>
          </a:prstGeom>
          <a:noFill/>
        </p:spPr>
        <p:txBody>
          <a:bodyPr wrap="square" rtlCol="0">
            <a:spAutoFit/>
          </a:bodyPr>
          <a:lstStyle/>
          <a:p>
            <a:pPr algn="ctr"/>
            <a:r>
              <a:rPr lang="en-US" b="1" u="sng" dirty="0">
                <a:solidFill>
                  <a:schemeClr val="bg1"/>
                </a:solidFill>
              </a:rPr>
              <a:t>Biography</a:t>
            </a:r>
          </a:p>
        </p:txBody>
      </p:sp>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0369" y="1027906"/>
            <a:ext cx="1506384" cy="194661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026" name="Picture 2" descr="Image result for molecules clip art cute"/>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192400" y="5256357"/>
            <a:ext cx="1371226" cy="1484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80011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3" y="96966"/>
            <a:ext cx="8378529" cy="1027257"/>
          </a:xfrm>
        </p:spPr>
        <p:txBody>
          <a:bodyPr/>
          <a:lstStyle/>
          <a:p>
            <a:r>
              <a:rPr lang="en-US" dirty="0">
                <a:solidFill>
                  <a:schemeClr val="accent5">
                    <a:lumMod val="50000"/>
                  </a:schemeClr>
                </a:solidFill>
                <a:latin typeface="Rockwell" panose="02060603020205020403" pitchFamily="18" charset="0"/>
              </a:rPr>
              <a:t>Research by Dr. </a:t>
            </a:r>
            <a:r>
              <a:rPr lang="en-US" dirty="0" smtClean="0">
                <a:solidFill>
                  <a:schemeClr val="accent5">
                    <a:lumMod val="50000"/>
                  </a:schemeClr>
                </a:solidFill>
                <a:latin typeface="Rockwell" panose="02060603020205020403" pitchFamily="18" charset="0"/>
              </a:rPr>
              <a:t>Banga</a:t>
            </a:r>
            <a:endParaRPr lang="en-US" dirty="0">
              <a:solidFill>
                <a:schemeClr val="accent5">
                  <a:lumMod val="50000"/>
                </a:schemeClr>
              </a:solidFill>
              <a:latin typeface="Rockwell" panose="02060603020205020403" pitchFamily="18" charset="0"/>
            </a:endParaRPr>
          </a:p>
        </p:txBody>
      </p:sp>
      <p:grpSp>
        <p:nvGrpSpPr>
          <p:cNvPr id="10" name="Group 9">
            <a:extLst>
              <a:ext uri="{FF2B5EF4-FFF2-40B4-BE49-F238E27FC236}">
                <a16:creationId xmlns:a16="http://schemas.microsoft.com/office/drawing/2014/main" id="{D4EF09CF-3362-453A-9463-F6669A9D3E01}"/>
              </a:ext>
            </a:extLst>
          </p:cNvPr>
          <p:cNvGrpSpPr/>
          <p:nvPr/>
        </p:nvGrpSpPr>
        <p:grpSpPr>
          <a:xfrm>
            <a:off x="8975978" y="6714"/>
            <a:ext cx="3214030" cy="6858000"/>
            <a:chOff x="9055676" y="0"/>
            <a:chExt cx="3214030" cy="6858000"/>
          </a:xfrm>
        </p:grpSpPr>
        <p:sp>
          <p:nvSpPr>
            <p:cNvPr id="4" name="Rectangle 3">
              <a:extLst>
                <a:ext uri="{FF2B5EF4-FFF2-40B4-BE49-F238E27FC236}">
                  <a16:creationId xmlns:a16="http://schemas.microsoft.com/office/drawing/2014/main" id="{403AE892-EBD6-40F1-851B-FEADBD59429F}"/>
                </a:ext>
              </a:extLst>
            </p:cNvPr>
            <p:cNvSpPr/>
            <p:nvPr/>
          </p:nvSpPr>
          <p:spPr>
            <a:xfrm>
              <a:off x="9299638"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Rounded Corners 8">
            <a:extLst>
              <a:ext uri="{FF2B5EF4-FFF2-40B4-BE49-F238E27FC236}">
                <a16:creationId xmlns:a16="http://schemas.microsoft.com/office/drawing/2014/main" id="{5D83E472-316B-42B5-9901-2C007C5B7144}"/>
              </a:ext>
              <a:ext uri="{C183D7F6-B498-43B3-948B-1728B52AA6E4}">
                <adec:decorative xmlns="" xmlns:adec="http://schemas.microsoft.com/office/drawing/2017/decorative" val="1"/>
              </a:ext>
            </a:extLst>
          </p:cNvPr>
          <p:cNvSpPr/>
          <p:nvPr/>
        </p:nvSpPr>
        <p:spPr>
          <a:xfrm rot="5400000">
            <a:off x="4901217" y="1706528"/>
            <a:ext cx="2268675" cy="1832578"/>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9463B806-86C1-44AC-8470-6E6761DC7613}"/>
              </a:ext>
              <a:ext uri="{C183D7F6-B498-43B3-948B-1728B52AA6E4}">
                <adec:decorative xmlns="" xmlns:adec="http://schemas.microsoft.com/office/drawing/2017/decorative" val="1"/>
              </a:ext>
            </a:extLst>
          </p:cNvPr>
          <p:cNvSpPr/>
          <p:nvPr/>
        </p:nvSpPr>
        <p:spPr>
          <a:xfrm rot="5400000">
            <a:off x="4949403" y="3856439"/>
            <a:ext cx="2268675" cy="201583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EE42B7D-A1DC-4708-8147-D9D746BA73E8}"/>
              </a:ext>
              <a:ext uri="{C183D7F6-B498-43B3-948B-1728B52AA6E4}">
                <adec:decorative xmlns="" xmlns:adec="http://schemas.microsoft.com/office/drawing/2017/decorative" val="1"/>
              </a:ext>
            </a:extLst>
          </p:cNvPr>
          <p:cNvSpPr/>
          <p:nvPr/>
        </p:nvSpPr>
        <p:spPr>
          <a:xfrm>
            <a:off x="3472300" y="1768455"/>
            <a:ext cx="2268675" cy="20158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86051D9B-1137-438D-A466-460D44ED3361}"/>
              </a:ext>
              <a:ext uri="{C183D7F6-B498-43B3-948B-1728B52AA6E4}">
                <adec:decorative xmlns="" xmlns:adec="http://schemas.microsoft.com/office/drawing/2017/decorative" val="1"/>
              </a:ext>
            </a:extLst>
          </p:cNvPr>
          <p:cNvSpPr/>
          <p:nvPr/>
        </p:nvSpPr>
        <p:spPr>
          <a:xfrm>
            <a:off x="6437867" y="1794597"/>
            <a:ext cx="2268675" cy="20158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1B674D5-C064-4DDD-8FE9-D8801F4C0A04}"/>
              </a:ext>
            </a:extLst>
          </p:cNvPr>
          <p:cNvSpPr txBox="1"/>
          <p:nvPr/>
        </p:nvSpPr>
        <p:spPr>
          <a:xfrm>
            <a:off x="3614305" y="3784291"/>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1" name="TextBox 20">
            <a:extLst>
              <a:ext uri="{FF2B5EF4-FFF2-40B4-BE49-F238E27FC236}">
                <a16:creationId xmlns:a16="http://schemas.microsoft.com/office/drawing/2014/main" id="{CAA0715F-CA2B-4594-91FD-D8C6E5E10965}"/>
              </a:ext>
            </a:extLst>
          </p:cNvPr>
          <p:cNvSpPr txBox="1"/>
          <p:nvPr/>
        </p:nvSpPr>
        <p:spPr>
          <a:xfrm>
            <a:off x="6565863" y="3810842"/>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2" name="Rectangle: Rounded Corners 21">
            <a:extLst>
              <a:ext uri="{FF2B5EF4-FFF2-40B4-BE49-F238E27FC236}">
                <a16:creationId xmlns:a16="http://schemas.microsoft.com/office/drawing/2014/main" id="{2DDD40F6-2362-4667-BF5E-80F684666948}"/>
              </a:ext>
              <a:ext uri="{C183D7F6-B498-43B3-948B-1728B52AA6E4}">
                <adec:decorative xmlns="" xmlns:adec="http://schemas.microsoft.com/office/drawing/2017/decorative" val="1"/>
              </a:ext>
            </a:extLst>
          </p:cNvPr>
          <p:cNvSpPr/>
          <p:nvPr/>
        </p:nvSpPr>
        <p:spPr>
          <a:xfrm>
            <a:off x="6370726" y="3730019"/>
            <a:ext cx="2299161" cy="201583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EE47BD82-D8BD-4FB4-9086-D3AD4D447A51}"/>
              </a:ext>
              <a:ext uri="{C183D7F6-B498-43B3-948B-1728B52AA6E4}">
                <adec:decorative xmlns="" xmlns:adec="http://schemas.microsoft.com/office/drawing/2017/decorative" val="1"/>
              </a:ext>
            </a:extLst>
          </p:cNvPr>
          <p:cNvSpPr/>
          <p:nvPr/>
        </p:nvSpPr>
        <p:spPr>
          <a:xfrm>
            <a:off x="3411006" y="3730019"/>
            <a:ext cx="2268675" cy="201583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3925" y="1794597"/>
            <a:ext cx="3265033" cy="3801041"/>
          </a:xfrm>
          <a:prstGeom prst="rect">
            <a:avLst/>
          </a:prstGeom>
        </p:spPr>
        <p:txBody>
          <a:bodyPr wrap="square">
            <a:spAutoFit/>
          </a:bodyPr>
          <a:lstStyle/>
          <a:p>
            <a:pPr marL="285750" indent="-285750">
              <a:buClr>
                <a:schemeClr val="accent1">
                  <a:lumMod val="50000"/>
                </a:schemeClr>
              </a:buClr>
              <a:buFont typeface="Arial" panose="020B0604020202020204" pitchFamily="34" charset="0"/>
              <a:buChar char="•"/>
            </a:pPr>
            <a:r>
              <a:rPr lang="en-US" sz="2000" dirty="0">
                <a:ea typeface="Comic Sans MS" charset="0"/>
                <a:cs typeface="Comic Sans MS" charset="0"/>
              </a:rPr>
              <a:t>Host-bacterial interactions </a:t>
            </a:r>
          </a:p>
          <a:p>
            <a:pPr marL="285750" indent="-285750">
              <a:buClr>
                <a:schemeClr val="accent1">
                  <a:lumMod val="50000"/>
                </a:schemeClr>
              </a:buClr>
              <a:buFont typeface="Arial" panose="020B0604020202020204" pitchFamily="34" charset="0"/>
              <a:buChar char="•"/>
            </a:pPr>
            <a:r>
              <a:rPr lang="en-US" sz="2000" i="1" dirty="0">
                <a:ea typeface="Comic Sans MS" charset="0"/>
                <a:cs typeface="Comic Sans MS" charset="0"/>
              </a:rPr>
              <a:t>Legionella </a:t>
            </a:r>
            <a:r>
              <a:rPr lang="en-US" sz="2000" i="1" dirty="0" err="1">
                <a:ea typeface="Comic Sans MS" charset="0"/>
                <a:cs typeface="Comic Sans MS" charset="0"/>
              </a:rPr>
              <a:t>pneumophila</a:t>
            </a:r>
            <a:r>
              <a:rPr lang="en-US" sz="2000" i="1" dirty="0">
                <a:ea typeface="Comic Sans MS" charset="0"/>
                <a:cs typeface="Comic Sans MS" charset="0"/>
              </a:rPr>
              <a:t>, the</a:t>
            </a:r>
            <a:r>
              <a:rPr lang="en-US" sz="2000" dirty="0">
                <a:ea typeface="Comic Sans MS" charset="0"/>
                <a:cs typeface="Comic Sans MS" charset="0"/>
              </a:rPr>
              <a:t> causative agent of Legionnaires </a:t>
            </a:r>
            <a:r>
              <a:rPr lang="en-US" sz="2000" dirty="0" smtClean="0">
                <a:ea typeface="Comic Sans MS" charset="0"/>
                <a:cs typeface="Comic Sans MS" charset="0"/>
              </a:rPr>
              <a:t>disease.</a:t>
            </a:r>
          </a:p>
          <a:p>
            <a:pPr marL="285750" indent="-285750">
              <a:lnSpc>
                <a:spcPts val="2480"/>
              </a:lnSpc>
              <a:buClr>
                <a:schemeClr val="accent1">
                  <a:lumMod val="50000"/>
                </a:schemeClr>
              </a:buClr>
              <a:buFont typeface="Arial" panose="020B0604020202020204" pitchFamily="34" charset="0"/>
              <a:buChar char="•"/>
            </a:pPr>
            <a:r>
              <a:rPr lang="en-US" sz="2000" dirty="0">
                <a:ea typeface="Comic Sans MS" charset="0"/>
                <a:cs typeface="Comic Sans MS" charset="0"/>
              </a:rPr>
              <a:t>Lab research </a:t>
            </a:r>
            <a:r>
              <a:rPr lang="en-US" sz="2000" dirty="0" smtClean="0">
                <a:ea typeface="Comic Sans MS" charset="0"/>
                <a:cs typeface="Comic Sans MS" charset="0"/>
              </a:rPr>
              <a:t>focus characterizing </a:t>
            </a:r>
            <a:r>
              <a:rPr lang="en-US" sz="2000" dirty="0">
                <a:ea typeface="Comic Sans MS" charset="0"/>
                <a:cs typeface="Comic Sans MS" charset="0"/>
              </a:rPr>
              <a:t>the functional role of bacterial effector proteins during an infection </a:t>
            </a:r>
            <a:endParaRPr lang="en-US" sz="2000" dirty="0" smtClean="0">
              <a:ea typeface="Comic Sans MS" charset="0"/>
              <a:cs typeface="Comic Sans MS" charset="0"/>
            </a:endParaRPr>
          </a:p>
          <a:p>
            <a:pPr>
              <a:lnSpc>
                <a:spcPts val="2480"/>
              </a:lnSpc>
            </a:pPr>
            <a:endParaRPr lang="en-US" dirty="0">
              <a:ea typeface="Comic Sans MS" charset="0"/>
              <a:cs typeface="Comic Sans MS" charset="0"/>
            </a:endParaRPr>
          </a:p>
          <a:p>
            <a:endParaRPr lang="en-US" dirty="0">
              <a:ea typeface="Comic Sans MS" charset="0"/>
              <a:cs typeface="Comic Sans MS" charset="0"/>
            </a:endParaRPr>
          </a:p>
          <a:p>
            <a:pPr fontAlgn="base"/>
            <a:endParaRPr lang="en-US" b="1" dirty="0"/>
          </a:p>
        </p:txBody>
      </p:sp>
      <p:sp>
        <p:nvSpPr>
          <p:cNvPr id="3" name="TextBox 2"/>
          <p:cNvSpPr txBox="1"/>
          <p:nvPr/>
        </p:nvSpPr>
        <p:spPr>
          <a:xfrm>
            <a:off x="9558703" y="171814"/>
            <a:ext cx="2479804" cy="369332"/>
          </a:xfrm>
          <a:prstGeom prst="rect">
            <a:avLst/>
          </a:prstGeom>
          <a:noFill/>
        </p:spPr>
        <p:txBody>
          <a:bodyPr wrap="square" rtlCol="0">
            <a:spAutoFit/>
          </a:bodyPr>
          <a:lstStyle/>
          <a:p>
            <a:pPr algn="ctr"/>
            <a:r>
              <a:rPr lang="en-US" b="1" dirty="0" smtClean="0">
                <a:solidFill>
                  <a:schemeClr val="bg1"/>
                </a:solidFill>
              </a:rPr>
              <a:t>Graduate Research</a:t>
            </a:r>
            <a:endParaRPr lang="en-US" b="1" dirty="0">
              <a:solidFill>
                <a:schemeClr val="bg1"/>
              </a:solidFill>
            </a:endParaRPr>
          </a:p>
        </p:txBody>
      </p:sp>
      <p:cxnSp>
        <p:nvCxnSpPr>
          <p:cNvPr id="30" name="Straight Connector 29">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9432800" y="595967"/>
            <a:ext cx="2753602" cy="1443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456596" y="588094"/>
            <a:ext cx="2731609" cy="381642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ea typeface="Comic Sans MS" charset="0"/>
                <a:cs typeface="Comic Sans MS" charset="0"/>
              </a:rPr>
              <a:t>Understanding Mechanisms of Bacterial </a:t>
            </a:r>
            <a:r>
              <a:rPr lang="en-US" sz="1600" dirty="0" smtClean="0">
                <a:solidFill>
                  <a:schemeClr val="bg1"/>
                </a:solidFill>
                <a:ea typeface="Comic Sans MS" charset="0"/>
                <a:cs typeface="Comic Sans MS" charset="0"/>
              </a:rPr>
              <a:t>Pathogenesis through </a:t>
            </a:r>
            <a:r>
              <a:rPr lang="en-US" sz="1600" dirty="0">
                <a:solidFill>
                  <a:schemeClr val="bg1"/>
                </a:solidFill>
                <a:ea typeface="Comic Sans MS" charset="0"/>
                <a:cs typeface="Comic Sans MS" charset="0"/>
              </a:rPr>
              <a:t>functional analysis of different proteins released by </a:t>
            </a:r>
            <a:r>
              <a:rPr lang="en-US" sz="1600" i="1" dirty="0">
                <a:solidFill>
                  <a:schemeClr val="bg1"/>
                </a:solidFill>
                <a:ea typeface="Comic Sans MS" charset="0"/>
                <a:cs typeface="Comic Sans MS" charset="0"/>
              </a:rPr>
              <a:t>Legionella </a:t>
            </a:r>
            <a:r>
              <a:rPr lang="en-US" sz="1600" i="1" dirty="0" err="1">
                <a:solidFill>
                  <a:schemeClr val="bg1"/>
                </a:solidFill>
                <a:ea typeface="Comic Sans MS" charset="0"/>
                <a:cs typeface="Comic Sans MS" charset="0"/>
              </a:rPr>
              <a:t>pneumophila</a:t>
            </a:r>
            <a:r>
              <a:rPr lang="en-US" sz="1600" dirty="0">
                <a:solidFill>
                  <a:schemeClr val="bg1"/>
                </a:solidFill>
                <a:ea typeface="Comic Sans MS" charset="0"/>
                <a:cs typeface="Comic Sans MS" charset="0"/>
              </a:rPr>
              <a:t> during an </a:t>
            </a:r>
            <a:r>
              <a:rPr lang="en-US" sz="1600" dirty="0" smtClean="0">
                <a:solidFill>
                  <a:schemeClr val="bg1"/>
                </a:solidFill>
                <a:ea typeface="Comic Sans MS" charset="0"/>
                <a:cs typeface="Comic Sans MS" charset="0"/>
              </a:rPr>
              <a:t>infection.</a:t>
            </a:r>
          </a:p>
          <a:p>
            <a:pPr marL="285750" indent="-285750">
              <a:buFont typeface="Arial" panose="020B0604020202020204" pitchFamily="34" charset="0"/>
              <a:buChar char="•"/>
            </a:pPr>
            <a:r>
              <a:rPr lang="en-US" sz="1600" dirty="0">
                <a:solidFill>
                  <a:schemeClr val="bg1"/>
                </a:solidFill>
                <a:ea typeface="Comic Sans MS" charset="0"/>
                <a:cs typeface="Comic Sans MS" charset="0"/>
              </a:rPr>
              <a:t>The research involves techniques </a:t>
            </a:r>
            <a:r>
              <a:rPr lang="en-US" sz="1600" dirty="0" smtClean="0">
                <a:solidFill>
                  <a:schemeClr val="bg1"/>
                </a:solidFill>
                <a:ea typeface="Comic Sans MS" charset="0"/>
                <a:cs typeface="Comic Sans MS" charset="0"/>
              </a:rPr>
              <a:t>in:</a:t>
            </a:r>
            <a:endParaRPr lang="en-US" sz="1600" dirty="0">
              <a:solidFill>
                <a:schemeClr val="bg1"/>
              </a:solidFill>
              <a:ea typeface="Comic Sans MS" charset="0"/>
              <a:cs typeface="Comic Sans MS" charset="0"/>
            </a:endParaRPr>
          </a:p>
          <a:p>
            <a:pPr marL="800100" lvl="1" indent="-342900">
              <a:buFont typeface="Arial" panose="020B0604020202020204" pitchFamily="34" charset="0"/>
              <a:buChar char="•"/>
            </a:pPr>
            <a:r>
              <a:rPr lang="en-US" sz="1600" dirty="0">
                <a:solidFill>
                  <a:schemeClr val="bg1"/>
                </a:solidFill>
                <a:ea typeface="Comic Sans MS" charset="0"/>
                <a:cs typeface="Comic Sans MS" charset="0"/>
              </a:rPr>
              <a:t>microbiology</a:t>
            </a:r>
          </a:p>
          <a:p>
            <a:pPr marL="800100" lvl="1" indent="-342900">
              <a:buFont typeface="Arial" panose="020B0604020202020204" pitchFamily="34" charset="0"/>
              <a:buChar char="•"/>
            </a:pPr>
            <a:r>
              <a:rPr lang="en-US" sz="1600" dirty="0">
                <a:solidFill>
                  <a:schemeClr val="bg1"/>
                </a:solidFill>
                <a:ea typeface="Comic Sans MS" charset="0"/>
                <a:cs typeface="Comic Sans MS" charset="0"/>
              </a:rPr>
              <a:t>molecular biology</a:t>
            </a:r>
          </a:p>
          <a:p>
            <a:pPr marL="800100" lvl="1" indent="-342900">
              <a:buFont typeface="Arial" panose="020B0604020202020204" pitchFamily="34" charset="0"/>
              <a:buChar char="•"/>
            </a:pPr>
            <a:r>
              <a:rPr lang="en-US" sz="1600" dirty="0">
                <a:solidFill>
                  <a:schemeClr val="bg1"/>
                </a:solidFill>
                <a:ea typeface="Comic Sans MS" charset="0"/>
                <a:cs typeface="Comic Sans MS" charset="0"/>
              </a:rPr>
              <a:t>cell biology </a:t>
            </a:r>
          </a:p>
          <a:p>
            <a:pPr marL="800100" lvl="1" indent="-342900">
              <a:buFont typeface="Arial" panose="020B0604020202020204" pitchFamily="34" charset="0"/>
              <a:buChar char="•"/>
            </a:pPr>
            <a:r>
              <a:rPr lang="en-US" sz="1600" dirty="0">
                <a:solidFill>
                  <a:schemeClr val="bg1"/>
                </a:solidFill>
                <a:ea typeface="Comic Sans MS" charset="0"/>
                <a:cs typeface="Comic Sans MS" charset="0"/>
              </a:rPr>
              <a:t>biochemistry</a:t>
            </a:r>
          </a:p>
          <a:p>
            <a:endParaRPr lang="en-US" sz="1600" dirty="0">
              <a:solidFill>
                <a:schemeClr val="bg1"/>
              </a:solidFill>
              <a:ea typeface="Comic Sans MS" charset="0"/>
              <a:cs typeface="Comic Sans MS" charset="0"/>
            </a:endParaRPr>
          </a:p>
          <a:p>
            <a:endParaRPr lang="en-US" dirty="0"/>
          </a:p>
        </p:txBody>
      </p:sp>
      <p:pic>
        <p:nvPicPr>
          <p:cNvPr id="31" name="Picture 3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743280" y="3933497"/>
            <a:ext cx="2110649" cy="153475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l="8956" r="13185"/>
          <a:stretch/>
        </p:blipFill>
        <p:spPr>
          <a:xfrm rot="5400000">
            <a:off x="3745333" y="1945450"/>
            <a:ext cx="1665424" cy="160498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3" name="Picture 32" descr="Related image"/>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653669" y="2018347"/>
            <a:ext cx="1886189" cy="144026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grpSp>
        <p:nvGrpSpPr>
          <p:cNvPr id="37" name="Group 32"/>
          <p:cNvGrpSpPr/>
          <p:nvPr/>
        </p:nvGrpSpPr>
        <p:grpSpPr>
          <a:xfrm>
            <a:off x="4698351" y="3972341"/>
            <a:ext cx="2707188" cy="1387091"/>
            <a:chOff x="4409364" y="1159332"/>
            <a:chExt cx="4100045" cy="3060282"/>
          </a:xfrm>
        </p:grpSpPr>
        <p:pic>
          <p:nvPicPr>
            <p:cNvPr id="38" name="Picture 6"/>
            <p:cNvPicPr>
              <a:picLocks noChangeAspect="1" noChangeArrowheads="1"/>
            </p:cNvPicPr>
            <p:nvPr/>
          </p:nvPicPr>
          <p:blipFill>
            <a:blip r:embed="rId5" cstate="print"/>
            <a:srcRect l="9677"/>
            <a:stretch>
              <a:fillRect/>
            </a:stretch>
          </p:blipFill>
          <p:spPr bwMode="auto">
            <a:xfrm>
              <a:off x="4627784" y="1160098"/>
              <a:ext cx="1375221" cy="1120049"/>
            </a:xfrm>
            <a:prstGeom prst="rect">
              <a:avLst/>
            </a:prstGeom>
            <a:noFill/>
            <a:ln w="9525">
              <a:noFill/>
              <a:miter lim="800000"/>
              <a:headEnd/>
              <a:tailEnd/>
            </a:ln>
          </p:spPr>
        </p:pic>
        <p:pic>
          <p:nvPicPr>
            <p:cNvPr id="39" name="Picture 7"/>
            <p:cNvPicPr>
              <a:picLocks noChangeAspect="1" noChangeArrowheads="1"/>
            </p:cNvPicPr>
            <p:nvPr/>
          </p:nvPicPr>
          <p:blipFill>
            <a:blip r:embed="rId6" cstate="print"/>
            <a:srcRect l="9677"/>
            <a:stretch>
              <a:fillRect/>
            </a:stretch>
          </p:blipFill>
          <p:spPr bwMode="auto">
            <a:xfrm>
              <a:off x="5901518" y="1160098"/>
              <a:ext cx="1375221" cy="1120049"/>
            </a:xfrm>
            <a:prstGeom prst="rect">
              <a:avLst/>
            </a:prstGeom>
            <a:noFill/>
            <a:ln w="9525">
              <a:noFill/>
              <a:miter lim="800000"/>
              <a:headEnd/>
              <a:tailEnd/>
            </a:ln>
          </p:spPr>
        </p:pic>
        <p:pic>
          <p:nvPicPr>
            <p:cNvPr id="40" name="Picture 8"/>
            <p:cNvPicPr>
              <a:picLocks noChangeAspect="1" noChangeArrowheads="1"/>
            </p:cNvPicPr>
            <p:nvPr/>
          </p:nvPicPr>
          <p:blipFill>
            <a:blip r:embed="rId7" cstate="print"/>
            <a:srcRect l="9678"/>
            <a:stretch>
              <a:fillRect/>
            </a:stretch>
          </p:blipFill>
          <p:spPr bwMode="auto">
            <a:xfrm>
              <a:off x="7129964" y="1159332"/>
              <a:ext cx="1375221" cy="1120049"/>
            </a:xfrm>
            <a:prstGeom prst="rect">
              <a:avLst/>
            </a:prstGeom>
            <a:noFill/>
            <a:ln w="9525">
              <a:noFill/>
              <a:miter lim="800000"/>
              <a:headEnd/>
              <a:tailEnd/>
            </a:ln>
          </p:spPr>
        </p:pic>
        <p:pic>
          <p:nvPicPr>
            <p:cNvPr id="41" name="Picture 5"/>
            <p:cNvPicPr>
              <a:picLocks noChangeAspect="1" noChangeArrowheads="1"/>
            </p:cNvPicPr>
            <p:nvPr/>
          </p:nvPicPr>
          <p:blipFill>
            <a:blip r:embed="rId8" cstate="print"/>
            <a:srcRect l="12190"/>
            <a:stretch>
              <a:fillRect/>
            </a:stretch>
          </p:blipFill>
          <p:spPr bwMode="auto">
            <a:xfrm>
              <a:off x="4623645" y="3025953"/>
              <a:ext cx="1378028" cy="1181725"/>
            </a:xfrm>
            <a:prstGeom prst="rect">
              <a:avLst/>
            </a:prstGeom>
            <a:noFill/>
            <a:ln w="9525">
              <a:noFill/>
              <a:miter lim="800000"/>
              <a:headEnd/>
              <a:tailEnd/>
            </a:ln>
          </p:spPr>
        </p:pic>
        <p:pic>
          <p:nvPicPr>
            <p:cNvPr id="42" name="Picture 6"/>
            <p:cNvPicPr>
              <a:picLocks noChangeAspect="1" noChangeArrowheads="1"/>
            </p:cNvPicPr>
            <p:nvPr/>
          </p:nvPicPr>
          <p:blipFill>
            <a:blip r:embed="rId9" cstate="print"/>
            <a:srcRect l="12190"/>
            <a:stretch>
              <a:fillRect/>
            </a:stretch>
          </p:blipFill>
          <p:spPr bwMode="auto">
            <a:xfrm>
              <a:off x="7131382" y="3037889"/>
              <a:ext cx="1378027" cy="1181725"/>
            </a:xfrm>
            <a:prstGeom prst="rect">
              <a:avLst/>
            </a:prstGeom>
            <a:noFill/>
            <a:ln w="9525">
              <a:noFill/>
              <a:miter lim="800000"/>
              <a:headEnd/>
              <a:tailEnd/>
            </a:ln>
          </p:spPr>
        </p:pic>
        <p:pic>
          <p:nvPicPr>
            <p:cNvPr id="43" name="Picture 10"/>
            <p:cNvPicPr>
              <a:picLocks noChangeAspect="1" noChangeArrowheads="1"/>
            </p:cNvPicPr>
            <p:nvPr/>
          </p:nvPicPr>
          <p:blipFill>
            <a:blip r:embed="rId10" cstate="print"/>
            <a:srcRect l="12190"/>
            <a:stretch>
              <a:fillRect/>
            </a:stretch>
          </p:blipFill>
          <p:spPr bwMode="auto">
            <a:xfrm>
              <a:off x="5863431" y="3025564"/>
              <a:ext cx="1378029" cy="1181725"/>
            </a:xfrm>
            <a:prstGeom prst="rect">
              <a:avLst/>
            </a:prstGeom>
            <a:noFill/>
            <a:ln w="9525">
              <a:noFill/>
              <a:miter lim="800000"/>
              <a:headEnd/>
              <a:tailEnd/>
            </a:ln>
          </p:spPr>
        </p:pic>
        <p:pic>
          <p:nvPicPr>
            <p:cNvPr id="44" name="Picture 8"/>
            <p:cNvPicPr>
              <a:picLocks noChangeAspect="1" noChangeArrowheads="1"/>
            </p:cNvPicPr>
            <p:nvPr/>
          </p:nvPicPr>
          <p:blipFill>
            <a:blip r:embed="rId11" cstate="print"/>
            <a:srcRect/>
            <a:stretch>
              <a:fillRect/>
            </a:stretch>
          </p:blipFill>
          <p:spPr bwMode="auto">
            <a:xfrm>
              <a:off x="4616441" y="2096721"/>
              <a:ext cx="1371599" cy="1143001"/>
            </a:xfrm>
            <a:prstGeom prst="rect">
              <a:avLst/>
            </a:prstGeom>
            <a:noFill/>
            <a:ln w="9525">
              <a:noFill/>
              <a:miter lim="800000"/>
              <a:headEnd/>
              <a:tailEnd/>
            </a:ln>
          </p:spPr>
        </p:pic>
        <p:pic>
          <p:nvPicPr>
            <p:cNvPr id="45" name="Picture 9"/>
            <p:cNvPicPr>
              <a:picLocks noChangeAspect="1" noChangeArrowheads="1"/>
            </p:cNvPicPr>
            <p:nvPr/>
          </p:nvPicPr>
          <p:blipFill>
            <a:blip r:embed="rId12" cstate="print"/>
            <a:srcRect/>
            <a:stretch>
              <a:fillRect/>
            </a:stretch>
          </p:blipFill>
          <p:spPr bwMode="auto">
            <a:xfrm>
              <a:off x="5926818" y="2096721"/>
              <a:ext cx="1371600" cy="1143001"/>
            </a:xfrm>
            <a:prstGeom prst="rect">
              <a:avLst/>
            </a:prstGeom>
            <a:noFill/>
            <a:ln w="9525">
              <a:noFill/>
              <a:miter lim="800000"/>
              <a:headEnd/>
              <a:tailEnd/>
            </a:ln>
          </p:spPr>
        </p:pic>
        <p:pic>
          <p:nvPicPr>
            <p:cNvPr id="46" name="Picture 10"/>
            <p:cNvPicPr>
              <a:picLocks noChangeAspect="1" noChangeArrowheads="1"/>
            </p:cNvPicPr>
            <p:nvPr/>
          </p:nvPicPr>
          <p:blipFill>
            <a:blip r:embed="rId13" cstate="print"/>
            <a:srcRect/>
            <a:stretch>
              <a:fillRect/>
            </a:stretch>
          </p:blipFill>
          <p:spPr bwMode="auto">
            <a:xfrm>
              <a:off x="7131775" y="2141084"/>
              <a:ext cx="1371599" cy="1143001"/>
            </a:xfrm>
            <a:prstGeom prst="rect">
              <a:avLst/>
            </a:prstGeom>
            <a:noFill/>
            <a:ln w="9525">
              <a:noFill/>
              <a:miter lim="800000"/>
              <a:headEnd/>
              <a:tailEnd/>
            </a:ln>
          </p:spPr>
        </p:pic>
        <p:sp>
          <p:nvSpPr>
            <p:cNvPr id="50" name="TextBox 49"/>
            <p:cNvSpPr txBox="1"/>
            <p:nvPr/>
          </p:nvSpPr>
          <p:spPr>
            <a:xfrm>
              <a:off x="4409364" y="3616815"/>
              <a:ext cx="202971" cy="406398"/>
            </a:xfrm>
            <a:prstGeom prst="rect">
              <a:avLst/>
            </a:prstGeom>
            <a:noFill/>
          </p:spPr>
          <p:txBody>
            <a:bodyPr wrap="none" rtlCol="0">
              <a:spAutoFit/>
            </a:bodyPr>
            <a:lstStyle/>
            <a:p>
              <a:endParaRPr lang="en-US" sz="1400" dirty="0"/>
            </a:p>
          </p:txBody>
        </p:sp>
      </p:grpSp>
      <p:sp>
        <p:nvSpPr>
          <p:cNvPr id="16" name="Rectangle 15"/>
          <p:cNvSpPr/>
          <p:nvPr/>
        </p:nvSpPr>
        <p:spPr>
          <a:xfrm>
            <a:off x="9587483" y="5537510"/>
            <a:ext cx="2649284" cy="1323439"/>
          </a:xfrm>
          <a:prstGeom prst="rect">
            <a:avLst/>
          </a:prstGeom>
        </p:spPr>
        <p:txBody>
          <a:bodyPr wrap="square">
            <a:spAutoFit/>
          </a:bodyPr>
          <a:lstStyle/>
          <a:p>
            <a:r>
              <a:rPr lang="en-US" sz="1600" dirty="0">
                <a:solidFill>
                  <a:schemeClr val="bg1"/>
                </a:solidFill>
              </a:rPr>
              <a:t>Interested in </a:t>
            </a:r>
            <a:r>
              <a:rPr lang="en-US" sz="1600" b="1" dirty="0">
                <a:solidFill>
                  <a:schemeClr val="bg1"/>
                </a:solidFill>
              </a:rPr>
              <a:t>Graduate </a:t>
            </a:r>
            <a:r>
              <a:rPr lang="en-US" sz="1600" dirty="0">
                <a:solidFill>
                  <a:schemeClr val="bg1"/>
                </a:solidFill>
              </a:rPr>
              <a:t>or</a:t>
            </a:r>
            <a:r>
              <a:rPr lang="en-US" sz="1600" b="1" dirty="0">
                <a:solidFill>
                  <a:schemeClr val="bg1"/>
                </a:solidFill>
              </a:rPr>
              <a:t> Undergraduate Research </a:t>
            </a:r>
            <a:r>
              <a:rPr lang="en-US" sz="1600" dirty="0">
                <a:solidFill>
                  <a:schemeClr val="bg1"/>
                </a:solidFill>
              </a:rPr>
              <a:t>with Dr. </a:t>
            </a:r>
            <a:r>
              <a:rPr lang="en-US" sz="1600" dirty="0" smtClean="0">
                <a:solidFill>
                  <a:schemeClr val="bg1"/>
                </a:solidFill>
              </a:rPr>
              <a:t>Banga? </a:t>
            </a:r>
            <a:r>
              <a:rPr lang="en-US" sz="1600" dirty="0">
                <a:solidFill>
                  <a:schemeClr val="bg1"/>
                </a:solidFill>
              </a:rPr>
              <a:t>Send </a:t>
            </a:r>
            <a:r>
              <a:rPr lang="en-US" sz="1600" dirty="0" smtClean="0">
                <a:solidFill>
                  <a:schemeClr val="bg1"/>
                </a:solidFill>
              </a:rPr>
              <a:t>her </a:t>
            </a:r>
            <a:r>
              <a:rPr lang="en-US" sz="1600" dirty="0">
                <a:solidFill>
                  <a:schemeClr val="bg1"/>
                </a:solidFill>
              </a:rPr>
              <a:t>an email at </a:t>
            </a:r>
            <a:r>
              <a:rPr lang="en-US" sz="1600" b="1" i="1" dirty="0" smtClean="0">
                <a:solidFill>
                  <a:schemeClr val="bg1"/>
                </a:solidFill>
              </a:rPr>
              <a:t>simran.banga@wku.edu</a:t>
            </a:r>
            <a:endParaRPr lang="en-US" sz="1600" b="1" i="1" dirty="0">
              <a:solidFill>
                <a:schemeClr val="bg1"/>
              </a:solidFill>
            </a:endParaRPr>
          </a:p>
        </p:txBody>
      </p:sp>
      <p:sp>
        <p:nvSpPr>
          <p:cNvPr id="51" name="TextBox 50">
            <a:extLst>
              <a:ext uri="{FF2B5EF4-FFF2-40B4-BE49-F238E27FC236}">
                <a16:creationId xmlns:a16="http://schemas.microsoft.com/office/drawing/2014/main" id="{C68A5EA3-F701-194B-BD73-5881A274816D}"/>
              </a:ext>
            </a:extLst>
          </p:cNvPr>
          <p:cNvSpPr txBox="1"/>
          <p:nvPr/>
        </p:nvSpPr>
        <p:spPr>
          <a:xfrm>
            <a:off x="521283" y="1243267"/>
            <a:ext cx="2207800" cy="369332"/>
          </a:xfrm>
          <a:prstGeom prst="rect">
            <a:avLst/>
          </a:prstGeom>
          <a:noFill/>
        </p:spPr>
        <p:txBody>
          <a:bodyPr wrap="square" rtlCol="0">
            <a:spAutoFit/>
          </a:bodyPr>
          <a:lstStyle/>
          <a:p>
            <a:pPr algn="ctr"/>
            <a:r>
              <a:rPr lang="en-US" b="1" dirty="0" smtClean="0">
                <a:solidFill>
                  <a:schemeClr val="accent1">
                    <a:lumMod val="50000"/>
                  </a:schemeClr>
                </a:solidFill>
              </a:rPr>
              <a:t>Current Research</a:t>
            </a:r>
            <a:endParaRPr lang="en-US" b="1" dirty="0">
              <a:solidFill>
                <a:schemeClr val="accent1">
                  <a:lumMod val="50000"/>
                </a:schemeClr>
              </a:solidFill>
            </a:endParaRPr>
          </a:p>
        </p:txBody>
      </p:sp>
      <p:cxnSp>
        <p:nvCxnSpPr>
          <p:cNvPr id="52" name="Straight Connector 51">
            <a:extLst>
              <a:ext uri="{FF2B5EF4-FFF2-40B4-BE49-F238E27FC236}">
                <a16:creationId xmlns:a16="http://schemas.microsoft.com/office/drawing/2014/main" id="{B848CB8D-FA71-B444-8BC4-F444BC093D22}"/>
              </a:ext>
              <a:ext uri="{C183D7F6-B498-43B3-948B-1728B52AA6E4}">
                <adec:decorative xmlns="" xmlns:adec="http://schemas.microsoft.com/office/drawing/2017/decorative" val="1"/>
              </a:ext>
            </a:extLst>
          </p:cNvPr>
          <p:cNvCxnSpPr>
            <a:cxnSpLocks/>
          </p:cNvCxnSpPr>
          <p:nvPr/>
        </p:nvCxnSpPr>
        <p:spPr>
          <a:xfrm>
            <a:off x="301861" y="1617433"/>
            <a:ext cx="2668208"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17325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4" y="365125"/>
            <a:ext cx="8378529" cy="1325563"/>
          </a:xfrm>
        </p:spPr>
        <p:txBody>
          <a:bodyPr>
            <a:normAutofit/>
          </a:bodyPr>
          <a:lstStyle/>
          <a:p>
            <a:r>
              <a:rPr lang="en-US" dirty="0">
                <a:solidFill>
                  <a:schemeClr val="accent5">
                    <a:lumMod val="50000"/>
                  </a:schemeClr>
                </a:solidFill>
                <a:latin typeface="Rockwell" panose="02060603020205020403" pitchFamily="18" charset="0"/>
              </a:rPr>
              <a:t>Dr. Carl Dick</a:t>
            </a:r>
            <a:br>
              <a:rPr lang="en-US" dirty="0">
                <a:solidFill>
                  <a:schemeClr val="accent5">
                    <a:lumMod val="50000"/>
                  </a:schemeClr>
                </a:solidFill>
                <a:latin typeface="Rockwell" panose="02060603020205020403" pitchFamily="18" charset="0"/>
              </a:rPr>
            </a:br>
            <a:r>
              <a:rPr lang="en-US" sz="1800" dirty="0">
                <a:solidFill>
                  <a:schemeClr val="accent5">
                    <a:lumMod val="50000"/>
                  </a:schemeClr>
                </a:solidFill>
                <a:latin typeface="Rockwell" panose="02060603020205020403" pitchFamily="18" charset="0"/>
              </a:rPr>
              <a:t>Texas Tech University</a:t>
            </a:r>
            <a:br>
              <a:rPr lang="en-US" sz="1800" dirty="0">
                <a:solidFill>
                  <a:schemeClr val="accent5">
                    <a:lumMod val="50000"/>
                  </a:schemeClr>
                </a:solidFill>
                <a:latin typeface="Rockwell" panose="02060603020205020403" pitchFamily="18" charset="0"/>
              </a:rPr>
            </a:br>
            <a:r>
              <a:rPr lang="en-US" sz="1800" dirty="0">
                <a:solidFill>
                  <a:schemeClr val="accent5">
                    <a:lumMod val="50000"/>
                  </a:schemeClr>
                </a:solidFill>
                <a:latin typeface="Rockwell" panose="02060603020205020403" pitchFamily="18" charset="0"/>
              </a:rPr>
              <a:t>Associate Professor</a:t>
            </a:r>
            <a:endParaRPr lang="en-US" dirty="0">
              <a:solidFill>
                <a:schemeClr val="accent5">
                  <a:lumMod val="50000"/>
                </a:schemeClr>
              </a:solidFill>
              <a:latin typeface="Rockwell" panose="02060603020205020403" pitchFamily="18" charset="0"/>
            </a:endParaRPr>
          </a:p>
        </p:txBody>
      </p:sp>
      <p:grpSp>
        <p:nvGrpSpPr>
          <p:cNvPr id="14" name="Group 13">
            <a:extLst>
              <a:ext uri="{FF2B5EF4-FFF2-40B4-BE49-F238E27FC236}">
                <a16:creationId xmlns:a16="http://schemas.microsoft.com/office/drawing/2014/main" id="{E9B0D6B0-E1C3-974B-9D71-2606BDD4BA93}"/>
              </a:ext>
              <a:ext uri="{C183D7F6-B498-43B3-948B-1728B52AA6E4}">
                <adec:decorative xmlns="" xmlns:adec="http://schemas.microsoft.com/office/drawing/2017/decorative" val="1"/>
              </a:ext>
            </a:extLst>
          </p:cNvPr>
          <p:cNvGrpSpPr/>
          <p:nvPr/>
        </p:nvGrpSpPr>
        <p:grpSpPr>
          <a:xfrm>
            <a:off x="8995117" y="-239917"/>
            <a:ext cx="3668917" cy="7097917"/>
            <a:chOff x="9007532" y="-239917"/>
            <a:chExt cx="3668917" cy="7097917"/>
          </a:xfrm>
        </p:grpSpPr>
        <p:grpSp>
          <p:nvGrpSpPr>
            <p:cNvPr id="15" name="Group 14">
              <a:extLst>
                <a:ext uri="{FF2B5EF4-FFF2-40B4-BE49-F238E27FC236}">
                  <a16:creationId xmlns:a16="http://schemas.microsoft.com/office/drawing/2014/main" id="{70CC9B5C-26E3-EB47-9B81-9D9176DDD529}"/>
                </a:ext>
              </a:extLst>
            </p:cNvPr>
            <p:cNvGrpSpPr/>
            <p:nvPr/>
          </p:nvGrpSpPr>
          <p:grpSpPr>
            <a:xfrm>
              <a:off x="9055676" y="0"/>
              <a:ext cx="3136324" cy="6858000"/>
              <a:chOff x="9055676" y="0"/>
              <a:chExt cx="3136324" cy="6858000"/>
            </a:xfrm>
          </p:grpSpPr>
          <p:sp>
            <p:nvSpPr>
              <p:cNvPr id="17" name="Rectangle 16">
                <a:extLst>
                  <a:ext uri="{FF2B5EF4-FFF2-40B4-BE49-F238E27FC236}">
                    <a16:creationId xmlns:a16="http://schemas.microsoft.com/office/drawing/2014/main" id="{ADDFD91F-9E9D-5C4C-A486-6ECEF1CF6D0A}"/>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6BB33B5-1E85-FE40-81B6-041ACAD7B622}"/>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9B4E10E-2E73-9D42-81E5-67B2AD0B365A}"/>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5AB2211-83B1-8348-8005-2D6B82EB8ADC}"/>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A574D47-EEB9-6E46-82F8-B354AA455145}"/>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Graphic 15" descr="Clipboard">
              <a:extLst>
                <a:ext uri="{FF2B5EF4-FFF2-40B4-BE49-F238E27FC236}">
                  <a16:creationId xmlns:a16="http://schemas.microsoft.com/office/drawing/2014/main" id="{EA87EE3B-64F6-E347-B429-EE9FF383C1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grpSp>
        <p:nvGrpSpPr>
          <p:cNvPr id="9" name="Group 8">
            <a:extLst>
              <a:ext uri="{FF2B5EF4-FFF2-40B4-BE49-F238E27FC236}">
                <a16:creationId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6840" y="-239917"/>
            <a:ext cx="3668917" cy="7097917"/>
            <a:chOff x="9007532" y="-239917"/>
            <a:chExt cx="3668917" cy="709791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7532" y="-239917"/>
              <a:ext cx="3668917" cy="3668917"/>
            </a:xfrm>
            <a:prstGeom prst="rect">
              <a:avLst/>
            </a:prstGeom>
          </p:spPr>
        </p:pic>
      </p:grpSp>
      <p:sp>
        <p:nvSpPr>
          <p:cNvPr id="13" name="Text Placeholder 3"/>
          <p:cNvSpPr>
            <a:spLocks noGrp="1"/>
          </p:cNvSpPr>
          <p:nvPr>
            <p:ph idx="1"/>
          </p:nvPr>
        </p:nvSpPr>
        <p:spPr>
          <a:xfrm>
            <a:off x="520700" y="1825625"/>
            <a:ext cx="8378825" cy="4351338"/>
          </a:xfrm>
        </p:spPr>
        <p:txBody>
          <a:bodyPr>
            <a:normAutofit/>
          </a:bodyPr>
          <a:lstStyle/>
          <a:p>
            <a:pPr marL="109728" indent="0" algn="ctr">
              <a:buNone/>
            </a:pPr>
            <a:r>
              <a:rPr lang="en-US" b="1" u="sng" dirty="0">
                <a:solidFill>
                  <a:schemeClr val="accent1">
                    <a:lumMod val="50000"/>
                  </a:schemeClr>
                </a:solidFill>
                <a:effectLst/>
                <a:ea typeface="Tahoma" panose="020B0604030504040204" pitchFamily="34" charset="0"/>
                <a:cs typeface="Tahoma" panose="020B0604030504040204" pitchFamily="34" charset="0"/>
              </a:rPr>
              <a:t>Courses</a:t>
            </a:r>
          </a:p>
          <a:p>
            <a:pPr fontAlgn="base"/>
            <a:r>
              <a:rPr lang="en-US" dirty="0"/>
              <a:t>BIOL 122 Introductory Biology​</a:t>
            </a:r>
          </a:p>
          <a:p>
            <a:pPr fontAlgn="base"/>
            <a:r>
              <a:rPr lang="en-US" dirty="0"/>
              <a:t>BIOL 316 Evolution​</a:t>
            </a:r>
          </a:p>
          <a:p>
            <a:pPr fontAlgn="base"/>
            <a:r>
              <a:rPr lang="en-US" dirty="0"/>
              <a:t>BIOL 523 Evolution of Symbioses​</a:t>
            </a:r>
          </a:p>
          <a:p>
            <a:pPr fontAlgn="base"/>
            <a:r>
              <a:rPr lang="en-US" dirty="0"/>
              <a:t>BIOL 598 Graduate Seminar​</a:t>
            </a:r>
            <a:endParaRPr lang="en-US" b="1" u="sng" dirty="0">
              <a:solidFill>
                <a:schemeClr val="accent1">
                  <a:lumMod val="50000"/>
                </a:schemeClr>
              </a:solidFill>
              <a:effectLst/>
              <a:ea typeface="Tahoma" panose="020B0604030504040204" pitchFamily="34" charset="0"/>
              <a:cs typeface="Tahoma" panose="020B0604030504040204" pitchFamily="34" charset="0"/>
            </a:endParaRPr>
          </a:p>
          <a:p>
            <a:pPr marL="109728" indent="0" algn="ctr">
              <a:buNone/>
            </a:pPr>
            <a:r>
              <a:rPr lang="en-US" b="1" u="sng" dirty="0">
                <a:solidFill>
                  <a:schemeClr val="accent1">
                    <a:lumMod val="50000"/>
                  </a:schemeClr>
                </a:solidFill>
                <a:effectLst/>
                <a:ea typeface="Tahoma" panose="020B0604030504040204" pitchFamily="34" charset="0"/>
                <a:cs typeface="Tahoma" panose="020B0604030504040204" pitchFamily="34" charset="0"/>
              </a:rPr>
              <a:t>Research</a:t>
            </a:r>
            <a:r>
              <a:rPr lang="en-US" dirty="0"/>
              <a:t>​</a:t>
            </a:r>
          </a:p>
          <a:p>
            <a:pPr marL="566928" indent="-457200"/>
            <a:r>
              <a:rPr lang="en-US" dirty="0"/>
              <a:t>Evolution and ecology of parasite-host associations; taxonomy and systematics of bat flies; biodiversity and faunal surveys</a:t>
            </a:r>
          </a:p>
          <a:p>
            <a:endParaRPr lang="en-US" dirty="0"/>
          </a:p>
        </p:txBody>
      </p:sp>
      <p:sp>
        <p:nvSpPr>
          <p:cNvPr id="56" name="Text Placeholder 3">
            <a:extLst>
              <a:ext uri="{FF2B5EF4-FFF2-40B4-BE49-F238E27FC236}">
                <a16:creationId xmlns:a16="http://schemas.microsoft.com/office/drawing/2014/main" id="{17760BAA-742D-1B41-9C86-DBE5627CA090}"/>
              </a:ext>
            </a:extLst>
          </p:cNvPr>
          <p:cNvSpPr txBox="1">
            <a:spLocks/>
          </p:cNvSpPr>
          <p:nvPr/>
        </p:nvSpPr>
        <p:spPr>
          <a:xfrm>
            <a:off x="520988" y="1825625"/>
            <a:ext cx="83788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grpSp>
        <p:nvGrpSpPr>
          <p:cNvPr id="26" name="Group 25"/>
          <p:cNvGrpSpPr/>
          <p:nvPr/>
        </p:nvGrpSpPr>
        <p:grpSpPr>
          <a:xfrm>
            <a:off x="9083933" y="-76302"/>
            <a:ext cx="3668917" cy="6934302"/>
            <a:chOff x="9136685" y="-76302"/>
            <a:chExt cx="3668917" cy="6934302"/>
          </a:xfrm>
        </p:grpSpPr>
        <p:grpSp>
          <p:nvGrpSpPr>
            <p:cNvPr id="27" name="Group 26"/>
            <p:cNvGrpSpPr/>
            <p:nvPr/>
          </p:nvGrpSpPr>
          <p:grpSpPr>
            <a:xfrm>
              <a:off x="9136685" y="-8792"/>
              <a:ext cx="3140194" cy="6866792"/>
              <a:chOff x="9136685" y="-8792"/>
              <a:chExt cx="3140194" cy="6866792"/>
            </a:xfrm>
          </p:grpSpPr>
          <p:grpSp>
            <p:nvGrpSpPr>
              <p:cNvPr id="29" name="Group 28">
                <a:extLst>
                  <a:ext uri="{FF2B5EF4-FFF2-40B4-BE49-F238E27FC236}">
                    <a16:creationId xmlns:a16="http://schemas.microsoft.com/office/drawing/2014/main" id="{D4EF09CF-3362-453A-9463-F6669A9D3E01}"/>
                  </a:ext>
                </a:extLst>
              </p:cNvPr>
              <p:cNvGrpSpPr/>
              <p:nvPr/>
            </p:nvGrpSpPr>
            <p:grpSpPr>
              <a:xfrm>
                <a:off x="9136685" y="0"/>
                <a:ext cx="3136324" cy="6858000"/>
                <a:chOff x="9055676" y="0"/>
                <a:chExt cx="3136324" cy="6858000"/>
              </a:xfrm>
            </p:grpSpPr>
            <p:sp>
              <p:nvSpPr>
                <p:cNvPr id="31" name="Rectangle 30">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Rectangle 29"/>
              <p:cNvSpPr/>
              <p:nvPr/>
            </p:nvSpPr>
            <p:spPr>
              <a:xfrm>
                <a:off x="9561934" y="-8792"/>
                <a:ext cx="2714945"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136685" y="-76302"/>
              <a:ext cx="3668917" cy="3668917"/>
            </a:xfrm>
            <a:prstGeom prst="rect">
              <a:avLst/>
            </a:prstGeom>
          </p:spPr>
        </p:pic>
      </p:grpSp>
      <p:sp>
        <p:nvSpPr>
          <p:cNvPr id="54" name="Rectangle 53">
            <a:extLst>
              <a:ext uri="{FF2B5EF4-FFF2-40B4-BE49-F238E27FC236}">
                <a16:creationId xmlns:a16="http://schemas.microsoft.com/office/drawing/2014/main" id="{BC8A0A48-0790-BA4A-B6D5-EE92FE71C49D}"/>
              </a:ext>
            </a:extLst>
          </p:cNvPr>
          <p:cNvSpPr/>
          <p:nvPr/>
        </p:nvSpPr>
        <p:spPr>
          <a:xfrm>
            <a:off x="9576441" y="3682923"/>
            <a:ext cx="2603144" cy="1815882"/>
          </a:xfrm>
          <a:prstGeom prst="rect">
            <a:avLst/>
          </a:prstGeom>
        </p:spPr>
        <p:txBody>
          <a:bodyPr wrap="square">
            <a:spAutoFit/>
          </a:bodyPr>
          <a:lstStyle/>
          <a:p>
            <a:pPr marL="285750" indent="-285750" fontAlgn="base">
              <a:buFont typeface="Wingdings" pitchFamily="2" charset="2"/>
              <a:buChar char="v"/>
            </a:pPr>
            <a:r>
              <a:rPr lang="en-US" sz="1400" dirty="0">
                <a:solidFill>
                  <a:schemeClr val="bg1"/>
                </a:solidFill>
              </a:rPr>
              <a:t>PhD, Zoology (2005), Texas Tech University​</a:t>
            </a:r>
          </a:p>
          <a:p>
            <a:pPr marL="285750" indent="-285750" fontAlgn="base">
              <a:buFont typeface="Wingdings" pitchFamily="2" charset="2"/>
              <a:buChar char="v"/>
            </a:pPr>
            <a:r>
              <a:rPr lang="en-US" sz="1400" dirty="0">
                <a:solidFill>
                  <a:schemeClr val="bg1"/>
                </a:solidFill>
              </a:rPr>
              <a:t>MS, Biology (1998), University of ​Central Arkansas​</a:t>
            </a:r>
          </a:p>
          <a:p>
            <a:pPr marL="285750" indent="-285750" fontAlgn="base">
              <a:buFont typeface="Wingdings" pitchFamily="2" charset="2"/>
              <a:buChar char="v"/>
            </a:pPr>
            <a:r>
              <a:rPr lang="en-US" sz="1400" dirty="0">
                <a:solidFill>
                  <a:schemeClr val="bg1"/>
                </a:solidFill>
              </a:rPr>
              <a:t>BA, Biology/</a:t>
            </a:r>
            <a:r>
              <a:rPr lang="en-US" sz="1400" dirty="0" err="1">
                <a:solidFill>
                  <a:schemeClr val="bg1"/>
                </a:solidFill>
              </a:rPr>
              <a:t>Env</a:t>
            </a:r>
            <a:r>
              <a:rPr lang="en-US" sz="1400" dirty="0">
                <a:solidFill>
                  <a:schemeClr val="bg1"/>
                </a:solidFill>
              </a:rPr>
              <a:t>. Science (1992), ​</a:t>
            </a:r>
            <a:br>
              <a:rPr lang="en-US" sz="1400" dirty="0">
                <a:solidFill>
                  <a:schemeClr val="bg1"/>
                </a:solidFill>
              </a:rPr>
            </a:br>
            <a:r>
              <a:rPr lang="en-US" sz="1400" dirty="0">
                <a:solidFill>
                  <a:schemeClr val="bg1"/>
                </a:solidFill>
              </a:rPr>
              <a:t>Tabor College​</a:t>
            </a:r>
          </a:p>
        </p:txBody>
      </p:sp>
      <p:sp>
        <p:nvSpPr>
          <p:cNvPr id="55" name="TextBox 54">
            <a:extLst>
              <a:ext uri="{FF2B5EF4-FFF2-40B4-BE49-F238E27FC236}">
                <a16:creationId xmlns:a16="http://schemas.microsoft.com/office/drawing/2014/main" id="{81B6A188-E054-324C-A46B-ED5FEB2A5C24}"/>
              </a:ext>
            </a:extLst>
          </p:cNvPr>
          <p:cNvSpPr txBox="1"/>
          <p:nvPr/>
        </p:nvSpPr>
        <p:spPr>
          <a:xfrm>
            <a:off x="9987545" y="3244334"/>
            <a:ext cx="1659208" cy="369332"/>
          </a:xfrm>
          <a:prstGeom prst="rect">
            <a:avLst/>
          </a:prstGeom>
          <a:noFill/>
        </p:spPr>
        <p:txBody>
          <a:bodyPr wrap="square" rtlCol="0">
            <a:spAutoFit/>
          </a:bodyPr>
          <a:lstStyle/>
          <a:p>
            <a:pPr algn="ctr"/>
            <a:r>
              <a:rPr lang="en-US" b="1" u="sng" dirty="0">
                <a:solidFill>
                  <a:schemeClr val="bg1"/>
                </a:solidFill>
              </a:rPr>
              <a:t>Biography</a:t>
            </a:r>
          </a:p>
        </p:txBody>
      </p:sp>
      <p:pic>
        <p:nvPicPr>
          <p:cNvPr id="3076" name="Picture 4" descr="/var/folders/v_/x7g9r2c17k538r81x3jsx7mw0000gn/T/com.microsoft.Powerpoint/WebArchiveCopyPasteTempFiles/9k=">
            <a:extLst>
              <a:ext uri="{FF2B5EF4-FFF2-40B4-BE49-F238E27FC236}">
                <a16:creationId xmlns:a16="http://schemas.microsoft.com/office/drawing/2014/main" id="{4EF8CF2A-109E-014E-85E8-41025DD321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7349" y="964067"/>
            <a:ext cx="1501327" cy="189229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04AA79E6-7C7C-0745-9B78-1D64916B2395}"/>
              </a:ext>
            </a:extLst>
          </p:cNvPr>
          <p:cNvPicPr>
            <a:picLocks noChangeAspect="1"/>
          </p:cNvPicPr>
          <p:nvPr/>
        </p:nvPicPr>
        <p:blipFill>
          <a:blip r:embed="rId6"/>
          <a:stretch>
            <a:fillRect/>
          </a:stretch>
        </p:blipFill>
        <p:spPr>
          <a:xfrm>
            <a:off x="9528934" y="5498805"/>
            <a:ext cx="2668235" cy="1334118"/>
          </a:xfrm>
          <a:prstGeom prst="rect">
            <a:avLst/>
          </a:prstGeom>
        </p:spPr>
      </p:pic>
      <p:cxnSp>
        <p:nvCxnSpPr>
          <p:cNvPr id="43" name="Straight Connector 42">
            <a:extLst>
              <a:ext uri="{FF2B5EF4-FFF2-40B4-BE49-F238E27FC236}">
                <a16:creationId xmlns:a16="http://schemas.microsoft.com/office/drawing/2014/main" id="{32DCFC72-0D85-0E4A-B090-2C6B7FDAA78C}"/>
              </a:ext>
              <a:ext uri="{C183D7F6-B498-43B3-948B-1728B52AA6E4}">
                <adec:decorative xmlns="" xmlns:adec="http://schemas.microsoft.com/office/drawing/2017/decorative" val="1"/>
              </a:ext>
            </a:extLst>
          </p:cNvPr>
          <p:cNvCxnSpPr>
            <a:cxnSpLocks/>
          </p:cNvCxnSpPr>
          <p:nvPr/>
        </p:nvCxnSpPr>
        <p:spPr>
          <a:xfrm>
            <a:off x="10083578" y="5682734"/>
            <a:ext cx="1563175" cy="0"/>
          </a:xfrm>
          <a:prstGeom prst="line">
            <a:avLst/>
          </a:prstGeom>
          <a:ln>
            <a:solidFill>
              <a:schemeClr val="bg2">
                <a:lumMod val="5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7535094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521283" y="96966"/>
            <a:ext cx="8378529" cy="1027257"/>
          </a:xfrm>
        </p:spPr>
        <p:txBody>
          <a:bodyPr/>
          <a:lstStyle/>
          <a:p>
            <a:r>
              <a:rPr lang="en-US" dirty="0">
                <a:solidFill>
                  <a:schemeClr val="accent5">
                    <a:lumMod val="50000"/>
                  </a:schemeClr>
                </a:solidFill>
                <a:latin typeface="Rockwell" panose="02060603020205020403" pitchFamily="18" charset="0"/>
              </a:rPr>
              <a:t>Research by Dr. Dick</a:t>
            </a:r>
          </a:p>
        </p:txBody>
      </p:sp>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214030" cy="6858000"/>
            <a:chOff x="9055676" y="0"/>
            <a:chExt cx="3214030" cy="6858000"/>
          </a:xfrm>
        </p:grpSpPr>
        <p:sp>
          <p:nvSpPr>
            <p:cNvPr id="4" name="Rectangle 3">
              <a:extLst>
                <a:ext uri="{FF2B5EF4-FFF2-40B4-BE49-F238E27FC236}">
                  <a16:creationId xmlns:a16="http://schemas.microsoft.com/office/drawing/2014/main" id="{403AE892-EBD6-40F1-851B-FEADBD59429F}"/>
                </a:ext>
              </a:extLst>
            </p:cNvPr>
            <p:cNvSpPr/>
            <p:nvPr/>
          </p:nvSpPr>
          <p:spPr>
            <a:xfrm>
              <a:off x="9299638"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Rounded Corners 8">
            <a:extLst>
              <a:ext uri="{FF2B5EF4-FFF2-40B4-BE49-F238E27FC236}">
                <a16:creationId xmlns:a16="http://schemas.microsoft.com/office/drawing/2014/main" id="{5D83E472-316B-42B5-9901-2C007C5B7144}"/>
              </a:ext>
              <a:ext uri="{C183D7F6-B498-43B3-948B-1728B52AA6E4}">
                <adec:decorative xmlns="" xmlns:adec="http://schemas.microsoft.com/office/drawing/2017/decorative" val="1"/>
              </a:ext>
            </a:extLst>
          </p:cNvPr>
          <p:cNvSpPr/>
          <p:nvPr/>
        </p:nvSpPr>
        <p:spPr>
          <a:xfrm rot="5400000">
            <a:off x="4901217" y="1706528"/>
            <a:ext cx="2268675" cy="1832578"/>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9463B806-86C1-44AC-8470-6E6761DC7613}"/>
              </a:ext>
              <a:ext uri="{C183D7F6-B498-43B3-948B-1728B52AA6E4}">
                <adec:decorative xmlns="" xmlns:adec="http://schemas.microsoft.com/office/drawing/2017/decorative" val="1"/>
              </a:ext>
            </a:extLst>
          </p:cNvPr>
          <p:cNvSpPr/>
          <p:nvPr/>
        </p:nvSpPr>
        <p:spPr>
          <a:xfrm rot="5400000">
            <a:off x="4951269" y="3883575"/>
            <a:ext cx="2268675" cy="201583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EE42B7D-A1DC-4708-8147-D9D746BA73E8}"/>
              </a:ext>
              <a:ext uri="{C183D7F6-B498-43B3-948B-1728B52AA6E4}">
                <adec:decorative xmlns="" xmlns:adec="http://schemas.microsoft.com/office/drawing/2017/decorative" val="1"/>
              </a:ext>
            </a:extLst>
          </p:cNvPr>
          <p:cNvSpPr/>
          <p:nvPr/>
        </p:nvSpPr>
        <p:spPr>
          <a:xfrm>
            <a:off x="3472300" y="1768455"/>
            <a:ext cx="2268675" cy="20158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86051D9B-1137-438D-A466-460D44ED3361}"/>
              </a:ext>
              <a:ext uri="{C183D7F6-B498-43B3-948B-1728B52AA6E4}">
                <adec:decorative xmlns="" xmlns:adec="http://schemas.microsoft.com/office/drawing/2017/decorative" val="1"/>
              </a:ext>
            </a:extLst>
          </p:cNvPr>
          <p:cNvSpPr/>
          <p:nvPr/>
        </p:nvSpPr>
        <p:spPr>
          <a:xfrm>
            <a:off x="6426359" y="1768455"/>
            <a:ext cx="2268675" cy="201583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1B674D5-C064-4DDD-8FE9-D8801F4C0A04}"/>
              </a:ext>
            </a:extLst>
          </p:cNvPr>
          <p:cNvSpPr txBox="1"/>
          <p:nvPr/>
        </p:nvSpPr>
        <p:spPr>
          <a:xfrm>
            <a:off x="3614305" y="3784291"/>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1" name="TextBox 20">
            <a:extLst>
              <a:ext uri="{FF2B5EF4-FFF2-40B4-BE49-F238E27FC236}">
                <a16:creationId xmlns:a16="http://schemas.microsoft.com/office/drawing/2014/main" id="{CAA0715F-CA2B-4594-91FD-D8C6E5E10965}"/>
              </a:ext>
            </a:extLst>
          </p:cNvPr>
          <p:cNvSpPr txBox="1"/>
          <p:nvPr/>
        </p:nvSpPr>
        <p:spPr>
          <a:xfrm>
            <a:off x="6565863" y="3810842"/>
            <a:ext cx="1984663" cy="338554"/>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Enter label here</a:t>
            </a:r>
          </a:p>
        </p:txBody>
      </p:sp>
      <p:sp>
        <p:nvSpPr>
          <p:cNvPr id="22" name="Rectangle: Rounded Corners 21">
            <a:extLst>
              <a:ext uri="{FF2B5EF4-FFF2-40B4-BE49-F238E27FC236}">
                <a16:creationId xmlns:a16="http://schemas.microsoft.com/office/drawing/2014/main" id="{2DDD40F6-2362-4667-BF5E-80F684666948}"/>
              </a:ext>
              <a:ext uri="{C183D7F6-B498-43B3-948B-1728B52AA6E4}">
                <adec:decorative xmlns="" xmlns:adec="http://schemas.microsoft.com/office/drawing/2017/decorative" val="1"/>
              </a:ext>
            </a:extLst>
          </p:cNvPr>
          <p:cNvSpPr/>
          <p:nvPr/>
        </p:nvSpPr>
        <p:spPr>
          <a:xfrm>
            <a:off x="6370726" y="3730019"/>
            <a:ext cx="2299161" cy="201583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EE47BD82-D8BD-4FB4-9086-D3AD4D447A51}"/>
              </a:ext>
              <a:ext uri="{C183D7F6-B498-43B3-948B-1728B52AA6E4}">
                <adec:decorative xmlns="" xmlns:adec="http://schemas.microsoft.com/office/drawing/2017/decorative" val="1"/>
              </a:ext>
            </a:extLst>
          </p:cNvPr>
          <p:cNvSpPr/>
          <p:nvPr/>
        </p:nvSpPr>
        <p:spPr>
          <a:xfrm>
            <a:off x="3411006" y="3730019"/>
            <a:ext cx="2268675" cy="201583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descr="Pencil">
            <a:extLst>
              <a:ext uri="{FF2B5EF4-FFF2-40B4-BE49-F238E27FC236}">
                <a16:creationId xmlns:a16="http://schemas.microsoft.com/office/drawing/2014/main" id="{28D1E7D8-C5E1-484E-9566-09CA0354CC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20520790">
            <a:off x="9524894" y="5084930"/>
            <a:ext cx="1488402" cy="1488402"/>
          </a:xfrm>
          <a:prstGeom prst="rect">
            <a:avLst/>
          </a:prstGeom>
        </p:spPr>
      </p:pic>
      <p:pic>
        <p:nvPicPr>
          <p:cNvPr id="27" name="Graphic 26" descr="Ruler">
            <a:extLst>
              <a:ext uri="{FF2B5EF4-FFF2-40B4-BE49-F238E27FC236}">
                <a16:creationId xmlns:a16="http://schemas.microsoft.com/office/drawing/2014/main" id="{EE1169B7-0F87-C74D-AE55-907EE76EF7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6794300">
            <a:off x="10595763" y="4316603"/>
            <a:ext cx="1574403" cy="1574403"/>
          </a:xfrm>
          <a:prstGeom prst="rect">
            <a:avLst/>
          </a:prstGeom>
        </p:spPr>
      </p:pic>
      <p:sp>
        <p:nvSpPr>
          <p:cNvPr id="12" name="TextBox 11">
            <a:extLst>
              <a:ext uri="{FF2B5EF4-FFF2-40B4-BE49-F238E27FC236}">
                <a16:creationId xmlns:a16="http://schemas.microsoft.com/office/drawing/2014/main" id="{383C8460-A0B4-FE4C-995D-DC4E3DA75DF7}"/>
              </a:ext>
            </a:extLst>
          </p:cNvPr>
          <p:cNvSpPr txBox="1"/>
          <p:nvPr/>
        </p:nvSpPr>
        <p:spPr>
          <a:xfrm>
            <a:off x="136040" y="1779687"/>
            <a:ext cx="3094645" cy="5078313"/>
          </a:xfrm>
          <a:prstGeom prst="rect">
            <a:avLst/>
          </a:prstGeom>
          <a:noFill/>
        </p:spPr>
        <p:txBody>
          <a:bodyPr wrap="square" rtlCol="0">
            <a:spAutoFit/>
          </a:bodyPr>
          <a:lstStyle/>
          <a:p>
            <a:pPr marL="285750" indent="-285750" fontAlgn="base">
              <a:buClr>
                <a:schemeClr val="accent1">
                  <a:lumMod val="50000"/>
                </a:schemeClr>
              </a:buClr>
              <a:buFont typeface="Arial" panose="020B0604020202020204" pitchFamily="34" charset="0"/>
              <a:buChar char="•"/>
            </a:pPr>
            <a:r>
              <a:rPr lang="en-US" dirty="0"/>
              <a:t>How and why do parasites specialize on host species?​</a:t>
            </a:r>
          </a:p>
          <a:p>
            <a:pPr fontAlgn="base">
              <a:buClr>
                <a:schemeClr val="accent1">
                  <a:lumMod val="50000"/>
                </a:schemeClr>
              </a:buClr>
            </a:pPr>
            <a:endParaRPr lang="en-US" dirty="0"/>
          </a:p>
          <a:p>
            <a:pPr marL="285750" indent="-285750" fontAlgn="base">
              <a:buClr>
                <a:schemeClr val="accent1">
                  <a:lumMod val="50000"/>
                </a:schemeClr>
              </a:buClr>
              <a:buFont typeface="Arial" panose="020B0604020202020204" pitchFamily="34" charset="0"/>
              <a:buChar char="•"/>
            </a:pPr>
            <a:r>
              <a:rPr lang="en-US" dirty="0"/>
              <a:t>How do multiple parasite species coexist?​​</a:t>
            </a:r>
          </a:p>
          <a:p>
            <a:pPr fontAlgn="base">
              <a:buClr>
                <a:schemeClr val="accent1">
                  <a:lumMod val="50000"/>
                </a:schemeClr>
              </a:buClr>
            </a:pPr>
            <a:endParaRPr lang="en-US" dirty="0"/>
          </a:p>
          <a:p>
            <a:pPr marL="285750" indent="-285750" fontAlgn="base">
              <a:buClr>
                <a:schemeClr val="accent1">
                  <a:lumMod val="50000"/>
                </a:schemeClr>
              </a:buClr>
              <a:buFont typeface="Arial" panose="020B0604020202020204" pitchFamily="34" charset="0"/>
              <a:buChar char="•"/>
            </a:pPr>
            <a:r>
              <a:rPr lang="en-US" dirty="0"/>
              <a:t>What host characteristics influence parasite distribution and abundance?​</a:t>
            </a:r>
          </a:p>
          <a:p>
            <a:pPr fontAlgn="base">
              <a:buClr>
                <a:schemeClr val="accent1">
                  <a:lumMod val="50000"/>
                </a:schemeClr>
              </a:buClr>
            </a:pPr>
            <a:endParaRPr lang="en-US" dirty="0"/>
          </a:p>
          <a:p>
            <a:pPr marL="285750" indent="-285750" fontAlgn="base">
              <a:buClr>
                <a:schemeClr val="accent1">
                  <a:lumMod val="50000"/>
                </a:schemeClr>
              </a:buClr>
              <a:buFont typeface="Arial" panose="020B0604020202020204" pitchFamily="34" charset="0"/>
              <a:buChar char="•"/>
            </a:pPr>
            <a:r>
              <a:rPr lang="en-US" dirty="0"/>
              <a:t>How do parasites and hosts interact with viruses​ and other pathogens?​</a:t>
            </a:r>
          </a:p>
          <a:p>
            <a:pPr fontAlgn="base">
              <a:buClr>
                <a:schemeClr val="accent1">
                  <a:lumMod val="50000"/>
                </a:schemeClr>
              </a:buClr>
            </a:pPr>
            <a:endParaRPr lang="en-US" dirty="0"/>
          </a:p>
          <a:p>
            <a:pPr marL="285750" indent="-285750" fontAlgn="base">
              <a:buClr>
                <a:schemeClr val="accent1">
                  <a:lumMod val="50000"/>
                </a:schemeClr>
              </a:buClr>
              <a:buFont typeface="Arial" panose="020B0604020202020204" pitchFamily="34" charset="0"/>
              <a:buChar char="•"/>
            </a:pPr>
            <a:r>
              <a:rPr lang="en-US" dirty="0"/>
              <a:t>Have parasites evolved in concert with their ​hosts?​</a:t>
            </a:r>
          </a:p>
          <a:p>
            <a:endParaRPr lang="en-US" dirty="0"/>
          </a:p>
        </p:txBody>
      </p:sp>
      <p:pic>
        <p:nvPicPr>
          <p:cNvPr id="4098" name="Picture 2" descr="/var/folders/v_/x7g9r2c17k538r81x3jsx7mw0000gn/T/com.microsoft.Powerpoint/WebArchiveCopyPasteTempFiles/2Q==">
            <a:extLst>
              <a:ext uri="{FF2B5EF4-FFF2-40B4-BE49-F238E27FC236}">
                <a16:creationId xmlns:a16="http://schemas.microsoft.com/office/drawing/2014/main" id="{16F6CE70-7667-454D-84F2-97F988396D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8917" y="2469261"/>
            <a:ext cx="3285288" cy="226867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1E77301-E315-924D-8A4A-C9D9505B2522}"/>
              </a:ext>
            </a:extLst>
          </p:cNvPr>
          <p:cNvSpPr/>
          <p:nvPr/>
        </p:nvSpPr>
        <p:spPr>
          <a:xfrm>
            <a:off x="4088860" y="4739768"/>
            <a:ext cx="3903844" cy="1200329"/>
          </a:xfrm>
          <a:prstGeom prst="rect">
            <a:avLst/>
          </a:prstGeom>
        </p:spPr>
        <p:txBody>
          <a:bodyPr wrap="square">
            <a:spAutoFit/>
          </a:bodyPr>
          <a:lstStyle/>
          <a:p>
            <a:pPr algn="ctr"/>
            <a:r>
              <a:rPr lang="en-US" b="1" i="1" dirty="0">
                <a:solidFill>
                  <a:srgbClr val="FFFFFF"/>
                </a:solidFill>
              </a:rPr>
              <a:t>Installing experimental bat houses at WKU’s Upper Green River Biological  Preserve, Hart County, Kentucky</a:t>
            </a:r>
            <a:r>
              <a:rPr lang="en-US" b="1" dirty="0">
                <a:solidFill>
                  <a:srgbClr val="000000"/>
                </a:solidFill>
                <a:latin typeface="Arial" panose="020B0604020202020204" pitchFamily="34" charset="0"/>
              </a:rPr>
              <a:t>​</a:t>
            </a:r>
            <a:endParaRPr lang="en-US" b="1" dirty="0"/>
          </a:p>
        </p:txBody>
      </p:sp>
      <p:sp>
        <p:nvSpPr>
          <p:cNvPr id="17" name="TextBox 16">
            <a:extLst>
              <a:ext uri="{FF2B5EF4-FFF2-40B4-BE49-F238E27FC236}">
                <a16:creationId xmlns:a16="http://schemas.microsoft.com/office/drawing/2014/main" id="{E04B24FB-BB57-974C-9108-B035FF498B3F}"/>
              </a:ext>
            </a:extLst>
          </p:cNvPr>
          <p:cNvSpPr txBox="1"/>
          <p:nvPr/>
        </p:nvSpPr>
        <p:spPr>
          <a:xfrm>
            <a:off x="9467288" y="2556826"/>
            <a:ext cx="2954028" cy="1200329"/>
          </a:xfrm>
          <a:prstGeom prst="rect">
            <a:avLst/>
          </a:prstGeom>
          <a:noFill/>
        </p:spPr>
        <p:txBody>
          <a:bodyPr wrap="square" rtlCol="0">
            <a:spAutoFit/>
          </a:bodyPr>
          <a:lstStyle/>
          <a:p>
            <a:r>
              <a:rPr lang="en-US" dirty="0">
                <a:solidFill>
                  <a:schemeClr val="bg1"/>
                </a:solidFill>
              </a:rPr>
              <a:t>Interested in </a:t>
            </a:r>
            <a:r>
              <a:rPr lang="en-US" b="1" dirty="0">
                <a:solidFill>
                  <a:schemeClr val="bg1"/>
                </a:solidFill>
              </a:rPr>
              <a:t>Graduate </a:t>
            </a:r>
            <a:r>
              <a:rPr lang="en-US" dirty="0">
                <a:solidFill>
                  <a:schemeClr val="bg1"/>
                </a:solidFill>
              </a:rPr>
              <a:t>or</a:t>
            </a:r>
            <a:r>
              <a:rPr lang="en-US" b="1" dirty="0">
                <a:solidFill>
                  <a:schemeClr val="bg1"/>
                </a:solidFill>
              </a:rPr>
              <a:t> Undergraduate Research </a:t>
            </a:r>
            <a:r>
              <a:rPr lang="en-US" dirty="0">
                <a:solidFill>
                  <a:schemeClr val="bg1"/>
                </a:solidFill>
              </a:rPr>
              <a:t>with Dr. Dick? Send him an email at </a:t>
            </a:r>
            <a:r>
              <a:rPr lang="en-US" b="1" i="1" dirty="0" err="1">
                <a:solidFill>
                  <a:schemeClr val="bg1"/>
                </a:solidFill>
              </a:rPr>
              <a:t>carl.dick@wku.edu</a:t>
            </a:r>
            <a:endParaRPr lang="en-US" b="1" i="1" dirty="0">
              <a:solidFill>
                <a:schemeClr val="bg1"/>
              </a:solidFill>
            </a:endParaRPr>
          </a:p>
        </p:txBody>
      </p:sp>
      <p:pic>
        <p:nvPicPr>
          <p:cNvPr id="4110" name="Picture 14" descr="/var/folders/v_/x7g9r2c17k538r81x3jsx7mw0000gn/T/com.microsoft.Powerpoint/WebArchiveCopyPasteTempFiles/Z">
            <a:extLst>
              <a:ext uri="{FF2B5EF4-FFF2-40B4-BE49-F238E27FC236}">
                <a16:creationId xmlns:a16="http://schemas.microsoft.com/office/drawing/2014/main" id="{59F31E93-256E-1E4A-8AB1-B3B1CC1C2A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43574" y="843317"/>
            <a:ext cx="2426055" cy="161927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68A5EA3-F701-194B-BD73-5881A274816D}"/>
              </a:ext>
            </a:extLst>
          </p:cNvPr>
          <p:cNvSpPr txBox="1"/>
          <p:nvPr/>
        </p:nvSpPr>
        <p:spPr>
          <a:xfrm>
            <a:off x="521283" y="1186162"/>
            <a:ext cx="2207800" cy="369332"/>
          </a:xfrm>
          <a:prstGeom prst="rect">
            <a:avLst/>
          </a:prstGeom>
          <a:noFill/>
        </p:spPr>
        <p:txBody>
          <a:bodyPr wrap="square" rtlCol="0">
            <a:spAutoFit/>
          </a:bodyPr>
          <a:lstStyle/>
          <a:p>
            <a:pPr algn="ctr"/>
            <a:r>
              <a:rPr lang="en-US" b="1" dirty="0">
                <a:solidFill>
                  <a:schemeClr val="accent1">
                    <a:lumMod val="50000"/>
                  </a:schemeClr>
                </a:solidFill>
              </a:rPr>
              <a:t>Research Questions</a:t>
            </a:r>
          </a:p>
        </p:txBody>
      </p:sp>
      <p:cxnSp>
        <p:nvCxnSpPr>
          <p:cNvPr id="25" name="Straight Connector 24">
            <a:extLst>
              <a:ext uri="{FF2B5EF4-FFF2-40B4-BE49-F238E27FC236}">
                <a16:creationId xmlns:a16="http://schemas.microsoft.com/office/drawing/2014/main" id="{B848CB8D-FA71-B444-8BC4-F444BC093D22}"/>
              </a:ext>
              <a:ext uri="{C183D7F6-B498-43B3-948B-1728B52AA6E4}">
                <adec:decorative xmlns="" xmlns:adec="http://schemas.microsoft.com/office/drawing/2017/decorative" val="1"/>
              </a:ext>
            </a:extLst>
          </p:cNvPr>
          <p:cNvCxnSpPr>
            <a:cxnSpLocks/>
          </p:cNvCxnSpPr>
          <p:nvPr/>
        </p:nvCxnSpPr>
        <p:spPr>
          <a:xfrm>
            <a:off x="301861" y="1617433"/>
            <a:ext cx="2668208"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885447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b Safety Template - blue design.potx" id="{6698E7C4-46F3-4B25-BFA1-E1D6AD3BE9F4}" vid="{1972FE81-5A08-41E9-AFBD-04B7B10F8F5A}"/>
    </a:ext>
  </a:extLst>
</a:theme>
</file>

<file path=docProps/app.xml><?xml version="1.0" encoding="utf-8"?>
<Properties xmlns="http://schemas.openxmlformats.org/officeDocument/2006/extended-properties" xmlns:vt="http://schemas.openxmlformats.org/officeDocument/2006/docPropsVTypes">
  <Template>Lab safety</Template>
  <TotalTime>0</TotalTime>
  <Words>3243</Words>
  <Application>Microsoft Office PowerPoint</Application>
  <PresentationFormat>Widescreen</PresentationFormat>
  <Paragraphs>626</Paragraphs>
  <Slides>53</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53</vt:i4>
      </vt:variant>
    </vt:vector>
  </HeadingPairs>
  <TitlesOfParts>
    <vt:vector size="64" baseType="lpstr">
      <vt:lpstr>Arial</vt:lpstr>
      <vt:lpstr>Calibri</vt:lpstr>
      <vt:lpstr>Calibri Light</vt:lpstr>
      <vt:lpstr>Comic Sans MS</vt:lpstr>
      <vt:lpstr>Lucida Sans Unicode</vt:lpstr>
      <vt:lpstr>Noteworthy Light</vt:lpstr>
      <vt:lpstr>Rockwell</vt:lpstr>
      <vt:lpstr>Segoe UI</vt:lpstr>
      <vt:lpstr>Tahoma</vt:lpstr>
      <vt:lpstr>Wingdings</vt:lpstr>
      <vt:lpstr>Office Theme</vt:lpstr>
      <vt:lpstr>Meet the Biology  Faculty &amp; Staff</vt:lpstr>
      <vt:lpstr>Dr. Lawrence Alice University of Maine Associate Professor</vt:lpstr>
      <vt:lpstr>Research by Dr. Alice</vt:lpstr>
      <vt:lpstr>Dr. Noah Ashley University of Washington Associate Professor</vt:lpstr>
      <vt:lpstr>Research by Dr. Ashley</vt:lpstr>
      <vt:lpstr>Dr. Simran Banga Purdue University Assistant Professor</vt:lpstr>
      <vt:lpstr>Research by Dr. Banga</vt:lpstr>
      <vt:lpstr>Dr. Carl Dick Texas Tech University Associate Professor</vt:lpstr>
      <vt:lpstr>Research by Dr. Dick</vt:lpstr>
      <vt:lpstr>Dr. Chandra Emani Osmonia University Associate Professor</vt:lpstr>
      <vt:lpstr>Research by Dr. Emani</vt:lpstr>
      <vt:lpstr>Dr. Scott Grubbs University of Pittsburgh Associate Professor</vt:lpstr>
      <vt:lpstr>Research by Dr. Grubbs</vt:lpstr>
      <vt:lpstr>Dr. Steve Huskey Florida Tech University Associate Professor</vt:lpstr>
      <vt:lpstr>Research by Dr. Huskey</vt:lpstr>
      <vt:lpstr>Dr. Sigrid Jacobshagen Free University of Berlin Professor</vt:lpstr>
      <vt:lpstr>Research by Dr. Jacobshagen</vt:lpstr>
      <vt:lpstr>Dr. Jarrett Johnson University of Missouri Associate Professor</vt:lpstr>
      <vt:lpstr>Research by Dr. Johnson</vt:lpstr>
      <vt:lpstr>Dr. Rodney King Medical College of Virginia Professor</vt:lpstr>
      <vt:lpstr>Research by Dr. King</vt:lpstr>
      <vt:lpstr>Dr. Philip Lienesch University of Oklahoma Associate Professor</vt:lpstr>
      <vt:lpstr>Research by Dr. Lienesch</vt:lpstr>
      <vt:lpstr>Dr. Kerrie McDaniel Southern Illinois University Associate Professor</vt:lpstr>
      <vt:lpstr>Research by Dr. McDaniel</vt:lpstr>
      <vt:lpstr>Dr. Albert Meier University of Georgia Professor</vt:lpstr>
      <vt:lpstr>Research by Dr. Meier</vt:lpstr>
      <vt:lpstr>Dr. Natalie Mountjoy University of Georgia Professor</vt:lpstr>
      <vt:lpstr>Research by Dr. Mountjoy</vt:lpstr>
      <vt:lpstr>Dr. Keith Philips The Ohio State University Professor</vt:lpstr>
      <vt:lpstr>Research by Dr. Philips</vt:lpstr>
      <vt:lpstr>Dr. Claire Rinehart University of Georgia Professor</vt:lpstr>
      <vt:lpstr>Research by Dr. Rinehart</vt:lpstr>
      <vt:lpstr>Dr. Bruce Schulte State University of New York - ESF Department Head of Biology</vt:lpstr>
      <vt:lpstr>Research by Dr. Schulte</vt:lpstr>
      <vt:lpstr>Dr. Nilesh Sharma University of Bihar Instructor </vt:lpstr>
      <vt:lpstr>Research by Dr. Sharma</vt:lpstr>
      <vt:lpstr>Dr. Michael Smith University of Texas Professor </vt:lpstr>
      <vt:lpstr>Research by Dr. Smith</vt:lpstr>
      <vt:lpstr>Dr. Ajay Srivastava University of Alberta Associate Professor </vt:lpstr>
      <vt:lpstr>Research by Dr. Srivastava</vt:lpstr>
      <vt:lpstr>Dr. Michael Stokes University of Kansas Professor </vt:lpstr>
      <vt:lpstr>Research by Dr. Stokes</vt:lpstr>
      <vt:lpstr>Mrs. Deborah Weisberger Western Kentucky University Associate Professor </vt:lpstr>
      <vt:lpstr>Dr. Robert Wyatt Western Kentucky University Associate Professor </vt:lpstr>
      <vt:lpstr>Research by Dr. Wyatt</vt:lpstr>
      <vt:lpstr>Biology Staff Members</vt:lpstr>
      <vt:lpstr>Meet the Biology  Clubs!</vt:lpstr>
      <vt:lpstr>Beta Beta Beta TriBeta</vt:lpstr>
      <vt:lpstr>Alpha Epsilon Delta AED</vt:lpstr>
      <vt:lpstr>AUG ASBMB</vt:lpstr>
      <vt:lpstr>Microbiology</vt:lpstr>
      <vt:lpstr>Pre-Veterinary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2019-02-14T17:59:09Z</dcterms:created>
  <dcterms:modified xsi:type="dcterms:W3CDTF">2019-02-22T17:54:56Z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2018-08-20T20:18:53.6769504Z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