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2"/>
  </p:notesMasterIdLst>
  <p:sldIdLst>
    <p:sldId id="256" r:id="rId2"/>
    <p:sldId id="259" r:id="rId3"/>
    <p:sldId id="261" r:id="rId4"/>
    <p:sldId id="260" r:id="rId5"/>
    <p:sldId id="258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331" r:id="rId17"/>
    <p:sldId id="274" r:id="rId18"/>
    <p:sldId id="276" r:id="rId19"/>
    <p:sldId id="277" r:id="rId20"/>
    <p:sldId id="278" r:id="rId21"/>
    <p:sldId id="280" r:id="rId22"/>
    <p:sldId id="281" r:id="rId23"/>
    <p:sldId id="282" r:id="rId24"/>
    <p:sldId id="286" r:id="rId25"/>
    <p:sldId id="285" r:id="rId26"/>
    <p:sldId id="284" r:id="rId27"/>
    <p:sldId id="287" r:id="rId28"/>
    <p:sldId id="329" r:id="rId29"/>
    <p:sldId id="330" r:id="rId30"/>
    <p:sldId id="283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79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8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23"/>
  </p:normalViewPr>
  <p:slideViewPr>
    <p:cSldViewPr snapToGrid="0">
      <p:cViewPr varScale="1">
        <p:scale>
          <a:sx n="101" d="100"/>
          <a:sy n="101" d="100"/>
        </p:scale>
        <p:origin x="9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ne, Martin" userId="e541681a-b9e2-48dc-a9c3-378b405f00eb" providerId="ADAL" clId="{928B8902-8A4B-57FF-98C9-5D858E34DDE7}"/>
    <pc:docChg chg="delSld modSld">
      <pc:chgData name="Stone, Martin" userId="e541681a-b9e2-48dc-a9c3-378b405f00eb" providerId="ADAL" clId="{928B8902-8A4B-57FF-98C9-5D858E34DDE7}" dt="2025-09-16T16:28:07.575" v="2" actId="2696"/>
      <pc:docMkLst>
        <pc:docMk/>
      </pc:docMkLst>
      <pc:sldChg chg="modSp mod">
        <pc:chgData name="Stone, Martin" userId="e541681a-b9e2-48dc-a9c3-378b405f00eb" providerId="ADAL" clId="{928B8902-8A4B-57FF-98C9-5D858E34DDE7}" dt="2025-09-15T16:04:07.200" v="0" actId="20577"/>
        <pc:sldMkLst>
          <pc:docMk/>
          <pc:sldMk cId="3641108472" sldId="256"/>
        </pc:sldMkLst>
        <pc:spChg chg="mod">
          <ac:chgData name="Stone, Martin" userId="e541681a-b9e2-48dc-a9c3-378b405f00eb" providerId="ADAL" clId="{928B8902-8A4B-57FF-98C9-5D858E34DDE7}" dt="2025-09-15T16:04:07.200" v="0" actId="20577"/>
          <ac:spMkLst>
            <pc:docMk/>
            <pc:sldMk cId="3641108472" sldId="256"/>
            <ac:spMk id="3" creationId="{545E0ADB-3958-26D0-68CD-ABF120978689}"/>
          </ac:spMkLst>
        </pc:spChg>
      </pc:sldChg>
      <pc:sldChg chg="modSp del mod">
        <pc:chgData name="Stone, Martin" userId="e541681a-b9e2-48dc-a9c3-378b405f00eb" providerId="ADAL" clId="{928B8902-8A4B-57FF-98C9-5D858E34DDE7}" dt="2025-09-16T16:28:07.575" v="2" actId="2696"/>
        <pc:sldMkLst>
          <pc:docMk/>
          <pc:sldMk cId="447676792" sldId="332"/>
        </pc:sldMkLst>
        <pc:spChg chg="mod">
          <ac:chgData name="Stone, Martin" userId="e541681a-b9e2-48dc-a9c3-378b405f00eb" providerId="ADAL" clId="{928B8902-8A4B-57FF-98C9-5D858E34DDE7}" dt="2025-09-16T16:28:04.796" v="1" actId="20577"/>
          <ac:spMkLst>
            <pc:docMk/>
            <pc:sldMk cId="447676792" sldId="332"/>
            <ac:spMk id="2" creationId="{34D94C3D-E0F4-FBF3-A103-A636A266B4AE}"/>
          </ac:spMkLst>
        </pc:spChg>
      </pc:sldChg>
    </pc:docChg>
  </pc:docChgLst>
  <pc:docChgLst>
    <pc:chgData name="Stone, Martin" userId="e541681a-b9e2-48dc-a9c3-378b405f00eb" providerId="ADAL" clId="{77FE2DA4-B3E9-854E-B8AC-9C32B676B970}"/>
    <pc:docChg chg="custSel delSld modSld">
      <pc:chgData name="Stone, Martin" userId="e541681a-b9e2-48dc-a9c3-378b405f00eb" providerId="ADAL" clId="{77FE2DA4-B3E9-854E-B8AC-9C32B676B970}" dt="2025-04-14T16:06:29.507" v="56" actId="20577"/>
      <pc:docMkLst>
        <pc:docMk/>
      </pc:docMkLst>
      <pc:sldChg chg="modSp mod">
        <pc:chgData name="Stone, Martin" userId="e541681a-b9e2-48dc-a9c3-378b405f00eb" providerId="ADAL" clId="{77FE2DA4-B3E9-854E-B8AC-9C32B676B970}" dt="2025-04-14T16:06:29.507" v="56" actId="20577"/>
        <pc:sldMkLst>
          <pc:docMk/>
          <pc:sldMk cId="3641108472" sldId="256"/>
        </pc:sldMkLst>
      </pc:sldChg>
      <pc:sldChg chg="del">
        <pc:chgData name="Stone, Martin" userId="e541681a-b9e2-48dc-a9c3-378b405f00eb" providerId="ADAL" clId="{77FE2DA4-B3E9-854E-B8AC-9C32B676B970}" dt="2025-04-13T20:46:44.472" v="0" actId="2696"/>
        <pc:sldMkLst>
          <pc:docMk/>
          <pc:sldMk cId="783250654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609F7-63B6-EF4C-A427-8370BCF278A6}" type="datetimeFigureOut">
              <a:rPr lang="en-US" smtClean="0"/>
              <a:t>9/16/25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B4AC2-A93C-3C48-BC20-5F2BBA794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3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2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54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08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75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73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94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80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6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69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65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6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34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91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9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48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9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0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6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26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32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90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1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47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2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66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7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230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9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65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750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299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605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3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157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7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9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64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053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796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264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09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731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744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0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211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833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04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70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941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603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191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955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637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261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2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623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766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672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733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157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98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658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69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443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396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9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767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2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7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B4AC2-A93C-3C48-BC20-5F2BBA7940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9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AF29728-CEF5-603B-4761-0FD52E285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1FAB43E-0D86-5345-BDF2-9A9B6E3426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A0DE593-B5EF-6C26-F714-A4F77CAA9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E9340-A77A-4346-A38C-FD3555987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377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5889B23-E6A2-4164-E1B7-40C46D86F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E4539C8-863A-84C8-BDAA-CA033791B1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D568EBF-D739-4264-4A03-08E3ED5BE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7E8F30-7DEB-9941-BB8D-0790D1754E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09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  <p:sldLayoutId id="2147483671" r:id="rId18"/>
    <p:sldLayoutId id="214748367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giardinaggioirregolare.com/vai-alle-pagine-interne/alberature-stradali/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rbolesyarbustos.com/en/fichas-especies/cupressus-sempervirens/" TargetMode="External"/><Relationship Id="rId5" Type="http://schemas.openxmlformats.org/officeDocument/2006/relationships/image" Target="../media/image19.jpg"/><Relationship Id="rId4" Type="http://schemas.openxmlformats.org/officeDocument/2006/relationships/hyperlink" Target="https://en.wikipedia.org/wiki/Populu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s://pxhere.com/en/photo/1558955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hyperlink" Target="https://pixnio.com/nature-landscapes/national-parks-reserves/sky-summer-landscape-grass-tree-nature-water-outdoor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B0661-0936-148C-C586-F5330E401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2011" y="723900"/>
            <a:ext cx="7072338" cy="33295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EBEBEB"/>
                </a:solidFill>
              </a:rPr>
              <a:t>The Ideal Tree: Thinking Critically and Dreaming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5E0ADB-3958-26D0-68CD-ABF120978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2011" y="4777380"/>
            <a:ext cx="6029351" cy="1966320"/>
          </a:xfrm>
        </p:spPr>
        <p:txBody>
          <a:bodyPr>
            <a:normAutofit/>
          </a:bodyPr>
          <a:lstStyle/>
          <a:p>
            <a:r>
              <a:rPr lang="en-US" sz="1900">
                <a:solidFill>
                  <a:schemeClr val="tx2">
                    <a:lumMod val="40000"/>
                    <a:lumOff val="60000"/>
                  </a:schemeClr>
                </a:solidFill>
              </a:rPr>
              <a:t>Martin </a:t>
            </a:r>
            <a:r>
              <a:rPr lang="en-US" sz="1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Stone, PhD, ISA Certified Arborist</a:t>
            </a:r>
          </a:p>
          <a:p>
            <a:r>
              <a:rPr lang="en-US" sz="1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Western Kentucky University</a:t>
            </a: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rm's-eye view of a large tree">
            <a:extLst>
              <a:ext uri="{FF2B5EF4-FFF2-40B4-BE49-F238E27FC236}">
                <a16:creationId xmlns:a16="http://schemas.microsoft.com/office/drawing/2014/main" id="{F8C7A135-0A27-9B75-4107-6CD481D418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189" r="28187" b="-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4108-5CEE-08F9-123F-AC0680F9A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85F58-A269-459F-43DF-DA6A9A70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8CEFF-05FA-19C2-0116-8718D0EAE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Houses have gotten larger </a:t>
            </a:r>
          </a:p>
          <a:p>
            <a:r>
              <a:rPr lang="en-US" sz="3200" dirty="0"/>
              <a:t>Property sizes have shrunk</a:t>
            </a:r>
          </a:p>
          <a:p>
            <a:r>
              <a:rPr lang="en-US" sz="3200" dirty="0"/>
              <a:t>Window to window…12’ b/w houses</a:t>
            </a:r>
          </a:p>
          <a:p>
            <a:r>
              <a:rPr lang="en-US" sz="3200" dirty="0"/>
              <a:t>HOA &amp; towns mandate landscaping minimums</a:t>
            </a:r>
          </a:p>
          <a:p>
            <a:r>
              <a:rPr lang="en-US" sz="3200" dirty="0"/>
              <a:t>What to do?  </a:t>
            </a:r>
          </a:p>
        </p:txBody>
      </p:sp>
    </p:spTree>
    <p:extLst>
      <p:ext uri="{BB962C8B-B14F-4D97-AF65-F5344CB8AC3E}">
        <p14:creationId xmlns:p14="http://schemas.microsoft.com/office/powerpoint/2010/main" val="3751735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ore Crowding, Fewer Babies: The Effects of Housing Density on Fertility :  r/Natalism">
            <a:extLst>
              <a:ext uri="{FF2B5EF4-FFF2-40B4-BE49-F238E27FC236}">
                <a16:creationId xmlns:a16="http://schemas.microsoft.com/office/drawing/2014/main" id="{31289D77-E64E-559E-964B-978EAA782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23900"/>
            <a:ext cx="8128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329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bsentee homeowners are crowding the housing market, data shows">
            <a:extLst>
              <a:ext uri="{FF2B5EF4-FFF2-40B4-BE49-F238E27FC236}">
                <a16:creationId xmlns:a16="http://schemas.microsoft.com/office/drawing/2014/main" id="{A076BBA7-7254-4557-904A-B0CDA4052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310762"/>
            <a:ext cx="9001125" cy="599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260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Crowded Houses Royalty-Free Stock Video Clips - Storyblocks">
            <a:extLst>
              <a:ext uri="{FF2B5EF4-FFF2-40B4-BE49-F238E27FC236}">
                <a16:creationId xmlns:a16="http://schemas.microsoft.com/office/drawing/2014/main" id="{EE4E03A2-D619-764C-9C3D-786BBEFC5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71487"/>
            <a:ext cx="508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rowded old residential and business area resembling a crowded shanty town  built along a canal from aerial top down view Stock Photo - Alamy">
            <a:extLst>
              <a:ext uri="{FF2B5EF4-FFF2-40B4-BE49-F238E27FC236}">
                <a16:creationId xmlns:a16="http://schemas.microsoft.com/office/drawing/2014/main" id="{ACAB8D74-9D84-D64C-AA65-1090DC432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 bwMode="auto">
          <a:xfrm>
            <a:off x="5158626" y="2328862"/>
            <a:ext cx="6771437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556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F0EEF63-AA37-3770-821C-49E3213CC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3C62A5D-3118-692B-C85F-A4B22ADA6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</a:rPr>
              <a:t>Let’s Focus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62A183B-69F2-26B1-2523-D126E9978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7250" y="1228725"/>
            <a:ext cx="10201275" cy="50863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Small(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ish</a:t>
            </a:r>
            <a:r>
              <a:rPr lang="en-US" altLang="en-US" sz="3600" dirty="0">
                <a:ea typeface="ＭＳ Ｐゴシック" panose="020B0600070205080204" pitchFamily="34" charset="-128"/>
              </a:rPr>
              <a:t>) trees 25’or less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Fit beneath power line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Easy culture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Readily available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Transplant easily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Fastigiate?  Part of the solution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u="sng" dirty="0">
                <a:ea typeface="ＭＳ Ｐゴシック" panose="020B0600070205080204" pitchFamily="34" charset="-128"/>
              </a:rPr>
              <a:t>READY?  Let’s become critical tree-thinkers</a:t>
            </a:r>
          </a:p>
        </p:txBody>
      </p:sp>
    </p:spTree>
    <p:extLst>
      <p:ext uri="{BB962C8B-B14F-4D97-AF65-F5344CB8AC3E}">
        <p14:creationId xmlns:p14="http://schemas.microsoft.com/office/powerpoint/2010/main" val="17924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FEEE6-72C8-B65A-4CC7-B2769F81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Fastigiate or </a:t>
            </a:r>
            <a:r>
              <a:rPr lang="en-US" i="1" dirty="0" err="1"/>
              <a:t>fastigiata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2D8A3-2D63-8BB0-B821-802464D13809}"/>
              </a:ext>
            </a:extLst>
          </p:cNvPr>
          <p:cNvSpPr txBox="1"/>
          <p:nvPr/>
        </p:nvSpPr>
        <p:spPr>
          <a:xfrm>
            <a:off x="646111" y="1398110"/>
            <a:ext cx="107553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Describes plants that are at least 10X taller than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Rocket Shaped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Fit into small spaces but violate the 25’ tall rule</a:t>
            </a:r>
          </a:p>
        </p:txBody>
      </p:sp>
    </p:spTree>
    <p:extLst>
      <p:ext uri="{BB962C8B-B14F-4D97-AF65-F5344CB8AC3E}">
        <p14:creationId xmlns:p14="http://schemas.microsoft.com/office/powerpoint/2010/main" val="189006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96DAF-2515-90AA-6202-924EF755E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3274" y="464737"/>
            <a:ext cx="2682875" cy="4626375"/>
          </a:xfrm>
          <a:prstGeom prst="rect">
            <a:avLst/>
          </a:prstGeom>
        </p:spPr>
      </p:pic>
      <p:pic>
        <p:nvPicPr>
          <p:cNvPr id="6" name="Picture 5" descr="A tall tree in a park&#10;&#10;Description automatically generated">
            <a:extLst>
              <a:ext uri="{FF2B5EF4-FFF2-40B4-BE49-F238E27FC236}">
                <a16:creationId xmlns:a16="http://schemas.microsoft.com/office/drawing/2014/main" id="{8E879C08-B55A-F635-DAF4-E787BE92F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17912" y="1647825"/>
            <a:ext cx="4699000" cy="3124200"/>
          </a:xfrm>
          <a:prstGeom prst="rect">
            <a:avLst/>
          </a:prstGeom>
        </p:spPr>
      </p:pic>
      <p:pic>
        <p:nvPicPr>
          <p:cNvPr id="9" name="Picture 8" descr="A tall tree in a parking lot&#10;&#10;Description automatically generated">
            <a:extLst>
              <a:ext uri="{FF2B5EF4-FFF2-40B4-BE49-F238E27FC236}">
                <a16:creationId xmlns:a16="http://schemas.microsoft.com/office/drawing/2014/main" id="{1C4F9BF6-EED1-7B00-848D-B6D4D61F5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05853" y="2120419"/>
            <a:ext cx="2682874" cy="35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47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C01C740-D2D1-DD6C-DC8E-CA96DA1AC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Ideal Small Tree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ED98ADE-E60D-F666-F436-2574049E2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1488" y="885825"/>
            <a:ext cx="9891712" cy="55911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More than one season of interest</a:t>
            </a:r>
          </a:p>
          <a:p>
            <a:pPr lvl="1" eaLnBrk="1" hangingPunct="1"/>
            <a:r>
              <a:rPr lang="en-US" altLang="en-US" sz="2000" dirty="0">
                <a:ea typeface="Times New Roman" panose="02020603050405020304" pitchFamily="18" charset="0"/>
              </a:rPr>
              <a:t>Leaves, Flowers, Fruits 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Contribute to the beauty of landscape </a:t>
            </a:r>
          </a:p>
          <a:p>
            <a:pPr lvl="1" eaLnBrk="1" hangingPunct="1"/>
            <a:r>
              <a:rPr lang="en-US" altLang="en-US" sz="2000" dirty="0">
                <a:ea typeface="Times New Roman" panose="02020603050405020304" pitchFamily="18" charset="0"/>
              </a:rPr>
              <a:t>But not overwhelm it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Contribute to functionality of landscape</a:t>
            </a:r>
          </a:p>
          <a:p>
            <a:pPr lvl="1" eaLnBrk="1" hangingPunct="1"/>
            <a:r>
              <a:rPr lang="en-US" altLang="en-US" sz="2000" dirty="0">
                <a:ea typeface="Times New Roman" panose="02020603050405020304" pitchFamily="18" charset="0"/>
              </a:rPr>
              <a:t>Energy conservation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Resistance to insects and diseases</a:t>
            </a:r>
          </a:p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Tolerance of abused, compacted, polluted urban soils</a:t>
            </a:r>
          </a:p>
          <a:p>
            <a:pPr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No plants are native to an urban landscape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sing Landscaping Shade to Reduce Home Energy Costs – Home Energy">
            <a:extLst>
              <a:ext uri="{FF2B5EF4-FFF2-40B4-BE49-F238E27FC236}">
                <a16:creationId xmlns:a16="http://schemas.microsoft.com/office/drawing/2014/main" id="{57D20BA4-6950-2BD9-25EE-EFD4FAAF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295400"/>
            <a:ext cx="91567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389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0" name="Picture 2" descr="Permaculture Design Principle 1 – Relative Location – Deep Green  Permaculture">
            <a:extLst>
              <a:ext uri="{FF2B5EF4-FFF2-40B4-BE49-F238E27FC236}">
                <a16:creationId xmlns:a16="http://schemas.microsoft.com/office/drawing/2014/main" id="{05F92D1E-1691-6FCD-EE84-08F153F76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956" y="643467"/>
            <a:ext cx="742808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11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9504-CFEF-D8DE-267E-C494488DE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555" y="415829"/>
            <a:ext cx="8825658" cy="3329581"/>
          </a:xfrm>
        </p:spPr>
        <p:txBody>
          <a:bodyPr/>
          <a:lstStyle/>
          <a:p>
            <a:pPr algn="ctr"/>
            <a:r>
              <a:rPr lang="en-US" dirty="0"/>
              <a:t>What is the </a:t>
            </a:r>
            <a:br>
              <a:rPr lang="en-US" dirty="0"/>
            </a:br>
            <a:r>
              <a:rPr lang="en-US" dirty="0"/>
              <a:t>IDEAL TREE?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C7211C-E786-8EA5-5F33-67C63DF13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014788"/>
            <a:ext cx="10415588" cy="20859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What is your favorite band?</a:t>
            </a:r>
          </a:p>
          <a:p>
            <a:pPr algn="ctr"/>
            <a:r>
              <a:rPr lang="en-US" dirty="0"/>
              <a:t>What is your favorite color? </a:t>
            </a:r>
          </a:p>
          <a:p>
            <a:pPr algn="ctr"/>
            <a:r>
              <a:rPr lang="en-US" dirty="0"/>
              <a:t>What is your Favorite dessert?</a:t>
            </a:r>
          </a:p>
          <a:p>
            <a:pPr algn="ctr"/>
            <a:r>
              <a:rPr lang="en-US" dirty="0"/>
              <a:t>Does it even exist?</a:t>
            </a:r>
          </a:p>
          <a:p>
            <a:pPr algn="ctr"/>
            <a:r>
              <a:rPr lang="en-US" dirty="0"/>
              <a:t>Are we already too philosophical?  I thought this was horticulture!!</a:t>
            </a:r>
          </a:p>
        </p:txBody>
      </p:sp>
    </p:spTree>
    <p:extLst>
      <p:ext uri="{BB962C8B-B14F-4D97-AF65-F5344CB8AC3E}">
        <p14:creationId xmlns:p14="http://schemas.microsoft.com/office/powerpoint/2010/main" val="795766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nergy Saving Landscaping">
            <a:extLst>
              <a:ext uri="{FF2B5EF4-FFF2-40B4-BE49-F238E27FC236}">
                <a16:creationId xmlns:a16="http://schemas.microsoft.com/office/drawing/2014/main" id="{EAF94BED-18B4-5E0B-5595-2D6373BD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7" y="228601"/>
            <a:ext cx="7957023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43843-BBE2-DD77-731C-D889C2F1513E}"/>
              </a:ext>
            </a:extLst>
          </p:cNvPr>
          <p:cNvSpPr txBox="1"/>
          <p:nvPr/>
        </p:nvSpPr>
        <p:spPr>
          <a:xfrm>
            <a:off x="671512" y="4457700"/>
            <a:ext cx="11244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Incoming solar radiation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Summer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Winter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Evaporative cooling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8191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0CEBFCFA-EF58-BC86-346D-B39B1BFFDE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Ideal Small Tree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E2669B0-1D8D-7426-F482-92C752E59D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981200"/>
            <a:ext cx="8610600" cy="4724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i="1">
                <a:ea typeface="ＭＳ Ｐゴシック" panose="020B0600070205080204" pitchFamily="34" charset="-128"/>
              </a:rPr>
              <a:t>May Also Include</a:t>
            </a:r>
          </a:p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Wildlife habitat</a:t>
            </a:r>
          </a:p>
          <a:p>
            <a:pPr lvl="1" eaLnBrk="1" hangingPunct="1"/>
            <a:r>
              <a:rPr lang="en-US" altLang="en-US" sz="3600">
                <a:ea typeface="Times New Roman" panose="02020603050405020304" pitchFamily="18" charset="0"/>
              </a:rPr>
              <a:t>Evergreens provide winter cover</a:t>
            </a:r>
          </a:p>
          <a:p>
            <a:pPr lvl="1" eaLnBrk="1" hangingPunct="1"/>
            <a:r>
              <a:rPr lang="en-US" altLang="en-US" sz="3600">
                <a:ea typeface="Times New Roman" panose="02020603050405020304" pitchFamily="18" charset="0"/>
              </a:rPr>
              <a:t>Winter food supply</a:t>
            </a:r>
          </a:p>
          <a:p>
            <a:pPr lvl="1" eaLnBrk="1" hangingPunct="1">
              <a:buFontTx/>
              <a:buNone/>
            </a:pPr>
            <a:endParaRPr lang="en-US" altLang="en-US" sz="3600"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EF4C6670-4DD2-D46F-BF1D-BCEC6E2A8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Ideal Small Tree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62D3DF6-453D-0853-7E84-B573F5E66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981200"/>
            <a:ext cx="8610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000" i="1"/>
              <a:t>Should NOT Include</a:t>
            </a:r>
          </a:p>
          <a:p>
            <a:pPr eaLnBrk="1" hangingPunct="1"/>
            <a:r>
              <a:rPr lang="en-US" altLang="en-US" sz="4000"/>
              <a:t>Messy habits</a:t>
            </a:r>
          </a:p>
          <a:p>
            <a:pPr lvl="1" eaLnBrk="1" hangingPunct="1"/>
            <a:r>
              <a:rPr lang="en-US" altLang="en-US" sz="3600">
                <a:ea typeface="ＭＳ Ｐゴシック" panose="020B0600070205080204" pitchFamily="34" charset="-128"/>
              </a:rPr>
              <a:t>Dropping seeds, acorns, fruits, stinking flowers</a:t>
            </a:r>
          </a:p>
          <a:p>
            <a:pPr eaLnBrk="1" hangingPunct="1"/>
            <a:r>
              <a:rPr lang="en-US" altLang="en-US" sz="4000"/>
              <a:t>Surface roots </a:t>
            </a:r>
          </a:p>
          <a:p>
            <a:pPr lvl="1" eaLnBrk="1" hangingPunct="1">
              <a:buFontTx/>
              <a:buNone/>
            </a:pPr>
            <a:endParaRPr lang="en-US" altLang="en-US" sz="36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0F20C416-45E9-CD24-BAC6-7ECB9C849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Small, Ornamental Trees 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600A142-BDD8-6F7C-8136-CE14B9BDF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981200"/>
            <a:ext cx="8077200" cy="46482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Street Trees</a:t>
            </a:r>
          </a:p>
          <a:p>
            <a:pPr lvl="1"/>
            <a:r>
              <a:rPr lang="en-US" altLang="en-US" sz="3400" dirty="0">
                <a:ea typeface="Times New Roman" panose="02020603050405020304" pitchFamily="18" charset="0"/>
              </a:rPr>
              <a:t>Fit beneath power lines</a:t>
            </a:r>
          </a:p>
          <a:p>
            <a:pPr lvl="1" eaLnBrk="1" hangingPunct="1"/>
            <a:r>
              <a:rPr lang="en-US" altLang="en-US" sz="3600" dirty="0">
                <a:ea typeface="Times New Roman" panose="02020603050405020304" pitchFamily="18" charset="0"/>
              </a:rPr>
              <a:t>Designed to grow between sidewalk and street (hell strip)</a:t>
            </a:r>
          </a:p>
          <a:p>
            <a:pPr lvl="1" eaLnBrk="1" hangingPunct="1"/>
            <a:r>
              <a:rPr lang="en-US" altLang="en-US" sz="3600" dirty="0">
                <a:ea typeface="Times New Roman" panose="02020603050405020304" pitchFamily="18" charset="0"/>
              </a:rPr>
              <a:t>Pedestrian-friendly branches</a:t>
            </a:r>
          </a:p>
          <a:p>
            <a:pPr lvl="1" eaLnBrk="1" hangingPunct="1"/>
            <a:r>
              <a:rPr lang="en-US" altLang="en-US" sz="3600" dirty="0">
                <a:ea typeface="Times New Roman" panose="02020603050405020304" pitchFamily="18" charset="0"/>
              </a:rPr>
              <a:t>Low maintenance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bldLvl="3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363DC0E-134C-9B48-78B9-F3C53771E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9" y="-1"/>
            <a:ext cx="11019472" cy="6729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8FC431-DAFA-466A-C773-4769EB51ACC0}"/>
              </a:ext>
            </a:extLst>
          </p:cNvPr>
          <p:cNvSpPr txBox="1"/>
          <p:nvPr/>
        </p:nvSpPr>
        <p:spPr>
          <a:xfrm>
            <a:off x="5275899" y="2027128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docs.google.com</a:t>
            </a:r>
            <a:r>
              <a:rPr lang="en-US" dirty="0">
                <a:solidFill>
                  <a:schemeClr val="bg1"/>
                </a:solidFill>
              </a:rPr>
              <a:t>/document/d/1jrsJY47dBSfh7LdJpcC6Px0KjkL1RNr_/edit</a:t>
            </a: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0584A16A-0263-40F6-E790-22E0747FBA22}"/>
              </a:ext>
            </a:extLst>
          </p:cNvPr>
          <p:cNvSpPr/>
          <p:nvPr/>
        </p:nvSpPr>
        <p:spPr>
          <a:xfrm rot="10800000">
            <a:off x="8958263" y="2496025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9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109FAE5-56EC-5A2C-7D92-088F334C9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31887"/>
            <a:ext cx="10933931" cy="682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69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3DE9C0-2533-CC12-8E1F-99EC4A9B3BBD}"/>
              </a:ext>
            </a:extLst>
          </p:cNvPr>
          <p:cNvSpPr txBox="1"/>
          <p:nvPr/>
        </p:nvSpPr>
        <p:spPr>
          <a:xfrm>
            <a:off x="800100" y="100013"/>
            <a:ext cx="8886825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10-20% - Species of trees that should be avoided in home landscapes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Abies </a:t>
            </a:r>
            <a:r>
              <a:rPr lang="en-US" sz="2000" b="1" i="1" u="none" strike="noStrike" dirty="0" err="1">
                <a:effectLst/>
                <a:latin typeface="Times New Roman" panose="02020603050405020304" pitchFamily="18" charset="0"/>
              </a:rPr>
              <a:t>balsamea</a:t>
            </a: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(balsam fir)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Ailanthus altissima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(tree of heaven)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Albizia </a:t>
            </a:r>
            <a:r>
              <a:rPr lang="en-US" sz="2000" b="1" i="1" u="none" strike="noStrike" dirty="0" err="1">
                <a:effectLst/>
                <a:latin typeface="Times New Roman" panose="02020603050405020304" pitchFamily="18" charset="0"/>
              </a:rPr>
              <a:t>julibrissin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(mimosa)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Caragana </a:t>
            </a:r>
            <a:r>
              <a:rPr lang="en-US" sz="2000" b="1" i="1" u="none" strike="noStrike" dirty="0" err="1">
                <a:effectLst/>
                <a:latin typeface="Times New Roman" panose="02020603050405020304" pitchFamily="18" charset="0"/>
              </a:rPr>
              <a:t>arborescens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(Siberian </a:t>
            </a:r>
            <a:r>
              <a:rPr lang="en-US" sz="2000" b="1" i="0" u="none" strike="noStrike" dirty="0" err="1">
                <a:effectLst/>
                <a:latin typeface="Times New Roman" panose="02020603050405020304" pitchFamily="18" charset="0"/>
              </a:rPr>
              <a:t>peashrub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 err="1">
                <a:effectLst/>
                <a:latin typeface="Times New Roman" panose="02020603050405020304" pitchFamily="18" charset="0"/>
              </a:rPr>
              <a:t>x</a:t>
            </a:r>
            <a:r>
              <a:rPr lang="en-US" sz="2000" b="1" i="1" u="none" strike="noStrike" dirty="0" err="1">
                <a:effectLst/>
                <a:latin typeface="Times New Roman" panose="02020603050405020304" pitchFamily="18" charset="0"/>
              </a:rPr>
              <a:t>Cupressocyparis</a:t>
            </a: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 leylandii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(Leyland cypress)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Elaeagnus angustifolia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(Russian olive)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Fraxinus americana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(white ash, untreated for EAB)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Fraxinus excelsior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(European ash, untreated for EAB)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Fraxinus nigra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(black ash, untreated for EAB)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Fraxinus </a:t>
            </a:r>
            <a:r>
              <a:rPr lang="en-US" sz="2000" b="1" i="1" u="none" strike="noStrike" dirty="0" err="1">
                <a:effectLst/>
                <a:latin typeface="Times New Roman" panose="02020603050405020304" pitchFamily="18" charset="0"/>
              </a:rPr>
              <a:t>pennsylvanica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(green ash, untreated for EAB)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Lonicera </a:t>
            </a:r>
            <a:r>
              <a:rPr lang="en-US" sz="2000" b="1" i="1" u="none" strike="noStrike" dirty="0" err="1">
                <a:effectLst/>
                <a:latin typeface="Times New Roman" panose="02020603050405020304" pitchFamily="18" charset="0"/>
              </a:rPr>
              <a:t>maackii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(Amur bush honeysuckle)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Lonicera </a:t>
            </a:r>
            <a:r>
              <a:rPr lang="en-US" sz="2000" b="1" i="1" u="none" strike="noStrike" dirty="0" err="1">
                <a:effectLst/>
                <a:latin typeface="Times New Roman" panose="02020603050405020304" pitchFamily="18" charset="0"/>
              </a:rPr>
              <a:t>tatarica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(Tatarian bush honeysuckle)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Morus alba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(white mulberry, female)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Populus nigra 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‘</a:t>
            </a:r>
            <a:r>
              <a:rPr lang="en-US" sz="2000" b="1" i="0" u="none" strike="noStrike" dirty="0" err="1">
                <a:effectLst/>
                <a:latin typeface="Times New Roman" panose="02020603050405020304" pitchFamily="18" charset="0"/>
              </a:rPr>
              <a:t>Italica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’ (Lombardy poplar)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Pyrus </a:t>
            </a:r>
            <a:r>
              <a:rPr lang="en-US" sz="2000" b="1" i="1" u="none" strike="noStrike" dirty="0" err="1">
                <a:effectLst/>
                <a:latin typeface="Times New Roman" panose="02020603050405020304" pitchFamily="18" charset="0"/>
              </a:rPr>
              <a:t>calleryana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2000" b="1" i="0" u="none" strike="noStrike" dirty="0" err="1">
                <a:effectLst/>
                <a:latin typeface="Times New Roman" panose="02020603050405020304" pitchFamily="18" charset="0"/>
              </a:rPr>
              <a:t>Callery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pear)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Sorbus aucuparia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(European </a:t>
            </a:r>
            <a:r>
              <a:rPr lang="en-US" sz="2000" b="1" i="0" u="none" strike="noStrike" dirty="0" err="1">
                <a:effectLst/>
                <a:latin typeface="Times New Roman" panose="02020603050405020304" pitchFamily="18" charset="0"/>
              </a:rPr>
              <a:t>mountainash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)</a:t>
            </a:r>
            <a:endParaRPr lang="en-US" sz="20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1" u="none" strike="noStrike" dirty="0" err="1">
                <a:effectLst/>
                <a:latin typeface="Times New Roman" panose="02020603050405020304" pitchFamily="18" charset="0"/>
              </a:rPr>
              <a:t>Ulmus</a:t>
            </a:r>
            <a:r>
              <a:rPr lang="en-US" sz="2000" b="1" i="1" u="none" strike="noStrike" dirty="0">
                <a:effectLst/>
                <a:latin typeface="Times New Roman" panose="02020603050405020304" pitchFamily="18" charset="0"/>
              </a:rPr>
              <a:t> pumila</a:t>
            </a:r>
            <a:r>
              <a:rPr lang="en-US" sz="2000" b="1" i="0" u="none" strike="noStrike" dirty="0">
                <a:effectLst/>
                <a:latin typeface="Times New Roman" panose="02020603050405020304" pitchFamily="18" charset="0"/>
              </a:rPr>
              <a:t> (Siberian elm)</a:t>
            </a:r>
            <a:endParaRPr lang="en-US" sz="2000" b="1" dirty="0">
              <a:effectLst/>
            </a:endParaRPr>
          </a:p>
          <a:p>
            <a:br>
              <a:rPr lang="en-US" sz="2000" b="1" dirty="0"/>
            </a:b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17451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7F5CBD-04CF-2A61-CC1E-B21655573812}"/>
              </a:ext>
            </a:extLst>
          </p:cNvPr>
          <p:cNvSpPr txBox="1"/>
          <p:nvPr/>
        </p:nvSpPr>
        <p:spPr>
          <a:xfrm>
            <a:off x="842963" y="1"/>
            <a:ext cx="998696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90-100%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effectLst/>
                <a:latin typeface="Times New Roman" panose="02020603050405020304" pitchFamily="18" charset="0"/>
              </a:rPr>
              <a:t>Ginkgo biloba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 (ginkgo, male) </a:t>
            </a:r>
            <a:endParaRPr lang="en-US" sz="28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 err="1">
                <a:effectLst/>
                <a:latin typeface="Times New Roman" panose="02020603050405020304" pitchFamily="18" charset="0"/>
              </a:rPr>
              <a:t>Gymnocladus</a:t>
            </a:r>
            <a:r>
              <a:rPr lang="en-US" sz="2800" b="1" i="1" u="none" strike="noStrike" dirty="0">
                <a:effectLst/>
                <a:latin typeface="Times New Roman" panose="02020603050405020304" pitchFamily="18" charset="0"/>
              </a:rPr>
              <a:t> dioica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 (Kentucky </a:t>
            </a:r>
            <a:r>
              <a:rPr lang="en-US" sz="2800" b="1" i="0" u="none" strike="noStrike" dirty="0" err="1">
                <a:effectLst/>
                <a:latin typeface="Times New Roman" panose="02020603050405020304" pitchFamily="18" charset="0"/>
              </a:rPr>
              <a:t>coffeetree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, male)</a:t>
            </a:r>
            <a:endParaRPr lang="en-US" sz="28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 err="1">
                <a:effectLst/>
                <a:latin typeface="Times New Roman" panose="02020603050405020304" pitchFamily="18" charset="0"/>
              </a:rPr>
              <a:t>Maclura</a:t>
            </a:r>
            <a:r>
              <a:rPr lang="en-US" sz="2800" b="1" i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u="none" strike="noStrike" dirty="0" err="1">
                <a:effectLst/>
                <a:latin typeface="Times New Roman" panose="02020603050405020304" pitchFamily="18" charset="0"/>
              </a:rPr>
              <a:t>pomifera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 (Osage orange, male)</a:t>
            </a:r>
            <a:endParaRPr lang="en-US" sz="28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effectLst/>
                <a:latin typeface="Times New Roman" panose="02020603050405020304" pitchFamily="18" charset="0"/>
              </a:rPr>
              <a:t>Nyssa sylvatica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2800" b="1" i="0" u="none" strike="noStrike" dirty="0" err="1">
                <a:effectLst/>
                <a:latin typeface="Times New Roman" panose="02020603050405020304" pitchFamily="18" charset="0"/>
              </a:rPr>
              <a:t>blackgum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)</a:t>
            </a:r>
            <a:endParaRPr lang="en-US" sz="28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effectLst/>
                <a:latin typeface="Times New Roman" panose="02020603050405020304" pitchFamily="18" charset="0"/>
              </a:rPr>
              <a:t>Quercus alba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 (white oak)</a:t>
            </a:r>
            <a:endParaRPr lang="en-US" sz="28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effectLst/>
                <a:latin typeface="Times New Roman" panose="02020603050405020304" pitchFamily="18" charset="0"/>
              </a:rPr>
              <a:t>Quercus bicolor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 (swamp white oak)</a:t>
            </a:r>
            <a:endParaRPr lang="en-US" sz="28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effectLst/>
                <a:latin typeface="Times New Roman" panose="02020603050405020304" pitchFamily="18" charset="0"/>
              </a:rPr>
              <a:t>Quercus macrocarpa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 (bur oak)</a:t>
            </a:r>
            <a:endParaRPr lang="en-US" sz="2800" b="1" dirty="0">
              <a:effectLst/>
            </a:endParaRPr>
          </a:p>
          <a:p>
            <a:r>
              <a:rPr lang="en-US" sz="2800" b="1" i="1" u="none" strike="noStrike" dirty="0">
                <a:effectLst/>
                <a:latin typeface="Times New Roman" panose="02020603050405020304" pitchFamily="18" charset="0"/>
              </a:rPr>
              <a:t>Zelkova serrata</a:t>
            </a:r>
            <a:r>
              <a:rPr lang="en-US" sz="2800" b="1" i="0" u="none" strike="noStrike" dirty="0">
                <a:effectLst/>
                <a:latin typeface="Times New Roman" panose="02020603050405020304" pitchFamily="18" charset="0"/>
              </a:rPr>
              <a:t> (Japanese zelkova)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55319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D3BA95-3749-E0BB-463B-54E25A36F08E}"/>
              </a:ext>
            </a:extLst>
          </p:cNvPr>
          <p:cNvSpPr txBox="1"/>
          <p:nvPr/>
        </p:nvSpPr>
        <p:spPr>
          <a:xfrm>
            <a:off x="114300" y="0"/>
            <a:ext cx="11958638" cy="6817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1" i="0" u="none" strike="noStrike" dirty="0">
                <a:effectLst/>
                <a:latin typeface="Times New Roman" panose="02020603050405020304" pitchFamily="18" charset="0"/>
              </a:rPr>
              <a:t>80-90%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Acer </a:t>
            </a: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campestre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(hedge maple)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Acer griseum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(paperbark maple)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Acer </a:t>
            </a: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miyabei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miyabe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maple)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Acer </a:t>
            </a: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truncatum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(shantung maple)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Aesculus parviflora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(bottlebrush buckeye)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Cercidiphyllum</a:t>
            </a: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 japonicum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katsuratree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Cornus</a:t>
            </a: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 mas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(cornelian cherry dogwood)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Cornus</a:t>
            </a: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 officinalis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(Japanese cornelian cherry dogwood)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Eucommia </a:t>
            </a: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ulmoides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(hardy 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rubbertree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)</a:t>
            </a: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 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Fagus </a:t>
            </a: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grandifolia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(American beech)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Fagus sylvatica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(European beech)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Gymnocladus</a:t>
            </a: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 dioica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(Kentucky 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coffeetree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, female)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Ilex decidua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possumhaw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Juniperus chinensis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(Chinese juniper)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Juniperus virginiana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(eastern redcedar)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Maackia</a:t>
            </a: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amurensis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(Amur 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maackia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Magnolia 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x</a:t>
            </a: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loebneri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Loebner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magnolia)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Magnolia virginiana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sweetbay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magnolia)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Magnolia virginiana australis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sweetbay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magnolia, southern form)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Metasequoia </a:t>
            </a:r>
            <a:r>
              <a:rPr lang="en-US" sz="1900" b="0" i="1" u="none" strike="noStrike" dirty="0" err="1">
                <a:effectLst/>
                <a:latin typeface="Times New Roman" panose="02020603050405020304" pitchFamily="18" charset="0"/>
              </a:rPr>
              <a:t>glyptostroboides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(dawn redwood)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Nyssa aquatica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(water </a:t>
            </a:r>
            <a:r>
              <a:rPr lang="en-US" sz="1900" b="0" i="0" u="none" strike="noStrike" dirty="0" err="1">
                <a:effectLst/>
                <a:latin typeface="Times New Roman" panose="02020603050405020304" pitchFamily="18" charset="0"/>
              </a:rPr>
              <a:t>blackgum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)</a:t>
            </a:r>
            <a:endParaRPr lang="en-US" sz="1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900" b="0" i="1" u="none" strike="noStrike" dirty="0">
                <a:effectLst/>
                <a:latin typeface="Times New Roman" panose="02020603050405020304" pitchFamily="18" charset="0"/>
              </a:rPr>
              <a:t>Ostrya virginiana</a:t>
            </a:r>
            <a:r>
              <a:rPr lang="en-US" sz="1900" b="0" i="0" u="none" strike="noStrike" dirty="0">
                <a:effectLst/>
                <a:latin typeface="Times New Roman" panose="02020603050405020304" pitchFamily="18" charset="0"/>
              </a:rPr>
              <a:t> (hophornbeam)</a:t>
            </a:r>
            <a:endParaRPr lang="en-US" sz="19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1134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67437B-A21A-EB01-03DD-EF04D9DD490E}"/>
              </a:ext>
            </a:extLst>
          </p:cNvPr>
          <p:cNvSpPr txBox="1"/>
          <p:nvPr/>
        </p:nvSpPr>
        <p:spPr>
          <a:xfrm>
            <a:off x="0" y="-1"/>
            <a:ext cx="1184433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80-90% continued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i="1" dirty="0">
              <a:latin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Picea abies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(Norway spruce)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Picea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orientalis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(oriental spruce)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Pinus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bungeana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(lacebark pine)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acutissima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(sawtooth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coccinea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(scarlet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falcata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(southern red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imbricaria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(shingle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laurifolia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(laurel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lyrata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1800" b="0" i="0" u="none" strike="noStrike" dirty="0" err="1">
                <a:effectLst/>
                <a:latin typeface="Times New Roman" panose="02020603050405020304" pitchFamily="18" charset="0"/>
              </a:rPr>
              <a:t>overcup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muehlenbergii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(chinkapin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pagodifolia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1800" b="0" i="0" u="none" strike="noStrike" dirty="0" err="1">
                <a:effectLst/>
                <a:latin typeface="Times New Roman" panose="02020603050405020304" pitchFamily="18" charset="0"/>
              </a:rPr>
              <a:t>cherrybark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phellos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(willow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prinus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(chestnut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rubra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(red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shumardii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(Shumard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Quercus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velutina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(black oak)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Taxodium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ascendens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</a:t>
            </a:r>
            <a:r>
              <a:rPr lang="en-US" sz="1800" b="0" i="0" u="none" strike="noStrike" dirty="0" err="1">
                <a:effectLst/>
                <a:latin typeface="Times New Roman" panose="02020603050405020304" pitchFamily="18" charset="0"/>
              </a:rPr>
              <a:t>pondcypress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Taxodium distichum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(baldcypress)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Thuja plicata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(western arborvitae)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Tilia</a:t>
            </a: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 cordata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(European </a:t>
            </a:r>
            <a:r>
              <a:rPr lang="en-US" sz="1800" b="0" i="0" u="none" strike="noStrike" dirty="0" err="1">
                <a:effectLst/>
                <a:latin typeface="Times New Roman" panose="02020603050405020304" pitchFamily="18" charset="0"/>
              </a:rPr>
              <a:t>littleleaf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linden)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Tilia</a:t>
            </a: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effectLst/>
                <a:latin typeface="Times New Roman" panose="02020603050405020304" pitchFamily="18" charset="0"/>
              </a:rPr>
              <a:t>x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euchlora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(Crimean linden)</a:t>
            </a:r>
            <a:endParaRPr lang="en-US" b="0" dirty="0">
              <a:effectLst/>
            </a:endParaRPr>
          </a:p>
          <a:p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</a:rPr>
              <a:t>Tilia</a:t>
            </a:r>
            <a:r>
              <a:rPr lang="en-US" sz="1800" b="0" i="1" u="none" strike="noStrike" dirty="0">
                <a:effectLst/>
                <a:latin typeface="Times New Roman" panose="02020603050405020304" pitchFamily="18" charset="0"/>
              </a:rPr>
              <a:t> tomentosa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</a:rPr>
              <a:t> (silver linden)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5319E-6897-FAC4-9B6D-D827D80F9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819E2-5ACC-33F0-28F2-87CEB3B59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513" y="415829"/>
            <a:ext cx="10687049" cy="4099021"/>
          </a:xfrm>
        </p:spPr>
        <p:txBody>
          <a:bodyPr/>
          <a:lstStyle/>
          <a:p>
            <a:pPr algn="ctr"/>
            <a:r>
              <a:rPr lang="en-US" dirty="0"/>
              <a:t>What are the  characteristics of an</a:t>
            </a:r>
            <a:br>
              <a:rPr lang="en-US" dirty="0"/>
            </a:br>
            <a:r>
              <a:rPr lang="en-US" dirty="0"/>
              <a:t> IDEAL TREE?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59387-7D7C-3C4F-A2AF-0E972E1D7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4777379"/>
            <a:ext cx="10272712" cy="152340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Now that is more like it.</a:t>
            </a:r>
          </a:p>
          <a:p>
            <a:pPr algn="ctr"/>
            <a:r>
              <a:rPr lang="en-US" dirty="0"/>
              <a:t>More critical thinking less dreaming!</a:t>
            </a:r>
          </a:p>
          <a:p>
            <a:pPr algn="ctr"/>
            <a:r>
              <a:rPr lang="en-US" dirty="0"/>
              <a:t>We can do both!</a:t>
            </a:r>
          </a:p>
        </p:txBody>
      </p:sp>
    </p:spTree>
    <p:extLst>
      <p:ext uri="{BB962C8B-B14F-4D97-AF65-F5344CB8AC3E}">
        <p14:creationId xmlns:p14="http://schemas.microsoft.com/office/powerpoint/2010/main" val="542993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7F6CFD40-51B4-021D-D5D6-E035FCA53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600">
                <a:ea typeface="ＭＳ Ｐゴシック" panose="020B0600070205080204" pitchFamily="34" charset="-128"/>
              </a:rPr>
              <a:t>On to the TREES</a:t>
            </a:r>
          </a:p>
        </p:txBody>
      </p:sp>
      <p:sp>
        <p:nvSpPr>
          <p:cNvPr id="43011" name="AutoShape 3">
            <a:extLst>
              <a:ext uri="{FF2B5EF4-FFF2-40B4-BE49-F238E27FC236}">
                <a16:creationId xmlns:a16="http://schemas.microsoft.com/office/drawing/2014/main" id="{48C9A2BC-6856-521E-AD8A-3AB06A24E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343400"/>
            <a:ext cx="6629400" cy="1295400"/>
          </a:xfrm>
          <a:prstGeom prst="rightArrow">
            <a:avLst>
              <a:gd name="adj1" fmla="val 50000"/>
              <a:gd name="adj2" fmla="val 12794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52160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0146806-E695-5592-E726-24C5A4501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Japanese Maple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 i="1">
                <a:ea typeface="ＭＳ Ｐゴシック" panose="020B0600070205080204" pitchFamily="34" charset="-128"/>
              </a:rPr>
              <a:t>(Acer palmatum)</a:t>
            </a:r>
          </a:p>
        </p:txBody>
      </p:sp>
      <p:pic>
        <p:nvPicPr>
          <p:cNvPr id="27650" name="Picture 3">
            <a:extLst>
              <a:ext uri="{FF2B5EF4-FFF2-40B4-BE49-F238E27FC236}">
                <a16:creationId xmlns:a16="http://schemas.microsoft.com/office/drawing/2014/main" id="{81E7648A-1177-1340-57A5-56C3E4D24ECF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7651" name="Rectangle 4">
            <a:extLst>
              <a:ext uri="{FF2B5EF4-FFF2-40B4-BE49-F238E27FC236}">
                <a16:creationId xmlns:a16="http://schemas.microsoft.com/office/drawing/2014/main" id="{285EDD36-B303-1AA0-6292-3CFB5A8053A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Many cultivars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Prefers afternoon protection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Evenly moist conditions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DO NOT plant deeply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Sunlight gives color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F05D475A-3926-87FE-90E6-51EAB5D1520E}"/>
              </a:ext>
            </a:extLst>
          </p:cNvPr>
          <p:cNvSpPr/>
          <p:nvPr/>
        </p:nvSpPr>
        <p:spPr>
          <a:xfrm>
            <a:off x="7429501" y="228600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60-70%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714014C0-CD60-D91A-6734-B3784A580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1"/>
            <a:ext cx="64008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>
            <a:extLst>
              <a:ext uri="{FF2B5EF4-FFF2-40B4-BE49-F238E27FC236}">
                <a16:creationId xmlns:a16="http://schemas.microsoft.com/office/drawing/2014/main" id="{C18A82D5-29A1-7326-8D77-4A0EA2331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1"/>
            <a:ext cx="42672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>
            <a:extLst>
              <a:ext uri="{FF2B5EF4-FFF2-40B4-BE49-F238E27FC236}">
                <a16:creationId xmlns:a16="http://schemas.microsoft.com/office/drawing/2014/main" id="{A301328C-B6E1-BBC5-DE58-820936A4C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81000"/>
            <a:ext cx="35718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6">
            <a:extLst>
              <a:ext uri="{FF2B5EF4-FFF2-40B4-BE49-F238E27FC236}">
                <a16:creationId xmlns:a16="http://schemas.microsoft.com/office/drawing/2014/main" id="{A2487E16-1999-5C2B-C76B-2A0AC728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43138"/>
            <a:ext cx="48768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>
            <a:extLst>
              <a:ext uri="{FF2B5EF4-FFF2-40B4-BE49-F238E27FC236}">
                <a16:creationId xmlns:a16="http://schemas.microsoft.com/office/drawing/2014/main" id="{68D20062-130E-4C9F-E9B8-430C5AC1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480060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>
            <a:extLst>
              <a:ext uri="{FF2B5EF4-FFF2-40B4-BE49-F238E27FC236}">
                <a16:creationId xmlns:a16="http://schemas.microsoft.com/office/drawing/2014/main" id="{A55200F9-B3CC-D51F-BC2D-9EA351B8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276600"/>
            <a:ext cx="32670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08776EA7-14A1-BE7E-79C9-7F709D39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0"/>
            <a:ext cx="3276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9E018357-2BC6-9F2D-4CBA-10DC3215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1"/>
            <a:ext cx="54102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>
            <a:extLst>
              <a:ext uri="{FF2B5EF4-FFF2-40B4-BE49-F238E27FC236}">
                <a16:creationId xmlns:a16="http://schemas.microsoft.com/office/drawing/2014/main" id="{BF5ADB29-8AB8-90BF-D509-5769B005B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97263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D5F1DA27-E1F5-D73C-DC6B-BCEB564EC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371601"/>
            <a:ext cx="34004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3">
            <a:extLst>
              <a:ext uri="{FF2B5EF4-FFF2-40B4-BE49-F238E27FC236}">
                <a16:creationId xmlns:a16="http://schemas.microsoft.com/office/drawing/2014/main" id="{0098B6F5-FCDD-C46D-3C36-D503B455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39814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5E7256A4-81B8-7175-BA5D-B62347B3B9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Shangtung Maple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 i="1">
                <a:ea typeface="ＭＳ Ｐゴシック" panose="020B0600070205080204" pitchFamily="34" charset="-128"/>
              </a:rPr>
              <a:t>(Acer truncatum)</a:t>
            </a:r>
          </a:p>
        </p:txBody>
      </p:sp>
      <p:pic>
        <p:nvPicPr>
          <p:cNvPr id="33794" name="Picture 3">
            <a:extLst>
              <a:ext uri="{FF2B5EF4-FFF2-40B4-BE49-F238E27FC236}">
                <a16:creationId xmlns:a16="http://schemas.microsoft.com/office/drawing/2014/main" id="{7B0422D4-AF22-01E7-D584-D5CC349AA020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3795" name="Rectangle 4">
            <a:extLst>
              <a:ext uri="{FF2B5EF4-FFF2-40B4-BE49-F238E27FC236}">
                <a16:creationId xmlns:a16="http://schemas.microsoft.com/office/drawing/2014/main" id="{F3753ED1-29B6-68BE-EE21-DCD383927DC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981200"/>
            <a:ext cx="4038600" cy="41148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Evenly moist soil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Beautiful fall foliage orange to red to yellow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Trained as a single trunk but multiple trunk is more attractive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D66E4158-E6DE-C174-BC40-3064668567CF}"/>
              </a:ext>
            </a:extLst>
          </p:cNvPr>
          <p:cNvSpPr/>
          <p:nvPr/>
        </p:nvSpPr>
        <p:spPr>
          <a:xfrm>
            <a:off x="7429501" y="228600"/>
            <a:ext cx="2271712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80-90%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C9541FF0-43F9-EB7C-2592-6575162D6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09601"/>
            <a:ext cx="41148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>
            <a:extLst>
              <a:ext uri="{FF2B5EF4-FFF2-40B4-BE49-F238E27FC236}">
                <a16:creationId xmlns:a16="http://schemas.microsoft.com/office/drawing/2014/main" id="{79A31C0E-4F35-9512-C205-CF4FE73D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1816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>
            <a:extLst>
              <a:ext uri="{FF2B5EF4-FFF2-40B4-BE49-F238E27FC236}">
                <a16:creationId xmlns:a16="http://schemas.microsoft.com/office/drawing/2014/main" id="{E00D8663-F699-E556-1A16-C948FD93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4191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08FE4E29-4EBE-ADE3-CA91-CC1574EAC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Weeping Katsura Tree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 i="1">
                <a:ea typeface="ＭＳ Ｐゴシック" panose="020B0600070205080204" pitchFamily="34" charset="-128"/>
              </a:rPr>
              <a:t>(Cercidiphyllum japonicum)</a:t>
            </a:r>
          </a:p>
        </p:txBody>
      </p:sp>
      <p:pic>
        <p:nvPicPr>
          <p:cNvPr id="35842" name="Picture 3">
            <a:extLst>
              <a:ext uri="{FF2B5EF4-FFF2-40B4-BE49-F238E27FC236}">
                <a16:creationId xmlns:a16="http://schemas.microsoft.com/office/drawing/2014/main" id="{5FBA0BD3-1869-8892-A4DE-A1E40631C87E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843" name="Rectangle 4">
            <a:extLst>
              <a:ext uri="{FF2B5EF4-FFF2-40B4-BE49-F238E27FC236}">
                <a16:creationId xmlns:a16="http://schemas.microsoft.com/office/drawing/2014/main" id="{A79E2CDC-4120-DB35-2B18-A14EED61837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Part shade to full sun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Great specimen or accent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Yellow fall color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Somewhat drought tolerant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655D68B7-0FE2-DCDF-CD36-9B823C3AD34E}"/>
              </a:ext>
            </a:extLst>
          </p:cNvPr>
          <p:cNvSpPr/>
          <p:nvPr/>
        </p:nvSpPr>
        <p:spPr>
          <a:xfrm>
            <a:off x="7429501" y="228600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80-90%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34E4C45-B139-A2D1-BA9C-62B9BD6E0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ea typeface="ＭＳ Ｐゴシック" panose="020B0600070205080204" pitchFamily="34" charset="-128"/>
              </a:rPr>
              <a:t>Ornamental Trees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C495DEBA-F0A3-1138-DF66-B120DD9CC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400" i="1" dirty="0">
                <a:ea typeface="ＭＳ Ｐゴシック" panose="020B0600070205080204" pitchFamily="34" charset="-128"/>
              </a:rPr>
              <a:t>ALL trees are ornamental…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867B94A9-BEDA-73C0-5815-05B0CAE9D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Redbud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 i="1">
                <a:ea typeface="ＭＳ Ｐゴシック" panose="020B0600070205080204" pitchFamily="34" charset="-128"/>
              </a:rPr>
              <a:t>(Cercis canadensis)</a:t>
            </a:r>
          </a:p>
        </p:txBody>
      </p:sp>
      <p:sp>
        <p:nvSpPr>
          <p:cNvPr id="36866" name="Rectangle 4">
            <a:extLst>
              <a:ext uri="{FF2B5EF4-FFF2-40B4-BE49-F238E27FC236}">
                <a16:creationId xmlns:a16="http://schemas.microsoft.com/office/drawing/2014/main" id="{69B45366-072E-BDFE-3982-9EAFA5BF2E1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Great spring flowers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Widely tolerant of conditions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Yellow fall color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Bean pods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Cultivar selection important</a:t>
            </a:r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F79F0A49-E6F7-7958-3943-A783B9AEB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400176"/>
            <a:ext cx="9144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6868" name="Rectangle 10">
            <a:extLst>
              <a:ext uri="{FF2B5EF4-FFF2-40B4-BE49-F238E27FC236}">
                <a16:creationId xmlns:a16="http://schemas.microsoft.com/office/drawing/2014/main" id="{3F755530-DD43-27EC-A422-4A2CCCA88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438" y="221773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6869" name="Picture 13" descr="http://www.nobleplants.com/classnotes/fall/fallprofiles/images/cerciscanadensishabit.jpg">
            <a:extLst>
              <a:ext uri="{FF2B5EF4-FFF2-40B4-BE49-F238E27FC236}">
                <a16:creationId xmlns:a16="http://schemas.microsoft.com/office/drawing/2014/main" id="{E1FABB27-AC00-0210-940A-649CA6AABF35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608264"/>
            <a:ext cx="3810000" cy="2859087"/>
          </a:xfrm>
          <a:noFill/>
        </p:spPr>
      </p:pic>
      <p:sp>
        <p:nvSpPr>
          <p:cNvPr id="2" name="7-Point Star 1">
            <a:extLst>
              <a:ext uri="{FF2B5EF4-FFF2-40B4-BE49-F238E27FC236}">
                <a16:creationId xmlns:a16="http://schemas.microsoft.com/office/drawing/2014/main" id="{FD3DBBCA-5862-62E7-0B05-8B1B5B75FFB2}"/>
              </a:ext>
            </a:extLst>
          </p:cNvPr>
          <p:cNvSpPr/>
          <p:nvPr/>
        </p:nvSpPr>
        <p:spPr>
          <a:xfrm>
            <a:off x="7429501" y="228600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60-70%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http://members.tripod.com/~Hatch_L/cerccanalba.jpg">
            <a:extLst>
              <a:ext uri="{FF2B5EF4-FFF2-40B4-BE49-F238E27FC236}">
                <a16:creationId xmlns:a16="http://schemas.microsoft.com/office/drawing/2014/main" id="{E8C9EBD2-EA89-A680-9321-D5B824EB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1"/>
            <a:ext cx="4729163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5">
            <a:extLst>
              <a:ext uri="{FF2B5EF4-FFF2-40B4-BE49-F238E27FC236}">
                <a16:creationId xmlns:a16="http://schemas.microsoft.com/office/drawing/2014/main" id="{731ABF94-30AA-9940-2B14-5B35622AB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2889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Whitebud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http://members.tripod.com/~Hatch_L/cercforest.jpg">
            <a:extLst>
              <a:ext uri="{FF2B5EF4-FFF2-40B4-BE49-F238E27FC236}">
                <a16:creationId xmlns:a16="http://schemas.microsoft.com/office/drawing/2014/main" id="{94C0236A-85FB-2262-48CF-86B6F81F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4">
            <a:extLst>
              <a:ext uri="{FF2B5EF4-FFF2-40B4-BE49-F238E27FC236}">
                <a16:creationId xmlns:a16="http://schemas.microsoft.com/office/drawing/2014/main" id="{B3FB85BD-3447-2FFC-B4D0-6750AB2D1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44358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5400"/>
              <a:t>‘</a:t>
            </a:r>
            <a:r>
              <a:rPr lang="en-US" altLang="ja-JP" sz="5400"/>
              <a:t>Forest Pansy</a:t>
            </a:r>
            <a:r>
              <a:rPr lang="ja-JP" altLang="en-US" sz="5400"/>
              <a:t>’</a:t>
            </a:r>
            <a:endParaRPr lang="en-US" altLang="en-US" sz="5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http://members.tripod.com/~Hatch_L/cerccancovey.jpg">
            <a:extLst>
              <a:ext uri="{FF2B5EF4-FFF2-40B4-BE49-F238E27FC236}">
                <a16:creationId xmlns:a16="http://schemas.microsoft.com/office/drawing/2014/main" id="{9C26624D-6CF1-FB39-85A3-796FA4754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1"/>
            <a:ext cx="4440238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4">
            <a:extLst>
              <a:ext uri="{FF2B5EF4-FFF2-40B4-BE49-F238E27FC236}">
                <a16:creationId xmlns:a16="http://schemas.microsoft.com/office/drawing/2014/main" id="{3E81635A-76F7-86DE-BFE2-F3487389A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5029200"/>
            <a:ext cx="26853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5400"/>
              <a:t>‘</a:t>
            </a:r>
            <a:r>
              <a:rPr lang="en-US" altLang="ja-JP" sz="5400"/>
              <a:t>Covey</a:t>
            </a:r>
            <a:r>
              <a:rPr lang="ja-JP" altLang="en-US" sz="5400"/>
              <a:t>’</a:t>
            </a:r>
            <a:endParaRPr lang="en-US" altLang="en-US" sz="5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http://members.tripod.com/~Hatch_L/cercsilvercloud.jpg">
            <a:extLst>
              <a:ext uri="{FF2B5EF4-FFF2-40B4-BE49-F238E27FC236}">
                <a16:creationId xmlns:a16="http://schemas.microsoft.com/office/drawing/2014/main" id="{87ACBB2B-2B83-4965-C04C-A6AF1526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685800"/>
            <a:ext cx="40608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4">
            <a:extLst>
              <a:ext uri="{FF2B5EF4-FFF2-40B4-BE49-F238E27FC236}">
                <a16:creationId xmlns:a16="http://schemas.microsoft.com/office/drawing/2014/main" id="{CCD88F07-79BF-61D1-1DAD-5A035E15D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752600"/>
            <a:ext cx="43973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5400"/>
              <a:t>‘</a:t>
            </a:r>
            <a:r>
              <a:rPr lang="en-US" altLang="ja-JP" sz="5400"/>
              <a:t>Silver Cloud</a:t>
            </a:r>
            <a:r>
              <a:rPr lang="ja-JP" altLang="en-US" sz="5400"/>
              <a:t>’</a:t>
            </a:r>
            <a:endParaRPr lang="en-US" altLang="en-US" sz="5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 descr="http://members.tripod.com/~Hatch_L/cerctrav3.jpg">
            <a:extLst>
              <a:ext uri="{FF2B5EF4-FFF2-40B4-BE49-F238E27FC236}">
                <a16:creationId xmlns:a16="http://schemas.microsoft.com/office/drawing/2014/main" id="{24542F82-F141-B641-96B6-831DD9701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1"/>
            <a:ext cx="5475288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9" descr="http://members.tripod.com/~Hatch_L/cerctravelerabg.jpg">
            <a:extLst>
              <a:ext uri="{FF2B5EF4-FFF2-40B4-BE49-F238E27FC236}">
                <a16:creationId xmlns:a16="http://schemas.microsoft.com/office/drawing/2014/main" id="{D7E86253-D070-9DEF-9613-D07EAC97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4" y="990601"/>
            <a:ext cx="44529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10">
            <a:extLst>
              <a:ext uri="{FF2B5EF4-FFF2-40B4-BE49-F238E27FC236}">
                <a16:creationId xmlns:a16="http://schemas.microsoft.com/office/drawing/2014/main" id="{25DC1EBB-061D-191A-5400-F01315777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800600"/>
            <a:ext cx="33919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5400"/>
              <a:t>‘</a:t>
            </a:r>
            <a:r>
              <a:rPr lang="en-US" altLang="ja-JP" sz="5400"/>
              <a:t>Traveller</a:t>
            </a:r>
            <a:r>
              <a:rPr lang="ja-JP" altLang="en-US" sz="5400"/>
              <a:t>’</a:t>
            </a:r>
            <a:endParaRPr lang="en-US" altLang="en-US" sz="5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http://members.tripod.com/~Hatch_L/cerctraveller.jpg">
            <a:extLst>
              <a:ext uri="{FF2B5EF4-FFF2-40B4-BE49-F238E27FC236}">
                <a16:creationId xmlns:a16="http://schemas.microsoft.com/office/drawing/2014/main" id="{643058E6-CF82-A8EC-6793-F0E33030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52400"/>
            <a:ext cx="8024813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0BA7A604-1CF7-0143-694A-6BCACC780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Kousa, Korean Dogwood</a:t>
            </a:r>
          </a:p>
        </p:txBody>
      </p:sp>
      <p:pic>
        <p:nvPicPr>
          <p:cNvPr id="44034" name="Picture 3">
            <a:extLst>
              <a:ext uri="{FF2B5EF4-FFF2-40B4-BE49-F238E27FC236}">
                <a16:creationId xmlns:a16="http://schemas.microsoft.com/office/drawing/2014/main" id="{B0C7E8F1-C701-B748-9C4C-EF4BC24E8203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4035" name="Rectangle 4">
            <a:extLst>
              <a:ext uri="{FF2B5EF4-FFF2-40B4-BE49-F238E27FC236}">
                <a16:creationId xmlns:a16="http://schemas.microsoft.com/office/drawing/2014/main" id="{E71429A2-B9E6-25E4-2A7F-650C811B7AD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Analog of native 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Resistance to anthracnose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Leaves and flowers emerge at same time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More sun tolerant than native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CEAD35FC-1A27-934C-8C26-E681E724A6CC}"/>
              </a:ext>
            </a:extLst>
          </p:cNvPr>
          <p:cNvSpPr/>
          <p:nvPr/>
        </p:nvSpPr>
        <p:spPr>
          <a:xfrm>
            <a:off x="7429501" y="228600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60-70%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>
            <a:extLst>
              <a:ext uri="{FF2B5EF4-FFF2-40B4-BE49-F238E27FC236}">
                <a16:creationId xmlns:a16="http://schemas.microsoft.com/office/drawing/2014/main" id="{51C362FE-D47E-31CF-FCB9-25D7954B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1"/>
            <a:ext cx="58674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>
            <a:extLst>
              <a:ext uri="{FF2B5EF4-FFF2-40B4-BE49-F238E27FC236}">
                <a16:creationId xmlns:a16="http://schemas.microsoft.com/office/drawing/2014/main" id="{34DCEE30-4441-1A80-8A78-4AAA4466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4" y="2133600"/>
            <a:ext cx="4319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B1BCC6C0-3216-67B6-7B5B-1B402511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2514600"/>
            <a:ext cx="61055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CAA3E3B8-CC3D-E800-BC79-0140BE3F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2578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 descr="A river running through a grassy area&#10;&#10;Description automatically generated">
            <a:extLst>
              <a:ext uri="{FF2B5EF4-FFF2-40B4-BE49-F238E27FC236}">
                <a16:creationId xmlns:a16="http://schemas.microsoft.com/office/drawing/2014/main" id="{56DA87A7-C449-4000-E436-3B73842B3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5012" r="13815" b="-1"/>
          <a:stretch/>
        </p:blipFill>
        <p:spPr>
          <a:xfrm>
            <a:off x="6519226" y="227969"/>
            <a:ext cx="5400006" cy="4267831"/>
          </a:xfrm>
          <a:prstGeom prst="rect">
            <a:avLst/>
          </a:prstGeom>
          <a:effectLst>
            <a:outerShdw blurRad="50800" dist="50800" dir="5400000" algn="tl" rotWithShape="0">
              <a:prstClr val="black">
                <a:alpha val="43000"/>
              </a:prstClr>
            </a:outerShdw>
          </a:effectLst>
        </p:spPr>
      </p:pic>
      <p:pic>
        <p:nvPicPr>
          <p:cNvPr id="20" name="Content Placeholder 19" descr="A row of pink trees with grass&#10;&#10;Description automatically generated">
            <a:extLst>
              <a:ext uri="{FF2B5EF4-FFF2-40B4-BE49-F238E27FC236}">
                <a16:creationId xmlns:a16="http://schemas.microsoft.com/office/drawing/2014/main" id="{9ABEB583-08DC-F28A-23DB-DD8F9FE62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6876" y="227318"/>
            <a:ext cx="6294569" cy="4195762"/>
          </a:xfrm>
        </p:spPr>
      </p:pic>
    </p:spTree>
    <p:extLst>
      <p:ext uri="{BB962C8B-B14F-4D97-AF65-F5344CB8AC3E}">
        <p14:creationId xmlns:p14="http://schemas.microsoft.com/office/powerpoint/2010/main" val="6967684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>
            <a:extLst>
              <a:ext uri="{FF2B5EF4-FFF2-40B4-BE49-F238E27FC236}">
                <a16:creationId xmlns:a16="http://schemas.microsoft.com/office/drawing/2014/main" id="{2ADADAB1-1BEF-7C1E-3126-65FFFF8D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667000"/>
            <a:ext cx="58578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18DED744-4577-8FEF-2614-F88C6221F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3340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94B1831A-E38B-79B4-C27C-43D795FFE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Hawthorn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 i="1">
                <a:ea typeface="ＭＳ Ｐゴシック" panose="020B0600070205080204" pitchFamily="34" charset="-128"/>
              </a:rPr>
              <a:t>(Crataegus spp.)</a:t>
            </a:r>
          </a:p>
        </p:txBody>
      </p:sp>
      <p:pic>
        <p:nvPicPr>
          <p:cNvPr id="48130" name="Picture 3">
            <a:extLst>
              <a:ext uri="{FF2B5EF4-FFF2-40B4-BE49-F238E27FC236}">
                <a16:creationId xmlns:a16="http://schemas.microsoft.com/office/drawing/2014/main" id="{896718D6-43CB-4263-0980-C7966B33A766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131" name="Rectangle 4">
            <a:extLst>
              <a:ext uri="{FF2B5EF4-FFF2-40B4-BE49-F238E27FC236}">
                <a16:creationId xmlns:a16="http://schemas.microsoft.com/office/drawing/2014/main" id="{E0FBAF07-5914-D998-0534-42681A547D3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Flowers profusely in spring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Often confused as a crabapple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Beautiful wide shape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Some species have thorns!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91E43CDB-70B2-068F-30AF-7A6445635920}"/>
              </a:ext>
            </a:extLst>
          </p:cNvPr>
          <p:cNvSpPr/>
          <p:nvPr/>
        </p:nvSpPr>
        <p:spPr>
          <a:xfrm>
            <a:off x="7429501" y="228600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50-70%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97FD7DDB-8D32-C7C2-D1ED-458ECE81A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486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3">
            <a:extLst>
              <a:ext uri="{FF2B5EF4-FFF2-40B4-BE49-F238E27FC236}">
                <a16:creationId xmlns:a16="http://schemas.microsoft.com/office/drawing/2014/main" id="{D302D374-3260-91C2-DD40-2E598ECF5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94013"/>
            <a:ext cx="5791200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40538D7F-183D-B374-3CA2-B8F698E1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8601"/>
            <a:ext cx="5624513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3">
            <a:extLst>
              <a:ext uri="{FF2B5EF4-FFF2-40B4-BE49-F238E27FC236}">
                <a16:creationId xmlns:a16="http://schemas.microsoft.com/office/drawing/2014/main" id="{B634E500-934B-A5A6-3271-3DC62E824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44776"/>
            <a:ext cx="60198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>
            <a:extLst>
              <a:ext uri="{FF2B5EF4-FFF2-40B4-BE49-F238E27FC236}">
                <a16:creationId xmlns:a16="http://schemas.microsoft.com/office/drawing/2014/main" id="{972805C5-59A6-5D18-DC5A-D5D737B0B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85800"/>
            <a:ext cx="36766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3">
            <a:extLst>
              <a:ext uri="{FF2B5EF4-FFF2-40B4-BE49-F238E27FC236}">
                <a16:creationId xmlns:a16="http://schemas.microsoft.com/office/drawing/2014/main" id="{9988BE13-0CCA-6482-848E-DCA695F7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7975"/>
            <a:ext cx="45720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1E57F8DF-C0D1-46BE-0F21-0731CF18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Possum Haw Holly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 i="1">
                <a:ea typeface="ＭＳ Ｐゴシック" panose="020B0600070205080204" pitchFamily="34" charset="-128"/>
              </a:rPr>
              <a:t>(Ilex decidua)</a:t>
            </a:r>
          </a:p>
        </p:txBody>
      </p:sp>
      <p:pic>
        <p:nvPicPr>
          <p:cNvPr id="52226" name="Picture 3">
            <a:extLst>
              <a:ext uri="{FF2B5EF4-FFF2-40B4-BE49-F238E27FC236}">
                <a16:creationId xmlns:a16="http://schemas.microsoft.com/office/drawing/2014/main" id="{8C45CE8E-AE1A-4A8A-F4BC-B65366039972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227" name="Rectangle 4">
            <a:extLst>
              <a:ext uri="{FF2B5EF4-FFF2-40B4-BE49-F238E27FC236}">
                <a16:creationId xmlns:a16="http://schemas.microsoft.com/office/drawing/2014/main" id="{417554D5-8515-DE5E-D11E-A56A61CDE10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Native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Winter fruits relished by birds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Multiple seasons of interest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2B33B403-DD82-8728-154E-4C1C85146F66}"/>
              </a:ext>
            </a:extLst>
          </p:cNvPr>
          <p:cNvSpPr/>
          <p:nvPr/>
        </p:nvSpPr>
        <p:spPr>
          <a:xfrm>
            <a:off x="7429501" y="228600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80-90%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E6730BA7-FEC0-B44B-E7DF-01A8FE150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8601"/>
            <a:ext cx="6067425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3">
            <a:extLst>
              <a:ext uri="{FF2B5EF4-FFF2-40B4-BE49-F238E27FC236}">
                <a16:creationId xmlns:a16="http://schemas.microsoft.com/office/drawing/2014/main" id="{8D518C2C-F0A3-B91D-145C-7C39CEB1B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>
            <a:extLst>
              <a:ext uri="{FF2B5EF4-FFF2-40B4-BE49-F238E27FC236}">
                <a16:creationId xmlns:a16="http://schemas.microsoft.com/office/drawing/2014/main" id="{73696831-5A72-3873-F5DD-02646373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187700"/>
            <a:ext cx="5491162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>
            <a:extLst>
              <a:ext uri="{FF2B5EF4-FFF2-40B4-BE49-F238E27FC236}">
                <a16:creationId xmlns:a16="http://schemas.microsoft.com/office/drawing/2014/main" id="{19DD5E6F-C4D7-C840-4D6E-0A83867A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1"/>
            <a:ext cx="57912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EFFC0175-9F14-18CE-5118-3E506C137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Magnolias</a:t>
            </a:r>
          </a:p>
        </p:txBody>
      </p:sp>
      <p:pic>
        <p:nvPicPr>
          <p:cNvPr id="55298" name="Picture 3">
            <a:extLst>
              <a:ext uri="{FF2B5EF4-FFF2-40B4-BE49-F238E27FC236}">
                <a16:creationId xmlns:a16="http://schemas.microsoft.com/office/drawing/2014/main" id="{8A9B729C-D3CB-6B28-07AB-B64FEADED17E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5299" name="Rectangle 4">
            <a:extLst>
              <a:ext uri="{FF2B5EF4-FFF2-40B4-BE49-F238E27FC236}">
                <a16:creationId xmlns:a16="http://schemas.microsoft.com/office/drawing/2014/main" id="{DBC837A5-E663-B1B9-231E-6E9CD42CD9C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Too many to cover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Small to large trees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Deciduous species smaller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Size greatly varies by cultivar, choose carefully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0C7DA62B-E329-A335-93F3-07D545B36A42}"/>
              </a:ext>
            </a:extLst>
          </p:cNvPr>
          <p:cNvSpPr/>
          <p:nvPr/>
        </p:nvSpPr>
        <p:spPr>
          <a:xfrm>
            <a:off x="7429501" y="228600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80-90%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>
            <a:extLst>
              <a:ext uri="{FF2B5EF4-FFF2-40B4-BE49-F238E27FC236}">
                <a16:creationId xmlns:a16="http://schemas.microsoft.com/office/drawing/2014/main" id="{663E2EE7-2899-E73F-5D8C-6252A958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71600"/>
            <a:ext cx="36385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>
            <a:extLst>
              <a:ext uri="{FF2B5EF4-FFF2-40B4-BE49-F238E27FC236}">
                <a16:creationId xmlns:a16="http://schemas.microsoft.com/office/drawing/2014/main" id="{4C197669-C78B-BEAD-150C-30EA72BA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5715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>
            <a:extLst>
              <a:ext uri="{FF2B5EF4-FFF2-40B4-BE49-F238E27FC236}">
                <a16:creationId xmlns:a16="http://schemas.microsoft.com/office/drawing/2014/main" id="{89DE49D2-0383-F8A8-AE2C-0D910146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37038"/>
            <a:ext cx="312420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http://www.ecostewards.org/trees.jpg">
            <a:extLst>
              <a:ext uri="{FF2B5EF4-FFF2-40B4-BE49-F238E27FC236}">
                <a16:creationId xmlns:a16="http://schemas.microsoft.com/office/drawing/2014/main" id="{1AE7648C-4944-D5CF-A12E-D807F2ED7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>
            <a:extLst>
              <a:ext uri="{FF2B5EF4-FFF2-40B4-BE49-F238E27FC236}">
                <a16:creationId xmlns:a16="http://schemas.microsoft.com/office/drawing/2014/main" id="{AC4B7988-459A-0297-F22E-7C0D22CC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37719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4">
            <a:extLst>
              <a:ext uri="{FF2B5EF4-FFF2-40B4-BE49-F238E27FC236}">
                <a16:creationId xmlns:a16="http://schemas.microsoft.com/office/drawing/2014/main" id="{F0593600-952E-DBCB-07F6-DAA011E1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28600"/>
            <a:ext cx="36290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A32C4307-65D5-0E8E-3D68-BE782A03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419600"/>
            <a:ext cx="18716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08FBD55D-1F59-555D-ACC0-B794BF66D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Crabapples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 i="1">
                <a:ea typeface="ＭＳ Ｐゴシック" panose="020B0600070205080204" pitchFamily="34" charset="-128"/>
              </a:rPr>
              <a:t>(Malus sp.)</a:t>
            </a:r>
          </a:p>
        </p:txBody>
      </p:sp>
      <p:pic>
        <p:nvPicPr>
          <p:cNvPr id="58370" name="Picture 3">
            <a:extLst>
              <a:ext uri="{FF2B5EF4-FFF2-40B4-BE49-F238E27FC236}">
                <a16:creationId xmlns:a16="http://schemas.microsoft.com/office/drawing/2014/main" id="{409747E3-C37E-D1F7-226E-7E78EBEC7833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09800"/>
            <a:ext cx="4191000" cy="3886200"/>
          </a:xfrm>
        </p:spPr>
      </p:pic>
      <p:sp>
        <p:nvSpPr>
          <p:cNvPr id="58371" name="Rectangle 4">
            <a:extLst>
              <a:ext uri="{FF2B5EF4-FFF2-40B4-BE49-F238E27FC236}">
                <a16:creationId xmlns:a16="http://schemas.microsoft.com/office/drawing/2014/main" id="{62EE8003-BDA2-FBDB-08B5-E00C4915F2C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The most spectacular flowering tree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Very tolerant of soil conditions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Multiple seasons of interest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New cultivars no longer drop fruits and are disease resistant!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4F1C3DA1-3486-F70A-9CC4-6C88C22CBE98}"/>
              </a:ext>
            </a:extLst>
          </p:cNvPr>
          <p:cNvSpPr/>
          <p:nvPr/>
        </p:nvSpPr>
        <p:spPr>
          <a:xfrm>
            <a:off x="7429501" y="228600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70-80%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>
            <a:extLst>
              <a:ext uri="{FF2B5EF4-FFF2-40B4-BE49-F238E27FC236}">
                <a16:creationId xmlns:a16="http://schemas.microsoft.com/office/drawing/2014/main" id="{6E1D3660-4AE5-FB2B-AC11-865D12D94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4102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3">
            <a:extLst>
              <a:ext uri="{FF2B5EF4-FFF2-40B4-BE49-F238E27FC236}">
                <a16:creationId xmlns:a16="http://schemas.microsoft.com/office/drawing/2014/main" id="{71817CE4-8901-0E89-0A49-D2A1FF85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65464"/>
            <a:ext cx="4800600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>
            <a:extLst>
              <a:ext uri="{FF2B5EF4-FFF2-40B4-BE49-F238E27FC236}">
                <a16:creationId xmlns:a16="http://schemas.microsoft.com/office/drawing/2014/main" id="{2AE7AB62-4213-E2B7-9415-7E92AAFDD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1"/>
            <a:ext cx="60007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3">
            <a:extLst>
              <a:ext uri="{FF2B5EF4-FFF2-40B4-BE49-F238E27FC236}">
                <a16:creationId xmlns:a16="http://schemas.microsoft.com/office/drawing/2014/main" id="{9E80A0B0-8515-03CF-2744-93CD46194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00426"/>
            <a:ext cx="50101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>
            <a:extLst>
              <a:ext uri="{FF2B5EF4-FFF2-40B4-BE49-F238E27FC236}">
                <a16:creationId xmlns:a16="http://schemas.microsoft.com/office/drawing/2014/main" id="{01540E12-F57F-F8A2-300E-8E2DFAB1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019426"/>
            <a:ext cx="45910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32E04038-34D1-64BE-5615-E37DE73E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61722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F79B1B73-D023-2FC2-607E-69C5A0B68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Japanese Snowbell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 i="1">
                <a:ea typeface="ＭＳ Ｐゴシック" panose="020B0600070205080204" pitchFamily="34" charset="-128"/>
              </a:rPr>
              <a:t>(Styrax japonicus)</a:t>
            </a:r>
          </a:p>
        </p:txBody>
      </p:sp>
      <p:pic>
        <p:nvPicPr>
          <p:cNvPr id="62466" name="Picture 3">
            <a:extLst>
              <a:ext uri="{FF2B5EF4-FFF2-40B4-BE49-F238E27FC236}">
                <a16:creationId xmlns:a16="http://schemas.microsoft.com/office/drawing/2014/main" id="{0DEDB163-9193-09AE-A527-75834DFA3021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2467" name="Rectangle 4">
            <a:extLst>
              <a:ext uri="{FF2B5EF4-FFF2-40B4-BE49-F238E27FC236}">
                <a16:creationId xmlns:a16="http://schemas.microsoft.com/office/drawing/2014/main" id="{E5786037-E7D2-C51B-D36E-97413BD6C70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Underused species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Great accent tree by entry or patio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Often grown with multiple trunks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Slow grower</a:t>
            </a: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Prefers afternoon shade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B7BBBD02-B032-E885-CD72-1D38CC2E826D}"/>
              </a:ext>
            </a:extLst>
          </p:cNvPr>
          <p:cNvSpPr/>
          <p:nvPr/>
        </p:nvSpPr>
        <p:spPr>
          <a:xfrm>
            <a:off x="7429501" y="228600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50-60%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>
            <a:extLst>
              <a:ext uri="{FF2B5EF4-FFF2-40B4-BE49-F238E27FC236}">
                <a16:creationId xmlns:a16="http://schemas.microsoft.com/office/drawing/2014/main" id="{66CFF3D3-1782-DEC9-5C7F-75984A356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1"/>
            <a:ext cx="51387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3">
            <a:extLst>
              <a:ext uri="{FF2B5EF4-FFF2-40B4-BE49-F238E27FC236}">
                <a16:creationId xmlns:a16="http://schemas.microsoft.com/office/drawing/2014/main" id="{7E8C7C81-7B8B-1CC3-A43A-16CFCFD3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90900"/>
            <a:ext cx="4953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9D535E8B-3CB8-A16C-BEE3-F9055B66C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Foster Holly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 i="1">
                <a:ea typeface="ＭＳ Ｐゴシック" panose="020B0600070205080204" pitchFamily="34" charset="-128"/>
              </a:rPr>
              <a:t>(Ilex attenuata)</a:t>
            </a:r>
          </a:p>
        </p:txBody>
      </p:sp>
      <p:pic>
        <p:nvPicPr>
          <p:cNvPr id="64514" name="Picture 3">
            <a:extLst>
              <a:ext uri="{FF2B5EF4-FFF2-40B4-BE49-F238E27FC236}">
                <a16:creationId xmlns:a16="http://schemas.microsoft.com/office/drawing/2014/main" id="{CAA8DA7B-A788-1048-8225-BE68BCB384CB}"/>
              </a:ext>
            </a:extLst>
          </p:cNvPr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4515" name="Rectangle 4">
            <a:extLst>
              <a:ext uri="{FF2B5EF4-FFF2-40B4-BE49-F238E27FC236}">
                <a16:creationId xmlns:a16="http://schemas.microsoft.com/office/drawing/2014/main" id="{C9D47764-AED4-52B3-18CE-E11ACD313CC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97599" y="1981200"/>
            <a:ext cx="5851523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Evergreen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Wildlife interest with berries and cover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Great accent plant or screen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Can be shaped to be formal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Winner except pH/foundations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Dioecious -  male and female</a:t>
            </a:r>
          </a:p>
        </p:txBody>
      </p:sp>
      <p:sp>
        <p:nvSpPr>
          <p:cNvPr id="2" name="7-Point Star 1">
            <a:extLst>
              <a:ext uri="{FF2B5EF4-FFF2-40B4-BE49-F238E27FC236}">
                <a16:creationId xmlns:a16="http://schemas.microsoft.com/office/drawing/2014/main" id="{8EA0747E-391D-A9F6-570B-E7D10964FB07}"/>
              </a:ext>
            </a:extLst>
          </p:cNvPr>
          <p:cNvSpPr/>
          <p:nvPr/>
        </p:nvSpPr>
        <p:spPr>
          <a:xfrm>
            <a:off x="142877" y="5057775"/>
            <a:ext cx="21431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70-80%</a:t>
            </a:r>
          </a:p>
        </p:txBody>
      </p:sp>
      <p:sp>
        <p:nvSpPr>
          <p:cNvPr id="3" name="7-Point Star 2">
            <a:extLst>
              <a:ext uri="{FF2B5EF4-FFF2-40B4-BE49-F238E27FC236}">
                <a16:creationId xmlns:a16="http://schemas.microsoft.com/office/drawing/2014/main" id="{E46E06DC-6E99-A909-2622-7CC0F26A2DEA}"/>
              </a:ext>
            </a:extLst>
          </p:cNvPr>
          <p:cNvSpPr/>
          <p:nvPr/>
        </p:nvSpPr>
        <p:spPr>
          <a:xfrm>
            <a:off x="3851275" y="0"/>
            <a:ext cx="2244725" cy="1752600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Not rated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A5B49-66D6-071C-D2A3-E680B806B466}"/>
              </a:ext>
            </a:extLst>
          </p:cNvPr>
          <p:cNvSpPr txBox="1"/>
          <p:nvPr/>
        </p:nvSpPr>
        <p:spPr>
          <a:xfrm>
            <a:off x="2400299" y="6096000"/>
            <a:ext cx="7186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American holly is a parent and has a good rating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>
            <a:extLst>
              <a:ext uri="{FF2B5EF4-FFF2-40B4-BE49-F238E27FC236}">
                <a16:creationId xmlns:a16="http://schemas.microsoft.com/office/drawing/2014/main" id="{5E9DB532-6764-26D5-AA81-05B1B3CF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1722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3">
            <a:extLst>
              <a:ext uri="{FF2B5EF4-FFF2-40B4-BE49-F238E27FC236}">
                <a16:creationId xmlns:a16="http://schemas.microsoft.com/office/drawing/2014/main" id="{DC8E926A-6E3C-337F-C6E6-2B7BA7C16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33600"/>
            <a:ext cx="32400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>
            <a:extLst>
              <a:ext uri="{FF2B5EF4-FFF2-40B4-BE49-F238E27FC236}">
                <a16:creationId xmlns:a16="http://schemas.microsoft.com/office/drawing/2014/main" id="{109A60F1-92DD-FB65-35E9-756127C0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7001"/>
            <a:ext cx="56388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>
            <a:extLst>
              <a:ext uri="{FF2B5EF4-FFF2-40B4-BE49-F238E27FC236}">
                <a16:creationId xmlns:a16="http://schemas.microsoft.com/office/drawing/2014/main" id="{3A4C4A29-CFE7-C7CF-898F-C92654BD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40576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A tree highlighted by clouds on a West Virginia mountain">
            <a:extLst>
              <a:ext uri="{FF2B5EF4-FFF2-40B4-BE49-F238E27FC236}">
                <a16:creationId xmlns:a16="http://schemas.microsoft.com/office/drawing/2014/main" id="{B2868E13-BBCC-A791-3A91-B7CA290B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04800"/>
            <a:ext cx="42148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5" descr="http://www.usm.maine.edu/arboretum/04suu2chinlil.jpg">
            <a:extLst>
              <a:ext uri="{FF2B5EF4-FFF2-40B4-BE49-F238E27FC236}">
                <a16:creationId xmlns:a16="http://schemas.microsoft.com/office/drawing/2014/main" id="{49982D19-DC74-A0DF-8D8F-C298C0FD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 descr="http://www.usm.maine.edu/arboretum/18tulip.jpg">
            <a:extLst>
              <a:ext uri="{FF2B5EF4-FFF2-40B4-BE49-F238E27FC236}">
                <a16:creationId xmlns:a16="http://schemas.microsoft.com/office/drawing/2014/main" id="{4F49E3D4-5F93-282D-D7DD-186A9ACC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Tree, Sunrise, Northumberland">
            <a:extLst>
              <a:ext uri="{FF2B5EF4-FFF2-40B4-BE49-F238E27FC236}">
                <a16:creationId xmlns:a16="http://schemas.microsoft.com/office/drawing/2014/main" id="{CC814ADD-BAE7-155F-70FE-5C94A33F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3">
            <a:extLst>
              <a:ext uri="{FF2B5EF4-FFF2-40B4-BE49-F238E27FC236}">
                <a16:creationId xmlns:a16="http://schemas.microsoft.com/office/drawing/2014/main" id="{17E22ADB-2279-1454-B5A3-1FB1D88C3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14300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Texas Oak Tree">
            <a:extLst>
              <a:ext uri="{FF2B5EF4-FFF2-40B4-BE49-F238E27FC236}">
                <a16:creationId xmlns:a16="http://schemas.microsoft.com/office/drawing/2014/main" id="{0C086F97-E181-54D1-8833-B32918E04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9" y="854075"/>
            <a:ext cx="77374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83A1C-B4C3-80BB-9942-57864673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374C2-A735-19E1-6777-ACE9B0359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Most people live in town</a:t>
            </a:r>
          </a:p>
          <a:p>
            <a:pPr lvl="1"/>
            <a:r>
              <a:rPr lang="en-US" sz="3000" dirty="0"/>
              <a:t>Even if you live on a huge property…</a:t>
            </a:r>
          </a:p>
          <a:p>
            <a:r>
              <a:rPr lang="en-US" sz="3200" dirty="0"/>
              <a:t>Typically want smaller trees 30’ or less</a:t>
            </a:r>
          </a:p>
          <a:p>
            <a:r>
              <a:rPr lang="en-US" sz="3200" dirty="0"/>
              <a:t>Typically want ornamental trees</a:t>
            </a:r>
          </a:p>
          <a:p>
            <a:r>
              <a:rPr lang="en-US" sz="3200" dirty="0"/>
              <a:t>Smaller trees in front </a:t>
            </a:r>
          </a:p>
          <a:p>
            <a:r>
              <a:rPr lang="en-US" sz="3200" dirty="0"/>
              <a:t>Larger shade trees in backyard</a:t>
            </a:r>
          </a:p>
        </p:txBody>
      </p:sp>
    </p:spTree>
    <p:extLst>
      <p:ext uri="{BB962C8B-B14F-4D97-AF65-F5344CB8AC3E}">
        <p14:creationId xmlns:p14="http://schemas.microsoft.com/office/powerpoint/2010/main" val="27507195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2601</TotalTime>
  <Words>1217</Words>
  <Application>Microsoft Macintosh PowerPoint</Application>
  <PresentationFormat>Widescreen</PresentationFormat>
  <Paragraphs>296</Paragraphs>
  <Slides>70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ＭＳ Ｐゴシック</vt:lpstr>
      <vt:lpstr>Aptos</vt:lpstr>
      <vt:lpstr>Arial</vt:lpstr>
      <vt:lpstr>Century Gothic</vt:lpstr>
      <vt:lpstr>Times New Roman</vt:lpstr>
      <vt:lpstr>Wingdings 3</vt:lpstr>
      <vt:lpstr>Ion</vt:lpstr>
      <vt:lpstr>The Ideal Tree: Thinking Critically and Dreaming</vt:lpstr>
      <vt:lpstr>What is the  IDEAL TREE?</vt:lpstr>
      <vt:lpstr>What are the  characteristics of an  IDEAL TREE?</vt:lpstr>
      <vt:lpstr>Ornamental Trees</vt:lpstr>
      <vt:lpstr>PowerPoint Presentation</vt:lpstr>
      <vt:lpstr>PowerPoint Presentation</vt:lpstr>
      <vt:lpstr>PowerPoint Presentation</vt:lpstr>
      <vt:lpstr>PowerPoint Presentation</vt:lpstr>
      <vt:lpstr>Demographics…</vt:lpstr>
      <vt:lpstr>Demographics…</vt:lpstr>
      <vt:lpstr>PowerPoint Presentation</vt:lpstr>
      <vt:lpstr>PowerPoint Presentation</vt:lpstr>
      <vt:lpstr>PowerPoint Presentation</vt:lpstr>
      <vt:lpstr>Let’s Focus </vt:lpstr>
      <vt:lpstr>Fastigiate or fastigiata</vt:lpstr>
      <vt:lpstr>PowerPoint Presentation</vt:lpstr>
      <vt:lpstr>Ideal Small Tree</vt:lpstr>
      <vt:lpstr>PowerPoint Presentation</vt:lpstr>
      <vt:lpstr>PowerPoint Presentation</vt:lpstr>
      <vt:lpstr>PowerPoint Presentation</vt:lpstr>
      <vt:lpstr>Ideal Small Tree</vt:lpstr>
      <vt:lpstr>PowerPoint Presentation</vt:lpstr>
      <vt:lpstr>Small, Ornamental Trees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to the TREES</vt:lpstr>
      <vt:lpstr>Japanese Maple (Acer palmatum)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Shangtung Maple (Acer truncatum)</vt:lpstr>
      <vt:lpstr>PowerPoint Presentation</vt:lpstr>
      <vt:lpstr>Weeping Katsura Tree (Cercidiphyllum japonicum)</vt:lpstr>
      <vt:lpstr>Redbud (Cercis canadensis)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Kousa, Korean Dogwood</vt:lpstr>
      <vt:lpstr>PowerPoint Presentation</vt:lpstr>
      <vt:lpstr>PowerPoint Presentation</vt:lpstr>
      <vt:lpstr>PowerPoint Presentation</vt:lpstr>
      <vt:lpstr>Hawthorn (Crataegus spp.)</vt:lpstr>
      <vt:lpstr>PowerPoint Presentation</vt:lpstr>
      <vt:lpstr>PowerPoint Presentation</vt:lpstr>
      <vt:lpstr>PowerPoint Presentation</vt:lpstr>
      <vt:lpstr>Possum Haw Holly (Ilex decidua)</vt:lpstr>
      <vt:lpstr>PowerPoint Presentation</vt:lpstr>
      <vt:lpstr>PowerPoint Presentation</vt:lpstr>
      <vt:lpstr>Magnolias</vt:lpstr>
      <vt:lpstr>PowerPoint Presentation</vt:lpstr>
      <vt:lpstr>PowerPoint Presentation</vt:lpstr>
      <vt:lpstr>Crabapples (Malus sp.)</vt:lpstr>
      <vt:lpstr>PowerPoint Presentation</vt:lpstr>
      <vt:lpstr>PowerPoint Presentation</vt:lpstr>
      <vt:lpstr>PowerPoint Presentation</vt:lpstr>
      <vt:lpstr>Japanese Snowbell (Styrax japonicus)</vt:lpstr>
      <vt:lpstr>PowerPoint Presentation</vt:lpstr>
      <vt:lpstr>Foster Holly (Ilex attenuata)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Stone, Martin</dc:creator>
  <cp:lastModifiedBy>Stone, Martin</cp:lastModifiedBy>
  <cp:revision>6</cp:revision>
  <cp:lastPrinted>2024-10-23T15:18:28Z</cp:lastPrinted>
  <dcterms:created xsi:type="dcterms:W3CDTF">2024-10-22T19:48:50Z</dcterms:created>
  <dcterms:modified xsi:type="dcterms:W3CDTF">2025-09-16T16:28:14Z</dcterms:modified>
</cp:coreProperties>
</file>