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256" r:id="rId2"/>
    <p:sldId id="257" r:id="rId3"/>
    <p:sldId id="274" r:id="rId4"/>
    <p:sldId id="261" r:id="rId5"/>
    <p:sldId id="277" r:id="rId6"/>
    <p:sldId id="280" r:id="rId7"/>
    <p:sldId id="279" r:id="rId8"/>
    <p:sldId id="278" r:id="rId9"/>
    <p:sldId id="268" r:id="rId10"/>
  </p:sldIdLst>
  <p:sldSz cx="9144000" cy="5143500" type="screen16x9"/>
  <p:notesSz cx="6858000" cy="9144000"/>
  <p:embeddedFontLst>
    <p:embeddedFont>
      <p:font typeface="Lato" panose="020F0502020204030203" pitchFamily="34" charset="0"/>
      <p:regular r:id="rId12"/>
      <p:bold r:id="rId13"/>
      <p:italic r:id="rId14"/>
      <p:boldItalic r:id="rId15"/>
    </p:embeddedFont>
    <p:embeddedFont>
      <p:font typeface="Raleway" pitchFamily="2" charset="77"/>
      <p:regular r:id="rId16"/>
      <p:bold r:id="rId17"/>
      <p:italic r:id="rId18"/>
      <p:boldItalic r:id="rId19"/>
    </p:embeddedFont>
    <p:embeddedFont>
      <p:font typeface="Snell Roundhand" panose="02000603080000090004" pitchFamily="2" charset="77"/>
      <p:regular r:id="rId20"/>
      <p:bold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4D52EFD-9338-439B-9EA3-14D2CB630C49}">
  <a:tblStyle styleId="{D4D52EFD-9338-439B-9EA3-14D2CB630C4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42"/>
    <p:restoredTop sz="94490"/>
  </p:normalViewPr>
  <p:slideViewPr>
    <p:cSldViewPr snapToGrid="0">
      <p:cViewPr varScale="1">
        <p:scale>
          <a:sx n="161" d="100"/>
          <a:sy n="161" d="100"/>
        </p:scale>
        <p:origin x="912" y="19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9:24:31.108"/>
    </inkml:context>
    <inkml:brush xml:id="br0">
      <inkml:brushProperty name="width" value="0.05" units="cm"/>
      <inkml:brushProperty name="height" value="0.05" units="cm"/>
      <inkml:brushProperty name="color" value="#E71224"/>
    </inkml:brush>
  </inkml:definitions>
  <inkml:trace contextRef="#ctx0" brushRef="#br0">0 0 24575,'21'9'0,"37"32"0,24 22 0,-14-10 0,-3-5 0,6 6 0,12 9 0,-38-21 0,-45-35 0,0 3 0,0-1 0,-1 1 0,1 1 0,-3 1 0,2 0 0,-2 0 0,1 0 0,-1 0 0,1 2 0,-1 1 0,2 0 0,-2-1 0,1-1 0,0-2 0,0 1 0,1-1 0,0 0 0,-1-1 0,2-1 0,-1-2 0,-1-3 0,2-1 0,0-1 0,-1 3 0,1-1 0,-1 2 0,1 0 0,-1-1 0,1 0 0,0-2 0,0 0 0,0 0 0,0-1 0,-1 2 0,1 0 0,-1 2 0,1 0 0,-2 1 0,0 2 0,-1 1 0,-2 1 0,1-1 0,-2 1 0,0-2 0,0-1 0,1-3 0,1 0 0,-1-1 0,0-2 0,1-1 0,-1 1 0,2-2 0,0 1 0,1-1 0,1 1 0,-1 0 0,-2 0 0,0 0 0,-1 1 0,-2 1 0,0 0 0,-3 2 0,1 0 0,-3 2 0,2-1 0,2 1 0,2-3 0,1 0 0,2-1 0,2-1 0,-1 1 0,0-1 0,-3 3 0,0 0 0,-3 4 0,0-1 0,2-1 0,2-3 0,2-1 0,-2 0 0,-3 4 0,-5 1 0,-2 2 0,0 0 0,1-1 0,2-1 0,2-2 0,4-3 0,1 0 0,0 2 0,-2 0 0,-2 3 0,-2 0 0,1-1 0,0 0 0,1-1 0,2-1 0,2-1 0,2-2 0,1-2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9:24:35.464"/>
    </inkml:context>
    <inkml:brush xml:id="br0">
      <inkml:brushProperty name="width" value="0.05" units="cm"/>
      <inkml:brushProperty name="height" value="0.05" units="cm"/>
      <inkml:brushProperty name="color" value="#E71224"/>
    </inkml:brush>
  </inkml:definitions>
  <inkml:trace contextRef="#ctx0" brushRef="#br0">28 85 24575,'3'13'0,"-1"-3"0,0-2 0,-2-3 0,0 0 0,0 1 0,0 0 0,0-1 0,0-1 0,0-1 0,0-1 0,0 0 0,1 1 0,-1-2 0,1 2 0,-1 0 0,0 0 0,1 0 0,-1-1 0,0 0 0,0 0 0,0-1 0,1 1 0,-1 0 0,0 0 0,0 0 0,0-1 0,0 1 0,0 0 0,0 1 0,0 1 0,0 0 0,0 0 0,-1 0 0,0 1 0,1-2 0,0 1 0,-1-2 0,1 0 0,-1-1 0,1 1 0,0-1 0,0 0 0,0 1 0,-1-1 0,1 1 0,0 0 0,0 1 0,0-1 0,0 1 0,0-2 0,0 0 0,0 1 0,0-1 0,0 1 0,0 0 0,3 1 0,7 1 0,9 0 0,2 0 0,5-2 0,-7 0 0,1 0 0,-5-1 0,-3 1 0,0-2 0,-2 0 0,4 0 0,0 1 0,2-1 0,3 0 0,0 0 0,1 0 0,-4 0 0,-1 0 0,-4 0 0,-2 0 0,-2 0 0,-4 0 0,0 0 0,-14 0 0,-4 0 0,-11 0 0,0-1 0,5 0 0,3-1 0,8 0 0,2 1 0,4 1 0,2-1 0,0 1 0,0 0 0,1 0 0,-3 0 0,-2-2 0,-4 0 0,-3 0 0,-1 1 0,-1 0 0,2 1 0,2-1 0,1 0 0,1 0 0,0 0 0,2 0 0,2 0 0,0 0 0,-6-1 0,-6-1 0,-5 1 0,4 0 0,4 2 0,9-1 0,3-1 0,3-3 0,4-1 0,0-1 0,3 0 0,-3 1 0,1 0 0,-2 0 0,0 1 0,-2-1 0,0 0 0,-1 0 0,1 0 0,-1 1 0,0-2 0,0 1 0,-1-1 0,2 1 0,-2-1 0,0 2 0,0-1 0,0 1 0,0 1 0,0-1 0,0 1 0,0 1 0,0 0 0,0 0 0,0-1 0,0 0 0,0-1 0,0 0 0,1-2 0,-1 1 0,1 1 0,-1 0 0,0-1 0,0 1 0,0-1 0,0 0 0,0 1 0,0 0 0,0 1 0,0-1 0,0 1 0,0 1 0,0 0 0,-1 2 0,0-1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9:24:39.064"/>
    </inkml:context>
    <inkml:brush xml:id="br0">
      <inkml:brushProperty name="width" value="0.05" units="cm"/>
      <inkml:brushProperty name="height" value="0.05" units="cm"/>
      <inkml:brushProperty name="color" value="#E71224"/>
    </inkml:brush>
  </inkml:definitions>
  <inkml:trace contextRef="#ctx0" brushRef="#br0">199 1053 24575,'5'-8'0,"1"-1"0,2 0 0,0 0 0,2-2 0,3 0 0,3-2 0,0 1 0,2-1 0,0 0 0,1 0 0,3-1 0,-1-1 0,1 0 0,-2 0 0,0 0 0,-3 1 0,0 1 0,-5 4 0,0 1 0,-5 2 0,-3 2 0,-2 3 0,-10 6 0,-14 4 0,-15 8 0,-23 3 0,-8 1 0,0-2 0,11-2 0,19-6 0,15-4 0,12-5 0,8-4 0,7-3 0,7-5 0,3-2 0,5-1 0,-1 1 0,1-1 0,-1 3 0,-3 2 0,-4 2 0,-4 2 0,-4 6 0,-2 7 0,-2 9 0,-3 4 0,-1 2 0,0-5 0,1-7 0,2-4 0,1-6 0,7-4 0,5-5 0,13-5 0,8-3 0,5-3 0,-1-3 0,-6-1 0,-9 2 0,-5-2 0,-7 1 0,-3-1 0,-1-1 0,-2 1 0,0 1 0,-2 2 0,1 0 0,-2 3 0,0-1 0,-2 1 0,0 2 0,-1 0 0,1 4 0,1-2 0,-2 1 0,1-1 0,-1 0 0,0 2 0,2 0 0,0 4 0,0 1 0,1 0 0,0 3 0,0 2 0,0 7 0,1 7 0,-1 10 0,1 10 0,0 8 0,-1 3 0,0 1 0,0-9 0,0-10 0,1-10 0,-1-10 0,1-8 0,-1-6 0,0-9 0,0-8 0,0-4 0,0-4 0,-1-2 0,1 6 0,-1-2 0,1 6 0,0-4 0,0 4 0,0 2 0,0 3 0,0 6 0,0 1 0,0 5 0,0 0 0,0 4 0,0-1 0,0-4 0,2-3 0,-2-6 0,1-3 0,-2-3 0,0-4 0,-5-3 0,-1 1 0,-11-1 0,-7 1 0,-11 1 0,-1 4 0,3 5 0,4 6 0,9 3 0,0 1 0,4 2 0,-1-1 0,1 1 0,2 0 0,3 1 0,5 2 0,2 1 0,1 0 0,1 2 0,1 0 0,3 7 0,6 6 0,4 8 0,6 4 0,3 3 0,-1-2 0,1 0 0,-4-6 0,-1-2 0,-4-7 0,-3-4 0,-4-3 0,-1-4 0,-2-2 0,0-6 0,-1-1 0,-3-5 0,-3 2 0,-6-5 0,-6 0 0,-8-4 0,-2 2 0,-6 1 0,3 3 0,1 2 0,7 2 0,8 4 0,7 3 0,4 2 0,2 1 0,-2-7 0,-3 2 0,-1-4 0,1 4 0,3 3 0,1 2 0,2 1 0,0 0 0,1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cb9a0b074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cb9a0b07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d5b15f0a3_5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d5b15f0a3_5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cb9a0b074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cb9a0b074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e965474a9_3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e965474a9_3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e965474a9_3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e965474a9_3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7734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e965474a9_3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e965474a9_3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3429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e965474a9_3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e965474a9_3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7957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e965474a9_3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e965474a9_3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75125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e965474a9_3_3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e965474a9_3_3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w="38100" cap="flat" cmpd="sng">
            <a:solidFill>
              <a:schemeClr val="lt1"/>
            </a:solidFill>
            <a:prstDash val="solid"/>
            <a:round/>
            <a:headEnd type="none" w="sm" len="sm"/>
            <a:tailEnd type="none" w="sm" len="sm"/>
          </a:ln>
        </p:spPr>
      </p:cxnSp>
      <p:cxnSp>
        <p:nvCxnSpPr>
          <p:cNvPr id="11" name="Google Shape;11;p2"/>
          <p:cNvCxnSpPr/>
          <p:nvPr/>
        </p:nvCxnSpPr>
        <p:spPr>
          <a:xfrm>
            <a:off x="2477724" y="4740000"/>
            <a:ext cx="6244200" cy="0"/>
          </a:xfrm>
          <a:prstGeom prst="straightConnector1">
            <a:avLst/>
          </a:prstGeom>
          <a:noFill/>
          <a:ln w="19050" cap="flat" cmpd="sng">
            <a:solidFill>
              <a:schemeClr val="lt1"/>
            </a:solidFill>
            <a:prstDash val="solid"/>
            <a:round/>
            <a:headEnd type="none" w="sm" len="sm"/>
            <a:tailEnd type="none" w="sm" len="sm"/>
          </a:ln>
        </p:spPr>
      </p:cxnSp>
      <p:cxnSp>
        <p:nvCxnSpPr>
          <p:cNvPr id="12" name="Google Shape;12;p2"/>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13" name="Google Shape;13;p2"/>
          <p:cNvSpPr txBox="1">
            <a:spLocks noGrp="1"/>
          </p:cNvSpPr>
          <p:nvPr>
            <p:ph type="ctrTitle"/>
          </p:nvPr>
        </p:nvSpPr>
        <p:spPr>
          <a:xfrm>
            <a:off x="2371725" y="630225"/>
            <a:ext cx="6331500" cy="1542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14" name="Google Shape;14;p2"/>
          <p:cNvSpPr txBox="1">
            <a:spLocks noGrp="1"/>
          </p:cNvSpPr>
          <p:nvPr>
            <p:ph type="subTitle" idx="1"/>
          </p:nvPr>
        </p:nvSpPr>
        <p:spPr>
          <a:xfrm>
            <a:off x="2390267" y="3238450"/>
            <a:ext cx="6331500" cy="1241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5" name="Google Shape;15;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pic>
        <p:nvPicPr>
          <p:cNvPr id="3" name="Picture 2">
            <a:extLst>
              <a:ext uri="{FF2B5EF4-FFF2-40B4-BE49-F238E27FC236}">
                <a16:creationId xmlns:a16="http://schemas.microsoft.com/office/drawing/2014/main" id="{686D6BE3-065C-3B4C-B2F4-CA939B1F4E1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w="38100" cap="flat" cmpd="sng">
            <a:solidFill>
              <a:schemeClr val="lt1"/>
            </a:solidFill>
            <a:prstDash val="solid"/>
            <a:round/>
            <a:headEnd type="none" w="sm" len="sm"/>
            <a:tailEnd type="none" w="sm" len="sm"/>
          </a:ln>
        </p:spPr>
      </p:cxnSp>
      <p:cxnSp>
        <p:nvCxnSpPr>
          <p:cNvPr id="18" name="Google Shape;18;p3"/>
          <p:cNvCxnSpPr/>
          <p:nvPr/>
        </p:nvCxnSpPr>
        <p:spPr>
          <a:xfrm>
            <a:off x="425200" y="4740000"/>
            <a:ext cx="8296800" cy="0"/>
          </a:xfrm>
          <a:prstGeom prst="straightConnector1">
            <a:avLst/>
          </a:prstGeom>
          <a:noFill/>
          <a:ln w="19050" cap="flat" cmpd="sng">
            <a:solidFill>
              <a:schemeClr val="lt1"/>
            </a:solidFill>
            <a:prstDash val="solid"/>
            <a:round/>
            <a:headEnd type="none" w="sm" len="sm"/>
            <a:tailEnd type="none" w="sm" len="sm"/>
          </a:ln>
        </p:spPr>
      </p:cxnSp>
      <p:sp>
        <p:nvSpPr>
          <p:cNvPr id="19" name="Google Shape;19;p3"/>
          <p:cNvSpPr txBox="1">
            <a:spLocks noGrp="1"/>
          </p:cNvSpPr>
          <p:nvPr>
            <p:ph type="title"/>
          </p:nvPr>
        </p:nvSpPr>
        <p:spPr>
          <a:xfrm>
            <a:off x="406425" y="1806825"/>
            <a:ext cx="8296800" cy="154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endParaRPr/>
          </a:p>
        </p:txBody>
      </p:sp>
      <p:sp>
        <p:nvSpPr>
          <p:cNvPr id="20" name="Google Shape;20;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pic>
        <p:nvPicPr>
          <p:cNvPr id="3" name="Picture 2">
            <a:extLst>
              <a:ext uri="{FF2B5EF4-FFF2-40B4-BE49-F238E27FC236}">
                <a16:creationId xmlns:a16="http://schemas.microsoft.com/office/drawing/2014/main" id="{0390CDCD-7A30-3046-B858-C66451B9D0D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23" name="Google Shape;23;p4"/>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sp>
        <p:nvSpPr>
          <p:cNvPr id="25" name="Google Shape;25;p4"/>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6" name="Google Shape;26;p4"/>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7" name="Google Shape;27;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30" name="Google Shape;30;p5"/>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sp>
        <p:nvSpPr>
          <p:cNvPr id="32" name="Google Shape;32;p5"/>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3" name="Google Shape;33;p5"/>
          <p:cNvSpPr txBox="1">
            <a:spLocks noGrp="1"/>
          </p:cNvSpPr>
          <p:nvPr>
            <p:ph type="body" idx="1"/>
          </p:nvPr>
        </p:nvSpPr>
        <p:spPr>
          <a:xfrm>
            <a:off x="2400303" y="1602675"/>
            <a:ext cx="3071400" cy="3002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4" name="Google Shape;34;p5"/>
          <p:cNvSpPr txBox="1">
            <a:spLocks noGrp="1"/>
          </p:cNvSpPr>
          <p:nvPr>
            <p:ph type="body" idx="2"/>
          </p:nvPr>
        </p:nvSpPr>
        <p:spPr>
          <a:xfrm>
            <a:off x="5650572" y="1602675"/>
            <a:ext cx="3071400" cy="3002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5" name="Google Shape;35;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rgbClr val="353535"/>
        </a:solidFill>
        <a:effectLst/>
      </p:bgPr>
    </p:bg>
    <p:spTree>
      <p:nvGrpSpPr>
        <p:cNvPr id="1"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46" name="Google Shape;46;p8"/>
          <p:cNvSpPr txBox="1">
            <a:spLocks noGrp="1"/>
          </p:cNvSpPr>
          <p:nvPr>
            <p:ph type="title"/>
          </p:nvPr>
        </p:nvSpPr>
        <p:spPr>
          <a:xfrm>
            <a:off x="283103" y="712141"/>
            <a:ext cx="6244200" cy="3835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47" name="Google Shape;47;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8"/>
        <p:cNvGrpSpPr/>
        <p:nvPr/>
      </p:nvGrpSpPr>
      <p:grpSpPr>
        <a:xfrm>
          <a:off x="0" y="0"/>
          <a:ext cx="0" cy="0"/>
          <a:chOff x="0" y="0"/>
          <a:chExt cx="0" cy="0"/>
        </a:xfrm>
      </p:grpSpPr>
      <p:pic>
        <p:nvPicPr>
          <p:cNvPr id="3" name="Picture 2">
            <a:extLst>
              <a:ext uri="{FF2B5EF4-FFF2-40B4-BE49-F238E27FC236}">
                <a16:creationId xmlns:a16="http://schemas.microsoft.com/office/drawing/2014/main" id="{EE66B847-CDCA-3F43-A3F8-9336452BA96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1111"/>
          <a:stretch/>
        </p:blipFill>
        <p:spPr>
          <a:xfrm>
            <a:off x="4673600" y="0"/>
            <a:ext cx="4470400" cy="5143500"/>
          </a:xfrm>
          <a:prstGeom prst="rect">
            <a:avLst/>
          </a:prstGeom>
        </p:spPr>
      </p:pic>
      <p:cxnSp>
        <p:nvCxnSpPr>
          <p:cNvPr id="50" name="Google Shape;50;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1" name="Google Shape;51;p9"/>
          <p:cNvSpPr txBox="1">
            <a:spLocks noGrp="1"/>
          </p:cNvSpPr>
          <p:nvPr>
            <p:ph type="title"/>
          </p:nvPr>
        </p:nvSpPr>
        <p:spPr>
          <a:xfrm>
            <a:off x="265500" y="1397350"/>
            <a:ext cx="4045200" cy="1318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3600"/>
              <a:buNone/>
              <a:defRPr sz="3600">
                <a:solidFill>
                  <a:schemeClr val="dk1"/>
                </a:solidFill>
              </a:defRPr>
            </a:lvl1pPr>
            <a:lvl2pPr lvl="1" algn="ctr" rtl="0">
              <a:spcBef>
                <a:spcPts val="0"/>
              </a:spcBef>
              <a:spcAft>
                <a:spcPts val="0"/>
              </a:spcAft>
              <a:buClr>
                <a:schemeClr val="dk1"/>
              </a:buClr>
              <a:buSzPts val="3600"/>
              <a:buNone/>
              <a:defRPr sz="3600">
                <a:solidFill>
                  <a:schemeClr val="dk1"/>
                </a:solidFill>
              </a:defRPr>
            </a:lvl2pPr>
            <a:lvl3pPr lvl="2" algn="ctr" rtl="0">
              <a:spcBef>
                <a:spcPts val="0"/>
              </a:spcBef>
              <a:spcAft>
                <a:spcPts val="0"/>
              </a:spcAft>
              <a:buClr>
                <a:schemeClr val="dk1"/>
              </a:buClr>
              <a:buSzPts val="3600"/>
              <a:buNone/>
              <a:defRPr sz="3600">
                <a:solidFill>
                  <a:schemeClr val="dk1"/>
                </a:solidFill>
              </a:defRPr>
            </a:lvl3pPr>
            <a:lvl4pPr lvl="3" algn="ctr" rtl="0">
              <a:spcBef>
                <a:spcPts val="0"/>
              </a:spcBef>
              <a:spcAft>
                <a:spcPts val="0"/>
              </a:spcAft>
              <a:buClr>
                <a:schemeClr val="dk1"/>
              </a:buClr>
              <a:buSzPts val="3600"/>
              <a:buNone/>
              <a:defRPr sz="3600">
                <a:solidFill>
                  <a:schemeClr val="dk1"/>
                </a:solidFill>
              </a:defRPr>
            </a:lvl4pPr>
            <a:lvl5pPr lvl="4" algn="ctr" rtl="0">
              <a:spcBef>
                <a:spcPts val="0"/>
              </a:spcBef>
              <a:spcAft>
                <a:spcPts val="0"/>
              </a:spcAft>
              <a:buClr>
                <a:schemeClr val="dk1"/>
              </a:buClr>
              <a:buSzPts val="3600"/>
              <a:buNone/>
              <a:defRPr sz="3600">
                <a:solidFill>
                  <a:schemeClr val="dk1"/>
                </a:solidFill>
              </a:defRPr>
            </a:lvl5pPr>
            <a:lvl6pPr lvl="5" algn="ctr" rtl="0">
              <a:spcBef>
                <a:spcPts val="0"/>
              </a:spcBef>
              <a:spcAft>
                <a:spcPts val="0"/>
              </a:spcAft>
              <a:buClr>
                <a:schemeClr val="dk1"/>
              </a:buClr>
              <a:buSzPts val="3600"/>
              <a:buNone/>
              <a:defRPr sz="3600">
                <a:solidFill>
                  <a:schemeClr val="dk1"/>
                </a:solidFill>
              </a:defRPr>
            </a:lvl6pPr>
            <a:lvl7pPr lvl="6" algn="ctr" rtl="0">
              <a:spcBef>
                <a:spcPts val="0"/>
              </a:spcBef>
              <a:spcAft>
                <a:spcPts val="0"/>
              </a:spcAft>
              <a:buClr>
                <a:schemeClr val="dk1"/>
              </a:buClr>
              <a:buSzPts val="3600"/>
              <a:buNone/>
              <a:defRPr sz="3600">
                <a:solidFill>
                  <a:schemeClr val="dk1"/>
                </a:solidFill>
              </a:defRPr>
            </a:lvl7pPr>
            <a:lvl8pPr lvl="7" algn="ctr" rtl="0">
              <a:spcBef>
                <a:spcPts val="0"/>
              </a:spcBef>
              <a:spcAft>
                <a:spcPts val="0"/>
              </a:spcAft>
              <a:buClr>
                <a:schemeClr val="dk1"/>
              </a:buClr>
              <a:buSzPts val="3600"/>
              <a:buNone/>
              <a:defRPr sz="3600">
                <a:solidFill>
                  <a:schemeClr val="dk1"/>
                </a:solidFill>
              </a:defRPr>
            </a:lvl8pPr>
            <a:lvl9pPr lvl="8" algn="ctr" rtl="0">
              <a:spcBef>
                <a:spcPts val="0"/>
              </a:spcBef>
              <a:spcAft>
                <a:spcPts val="0"/>
              </a:spcAft>
              <a:buClr>
                <a:schemeClr val="dk1"/>
              </a:buClr>
              <a:buSzPts val="3600"/>
              <a:buNone/>
              <a:defRPr sz="3600">
                <a:solidFill>
                  <a:schemeClr val="dk1"/>
                </a:solidFill>
              </a:defRPr>
            </a:lvl9pPr>
          </a:lstStyle>
          <a:p>
            <a:endParaRPr dirty="0"/>
          </a:p>
        </p:txBody>
      </p:sp>
      <p:sp>
        <p:nvSpPr>
          <p:cNvPr id="52" name="Google Shape;52;p9"/>
          <p:cNvSpPr txBox="1">
            <a:spLocks noGrp="1"/>
          </p:cNvSpPr>
          <p:nvPr>
            <p:ph type="subTitle" idx="1"/>
          </p:nvPr>
        </p:nvSpPr>
        <p:spPr>
          <a:xfrm>
            <a:off x="265500" y="2735371"/>
            <a:ext cx="4045200" cy="1345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3" name="Google Shape;5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
        <p:nvSpPr>
          <p:cNvPr id="54" name="Google Shape;54;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57" name="Google Shape;57;p10"/>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58" name="Google Shape;58;p10"/>
          <p:cNvSpPr txBox="1">
            <a:spLocks noGrp="1"/>
          </p:cNvSpPr>
          <p:nvPr>
            <p:ph type="body" idx="1"/>
          </p:nvPr>
        </p:nvSpPr>
        <p:spPr>
          <a:xfrm>
            <a:off x="328017" y="4226025"/>
            <a:ext cx="8388600" cy="3936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59" name="Google Shape;59;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62" name="Google Shape;62;p11"/>
          <p:cNvCxnSpPr/>
          <p:nvPr/>
        </p:nvCxnSpPr>
        <p:spPr>
          <a:xfrm>
            <a:off x="425200" y="415650"/>
            <a:ext cx="8296800" cy="0"/>
          </a:xfrm>
          <a:prstGeom prst="straightConnector1">
            <a:avLst/>
          </a:prstGeom>
          <a:noFill/>
          <a:ln w="38100" cap="flat" cmpd="sng">
            <a:solidFill>
              <a:schemeClr val="dk2"/>
            </a:solidFill>
            <a:prstDash val="solid"/>
            <a:round/>
            <a:headEnd type="none" w="sm" len="sm"/>
            <a:tailEnd type="none" w="sm" len="sm"/>
          </a:ln>
        </p:spPr>
      </p:cxnSp>
      <p:sp>
        <p:nvSpPr>
          <p:cNvPr id="63" name="Google Shape;63;p11"/>
          <p:cNvSpPr txBox="1">
            <a:spLocks noGrp="1"/>
          </p:cNvSpPr>
          <p:nvPr>
            <p:ph type="title" hasCustomPrompt="1"/>
          </p:nvPr>
        </p:nvSpPr>
        <p:spPr>
          <a:xfrm>
            <a:off x="853950" y="1304850"/>
            <a:ext cx="7436100" cy="153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9600"/>
              <a:buFont typeface="Lato"/>
              <a:buNone/>
              <a:defRPr sz="9600">
                <a:solidFill>
                  <a:srgbClr val="FF0000"/>
                </a:solidFill>
                <a:latin typeface="Lato"/>
                <a:ea typeface="Lato"/>
                <a:cs typeface="Lato"/>
                <a:sym typeface="Lato"/>
              </a:defRPr>
            </a:lvl1pPr>
            <a:lvl2pPr lvl="1"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rPr dirty="0"/>
              <a:t>xx%</a:t>
            </a:r>
          </a:p>
        </p:txBody>
      </p:sp>
      <p:sp>
        <p:nvSpPr>
          <p:cNvPr id="64" name="Google Shape;64;p11"/>
          <p:cNvSpPr txBox="1">
            <a:spLocks noGrp="1"/>
          </p:cNvSpPr>
          <p:nvPr>
            <p:ph type="body" idx="1"/>
          </p:nvPr>
        </p:nvSpPr>
        <p:spPr>
          <a:xfrm>
            <a:off x="853950" y="2919450"/>
            <a:ext cx="7436100" cy="10716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65" name="Google Shape;65;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wiss-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2410112" y="1595776"/>
            <a:ext cx="6321600" cy="3002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rtl="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Lato"/>
                <a:ea typeface="Lato"/>
                <a:cs typeface="Lato"/>
                <a:sym typeface="Lato"/>
              </a:defRPr>
            </a:lvl1pPr>
            <a:lvl2pPr lvl="1" algn="r" rtl="0">
              <a:buNone/>
              <a:defRPr sz="1000">
                <a:solidFill>
                  <a:schemeClr val="dk2"/>
                </a:solidFill>
                <a:latin typeface="Lato"/>
                <a:ea typeface="Lato"/>
                <a:cs typeface="Lato"/>
                <a:sym typeface="Lato"/>
              </a:defRPr>
            </a:lvl2pPr>
            <a:lvl3pPr lvl="2" algn="r" rtl="0">
              <a:buNone/>
              <a:defRPr sz="1000">
                <a:solidFill>
                  <a:schemeClr val="dk2"/>
                </a:solidFill>
                <a:latin typeface="Lato"/>
                <a:ea typeface="Lato"/>
                <a:cs typeface="Lato"/>
                <a:sym typeface="Lato"/>
              </a:defRPr>
            </a:lvl3pPr>
            <a:lvl4pPr lvl="3" algn="r" rtl="0">
              <a:buNone/>
              <a:defRPr sz="1000">
                <a:solidFill>
                  <a:schemeClr val="dk2"/>
                </a:solidFill>
                <a:latin typeface="Lato"/>
                <a:ea typeface="Lato"/>
                <a:cs typeface="Lato"/>
                <a:sym typeface="Lato"/>
              </a:defRPr>
            </a:lvl4pPr>
            <a:lvl5pPr lvl="4" algn="r" rtl="0">
              <a:buNone/>
              <a:defRPr sz="1000">
                <a:solidFill>
                  <a:schemeClr val="dk2"/>
                </a:solidFill>
                <a:latin typeface="Lato"/>
                <a:ea typeface="Lato"/>
                <a:cs typeface="Lato"/>
                <a:sym typeface="Lato"/>
              </a:defRPr>
            </a:lvl5pPr>
            <a:lvl6pPr lvl="5" algn="r" rtl="0">
              <a:buNone/>
              <a:defRPr sz="1000">
                <a:solidFill>
                  <a:schemeClr val="dk2"/>
                </a:solidFill>
                <a:latin typeface="Lato"/>
                <a:ea typeface="Lato"/>
                <a:cs typeface="Lato"/>
                <a:sym typeface="Lato"/>
              </a:defRPr>
            </a:lvl6pPr>
            <a:lvl7pPr lvl="6" algn="r" rtl="0">
              <a:buNone/>
              <a:defRPr sz="1000">
                <a:solidFill>
                  <a:schemeClr val="dk2"/>
                </a:solidFill>
                <a:latin typeface="Lato"/>
                <a:ea typeface="Lato"/>
                <a:cs typeface="Lato"/>
                <a:sym typeface="Lato"/>
              </a:defRPr>
            </a:lvl7pPr>
            <a:lvl8pPr lvl="7" algn="r" rtl="0">
              <a:buNone/>
              <a:defRPr sz="1000">
                <a:solidFill>
                  <a:schemeClr val="dk2"/>
                </a:solidFill>
                <a:latin typeface="Lato"/>
                <a:ea typeface="Lato"/>
                <a:cs typeface="Lato"/>
                <a:sym typeface="Lato"/>
              </a:defRPr>
            </a:lvl8pPr>
            <a:lvl9pPr lvl="8" algn="r" rtl="0">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4"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peter.baumgartner.name/2013/09/01/learning-outcomes-und-pruefungsmethoden/" TargetMode="External"/></Relationships>
</file>

<file path=ppt/slides/_rels/slide2.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customXml" Target="../ink/ink2.xml"/><Relationship Id="rId5" Type="http://schemas.openxmlformats.org/officeDocument/2006/relationships/image" Target="../media/image5.png"/><Relationship Id="rId4" Type="http://schemas.openxmlformats.org/officeDocument/2006/relationships/customXml" Target="../ink/ink1.xml"/><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hyperlink" Target="https://www.publicdomainpictures.net/en/view-image.php?image=283937&amp;picture=skull-n-crossbone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3"/>
          <p:cNvSpPr txBox="1">
            <a:spLocks noGrp="1"/>
          </p:cNvSpPr>
          <p:nvPr>
            <p:ph type="ctrTitle"/>
          </p:nvPr>
        </p:nvSpPr>
        <p:spPr>
          <a:xfrm>
            <a:off x="2339920" y="463247"/>
            <a:ext cx="6331500" cy="154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000" dirty="0"/>
              <a:t>Creating Measurable Learning Outcomes:</a:t>
            </a:r>
            <a:endParaRPr sz="4000" dirty="0"/>
          </a:p>
        </p:txBody>
      </p:sp>
      <p:sp>
        <p:nvSpPr>
          <p:cNvPr id="73" name="Google Shape;73;p13"/>
          <p:cNvSpPr txBox="1">
            <a:spLocks noGrp="1"/>
          </p:cNvSpPr>
          <p:nvPr>
            <p:ph type="subTitle" idx="1"/>
          </p:nvPr>
        </p:nvSpPr>
        <p:spPr>
          <a:xfrm>
            <a:off x="2207387" y="3379725"/>
            <a:ext cx="6331500" cy="1241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b="1" i="1" dirty="0"/>
              <a:t>Setting Up Effective Program Assessment</a:t>
            </a:r>
            <a:endParaRPr sz="2400" b="1" i="1" dirty="0"/>
          </a:p>
        </p:txBody>
      </p:sp>
      <p:pic>
        <p:nvPicPr>
          <p:cNvPr id="5" name="Picture 4">
            <a:extLst>
              <a:ext uri="{FF2B5EF4-FFF2-40B4-BE49-F238E27FC236}">
                <a16:creationId xmlns:a16="http://schemas.microsoft.com/office/drawing/2014/main" id="{17EBAF3B-59C2-FE4A-A870-915DD378AD5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417246" y="1871295"/>
            <a:ext cx="2759818" cy="207209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4"/>
          <p:cNvSpPr txBox="1">
            <a:spLocks noGrp="1"/>
          </p:cNvSpPr>
          <p:nvPr>
            <p:ph type="title" idx="4294967295"/>
          </p:nvPr>
        </p:nvSpPr>
        <p:spPr>
          <a:xfrm>
            <a:off x="392651" y="202609"/>
            <a:ext cx="6564740" cy="768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800" dirty="0">
                <a:solidFill>
                  <a:schemeClr val="dk1"/>
                </a:solidFill>
              </a:rPr>
              <a:t>The first part of the cycle…SLOs/PLOs</a:t>
            </a:r>
            <a:endParaRPr sz="2800" dirty="0"/>
          </a:p>
        </p:txBody>
      </p:sp>
      <p:pic>
        <p:nvPicPr>
          <p:cNvPr id="4" name="Picture 3">
            <a:extLst>
              <a:ext uri="{FF2B5EF4-FFF2-40B4-BE49-F238E27FC236}">
                <a16:creationId xmlns:a16="http://schemas.microsoft.com/office/drawing/2014/main" id="{27D6B3D5-66C5-C247-BCA0-5E0BBBC1D08C}"/>
              </a:ext>
            </a:extLst>
          </p:cNvPr>
          <p:cNvPicPr>
            <a:picLocks noChangeAspect="1"/>
          </p:cNvPicPr>
          <p:nvPr/>
        </p:nvPicPr>
        <p:blipFill>
          <a:blip r:embed="rId3"/>
          <a:stretch>
            <a:fillRect/>
          </a:stretch>
        </p:blipFill>
        <p:spPr>
          <a:xfrm>
            <a:off x="4732680" y="406811"/>
            <a:ext cx="4226787" cy="4329878"/>
          </a:xfrm>
          <a:prstGeom prst="rect">
            <a:avLst/>
          </a:prstGeom>
        </p:spPr>
      </p:pic>
      <p:sp>
        <p:nvSpPr>
          <p:cNvPr id="2" name="TextBox 1">
            <a:extLst>
              <a:ext uri="{FF2B5EF4-FFF2-40B4-BE49-F238E27FC236}">
                <a16:creationId xmlns:a16="http://schemas.microsoft.com/office/drawing/2014/main" id="{439C30A9-BDDF-BB4A-9683-900B004C7D0A}"/>
              </a:ext>
            </a:extLst>
          </p:cNvPr>
          <p:cNvSpPr txBox="1"/>
          <p:nvPr/>
        </p:nvSpPr>
        <p:spPr>
          <a:xfrm>
            <a:off x="540688" y="1526651"/>
            <a:ext cx="4191992" cy="3108543"/>
          </a:xfrm>
          <a:prstGeom prst="rect">
            <a:avLst/>
          </a:prstGeom>
          <a:noFill/>
        </p:spPr>
        <p:txBody>
          <a:bodyPr wrap="square" rtlCol="0">
            <a:spAutoFit/>
          </a:bodyPr>
          <a:lstStyle/>
          <a:p>
            <a:pPr marL="285750" indent="-285750">
              <a:buFont typeface="Arial" panose="020B0604020202020204" pitchFamily="34" charset="0"/>
              <a:buChar char="•"/>
            </a:pPr>
            <a:r>
              <a:rPr lang="en-US" dirty="0"/>
              <a:t>What do you want students to </a:t>
            </a:r>
            <a:r>
              <a:rPr lang="en-US" b="1" i="1" dirty="0">
                <a:solidFill>
                  <a:schemeClr val="tx1"/>
                </a:solidFill>
              </a:rPr>
              <a:t>know</a:t>
            </a:r>
            <a:r>
              <a:rPr lang="en-US" dirty="0"/>
              <a:t> upon completion of your program?</a:t>
            </a:r>
          </a:p>
          <a:p>
            <a:endParaRPr lang="en-US" dirty="0"/>
          </a:p>
          <a:p>
            <a:pPr marL="285750" indent="-285750">
              <a:buFont typeface="Arial" panose="020B0604020202020204" pitchFamily="34" charset="0"/>
              <a:buChar char="•"/>
            </a:pPr>
            <a:r>
              <a:rPr lang="en-US" dirty="0"/>
              <a:t>What do you want students to be able to </a:t>
            </a:r>
            <a:r>
              <a:rPr lang="en-US" b="1" i="1" dirty="0">
                <a:solidFill>
                  <a:schemeClr val="tx1"/>
                </a:solidFill>
              </a:rPr>
              <a:t>do</a:t>
            </a:r>
            <a:r>
              <a:rPr lang="en-US" dirty="0"/>
              <a:t>? What do employers expect? If it’s an undergraduate program, what do graduate schools expect? </a:t>
            </a:r>
            <a:r>
              <a:rPr lang="en-US" b="1" dirty="0">
                <a:solidFill>
                  <a:schemeClr val="tx1"/>
                </a:solidFill>
              </a:rPr>
              <a:t>COMPENTENCIES!</a:t>
            </a:r>
          </a:p>
          <a:p>
            <a:endParaRPr lang="en-US" b="1" dirty="0">
              <a:solidFill>
                <a:schemeClr val="tx1"/>
              </a:solidFill>
            </a:endParaRPr>
          </a:p>
          <a:p>
            <a:pPr marL="285750" indent="-285750">
              <a:buFont typeface="Arial" panose="020B0604020202020204" pitchFamily="34" charset="0"/>
              <a:buChar char="•"/>
            </a:pPr>
            <a:r>
              <a:rPr lang="en-US" b="1" i="1" dirty="0">
                <a:solidFill>
                  <a:schemeClr val="tx1"/>
                </a:solidFill>
              </a:rPr>
              <a:t>When</a:t>
            </a:r>
            <a:r>
              <a:rPr lang="en-US" dirty="0"/>
              <a:t> do you want them to be able to know it or do it? And, is it </a:t>
            </a:r>
            <a:r>
              <a:rPr lang="en-US" b="1" i="1" dirty="0">
                <a:solidFill>
                  <a:schemeClr val="tx1"/>
                </a:solidFill>
              </a:rPr>
              <a:t>scaffolded</a:t>
            </a:r>
            <a:r>
              <a:rPr lang="en-US" dirty="0"/>
              <a:t>?</a:t>
            </a:r>
          </a:p>
          <a:p>
            <a:endParaRPr lang="en-US" dirty="0"/>
          </a:p>
          <a:p>
            <a:pPr marL="285750" indent="-285750">
              <a:buFont typeface="Arial" panose="020B0604020202020204" pitchFamily="34" charset="0"/>
              <a:buChar char="•"/>
            </a:pPr>
            <a:r>
              <a:rPr lang="en-US" dirty="0"/>
              <a:t>Are the outcomes observable, </a:t>
            </a:r>
            <a:r>
              <a:rPr lang="en-US" b="1" i="1" dirty="0">
                <a:solidFill>
                  <a:schemeClr val="tx1"/>
                </a:solidFill>
              </a:rPr>
              <a:t>measurable</a:t>
            </a:r>
            <a:r>
              <a:rPr lang="en-US" dirty="0"/>
              <a:t>, and reasonable (can they be performed by students)? </a:t>
            </a:r>
          </a:p>
        </p:txBody>
      </p:sp>
      <p:sp>
        <p:nvSpPr>
          <p:cNvPr id="3" name="TextBox 2">
            <a:extLst>
              <a:ext uri="{FF2B5EF4-FFF2-40B4-BE49-F238E27FC236}">
                <a16:creationId xmlns:a16="http://schemas.microsoft.com/office/drawing/2014/main" id="{B40D47F4-1967-8349-8E56-012769DC0B85}"/>
              </a:ext>
            </a:extLst>
          </p:cNvPr>
          <p:cNvSpPr txBox="1"/>
          <p:nvPr/>
        </p:nvSpPr>
        <p:spPr>
          <a:xfrm rot="20404807">
            <a:off x="4728093" y="200926"/>
            <a:ext cx="3132814" cy="523220"/>
          </a:xfrm>
          <a:prstGeom prst="rect">
            <a:avLst/>
          </a:prstGeom>
          <a:noFill/>
        </p:spPr>
        <p:txBody>
          <a:bodyPr wrap="square" rtlCol="0">
            <a:spAutoFit/>
          </a:bodyPr>
          <a:lstStyle/>
          <a:p>
            <a:r>
              <a:rPr lang="en-US" b="1" dirty="0">
                <a:solidFill>
                  <a:schemeClr val="tx1"/>
                </a:solidFill>
                <a:latin typeface="Snell Roundhand" panose="02000603080000090004" pitchFamily="2" charset="77"/>
                <a:ea typeface="Brush Script MT" panose="03060802040406070304" pitchFamily="66" charset="-122"/>
                <a:cs typeface="Brush Script MT" panose="03060802040406070304" pitchFamily="66" charset="-122"/>
              </a:rPr>
              <a:t>This takes a lot of thoughtfulness, </a:t>
            </a:r>
          </a:p>
          <a:p>
            <a:r>
              <a:rPr lang="en-US" b="1" dirty="0">
                <a:solidFill>
                  <a:schemeClr val="tx1"/>
                </a:solidFill>
                <a:latin typeface="Snell Roundhand" panose="02000603080000090004" pitchFamily="2" charset="77"/>
                <a:ea typeface="Brush Script MT" panose="03060802040406070304" pitchFamily="66" charset="-122"/>
                <a:cs typeface="Brush Script MT" panose="03060802040406070304" pitchFamily="66" charset="-122"/>
              </a:rPr>
              <a:t>collaboration, &amp; work up front!</a:t>
            </a:r>
          </a:p>
        </p:txBody>
      </p:sp>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0FAC3770-3C86-E74E-829B-A574BAE96FBA}"/>
                  </a:ext>
                </a:extLst>
              </p14:cNvPr>
              <p14:cNvContentPartPr/>
              <p14:nvPr/>
            </p14:nvContentPartPr>
            <p14:xfrm>
              <a:off x="7246769" y="188937"/>
              <a:ext cx="177840" cy="365040"/>
            </p14:xfrm>
          </p:contentPart>
        </mc:Choice>
        <mc:Fallback xmlns="">
          <p:pic>
            <p:nvPicPr>
              <p:cNvPr id="5" name="Ink 4">
                <a:extLst>
                  <a:ext uri="{FF2B5EF4-FFF2-40B4-BE49-F238E27FC236}">
                    <a16:creationId xmlns:a16="http://schemas.microsoft.com/office/drawing/2014/main" id="{0FAC3770-3C86-E74E-829B-A574BAE96FBA}"/>
                  </a:ext>
                </a:extLst>
              </p:cNvPr>
              <p:cNvPicPr/>
              <p:nvPr/>
            </p:nvPicPr>
            <p:blipFill>
              <a:blip r:embed="rId5"/>
              <a:stretch>
                <a:fillRect/>
              </a:stretch>
            </p:blipFill>
            <p:spPr>
              <a:xfrm>
                <a:off x="7237769" y="179937"/>
                <a:ext cx="195480" cy="382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37A6D339-A3AA-AA4D-9D80-5A2B96612E11}"/>
                  </a:ext>
                </a:extLst>
              </p14:cNvPr>
              <p14:cNvContentPartPr/>
              <p14:nvPr/>
            </p14:nvContentPartPr>
            <p14:xfrm>
              <a:off x="7261169" y="462537"/>
              <a:ext cx="132120" cy="100800"/>
            </p14:xfrm>
          </p:contentPart>
        </mc:Choice>
        <mc:Fallback xmlns="">
          <p:pic>
            <p:nvPicPr>
              <p:cNvPr id="6" name="Ink 5">
                <a:extLst>
                  <a:ext uri="{FF2B5EF4-FFF2-40B4-BE49-F238E27FC236}">
                    <a16:creationId xmlns:a16="http://schemas.microsoft.com/office/drawing/2014/main" id="{37A6D339-A3AA-AA4D-9D80-5A2B96612E11}"/>
                  </a:ext>
                </a:extLst>
              </p:cNvPr>
              <p:cNvPicPr/>
              <p:nvPr/>
            </p:nvPicPr>
            <p:blipFill>
              <a:blip r:embed="rId7"/>
              <a:stretch>
                <a:fillRect/>
              </a:stretch>
            </p:blipFill>
            <p:spPr>
              <a:xfrm>
                <a:off x="7252529" y="453537"/>
                <a:ext cx="1497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1624DF8F-6FDC-F448-8A90-553D6821CDE0}"/>
                  </a:ext>
                </a:extLst>
              </p14:cNvPr>
              <p14:cNvContentPartPr/>
              <p14:nvPr/>
            </p14:nvContentPartPr>
            <p14:xfrm>
              <a:off x="7258289" y="188937"/>
              <a:ext cx="184320" cy="379440"/>
            </p14:xfrm>
          </p:contentPart>
        </mc:Choice>
        <mc:Fallback xmlns="">
          <p:pic>
            <p:nvPicPr>
              <p:cNvPr id="7" name="Ink 6">
                <a:extLst>
                  <a:ext uri="{FF2B5EF4-FFF2-40B4-BE49-F238E27FC236}">
                    <a16:creationId xmlns:a16="http://schemas.microsoft.com/office/drawing/2014/main" id="{1624DF8F-6FDC-F448-8A90-553D6821CDE0}"/>
                  </a:ext>
                </a:extLst>
              </p:cNvPr>
              <p:cNvPicPr/>
              <p:nvPr/>
            </p:nvPicPr>
            <p:blipFill>
              <a:blip r:embed="rId9"/>
              <a:stretch>
                <a:fillRect/>
              </a:stretch>
            </p:blipFill>
            <p:spPr>
              <a:xfrm>
                <a:off x="7249649" y="179937"/>
                <a:ext cx="201960" cy="39708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1"/>
          <p:cNvSpPr txBox="1">
            <a:spLocks noGrp="1"/>
          </p:cNvSpPr>
          <p:nvPr>
            <p:ph type="title"/>
          </p:nvPr>
        </p:nvSpPr>
        <p:spPr>
          <a:xfrm>
            <a:off x="283100" y="712150"/>
            <a:ext cx="8620500" cy="101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 Basics</a:t>
            </a:r>
            <a:endParaRPr dirty="0"/>
          </a:p>
        </p:txBody>
      </p:sp>
      <p:sp>
        <p:nvSpPr>
          <p:cNvPr id="244" name="Google Shape;244;p31"/>
          <p:cNvSpPr/>
          <p:nvPr/>
        </p:nvSpPr>
        <p:spPr>
          <a:xfrm>
            <a:off x="371775" y="1988900"/>
            <a:ext cx="2629500" cy="2244900"/>
          </a:xfrm>
          <a:prstGeom prst="wedgeRectCallout">
            <a:avLst>
              <a:gd name="adj1" fmla="val -20833"/>
              <a:gd name="adj2" fmla="val 625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1"/>
          <p:cNvSpPr/>
          <p:nvPr/>
        </p:nvSpPr>
        <p:spPr>
          <a:xfrm>
            <a:off x="3210432" y="1988900"/>
            <a:ext cx="2629500" cy="2244900"/>
          </a:xfrm>
          <a:prstGeom prst="wedgeRectCallout">
            <a:avLst>
              <a:gd name="adj1" fmla="val -20833"/>
              <a:gd name="adj2" fmla="val 62500"/>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1"/>
          <p:cNvSpPr/>
          <p:nvPr/>
        </p:nvSpPr>
        <p:spPr>
          <a:xfrm>
            <a:off x="6049089" y="1988900"/>
            <a:ext cx="2629500" cy="2244900"/>
          </a:xfrm>
          <a:prstGeom prst="wedgeRectCallout">
            <a:avLst>
              <a:gd name="adj1" fmla="val -20833"/>
              <a:gd name="adj2" fmla="val 625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1"/>
          <p:cNvSpPr txBox="1">
            <a:spLocks noGrp="1"/>
          </p:cNvSpPr>
          <p:nvPr>
            <p:ph type="title"/>
          </p:nvPr>
        </p:nvSpPr>
        <p:spPr>
          <a:xfrm>
            <a:off x="6125275" y="2061900"/>
            <a:ext cx="2481600" cy="2005800"/>
          </a:xfrm>
          <a:prstGeom prst="rect">
            <a:avLst/>
          </a:prstGeom>
        </p:spPr>
        <p:txBody>
          <a:bodyPr spcFirstLastPara="1" wrap="square" lIns="91425" tIns="91425" rIns="91425" bIns="91425" anchor="t" anchorCtr="0">
            <a:noAutofit/>
          </a:bodyPr>
          <a:lstStyle/>
          <a:p>
            <a:pPr lvl="0"/>
            <a:r>
              <a:rPr lang="en-US" sz="2400" dirty="0"/>
              <a:t>Use Bloom's Taxonomy</a:t>
            </a:r>
            <a:endParaRPr lang="en-US" sz="1400" dirty="0"/>
          </a:p>
        </p:txBody>
      </p:sp>
      <p:sp>
        <p:nvSpPr>
          <p:cNvPr id="248" name="Google Shape;248;p31"/>
          <p:cNvSpPr txBox="1">
            <a:spLocks noGrp="1"/>
          </p:cNvSpPr>
          <p:nvPr>
            <p:ph type="title"/>
          </p:nvPr>
        </p:nvSpPr>
        <p:spPr>
          <a:xfrm>
            <a:off x="447975" y="2061900"/>
            <a:ext cx="2481600" cy="2005800"/>
          </a:xfrm>
          <a:prstGeom prst="rect">
            <a:avLst/>
          </a:prstGeom>
        </p:spPr>
        <p:txBody>
          <a:bodyPr spcFirstLastPara="1" wrap="square" lIns="91425" tIns="91425" rIns="91425" bIns="91425" anchor="t" anchorCtr="0">
            <a:noAutofit/>
          </a:bodyPr>
          <a:lstStyle/>
          <a:p>
            <a:pPr lvl="0"/>
            <a:r>
              <a:rPr lang="en-US" sz="2400" dirty="0"/>
              <a:t>Use simple language and be specific, clear, and concise.</a:t>
            </a:r>
            <a:endParaRPr sz="1400" dirty="0">
              <a:solidFill>
                <a:schemeClr val="lt1"/>
              </a:solidFill>
            </a:endParaRPr>
          </a:p>
        </p:txBody>
      </p:sp>
      <p:sp>
        <p:nvSpPr>
          <p:cNvPr id="249" name="Google Shape;249;p31"/>
          <p:cNvSpPr txBox="1">
            <a:spLocks noGrp="1"/>
          </p:cNvSpPr>
          <p:nvPr>
            <p:ph type="title"/>
          </p:nvPr>
        </p:nvSpPr>
        <p:spPr>
          <a:xfrm>
            <a:off x="3286625" y="2061900"/>
            <a:ext cx="2481600" cy="2005800"/>
          </a:xfrm>
          <a:prstGeom prst="rect">
            <a:avLst/>
          </a:prstGeom>
        </p:spPr>
        <p:txBody>
          <a:bodyPr spcFirstLastPara="1" wrap="square" lIns="91425" tIns="91425" rIns="91425" bIns="91425" anchor="t" anchorCtr="0">
            <a:noAutofit/>
          </a:bodyPr>
          <a:lstStyle/>
          <a:p>
            <a:pPr lvl="0"/>
            <a:r>
              <a:rPr lang="en-US" sz="2400" dirty="0"/>
              <a:t>Ensure that the learning outcome is measurable</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 grpId="0"/>
      <p:bldP spid="248" grpId="0"/>
      <p:bldP spid="24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6" name="Google Shape;111;p18">
            <a:extLst>
              <a:ext uri="{FF2B5EF4-FFF2-40B4-BE49-F238E27FC236}">
                <a16:creationId xmlns:a16="http://schemas.microsoft.com/office/drawing/2014/main" id="{7404E346-8308-3F44-B7C3-4C2239712D6D}"/>
              </a:ext>
            </a:extLst>
          </p:cNvPr>
          <p:cNvSpPr txBox="1">
            <a:spLocks/>
          </p:cNvSpPr>
          <p:nvPr/>
        </p:nvSpPr>
        <p:spPr>
          <a:xfrm>
            <a:off x="407499" y="1230657"/>
            <a:ext cx="4045200" cy="186322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Raleway"/>
              <a:buNone/>
              <a:defRPr sz="3600" b="1" i="0" u="none" strike="noStrike" cap="none">
                <a:solidFill>
                  <a:schemeClr val="dk1"/>
                </a:solidFill>
                <a:latin typeface="Raleway"/>
                <a:ea typeface="Raleway"/>
                <a:cs typeface="Raleway"/>
                <a:sym typeface="Raleway"/>
              </a:defRPr>
            </a:lvl1pPr>
            <a:lvl2pPr marR="0" lvl="1" algn="ctr" rtl="0">
              <a:lnSpc>
                <a:spcPct val="100000"/>
              </a:lnSpc>
              <a:spcBef>
                <a:spcPts val="0"/>
              </a:spcBef>
              <a:spcAft>
                <a:spcPts val="0"/>
              </a:spcAft>
              <a:buClr>
                <a:schemeClr val="dk1"/>
              </a:buClr>
              <a:buSzPts val="3600"/>
              <a:buFont typeface="Raleway"/>
              <a:buNone/>
              <a:defRPr sz="3600" b="1" i="0" u="none" strike="noStrike" cap="none">
                <a:solidFill>
                  <a:schemeClr val="dk1"/>
                </a:solidFill>
                <a:latin typeface="Raleway"/>
                <a:ea typeface="Raleway"/>
                <a:cs typeface="Raleway"/>
                <a:sym typeface="Raleway"/>
              </a:defRPr>
            </a:lvl2pPr>
            <a:lvl3pPr marR="0" lvl="2" algn="ctr" rtl="0">
              <a:lnSpc>
                <a:spcPct val="100000"/>
              </a:lnSpc>
              <a:spcBef>
                <a:spcPts val="0"/>
              </a:spcBef>
              <a:spcAft>
                <a:spcPts val="0"/>
              </a:spcAft>
              <a:buClr>
                <a:schemeClr val="dk1"/>
              </a:buClr>
              <a:buSzPts val="3600"/>
              <a:buFont typeface="Raleway"/>
              <a:buNone/>
              <a:defRPr sz="3600" b="1" i="0" u="none" strike="noStrike" cap="none">
                <a:solidFill>
                  <a:schemeClr val="dk1"/>
                </a:solidFill>
                <a:latin typeface="Raleway"/>
                <a:ea typeface="Raleway"/>
                <a:cs typeface="Raleway"/>
                <a:sym typeface="Raleway"/>
              </a:defRPr>
            </a:lvl3pPr>
            <a:lvl4pPr marR="0" lvl="3" algn="ctr" rtl="0">
              <a:lnSpc>
                <a:spcPct val="100000"/>
              </a:lnSpc>
              <a:spcBef>
                <a:spcPts val="0"/>
              </a:spcBef>
              <a:spcAft>
                <a:spcPts val="0"/>
              </a:spcAft>
              <a:buClr>
                <a:schemeClr val="dk1"/>
              </a:buClr>
              <a:buSzPts val="3600"/>
              <a:buFont typeface="Raleway"/>
              <a:buNone/>
              <a:defRPr sz="3600" b="1" i="0" u="none" strike="noStrike" cap="none">
                <a:solidFill>
                  <a:schemeClr val="dk1"/>
                </a:solidFill>
                <a:latin typeface="Raleway"/>
                <a:ea typeface="Raleway"/>
                <a:cs typeface="Raleway"/>
                <a:sym typeface="Raleway"/>
              </a:defRPr>
            </a:lvl4pPr>
            <a:lvl5pPr marR="0" lvl="4" algn="ctr" rtl="0">
              <a:lnSpc>
                <a:spcPct val="100000"/>
              </a:lnSpc>
              <a:spcBef>
                <a:spcPts val="0"/>
              </a:spcBef>
              <a:spcAft>
                <a:spcPts val="0"/>
              </a:spcAft>
              <a:buClr>
                <a:schemeClr val="dk1"/>
              </a:buClr>
              <a:buSzPts val="3600"/>
              <a:buFont typeface="Raleway"/>
              <a:buNone/>
              <a:defRPr sz="3600" b="1" i="0" u="none" strike="noStrike" cap="none">
                <a:solidFill>
                  <a:schemeClr val="dk1"/>
                </a:solidFill>
                <a:latin typeface="Raleway"/>
                <a:ea typeface="Raleway"/>
                <a:cs typeface="Raleway"/>
                <a:sym typeface="Raleway"/>
              </a:defRPr>
            </a:lvl5pPr>
            <a:lvl6pPr marR="0" lvl="5" algn="ctr" rtl="0">
              <a:lnSpc>
                <a:spcPct val="100000"/>
              </a:lnSpc>
              <a:spcBef>
                <a:spcPts val="0"/>
              </a:spcBef>
              <a:spcAft>
                <a:spcPts val="0"/>
              </a:spcAft>
              <a:buClr>
                <a:schemeClr val="dk1"/>
              </a:buClr>
              <a:buSzPts val="3600"/>
              <a:buFont typeface="Raleway"/>
              <a:buNone/>
              <a:defRPr sz="3600" b="1" i="0" u="none" strike="noStrike" cap="none">
                <a:solidFill>
                  <a:schemeClr val="dk1"/>
                </a:solidFill>
                <a:latin typeface="Raleway"/>
                <a:ea typeface="Raleway"/>
                <a:cs typeface="Raleway"/>
                <a:sym typeface="Raleway"/>
              </a:defRPr>
            </a:lvl6pPr>
            <a:lvl7pPr marR="0" lvl="6" algn="ctr" rtl="0">
              <a:lnSpc>
                <a:spcPct val="100000"/>
              </a:lnSpc>
              <a:spcBef>
                <a:spcPts val="0"/>
              </a:spcBef>
              <a:spcAft>
                <a:spcPts val="0"/>
              </a:spcAft>
              <a:buClr>
                <a:schemeClr val="dk1"/>
              </a:buClr>
              <a:buSzPts val="3600"/>
              <a:buFont typeface="Raleway"/>
              <a:buNone/>
              <a:defRPr sz="3600" b="1" i="0" u="none" strike="noStrike" cap="none">
                <a:solidFill>
                  <a:schemeClr val="dk1"/>
                </a:solidFill>
                <a:latin typeface="Raleway"/>
                <a:ea typeface="Raleway"/>
                <a:cs typeface="Raleway"/>
                <a:sym typeface="Raleway"/>
              </a:defRPr>
            </a:lvl7pPr>
            <a:lvl8pPr marR="0" lvl="7" algn="ctr" rtl="0">
              <a:lnSpc>
                <a:spcPct val="100000"/>
              </a:lnSpc>
              <a:spcBef>
                <a:spcPts val="0"/>
              </a:spcBef>
              <a:spcAft>
                <a:spcPts val="0"/>
              </a:spcAft>
              <a:buClr>
                <a:schemeClr val="dk1"/>
              </a:buClr>
              <a:buSzPts val="3600"/>
              <a:buFont typeface="Raleway"/>
              <a:buNone/>
              <a:defRPr sz="3600" b="1" i="0" u="none" strike="noStrike" cap="none">
                <a:solidFill>
                  <a:schemeClr val="dk1"/>
                </a:solidFill>
                <a:latin typeface="Raleway"/>
                <a:ea typeface="Raleway"/>
                <a:cs typeface="Raleway"/>
                <a:sym typeface="Raleway"/>
              </a:defRPr>
            </a:lvl8pPr>
            <a:lvl9pPr marR="0" lvl="8" algn="ctr" rtl="0">
              <a:lnSpc>
                <a:spcPct val="100000"/>
              </a:lnSpc>
              <a:spcBef>
                <a:spcPts val="0"/>
              </a:spcBef>
              <a:spcAft>
                <a:spcPts val="0"/>
              </a:spcAft>
              <a:buClr>
                <a:schemeClr val="dk1"/>
              </a:buClr>
              <a:buSzPts val="3600"/>
              <a:buFont typeface="Raleway"/>
              <a:buNone/>
              <a:defRPr sz="3600" b="1" i="0" u="none" strike="noStrike" cap="none">
                <a:solidFill>
                  <a:schemeClr val="dk1"/>
                </a:solidFill>
                <a:latin typeface="Raleway"/>
                <a:ea typeface="Raleway"/>
                <a:cs typeface="Raleway"/>
                <a:sym typeface="Raleway"/>
              </a:defRPr>
            </a:lvl9pPr>
          </a:lstStyle>
          <a:p>
            <a:r>
              <a:rPr lang="en-US" sz="2400" dirty="0"/>
              <a:t>Use simple language and be specific, clear, and concise. </a:t>
            </a:r>
            <a:br>
              <a:rPr lang="en-US" sz="2400" dirty="0"/>
            </a:br>
            <a:endParaRPr lang="en-US" sz="1400" dirty="0">
              <a:solidFill>
                <a:schemeClr val="lt1"/>
              </a:solidFill>
            </a:endParaRPr>
          </a:p>
        </p:txBody>
      </p:sp>
      <p:graphicFrame>
        <p:nvGraphicFramePr>
          <p:cNvPr id="7" name="Table 7">
            <a:extLst>
              <a:ext uri="{FF2B5EF4-FFF2-40B4-BE49-F238E27FC236}">
                <a16:creationId xmlns:a16="http://schemas.microsoft.com/office/drawing/2014/main" id="{270B3160-6DB1-A54F-B3E0-3F009EBDFB2D}"/>
              </a:ext>
            </a:extLst>
          </p:cNvPr>
          <p:cNvGraphicFramePr>
            <a:graphicFrameLocks noGrp="1"/>
          </p:cNvGraphicFramePr>
          <p:nvPr>
            <p:extLst>
              <p:ext uri="{D42A27DB-BD31-4B8C-83A1-F6EECF244321}">
                <p14:modId xmlns:p14="http://schemas.microsoft.com/office/powerpoint/2010/main" val="3041927905"/>
              </p:ext>
            </p:extLst>
          </p:nvPr>
        </p:nvGraphicFramePr>
        <p:xfrm>
          <a:off x="4802586" y="154104"/>
          <a:ext cx="4176044" cy="4642534"/>
        </p:xfrm>
        <a:graphic>
          <a:graphicData uri="http://schemas.openxmlformats.org/drawingml/2006/table">
            <a:tbl>
              <a:tblPr firstRow="1" bandRow="1">
                <a:tableStyleId>{D4D52EFD-9338-439B-9EA3-14D2CB630C49}</a:tableStyleId>
              </a:tblPr>
              <a:tblGrid>
                <a:gridCol w="2843354">
                  <a:extLst>
                    <a:ext uri="{9D8B030D-6E8A-4147-A177-3AD203B41FA5}">
                      <a16:colId xmlns:a16="http://schemas.microsoft.com/office/drawing/2014/main" val="1534653071"/>
                    </a:ext>
                  </a:extLst>
                </a:gridCol>
                <a:gridCol w="1332690">
                  <a:extLst>
                    <a:ext uri="{9D8B030D-6E8A-4147-A177-3AD203B41FA5}">
                      <a16:colId xmlns:a16="http://schemas.microsoft.com/office/drawing/2014/main" val="2440646025"/>
                    </a:ext>
                  </a:extLst>
                </a:gridCol>
              </a:tblGrid>
              <a:tr h="1174517">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b="1" i="0" u="sng" strike="noStrike" cap="none" dirty="0">
                          <a:solidFill>
                            <a:srgbClr val="00B0F0"/>
                          </a:solidFill>
                          <a:effectLst/>
                          <a:latin typeface="Arial"/>
                          <a:ea typeface="Arial"/>
                          <a:cs typeface="Arial"/>
                          <a:sym typeface="Arial"/>
                        </a:rPr>
                        <a:t>Option 1: </a:t>
                      </a:r>
                      <a:br>
                        <a:rPr lang="en-US" sz="1200" dirty="0">
                          <a:solidFill>
                            <a:schemeClr val="bg1"/>
                          </a:solidFill>
                        </a:rPr>
                      </a:br>
                      <a:r>
                        <a:rPr lang="en-US" sz="1200" dirty="0">
                          <a:solidFill>
                            <a:schemeClr val="bg1"/>
                          </a:solidFill>
                        </a:rPr>
                        <a:t>Students will </a:t>
                      </a:r>
                      <a:r>
                        <a:rPr lang="en-US" sz="1200" b="0" i="0" u="none" strike="noStrike" cap="none" dirty="0">
                          <a:solidFill>
                            <a:schemeClr val="bg1"/>
                          </a:solidFill>
                          <a:effectLst/>
                          <a:latin typeface="Arial"/>
                          <a:cs typeface="Arial"/>
                          <a:sym typeface="Arial"/>
                        </a:rPr>
                        <a:t>b</a:t>
                      </a:r>
                      <a:r>
                        <a:rPr lang="en-US" sz="1200" b="0" i="0" u="none" strike="noStrike" cap="none" dirty="0">
                          <a:solidFill>
                            <a:schemeClr val="bg1"/>
                          </a:solidFill>
                          <a:effectLst/>
                          <a:latin typeface="Arial"/>
                          <a:ea typeface="Arial"/>
                          <a:cs typeface="Arial"/>
                          <a:sym typeface="Arial"/>
                        </a:rPr>
                        <a:t>e given opportunities to learn effective communication skills </a:t>
                      </a:r>
                    </a:p>
                    <a:p>
                      <a:endParaRPr lang="en-US" sz="1200" dirty="0">
                        <a:solidFill>
                          <a:schemeClr val="bg1"/>
                        </a:solidFill>
                      </a:endParaRPr>
                    </a:p>
                  </a:txBody>
                  <a:tcPr/>
                </a:tc>
                <a:tc>
                  <a:txBody>
                    <a:bodyPr/>
                    <a:lstStyle/>
                    <a:p>
                      <a:r>
                        <a:rPr lang="en-US" sz="1200" b="0" i="0" u="none" strike="noStrike" cap="none" dirty="0">
                          <a:solidFill>
                            <a:schemeClr val="bg1"/>
                          </a:solidFill>
                          <a:effectLst/>
                          <a:latin typeface="Arial"/>
                          <a:ea typeface="Arial"/>
                          <a:cs typeface="Arial"/>
                          <a:sym typeface="Arial"/>
                        </a:rPr>
                        <a:t>Verdict: Not an </a:t>
                      </a:r>
                      <a:br>
                        <a:rPr lang="en-US" sz="1200" dirty="0">
                          <a:solidFill>
                            <a:schemeClr val="bg1"/>
                          </a:solidFill>
                        </a:rPr>
                      </a:br>
                      <a:r>
                        <a:rPr lang="en-US" sz="1200" b="0" i="0" u="none" strike="noStrike" cap="none" dirty="0">
                          <a:solidFill>
                            <a:schemeClr val="bg1"/>
                          </a:solidFill>
                          <a:effectLst/>
                          <a:latin typeface="Arial"/>
                          <a:ea typeface="Arial"/>
                          <a:cs typeface="Arial"/>
                          <a:sym typeface="Arial"/>
                        </a:rPr>
                        <a:t>outcome. Describes content rather than outcome.</a:t>
                      </a:r>
                      <a:endParaRPr lang="en-US" sz="1200" dirty="0">
                        <a:solidFill>
                          <a:schemeClr val="bg1"/>
                        </a:solidFill>
                      </a:endParaRPr>
                    </a:p>
                  </a:txBody>
                  <a:tcPr/>
                </a:tc>
                <a:extLst>
                  <a:ext uri="{0D108BD9-81ED-4DB2-BD59-A6C34878D82A}">
                    <a16:rowId xmlns:a16="http://schemas.microsoft.com/office/drawing/2014/main" val="1659462498"/>
                  </a:ext>
                </a:extLst>
              </a:tr>
              <a:tr h="107411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b="1" i="0" u="sng" strike="noStrike" cap="none" dirty="0">
                          <a:solidFill>
                            <a:schemeClr val="tx1">
                              <a:lumMod val="40000"/>
                              <a:lumOff val="60000"/>
                            </a:schemeClr>
                          </a:solidFill>
                          <a:effectLst/>
                          <a:latin typeface="Arial"/>
                          <a:ea typeface="Arial"/>
                          <a:cs typeface="Arial"/>
                          <a:sym typeface="Arial"/>
                        </a:rPr>
                        <a:t>Option 2: </a:t>
                      </a:r>
                      <a:br>
                        <a:rPr lang="en-US" sz="1200" dirty="0">
                          <a:solidFill>
                            <a:schemeClr val="bg1"/>
                          </a:solidFill>
                        </a:rPr>
                      </a:br>
                      <a:r>
                        <a:rPr lang="en-US" sz="1200" b="0" i="0" u="none" strike="noStrike" cap="none" dirty="0">
                          <a:solidFill>
                            <a:schemeClr val="bg1"/>
                          </a:solidFill>
                          <a:effectLst/>
                          <a:latin typeface="Arial"/>
                          <a:cs typeface="Arial"/>
                          <a:sym typeface="Arial"/>
                        </a:rPr>
                        <a:t>Students will h</a:t>
                      </a:r>
                      <a:r>
                        <a:rPr lang="en-US" sz="1200" b="0" i="0" u="none" strike="noStrike" cap="none" dirty="0">
                          <a:solidFill>
                            <a:schemeClr val="bg1"/>
                          </a:solidFill>
                          <a:effectLst/>
                          <a:latin typeface="Arial"/>
                          <a:ea typeface="Arial"/>
                          <a:cs typeface="Arial"/>
                          <a:sym typeface="Arial"/>
                        </a:rPr>
                        <a:t>ave a deeper appreciation for good </a:t>
                      </a:r>
                      <a:br>
                        <a:rPr lang="en-US" sz="1200" dirty="0">
                          <a:solidFill>
                            <a:schemeClr val="bg1"/>
                          </a:solidFill>
                        </a:rPr>
                      </a:br>
                      <a:r>
                        <a:rPr lang="en-US" sz="1200" b="0" i="0" u="none" strike="noStrike" cap="none" dirty="0">
                          <a:solidFill>
                            <a:schemeClr val="bg1"/>
                          </a:solidFill>
                          <a:effectLst/>
                          <a:latin typeface="Arial"/>
                          <a:ea typeface="Arial"/>
                          <a:cs typeface="Arial"/>
                          <a:sym typeface="Arial"/>
                        </a:rPr>
                        <a:t>communication practices </a:t>
                      </a:r>
                    </a:p>
                    <a:p>
                      <a:endParaRPr lang="en-US" sz="1200" dirty="0">
                        <a:solidFill>
                          <a:schemeClr val="bg1"/>
                        </a:solidFill>
                      </a:endParaRPr>
                    </a:p>
                  </a:txBody>
                  <a:tcPr/>
                </a:tc>
                <a:tc>
                  <a:txBody>
                    <a:bodyPr/>
                    <a:lstStyle/>
                    <a:p>
                      <a:r>
                        <a:rPr lang="en-US" sz="1200" b="0" i="0" u="none" strike="noStrike" cap="none" dirty="0">
                          <a:solidFill>
                            <a:schemeClr val="bg1"/>
                          </a:solidFill>
                          <a:effectLst/>
                          <a:latin typeface="Arial"/>
                          <a:ea typeface="Arial"/>
                          <a:cs typeface="Arial"/>
                          <a:sym typeface="Arial"/>
                        </a:rPr>
                        <a:t>Verdict: Vague. No measurable action verb or level of learning. No context.</a:t>
                      </a:r>
                      <a:endParaRPr lang="en-US" sz="1200" dirty="0">
                        <a:solidFill>
                          <a:schemeClr val="bg1"/>
                        </a:solidFill>
                      </a:endParaRPr>
                    </a:p>
                  </a:txBody>
                  <a:tcPr/>
                </a:tc>
                <a:extLst>
                  <a:ext uri="{0D108BD9-81ED-4DB2-BD59-A6C34878D82A}">
                    <a16:rowId xmlns:a16="http://schemas.microsoft.com/office/drawing/2014/main" val="3701288542"/>
                  </a:ext>
                </a:extLst>
              </a:tr>
              <a:tr h="93072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b="1" i="0" u="sng" strike="noStrike" cap="none" dirty="0">
                          <a:solidFill>
                            <a:schemeClr val="accent6">
                              <a:lumMod val="40000"/>
                              <a:lumOff val="60000"/>
                            </a:schemeClr>
                          </a:solidFill>
                          <a:effectLst/>
                          <a:latin typeface="Arial"/>
                          <a:ea typeface="Arial"/>
                          <a:cs typeface="Arial"/>
                          <a:sym typeface="Arial"/>
                        </a:rPr>
                        <a:t>Option 3: </a:t>
                      </a:r>
                      <a:br>
                        <a:rPr lang="en-US" sz="1200" dirty="0">
                          <a:solidFill>
                            <a:schemeClr val="bg1"/>
                          </a:solidFill>
                        </a:rPr>
                      </a:br>
                      <a:r>
                        <a:rPr lang="en-US" sz="1200" b="0" i="0" u="none" strike="noStrike" cap="none" dirty="0">
                          <a:solidFill>
                            <a:schemeClr val="bg1"/>
                          </a:solidFill>
                          <a:effectLst/>
                          <a:latin typeface="Arial"/>
                          <a:ea typeface="Arial"/>
                          <a:cs typeface="Arial"/>
                          <a:sym typeface="Arial"/>
                        </a:rPr>
                        <a:t>Understand principles of effective </a:t>
                      </a:r>
                      <a:br>
                        <a:rPr lang="en-US" sz="1200" dirty="0">
                          <a:solidFill>
                            <a:schemeClr val="bg1"/>
                          </a:solidFill>
                        </a:rPr>
                      </a:br>
                      <a:r>
                        <a:rPr lang="en-US" sz="1200" b="0" i="0" u="none" strike="noStrike" cap="none" dirty="0">
                          <a:solidFill>
                            <a:schemeClr val="bg1"/>
                          </a:solidFill>
                          <a:effectLst/>
                          <a:latin typeface="Arial"/>
                          <a:ea typeface="Arial"/>
                          <a:cs typeface="Arial"/>
                          <a:sym typeface="Arial"/>
                        </a:rPr>
                        <a:t>communication </a:t>
                      </a:r>
                      <a:endParaRPr lang="en-US" sz="1200" dirty="0">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b="0" i="0" u="none" strike="noStrike" cap="none" dirty="0">
                          <a:solidFill>
                            <a:schemeClr val="bg1"/>
                          </a:solidFill>
                          <a:effectLst/>
                          <a:latin typeface="Arial"/>
                          <a:ea typeface="Arial"/>
                          <a:cs typeface="Arial"/>
                          <a:sym typeface="Arial"/>
                        </a:rPr>
                        <a:t>Verdict: Less vague, but not a measurable action verb</a:t>
                      </a:r>
                      <a:endParaRPr lang="en-US" sz="1200" dirty="0">
                        <a:solidFill>
                          <a:schemeClr val="bg1"/>
                        </a:solidFill>
                      </a:endParaRPr>
                    </a:p>
                    <a:p>
                      <a:endParaRPr lang="en-US" sz="1200" dirty="0">
                        <a:solidFill>
                          <a:schemeClr val="bg1"/>
                        </a:solidFill>
                      </a:endParaRPr>
                    </a:p>
                  </a:txBody>
                  <a:tcPr/>
                </a:tc>
                <a:extLst>
                  <a:ext uri="{0D108BD9-81ED-4DB2-BD59-A6C34878D82A}">
                    <a16:rowId xmlns:a16="http://schemas.microsoft.com/office/drawing/2014/main" val="3276724325"/>
                  </a:ext>
                </a:extLst>
              </a:tr>
              <a:tr h="138806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b="1" i="0" u="sng" strike="noStrike" cap="none" dirty="0">
                          <a:solidFill>
                            <a:srgbClr val="FFFF00"/>
                          </a:solidFill>
                          <a:effectLst/>
                          <a:latin typeface="Arial"/>
                          <a:ea typeface="Arial"/>
                          <a:cs typeface="Arial"/>
                          <a:sym typeface="Arial"/>
                        </a:rPr>
                        <a:t>Option 4: </a:t>
                      </a:r>
                      <a:br>
                        <a:rPr lang="en-US" sz="1200" dirty="0">
                          <a:solidFill>
                            <a:schemeClr val="bg1"/>
                          </a:solidFill>
                        </a:rPr>
                      </a:br>
                      <a:r>
                        <a:rPr lang="en-US" sz="1200" b="0" i="0" u="none" strike="noStrike" cap="none" dirty="0">
                          <a:solidFill>
                            <a:schemeClr val="bg1"/>
                          </a:solidFill>
                          <a:effectLst/>
                          <a:latin typeface="Arial"/>
                          <a:cs typeface="Arial"/>
                          <a:sym typeface="Arial"/>
                        </a:rPr>
                        <a:t>Students will d</a:t>
                      </a:r>
                      <a:r>
                        <a:rPr lang="en-US" sz="1200" b="0" i="0" u="none" strike="noStrike" cap="none" dirty="0">
                          <a:solidFill>
                            <a:schemeClr val="bg1"/>
                          </a:solidFill>
                          <a:effectLst/>
                          <a:latin typeface="Arial"/>
                          <a:ea typeface="Arial"/>
                          <a:cs typeface="Arial"/>
                          <a:sym typeface="Arial"/>
                        </a:rPr>
                        <a:t>emonstrate effective communication skills in a </a:t>
                      </a:r>
                      <a:br>
                        <a:rPr lang="en-US" sz="1200" b="0" dirty="0">
                          <a:solidFill>
                            <a:schemeClr val="bg1"/>
                          </a:solidFill>
                        </a:rPr>
                      </a:br>
                      <a:r>
                        <a:rPr lang="en-US" sz="1200" b="0" i="0" u="none" strike="noStrike" cap="none" dirty="0">
                          <a:solidFill>
                            <a:schemeClr val="bg1"/>
                          </a:solidFill>
                          <a:effectLst/>
                          <a:latin typeface="Arial"/>
                          <a:ea typeface="Arial"/>
                          <a:cs typeface="Arial"/>
                          <a:sym typeface="Arial"/>
                        </a:rPr>
                        <a:t>professional environment through technical reports</a:t>
                      </a:r>
                      <a:endParaRPr lang="en-US" sz="1200" b="0" dirty="0">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b="0" dirty="0">
                          <a:solidFill>
                            <a:schemeClr val="bg1"/>
                          </a:solidFill>
                        </a:rPr>
                        <a:t>Verdict: </a:t>
                      </a:r>
                      <a:r>
                        <a:rPr lang="en-US" sz="1200" b="0" i="0" u="none" strike="noStrike" cap="none" dirty="0">
                          <a:solidFill>
                            <a:schemeClr val="bg1"/>
                          </a:solidFill>
                          <a:effectLst/>
                          <a:latin typeface="Arial"/>
                          <a:ea typeface="Arial"/>
                          <a:cs typeface="Arial"/>
                          <a:sym typeface="Arial"/>
                        </a:rPr>
                        <a:t>Specific, clear, and concise</a:t>
                      </a:r>
                      <a:endParaRPr lang="en-US" sz="1200" dirty="0">
                        <a:solidFill>
                          <a:schemeClr val="bg1"/>
                        </a:solidFill>
                      </a:endParaRPr>
                    </a:p>
                    <a:p>
                      <a:endParaRPr lang="en-US" sz="1200" b="0" dirty="0">
                        <a:solidFill>
                          <a:schemeClr val="bg1"/>
                        </a:solidFill>
                      </a:endParaRPr>
                    </a:p>
                  </a:txBody>
                  <a:tcPr/>
                </a:tc>
                <a:extLst>
                  <a:ext uri="{0D108BD9-81ED-4DB2-BD59-A6C34878D82A}">
                    <a16:rowId xmlns:a16="http://schemas.microsoft.com/office/drawing/2014/main" val="1440422734"/>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8"/>
          <p:cNvSpPr txBox="1">
            <a:spLocks noGrp="1"/>
          </p:cNvSpPr>
          <p:nvPr>
            <p:ph type="title"/>
          </p:nvPr>
        </p:nvSpPr>
        <p:spPr>
          <a:xfrm>
            <a:off x="343278" y="1526648"/>
            <a:ext cx="4045200" cy="1863226"/>
          </a:xfrm>
          <a:prstGeom prst="rect">
            <a:avLst/>
          </a:prstGeom>
        </p:spPr>
        <p:txBody>
          <a:bodyPr spcFirstLastPara="1" wrap="square" lIns="91425" tIns="91425" rIns="91425" bIns="91425" anchor="ctr" anchorCtr="0">
            <a:noAutofit/>
          </a:bodyPr>
          <a:lstStyle/>
          <a:p>
            <a:r>
              <a:rPr lang="en-US" sz="2400" dirty="0"/>
              <a:t>Ensure that the learning outcome is measurable</a:t>
            </a:r>
            <a:br>
              <a:rPr lang="en-US" sz="1400" dirty="0"/>
            </a:br>
            <a:br>
              <a:rPr lang="en-US" sz="2400" dirty="0"/>
            </a:br>
            <a:endParaRPr lang="en-US" sz="1400" dirty="0">
              <a:solidFill>
                <a:schemeClr val="lt1"/>
              </a:solidFill>
            </a:endParaRPr>
          </a:p>
        </p:txBody>
      </p:sp>
      <p:sp>
        <p:nvSpPr>
          <p:cNvPr id="4" name="TextBox 3">
            <a:extLst>
              <a:ext uri="{FF2B5EF4-FFF2-40B4-BE49-F238E27FC236}">
                <a16:creationId xmlns:a16="http://schemas.microsoft.com/office/drawing/2014/main" id="{92A01FAB-2D33-014D-AF7D-B0488E623F56}"/>
              </a:ext>
            </a:extLst>
          </p:cNvPr>
          <p:cNvSpPr txBox="1"/>
          <p:nvPr/>
        </p:nvSpPr>
        <p:spPr>
          <a:xfrm>
            <a:off x="4858247" y="586591"/>
            <a:ext cx="4142630" cy="3970318"/>
          </a:xfrm>
          <a:prstGeom prst="rect">
            <a:avLst/>
          </a:prstGeom>
          <a:noFill/>
        </p:spPr>
        <p:txBody>
          <a:bodyPr wrap="square" rtlCol="0">
            <a:spAutoFit/>
          </a:bodyPr>
          <a:lstStyle/>
          <a:p>
            <a:r>
              <a:rPr lang="en-US" dirty="0">
                <a:solidFill>
                  <a:schemeClr val="bg1"/>
                </a:solidFill>
              </a:rPr>
              <a:t>If your goal is to make sure students can demonstrate mastery of quantitative and qualitative research methods appropriate to applied research, what would an SLO, or SLOs, to measure this look like?</a:t>
            </a:r>
          </a:p>
          <a:p>
            <a:endParaRPr lang="en-US" dirty="0">
              <a:solidFill>
                <a:schemeClr val="bg1"/>
              </a:solidFill>
            </a:endParaRPr>
          </a:p>
          <a:p>
            <a:r>
              <a:rPr lang="en-US" dirty="0">
                <a:solidFill>
                  <a:schemeClr val="bg1"/>
                </a:solidFill>
              </a:rPr>
              <a:t>Students will be able to…</a:t>
            </a:r>
          </a:p>
          <a:p>
            <a:pPr marL="285750" indent="-285750">
              <a:buFont typeface="Arial" panose="020B0604020202020204" pitchFamily="34" charset="0"/>
              <a:buChar char="•"/>
            </a:pPr>
            <a:r>
              <a:rPr lang="en-US" dirty="0">
                <a:solidFill>
                  <a:schemeClr val="bg1"/>
                </a:solidFill>
              </a:rPr>
              <a:t>Apply the appropriate method to address research questions…OR</a:t>
            </a:r>
          </a:p>
          <a:p>
            <a:pPr marL="285750" indent="-285750">
              <a:buFont typeface="Arial" panose="020B0604020202020204" pitchFamily="34" charset="0"/>
              <a:buChar char="•"/>
            </a:pPr>
            <a:r>
              <a:rPr lang="en-US" dirty="0">
                <a:solidFill>
                  <a:schemeClr val="bg1"/>
                </a:solidFill>
              </a:rPr>
              <a:t>Develop a research study that applies quantitative research methods processes to address an applied research question…OR</a:t>
            </a:r>
          </a:p>
          <a:p>
            <a:pPr marL="285750" indent="-285750">
              <a:buFont typeface="Arial" panose="020B0604020202020204" pitchFamily="34" charset="0"/>
              <a:buChar char="•"/>
            </a:pPr>
            <a:r>
              <a:rPr lang="en-US" dirty="0">
                <a:solidFill>
                  <a:schemeClr val="bg1"/>
                </a:solidFill>
              </a:rPr>
              <a:t>Develop a research study that applies qualitative research methods processes to address an applied research question…OR </a:t>
            </a:r>
          </a:p>
          <a:p>
            <a:pPr marL="285750" indent="-285750">
              <a:buFont typeface="Arial" panose="020B0604020202020204" pitchFamily="34" charset="0"/>
              <a:buChar char="•"/>
            </a:pPr>
            <a:r>
              <a:rPr lang="en-US" dirty="0">
                <a:solidFill>
                  <a:schemeClr val="bg1"/>
                </a:solidFill>
              </a:rPr>
              <a:t>Evaluate appropriate methodologies used in applied research.</a:t>
            </a:r>
          </a:p>
          <a:p>
            <a:endParaRPr lang="en-US" dirty="0">
              <a:solidFill>
                <a:schemeClr val="bg1"/>
              </a:solidFill>
            </a:endParaRPr>
          </a:p>
        </p:txBody>
      </p:sp>
      <p:sp>
        <p:nvSpPr>
          <p:cNvPr id="5" name="TextBox 4">
            <a:extLst>
              <a:ext uri="{FF2B5EF4-FFF2-40B4-BE49-F238E27FC236}">
                <a16:creationId xmlns:a16="http://schemas.microsoft.com/office/drawing/2014/main" id="{41D4CE98-DAA3-6F4B-8276-4A781BB35E32}"/>
              </a:ext>
            </a:extLst>
          </p:cNvPr>
          <p:cNvSpPr txBox="1"/>
          <p:nvPr/>
        </p:nvSpPr>
        <p:spPr>
          <a:xfrm>
            <a:off x="628154" y="3525050"/>
            <a:ext cx="3657600" cy="954107"/>
          </a:xfrm>
          <a:prstGeom prst="rect">
            <a:avLst/>
          </a:prstGeom>
          <a:noFill/>
        </p:spPr>
        <p:txBody>
          <a:bodyPr wrap="square" rtlCol="0">
            <a:spAutoFit/>
          </a:bodyPr>
          <a:lstStyle/>
          <a:p>
            <a:r>
              <a:rPr lang="en-US" u="sng" dirty="0">
                <a:solidFill>
                  <a:schemeClr val="bg2"/>
                </a:solidFill>
              </a:rPr>
              <a:t>Note</a:t>
            </a:r>
            <a:r>
              <a:rPr lang="en-US" dirty="0">
                <a:solidFill>
                  <a:schemeClr val="bg2"/>
                </a:solidFill>
              </a:rPr>
              <a:t>: The Bloom’s level of measurement would depend on the goal, major, purpose, etc.</a:t>
            </a:r>
          </a:p>
          <a:p>
            <a:endParaRPr lang="en-US" dirty="0"/>
          </a:p>
        </p:txBody>
      </p:sp>
    </p:spTree>
    <p:extLst>
      <p:ext uri="{BB962C8B-B14F-4D97-AF65-F5344CB8AC3E}">
        <p14:creationId xmlns:p14="http://schemas.microsoft.com/office/powerpoint/2010/main" val="3846579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8"/>
          <p:cNvSpPr txBox="1">
            <a:spLocks noGrp="1"/>
          </p:cNvSpPr>
          <p:nvPr>
            <p:ph type="title"/>
          </p:nvPr>
        </p:nvSpPr>
        <p:spPr>
          <a:xfrm>
            <a:off x="343278" y="1367622"/>
            <a:ext cx="4045200" cy="1863226"/>
          </a:xfrm>
          <a:prstGeom prst="rect">
            <a:avLst/>
          </a:prstGeom>
        </p:spPr>
        <p:txBody>
          <a:bodyPr spcFirstLastPara="1" wrap="square" lIns="91425" tIns="91425" rIns="91425" bIns="91425" anchor="ctr" anchorCtr="0">
            <a:noAutofit/>
          </a:bodyPr>
          <a:lstStyle/>
          <a:p>
            <a:r>
              <a:rPr lang="en-US" sz="2400" dirty="0"/>
              <a:t>Beware of double-barreled outcomes! </a:t>
            </a:r>
            <a:endParaRPr lang="en-US" sz="1400" dirty="0">
              <a:solidFill>
                <a:schemeClr val="lt1"/>
              </a:solidFill>
            </a:endParaRPr>
          </a:p>
        </p:txBody>
      </p:sp>
      <p:pic>
        <p:nvPicPr>
          <p:cNvPr id="3" name="Picture 2">
            <a:extLst>
              <a:ext uri="{FF2B5EF4-FFF2-40B4-BE49-F238E27FC236}">
                <a16:creationId xmlns:a16="http://schemas.microsoft.com/office/drawing/2014/main" id="{07511EB6-0DDA-C849-B0CB-F823690C4C1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479612" y="2826357"/>
            <a:ext cx="746598" cy="746598"/>
          </a:xfrm>
          <a:prstGeom prst="rect">
            <a:avLst/>
          </a:prstGeom>
        </p:spPr>
      </p:pic>
      <p:sp>
        <p:nvSpPr>
          <p:cNvPr id="2" name="TextBox 1">
            <a:extLst>
              <a:ext uri="{FF2B5EF4-FFF2-40B4-BE49-F238E27FC236}">
                <a16:creationId xmlns:a16="http://schemas.microsoft.com/office/drawing/2014/main" id="{08064087-95EA-5146-B204-C2EDBBFBF103}"/>
              </a:ext>
            </a:extLst>
          </p:cNvPr>
          <p:cNvSpPr txBox="1"/>
          <p:nvPr/>
        </p:nvSpPr>
        <p:spPr>
          <a:xfrm>
            <a:off x="4858246" y="1036604"/>
            <a:ext cx="4142630" cy="2862322"/>
          </a:xfrm>
          <a:prstGeom prst="rect">
            <a:avLst/>
          </a:prstGeom>
          <a:noFill/>
        </p:spPr>
        <p:txBody>
          <a:bodyPr wrap="square" rtlCol="0">
            <a:spAutoFit/>
          </a:bodyPr>
          <a:lstStyle/>
          <a:p>
            <a:r>
              <a:rPr lang="en-US" sz="2000" u="sng" dirty="0">
                <a:solidFill>
                  <a:schemeClr val="bg1"/>
                </a:solidFill>
              </a:rPr>
              <a:t>Triple-double-double-barreled example</a:t>
            </a:r>
            <a:r>
              <a:rPr lang="en-US" sz="2000" dirty="0">
                <a:solidFill>
                  <a:schemeClr val="bg1"/>
                </a:solidFill>
              </a:rPr>
              <a:t>:</a:t>
            </a:r>
          </a:p>
          <a:p>
            <a:endParaRPr lang="en-US" sz="2000" dirty="0">
              <a:solidFill>
                <a:schemeClr val="bg1"/>
              </a:solidFill>
            </a:endParaRPr>
          </a:p>
          <a:p>
            <a:r>
              <a:rPr lang="en-US" sz="2000" b="1" dirty="0">
                <a:solidFill>
                  <a:schemeClr val="bg1"/>
                </a:solidFill>
              </a:rPr>
              <a:t>Describe</a:t>
            </a:r>
            <a:r>
              <a:rPr lang="en-US" sz="2000" dirty="0">
                <a:solidFill>
                  <a:schemeClr val="bg1"/>
                </a:solidFill>
              </a:rPr>
              <a:t>, </a:t>
            </a:r>
            <a:r>
              <a:rPr lang="en-US" sz="2000" b="1" dirty="0">
                <a:solidFill>
                  <a:schemeClr val="bg1"/>
                </a:solidFill>
              </a:rPr>
              <a:t>analyze</a:t>
            </a:r>
            <a:r>
              <a:rPr lang="en-US" sz="2000" dirty="0">
                <a:solidFill>
                  <a:schemeClr val="bg1"/>
                </a:solidFill>
              </a:rPr>
              <a:t>, and </a:t>
            </a:r>
            <a:r>
              <a:rPr lang="en-US" sz="2000" b="1" dirty="0">
                <a:solidFill>
                  <a:schemeClr val="bg1"/>
                </a:solidFill>
              </a:rPr>
              <a:t>synthesize</a:t>
            </a:r>
            <a:r>
              <a:rPr lang="en-US" sz="2000" dirty="0">
                <a:solidFill>
                  <a:schemeClr val="bg1"/>
                </a:solidFill>
              </a:rPr>
              <a:t> qualitative and quantitative research methods processes to address an </a:t>
            </a:r>
            <a:r>
              <a:rPr lang="en-US" sz="2000" b="1" dirty="0">
                <a:solidFill>
                  <a:schemeClr val="bg1"/>
                </a:solidFill>
              </a:rPr>
              <a:t>applied research questions </a:t>
            </a:r>
            <a:r>
              <a:rPr lang="en-US" sz="2000" dirty="0">
                <a:solidFill>
                  <a:schemeClr val="bg1"/>
                </a:solidFill>
              </a:rPr>
              <a:t>and </a:t>
            </a:r>
            <a:r>
              <a:rPr lang="en-US" sz="2000" b="1" dirty="0">
                <a:solidFill>
                  <a:schemeClr val="bg1"/>
                </a:solidFill>
              </a:rPr>
              <a:t>theoretical concepts</a:t>
            </a:r>
            <a:r>
              <a:rPr lang="en-US" sz="2000" dirty="0">
                <a:solidFill>
                  <a:schemeClr val="bg1"/>
                </a:solidFill>
              </a:rPr>
              <a:t>.</a:t>
            </a:r>
          </a:p>
        </p:txBody>
      </p:sp>
    </p:spTree>
    <p:extLst>
      <p:ext uri="{BB962C8B-B14F-4D97-AF65-F5344CB8AC3E}">
        <p14:creationId xmlns:p14="http://schemas.microsoft.com/office/powerpoint/2010/main" val="4104927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8"/>
          <p:cNvSpPr txBox="1">
            <a:spLocks noGrp="1"/>
          </p:cNvSpPr>
          <p:nvPr>
            <p:ph type="title"/>
          </p:nvPr>
        </p:nvSpPr>
        <p:spPr>
          <a:xfrm>
            <a:off x="231785" y="750895"/>
            <a:ext cx="1818867" cy="1863226"/>
          </a:xfrm>
          <a:prstGeom prst="rect">
            <a:avLst/>
          </a:prstGeom>
        </p:spPr>
        <p:txBody>
          <a:bodyPr spcFirstLastPara="1" wrap="square" lIns="91425" tIns="91425" rIns="91425" bIns="91425" anchor="ctr" anchorCtr="0">
            <a:noAutofit/>
          </a:bodyPr>
          <a:lstStyle/>
          <a:p>
            <a:pPr lvl="0"/>
            <a:r>
              <a:rPr lang="en-US" sz="2400" dirty="0"/>
              <a:t>Use Bloom's Taxonomy</a:t>
            </a:r>
            <a:endParaRPr lang="en-US" sz="1400" dirty="0"/>
          </a:p>
        </p:txBody>
      </p:sp>
      <p:sp>
        <p:nvSpPr>
          <p:cNvPr id="6" name="TextBox 5">
            <a:extLst>
              <a:ext uri="{FF2B5EF4-FFF2-40B4-BE49-F238E27FC236}">
                <a16:creationId xmlns:a16="http://schemas.microsoft.com/office/drawing/2014/main" id="{D2A4CEA5-E7EC-1F4C-A8D6-B0AE6E90086F}"/>
              </a:ext>
            </a:extLst>
          </p:cNvPr>
          <p:cNvSpPr txBox="1"/>
          <p:nvPr/>
        </p:nvSpPr>
        <p:spPr>
          <a:xfrm>
            <a:off x="7787704" y="1682508"/>
            <a:ext cx="1121134" cy="738664"/>
          </a:xfrm>
          <a:prstGeom prst="rect">
            <a:avLst/>
          </a:prstGeom>
          <a:noFill/>
        </p:spPr>
        <p:txBody>
          <a:bodyPr wrap="square" rtlCol="0">
            <a:spAutoFit/>
          </a:bodyPr>
          <a:lstStyle/>
          <a:p>
            <a:r>
              <a:rPr lang="en-US" dirty="0">
                <a:solidFill>
                  <a:schemeClr val="bg1"/>
                </a:solidFill>
              </a:rPr>
              <a:t>Check the chat for this document!</a:t>
            </a:r>
          </a:p>
        </p:txBody>
      </p:sp>
      <p:pic>
        <p:nvPicPr>
          <p:cNvPr id="3" name="Picture 2">
            <a:extLst>
              <a:ext uri="{FF2B5EF4-FFF2-40B4-BE49-F238E27FC236}">
                <a16:creationId xmlns:a16="http://schemas.microsoft.com/office/drawing/2014/main" id="{F3F4E91B-9372-084F-B22D-97B9B017AD10}"/>
              </a:ext>
            </a:extLst>
          </p:cNvPr>
          <p:cNvPicPr>
            <a:picLocks noChangeAspect="1"/>
          </p:cNvPicPr>
          <p:nvPr/>
        </p:nvPicPr>
        <p:blipFill>
          <a:blip r:embed="rId3"/>
          <a:stretch>
            <a:fillRect/>
          </a:stretch>
        </p:blipFill>
        <p:spPr>
          <a:xfrm>
            <a:off x="2050652" y="119269"/>
            <a:ext cx="5352011" cy="5024231"/>
          </a:xfrm>
          <a:prstGeom prst="rect">
            <a:avLst/>
          </a:prstGeom>
        </p:spPr>
      </p:pic>
    </p:spTree>
    <p:extLst>
      <p:ext uri="{BB962C8B-B14F-4D97-AF65-F5344CB8AC3E}">
        <p14:creationId xmlns:p14="http://schemas.microsoft.com/office/powerpoint/2010/main" val="326759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8"/>
          <p:cNvSpPr txBox="1">
            <a:spLocks noGrp="1"/>
          </p:cNvSpPr>
          <p:nvPr>
            <p:ph type="title"/>
          </p:nvPr>
        </p:nvSpPr>
        <p:spPr>
          <a:xfrm>
            <a:off x="367742" y="1367623"/>
            <a:ext cx="4045200" cy="1863226"/>
          </a:xfrm>
          <a:prstGeom prst="rect">
            <a:avLst/>
          </a:prstGeom>
        </p:spPr>
        <p:txBody>
          <a:bodyPr spcFirstLastPara="1" wrap="square" lIns="91425" tIns="91425" rIns="91425" bIns="91425" anchor="ctr" anchorCtr="0">
            <a:noAutofit/>
          </a:bodyPr>
          <a:lstStyle/>
          <a:p>
            <a:pPr lvl="0"/>
            <a:r>
              <a:rPr lang="en-US" sz="2400" dirty="0"/>
              <a:t>Use Bloom's Taxonomy</a:t>
            </a:r>
            <a:endParaRPr lang="en-US" sz="1400" dirty="0"/>
          </a:p>
        </p:txBody>
      </p:sp>
      <p:pic>
        <p:nvPicPr>
          <p:cNvPr id="5" name="Picture 4">
            <a:extLst>
              <a:ext uri="{FF2B5EF4-FFF2-40B4-BE49-F238E27FC236}">
                <a16:creationId xmlns:a16="http://schemas.microsoft.com/office/drawing/2014/main" id="{65CA7160-9F52-414A-AF03-32732DEAB01D}"/>
              </a:ext>
            </a:extLst>
          </p:cNvPr>
          <p:cNvPicPr>
            <a:picLocks noChangeAspect="1"/>
          </p:cNvPicPr>
          <p:nvPr/>
        </p:nvPicPr>
        <p:blipFill>
          <a:blip r:embed="rId3"/>
          <a:stretch>
            <a:fillRect/>
          </a:stretch>
        </p:blipFill>
        <p:spPr>
          <a:xfrm>
            <a:off x="0" y="55659"/>
            <a:ext cx="7419962" cy="4842344"/>
          </a:xfrm>
          <a:prstGeom prst="rect">
            <a:avLst/>
          </a:prstGeom>
        </p:spPr>
      </p:pic>
      <p:sp>
        <p:nvSpPr>
          <p:cNvPr id="6" name="TextBox 5">
            <a:extLst>
              <a:ext uri="{FF2B5EF4-FFF2-40B4-BE49-F238E27FC236}">
                <a16:creationId xmlns:a16="http://schemas.microsoft.com/office/drawing/2014/main" id="{D2A4CEA5-E7EC-1F4C-A8D6-B0AE6E90086F}"/>
              </a:ext>
            </a:extLst>
          </p:cNvPr>
          <p:cNvSpPr txBox="1"/>
          <p:nvPr/>
        </p:nvSpPr>
        <p:spPr>
          <a:xfrm>
            <a:off x="7787704" y="1682508"/>
            <a:ext cx="1121134" cy="738664"/>
          </a:xfrm>
          <a:prstGeom prst="rect">
            <a:avLst/>
          </a:prstGeom>
          <a:noFill/>
        </p:spPr>
        <p:txBody>
          <a:bodyPr wrap="square" rtlCol="0">
            <a:spAutoFit/>
          </a:bodyPr>
          <a:lstStyle/>
          <a:p>
            <a:r>
              <a:rPr lang="en-US" dirty="0">
                <a:solidFill>
                  <a:schemeClr val="bg1"/>
                </a:solidFill>
              </a:rPr>
              <a:t>Check the chat for this document!</a:t>
            </a:r>
          </a:p>
        </p:txBody>
      </p:sp>
    </p:spTree>
    <p:extLst>
      <p:ext uri="{BB962C8B-B14F-4D97-AF65-F5344CB8AC3E}">
        <p14:creationId xmlns:p14="http://schemas.microsoft.com/office/powerpoint/2010/main" val="2906099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3" name="Picture 2">
            <a:extLst>
              <a:ext uri="{FF2B5EF4-FFF2-40B4-BE49-F238E27FC236}">
                <a16:creationId xmlns:a16="http://schemas.microsoft.com/office/drawing/2014/main" id="{504F6625-61B2-5746-948A-1543976E2D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953058"/>
            <a:ext cx="9144000" cy="6096558"/>
          </a:xfrm>
          <a:prstGeom prst="rect">
            <a:avLst/>
          </a:prstGeom>
        </p:spPr>
      </p:pic>
      <p:sp>
        <p:nvSpPr>
          <p:cNvPr id="178" name="Google Shape;178;p25"/>
          <p:cNvSpPr txBox="1">
            <a:spLocks noGrp="1"/>
          </p:cNvSpPr>
          <p:nvPr>
            <p:ph type="title"/>
          </p:nvPr>
        </p:nvSpPr>
        <p:spPr>
          <a:xfrm>
            <a:off x="3049565" y="-143124"/>
            <a:ext cx="5585552" cy="3835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4200" dirty="0">
                <a:solidFill>
                  <a:schemeClr val="tx1"/>
                </a:solidFill>
              </a:rPr>
              <a:t>SLO Final Thought</a:t>
            </a:r>
            <a:endParaRPr sz="4200" dirty="0">
              <a:solidFill>
                <a:schemeClr val="tx1"/>
              </a:solidFill>
            </a:endParaRPr>
          </a:p>
          <a:p>
            <a:pPr lvl="0">
              <a:spcBef>
                <a:spcPts val="1000"/>
              </a:spcBef>
            </a:pPr>
            <a:r>
              <a:rPr lang="en-US" sz="2400" dirty="0"/>
              <a:t>Learning outcomes should align with departmental/program missions, the mission/vision of the university, and the WKU strategic plan.</a:t>
            </a:r>
            <a:endParaRPr sz="2100" dirty="0"/>
          </a:p>
        </p:txBody>
      </p:sp>
    </p:spTree>
  </p:cSld>
  <p:clrMapOvr>
    <a:masterClrMapping/>
  </p:clrMapOvr>
</p:sld>
</file>

<file path=ppt/theme/theme1.xml><?xml version="1.0" encoding="utf-8"?>
<a:theme xmlns:a="http://schemas.openxmlformats.org/drawingml/2006/main" name="Swiss">
  <a:themeElements>
    <a:clrScheme name="WKU Colors">
      <a:dk1>
        <a:srgbClr val="D01F3D"/>
      </a:dk1>
      <a:lt1>
        <a:srgbClr val="FFFFFF"/>
      </a:lt1>
      <a:dk2>
        <a:srgbClr val="000000"/>
      </a:dk2>
      <a:lt2>
        <a:srgbClr val="606366"/>
      </a:lt2>
      <a:accent1>
        <a:srgbClr val="606366"/>
      </a:accent1>
      <a:accent2>
        <a:srgbClr val="606366"/>
      </a:accent2>
      <a:accent3>
        <a:srgbClr val="606366"/>
      </a:accent3>
      <a:accent4>
        <a:srgbClr val="606366"/>
      </a:accent4>
      <a:accent5>
        <a:srgbClr val="FF2600"/>
      </a:accent5>
      <a:accent6>
        <a:srgbClr val="FF2600"/>
      </a:accent6>
      <a:hlink>
        <a:srgbClr val="606366"/>
      </a:hlink>
      <a:folHlink>
        <a:srgbClr val="6063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485</TotalTime>
  <Words>458</Words>
  <Application>Microsoft Macintosh PowerPoint</Application>
  <PresentationFormat>On-screen Show (16:9)</PresentationFormat>
  <Paragraphs>44</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Lato</vt:lpstr>
      <vt:lpstr>Snell Roundhand</vt:lpstr>
      <vt:lpstr>Raleway</vt:lpstr>
      <vt:lpstr>Arial</vt:lpstr>
      <vt:lpstr>Swiss</vt:lpstr>
      <vt:lpstr>Creating Measurable Learning Outcomes:</vt:lpstr>
      <vt:lpstr>The first part of the cycle…SLOs/PLOs</vt:lpstr>
      <vt:lpstr>The Basics</vt:lpstr>
      <vt:lpstr>PowerPoint Presentation</vt:lpstr>
      <vt:lpstr>Ensure that the learning outcome is measurable  </vt:lpstr>
      <vt:lpstr>Beware of double-barreled outcomes! </vt:lpstr>
      <vt:lpstr>Use Bloom's Taxonomy</vt:lpstr>
      <vt:lpstr>Use Bloom's Taxonomy</vt:lpstr>
      <vt:lpstr>SLO Final Thought Learning outcomes should align with departmental/program missions, the mission/vision of the university, and the WKU strategic plan.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Presentations That Stick</dc:title>
  <cp:lastModifiedBy>Kerby, Molly</cp:lastModifiedBy>
  <cp:revision>25</cp:revision>
  <dcterms:modified xsi:type="dcterms:W3CDTF">2021-12-03T20:26:14Z</dcterms:modified>
</cp:coreProperties>
</file>