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62" r:id="rId4"/>
    <p:sldId id="258" r:id="rId5"/>
    <p:sldId id="259" r:id="rId6"/>
    <p:sldId id="260" r:id="rId7"/>
    <p:sldId id="261"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49"/>
    <p:restoredTop sz="94673"/>
  </p:normalViewPr>
  <p:slideViewPr>
    <p:cSldViewPr snapToGrid="0" snapToObjects="1">
      <p:cViewPr varScale="1">
        <p:scale>
          <a:sx n="128" d="100"/>
          <a:sy n="128" d="100"/>
        </p:scale>
        <p:origin x="848"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90E8DD17-93E9-494B-A623-F29102F8AAAE}" type="datetimeFigureOut">
              <a:rPr lang="en-US" smtClean="0"/>
              <a:t>12/3/21</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787E6F30-40E4-1E4C-B933-71B70C6A1BEF}" type="slidenum">
              <a:rPr lang="en-US" smtClean="0"/>
              <a:t>‹#›</a:t>
            </a:fld>
            <a:endParaRPr lang="en-US"/>
          </a:p>
        </p:txBody>
      </p:sp>
    </p:spTree>
    <p:extLst>
      <p:ext uri="{BB962C8B-B14F-4D97-AF65-F5344CB8AC3E}">
        <p14:creationId xmlns:p14="http://schemas.microsoft.com/office/powerpoint/2010/main" val="3132002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E8DD17-93E9-494B-A623-F29102F8AAAE}" type="datetimeFigureOut">
              <a:rPr lang="en-US" smtClean="0"/>
              <a:t>12/3/21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7E6F30-40E4-1E4C-B933-71B70C6A1BEF}" type="slidenum">
              <a:rPr lang="en-US" smtClean="0"/>
              <a:t>‹#›</a:t>
            </a:fld>
            <a:endParaRPr lang="en-US"/>
          </a:p>
        </p:txBody>
      </p:sp>
    </p:spTree>
    <p:extLst>
      <p:ext uri="{BB962C8B-B14F-4D97-AF65-F5344CB8AC3E}">
        <p14:creationId xmlns:p14="http://schemas.microsoft.com/office/powerpoint/2010/main" val="943294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90E8DD17-93E9-494B-A623-F29102F8AAAE}" type="datetimeFigureOut">
              <a:rPr lang="en-US" smtClean="0"/>
              <a:t>12/3/21</a:t>
            </a:fld>
            <a:endParaRPr lang="en-US"/>
          </a:p>
        </p:txBody>
      </p:sp>
      <p:sp>
        <p:nvSpPr>
          <p:cNvPr id="5" name="Footer Placeholder 4"/>
          <p:cNvSpPr>
            <a:spLocks noGrp="1"/>
          </p:cNvSpPr>
          <p:nvPr>
            <p:ph type="ftr" sz="quarter" idx="11"/>
          </p:nvPr>
        </p:nvSpPr>
        <p:spPr>
          <a:xfrm>
            <a:off x="804672" y="6227064"/>
            <a:ext cx="10588752" cy="320040"/>
          </a:xfrm>
        </p:spPr>
        <p:txBody>
          <a:body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787E6F30-40E4-1E4C-B933-71B70C6A1BEF}" type="slidenum">
              <a:rPr lang="en-US" smtClean="0"/>
              <a:t>‹#›</a:t>
            </a:fld>
            <a:endParaRPr lang="en-US"/>
          </a:p>
        </p:txBody>
      </p:sp>
    </p:spTree>
    <p:extLst>
      <p:ext uri="{BB962C8B-B14F-4D97-AF65-F5344CB8AC3E}">
        <p14:creationId xmlns:p14="http://schemas.microsoft.com/office/powerpoint/2010/main" val="1016350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E8DD17-93E9-494B-A623-F29102F8AAAE}" type="datetimeFigureOut">
              <a:rPr lang="en-US" smtClean="0"/>
              <a:t>12/3/21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7E6F30-40E4-1E4C-B933-71B70C6A1BEF}" type="slidenum">
              <a:rPr lang="en-US" smtClean="0"/>
              <a:t>‹#›</a:t>
            </a:fld>
            <a:endParaRPr lang="en-US"/>
          </a:p>
        </p:txBody>
      </p:sp>
    </p:spTree>
    <p:extLst>
      <p:ext uri="{BB962C8B-B14F-4D97-AF65-F5344CB8AC3E}">
        <p14:creationId xmlns:p14="http://schemas.microsoft.com/office/powerpoint/2010/main" val="2270040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90E8DD17-93E9-494B-A623-F29102F8AAAE}" type="datetimeFigureOut">
              <a:rPr lang="en-US" smtClean="0"/>
              <a:t>12/3/21</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787E6F30-40E4-1E4C-B933-71B70C6A1BEF}" type="slidenum">
              <a:rPr lang="en-US" smtClean="0"/>
              <a:t>‹#›</a:t>
            </a:fld>
            <a:endParaRPr lang="en-US"/>
          </a:p>
        </p:txBody>
      </p:sp>
    </p:spTree>
    <p:extLst>
      <p:ext uri="{BB962C8B-B14F-4D97-AF65-F5344CB8AC3E}">
        <p14:creationId xmlns:p14="http://schemas.microsoft.com/office/powerpoint/2010/main" val="1404822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90E8DD17-93E9-494B-A623-F29102F8AAAE}" type="datetimeFigureOut">
              <a:rPr lang="en-US" smtClean="0"/>
              <a:t>12/3/21</a:t>
            </a:fld>
            <a:endParaRPr lang="en-US"/>
          </a:p>
        </p:txBody>
      </p:sp>
      <p:sp>
        <p:nvSpPr>
          <p:cNvPr id="6" name="Footer Placeholder 5"/>
          <p:cNvSpPr>
            <a:spLocks noGrp="1"/>
          </p:cNvSpPr>
          <p:nvPr>
            <p:ph type="ftr" sz="quarter" idx="11"/>
          </p:nvPr>
        </p:nvSpPr>
        <p:spPr>
          <a:xfrm>
            <a:off x="804672" y="6227064"/>
            <a:ext cx="10588752" cy="320040"/>
          </a:xfrm>
        </p:spPr>
        <p:txBody>
          <a:bodyPr/>
          <a:lstStyle/>
          <a:p>
            <a:endParaRPr lang="en-US"/>
          </a:p>
        </p:txBody>
      </p:sp>
      <p:sp>
        <p:nvSpPr>
          <p:cNvPr id="7" name="Slide Number Placeholder 6"/>
          <p:cNvSpPr>
            <a:spLocks noGrp="1"/>
          </p:cNvSpPr>
          <p:nvPr>
            <p:ph type="sldNum" sz="quarter" idx="12"/>
          </p:nvPr>
        </p:nvSpPr>
        <p:spPr>
          <a:xfrm>
            <a:off x="10469880" y="320040"/>
            <a:ext cx="914400" cy="320040"/>
          </a:xfrm>
        </p:spPr>
        <p:txBody>
          <a:bodyPr/>
          <a:lstStyle/>
          <a:p>
            <a:fld id="{787E6F30-40E4-1E4C-B933-71B70C6A1BEF}" type="slidenum">
              <a:rPr lang="en-US" smtClean="0"/>
              <a:t>‹#›</a:t>
            </a:fld>
            <a:endParaRPr lang="en-US"/>
          </a:p>
        </p:txBody>
      </p:sp>
    </p:spTree>
    <p:extLst>
      <p:ext uri="{BB962C8B-B14F-4D97-AF65-F5344CB8AC3E}">
        <p14:creationId xmlns:p14="http://schemas.microsoft.com/office/powerpoint/2010/main" val="2865248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90E8DD17-93E9-494B-A623-F29102F8AAAE}" type="datetimeFigureOut">
              <a:rPr lang="en-US" smtClean="0"/>
              <a:t>12/3/21</a:t>
            </a:fld>
            <a:endParaRPr lang="en-US"/>
          </a:p>
        </p:txBody>
      </p:sp>
      <p:sp>
        <p:nvSpPr>
          <p:cNvPr id="8" name="Footer Placeholder 7"/>
          <p:cNvSpPr>
            <a:spLocks noGrp="1"/>
          </p:cNvSpPr>
          <p:nvPr>
            <p:ph type="ftr" sz="quarter" idx="11"/>
          </p:nvPr>
        </p:nvSpPr>
        <p:spPr>
          <a:xfrm>
            <a:off x="804672" y="6227064"/>
            <a:ext cx="10588752" cy="320040"/>
          </a:xfrm>
        </p:spPr>
        <p:txBody>
          <a:bodyPr/>
          <a:lstStyle/>
          <a:p>
            <a:endParaRPr lang="en-US"/>
          </a:p>
        </p:txBody>
      </p:sp>
      <p:sp>
        <p:nvSpPr>
          <p:cNvPr id="9" name="Slide Number Placeholder 8"/>
          <p:cNvSpPr>
            <a:spLocks noGrp="1"/>
          </p:cNvSpPr>
          <p:nvPr>
            <p:ph type="sldNum" sz="quarter" idx="12"/>
          </p:nvPr>
        </p:nvSpPr>
        <p:spPr>
          <a:xfrm>
            <a:off x="10469880" y="320040"/>
            <a:ext cx="914400" cy="320040"/>
          </a:xfrm>
        </p:spPr>
        <p:txBody>
          <a:bodyPr/>
          <a:lstStyle/>
          <a:p>
            <a:fld id="{787E6F30-40E4-1E4C-B933-71B70C6A1BEF}" type="slidenum">
              <a:rPr lang="en-US" smtClean="0"/>
              <a:t>‹#›</a:t>
            </a:fld>
            <a:endParaRPr lang="en-US"/>
          </a:p>
        </p:txBody>
      </p:sp>
    </p:spTree>
    <p:extLst>
      <p:ext uri="{BB962C8B-B14F-4D97-AF65-F5344CB8AC3E}">
        <p14:creationId xmlns:p14="http://schemas.microsoft.com/office/powerpoint/2010/main" val="1636314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0E8DD17-93E9-494B-A623-F29102F8AAAE}" type="datetimeFigureOut">
              <a:rPr lang="en-US" smtClean="0"/>
              <a:t>12/3/21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7E6F30-40E4-1E4C-B933-71B70C6A1BEF}" type="slidenum">
              <a:rPr lang="en-US" smtClean="0"/>
              <a:t>‹#›</a:t>
            </a:fld>
            <a:endParaRPr lang="en-US"/>
          </a:p>
        </p:txBody>
      </p:sp>
    </p:spTree>
    <p:extLst>
      <p:ext uri="{BB962C8B-B14F-4D97-AF65-F5344CB8AC3E}">
        <p14:creationId xmlns:p14="http://schemas.microsoft.com/office/powerpoint/2010/main" val="3332981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90E8DD17-93E9-494B-A623-F29102F8AAAE}" type="datetimeFigureOut">
              <a:rPr lang="en-US" smtClean="0"/>
              <a:t>12/3/21</a:t>
            </a:fld>
            <a:endParaRPr lang="en-US"/>
          </a:p>
        </p:txBody>
      </p:sp>
      <p:sp>
        <p:nvSpPr>
          <p:cNvPr id="3" name="Footer Placeholder 2"/>
          <p:cNvSpPr>
            <a:spLocks noGrp="1"/>
          </p:cNvSpPr>
          <p:nvPr>
            <p:ph type="ftr" sz="quarter" idx="11"/>
          </p:nvPr>
        </p:nvSpPr>
        <p:spPr>
          <a:xfrm>
            <a:off x="804672" y="6227064"/>
            <a:ext cx="10588752" cy="320040"/>
          </a:xfrm>
        </p:spPr>
        <p:txBody>
          <a:bodyPr/>
          <a:lstStyle/>
          <a:p>
            <a:endParaRPr lang="en-US"/>
          </a:p>
        </p:txBody>
      </p:sp>
      <p:sp>
        <p:nvSpPr>
          <p:cNvPr id="4" name="Slide Number Placeholder 3"/>
          <p:cNvSpPr>
            <a:spLocks noGrp="1"/>
          </p:cNvSpPr>
          <p:nvPr>
            <p:ph type="sldNum" sz="quarter" idx="12"/>
          </p:nvPr>
        </p:nvSpPr>
        <p:spPr>
          <a:xfrm>
            <a:off x="10469880" y="320040"/>
            <a:ext cx="914400" cy="320040"/>
          </a:xfrm>
        </p:spPr>
        <p:txBody>
          <a:bodyPr/>
          <a:lstStyle/>
          <a:p>
            <a:fld id="{787E6F30-40E4-1E4C-B933-71B70C6A1BEF}" type="slidenum">
              <a:rPr lang="en-US" smtClean="0"/>
              <a:t>‹#›</a:t>
            </a:fld>
            <a:endParaRPr lang="en-US"/>
          </a:p>
        </p:txBody>
      </p:sp>
    </p:spTree>
    <p:extLst>
      <p:ext uri="{BB962C8B-B14F-4D97-AF65-F5344CB8AC3E}">
        <p14:creationId xmlns:p14="http://schemas.microsoft.com/office/powerpoint/2010/main" val="3492049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0E8DD17-93E9-494B-A623-F29102F8AAAE}" type="datetimeFigureOut">
              <a:rPr lang="en-US" smtClean="0"/>
              <a:t>12/3/21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7E6F30-40E4-1E4C-B933-71B70C6A1BEF}" type="slidenum">
              <a:rPr lang="en-US" smtClean="0"/>
              <a:t>‹#›</a:t>
            </a:fld>
            <a:endParaRPr lang="en-US"/>
          </a:p>
        </p:txBody>
      </p:sp>
    </p:spTree>
    <p:extLst>
      <p:ext uri="{BB962C8B-B14F-4D97-AF65-F5344CB8AC3E}">
        <p14:creationId xmlns:p14="http://schemas.microsoft.com/office/powerpoint/2010/main" val="12790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90E8DD17-93E9-494B-A623-F29102F8AAAE}" type="datetimeFigureOut">
              <a:rPr lang="en-US" smtClean="0"/>
              <a:t>12/3/21</a:t>
            </a:fld>
            <a:endParaRPr lang="en-US"/>
          </a:p>
        </p:txBody>
      </p:sp>
      <p:sp>
        <p:nvSpPr>
          <p:cNvPr id="6" name="Footer Placeholder 5"/>
          <p:cNvSpPr>
            <a:spLocks noGrp="1"/>
          </p:cNvSpPr>
          <p:nvPr>
            <p:ph type="ftr" sz="quarter" idx="11"/>
          </p:nvPr>
        </p:nvSpPr>
        <p:spPr>
          <a:xfrm>
            <a:off x="804672" y="6227064"/>
            <a:ext cx="5942203" cy="320040"/>
          </a:xfrm>
        </p:spPr>
        <p:txBody>
          <a:bodyPr/>
          <a:lstStyle/>
          <a:p>
            <a:endParaRPr lang="en-US"/>
          </a:p>
        </p:txBody>
      </p:sp>
      <p:sp>
        <p:nvSpPr>
          <p:cNvPr id="7" name="Slide Number Placeholder 6"/>
          <p:cNvSpPr>
            <a:spLocks noGrp="1"/>
          </p:cNvSpPr>
          <p:nvPr>
            <p:ph type="sldNum" sz="quarter" idx="12"/>
          </p:nvPr>
        </p:nvSpPr>
        <p:spPr>
          <a:xfrm>
            <a:off x="5828377" y="320040"/>
            <a:ext cx="914400" cy="320040"/>
          </a:xfrm>
        </p:spPr>
        <p:txBody>
          <a:bodyPr/>
          <a:lstStyle/>
          <a:p>
            <a:fld id="{787E6F30-40E4-1E4C-B933-71B70C6A1BEF}" type="slidenum">
              <a:rPr lang="en-US" smtClean="0"/>
              <a:t>‹#›</a:t>
            </a:fld>
            <a:endParaRPr lang="en-US"/>
          </a:p>
        </p:txBody>
      </p:sp>
    </p:spTree>
    <p:extLst>
      <p:ext uri="{BB962C8B-B14F-4D97-AF65-F5344CB8AC3E}">
        <p14:creationId xmlns:p14="http://schemas.microsoft.com/office/powerpoint/2010/main" val="3572293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90E8DD17-93E9-494B-A623-F29102F8AAAE}" type="datetimeFigureOut">
              <a:rPr lang="en-US" smtClean="0"/>
              <a:t>12/3/21</a:t>
            </a:fld>
            <a:endParaRPr lang="en-US"/>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787E6F30-40E4-1E4C-B933-71B70C6A1BEF}" type="slidenum">
              <a:rPr lang="en-US" smtClean="0"/>
              <a:t>‹#›</a:t>
            </a:fld>
            <a:endParaRPr lang="en-US"/>
          </a:p>
        </p:txBody>
      </p:sp>
    </p:spTree>
    <p:extLst>
      <p:ext uri="{BB962C8B-B14F-4D97-AF65-F5344CB8AC3E}">
        <p14:creationId xmlns:p14="http://schemas.microsoft.com/office/powerpoint/2010/main" val="20079772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mailto:danita.kelley@wku.edu" TargetMode="External"/><Relationship Id="rId3" Type="http://schemas.openxmlformats.org/officeDocument/2006/relationships/hyperlink" Target="mailto:leanne.coder@wku.edu" TargetMode="External"/><Relationship Id="rId7" Type="http://schemas.openxmlformats.org/officeDocument/2006/relationships/hyperlink" Target="mailto:rob.hale@wku.edu" TargetMode="External"/><Relationship Id="rId2" Type="http://schemas.openxmlformats.org/officeDocument/2006/relationships/hyperlink" Target="mailto:molly.kerby@wku.edu" TargetMode="External"/><Relationship Id="rId1" Type="http://schemas.openxmlformats.org/officeDocument/2006/relationships/slideLayout" Target="../slideLayouts/slideLayout9.xml"/><Relationship Id="rId6" Type="http://schemas.openxmlformats.org/officeDocument/2006/relationships/hyperlink" Target="mailto:jennifer.hanley@wku.edu" TargetMode="External"/><Relationship Id="rId11" Type="http://schemas.openxmlformats.org/officeDocument/2006/relationships/hyperlink" Target="mailto:stacy.wilson@wku.edu" TargetMode="External"/><Relationship Id="rId5" Type="http://schemas.openxmlformats.org/officeDocument/2006/relationships/hyperlink" Target="mailto:dennis.george@wku.edu" TargetMode="External"/><Relationship Id="rId10" Type="http://schemas.openxmlformats.org/officeDocument/2006/relationships/hyperlink" Target="mailto:merrall.price@wku.edu" TargetMode="External"/><Relationship Id="rId4" Type="http://schemas.openxmlformats.org/officeDocument/2006/relationships/hyperlink" Target="mailto:marko.dumancic@wku.edu" TargetMode="External"/><Relationship Id="rId9" Type="http://schemas.openxmlformats.org/officeDocument/2006/relationships/hyperlink" Target="mailto:laura.delancey@wku.ed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02E26-39B9-9247-92DD-95C4E84778F6}"/>
              </a:ext>
            </a:extLst>
          </p:cNvPr>
          <p:cNvSpPr>
            <a:spLocks noGrp="1"/>
          </p:cNvSpPr>
          <p:nvPr>
            <p:ph type="ctrTitle"/>
          </p:nvPr>
        </p:nvSpPr>
        <p:spPr>
          <a:xfrm>
            <a:off x="1524000" y="1712669"/>
            <a:ext cx="9144000" cy="2387600"/>
          </a:xfrm>
        </p:spPr>
        <p:txBody>
          <a:bodyPr/>
          <a:lstStyle/>
          <a:p>
            <a:r>
              <a:rPr lang="en-US" sz="4400" dirty="0"/>
              <a:t>Setting</a:t>
            </a:r>
            <a:r>
              <a:rPr lang="en-US" sz="4800" dirty="0"/>
              <a:t> </a:t>
            </a:r>
            <a:r>
              <a:rPr lang="en-US" sz="4400" dirty="0"/>
              <a:t>Assessment </a:t>
            </a:r>
            <a:br>
              <a:rPr lang="en-US" sz="4400" dirty="0"/>
            </a:br>
            <a:r>
              <a:rPr lang="en-US" sz="4400" dirty="0"/>
              <a:t>Meaningful Targets: </a:t>
            </a:r>
            <a:br>
              <a:rPr lang="en-US" sz="4400" dirty="0"/>
            </a:br>
            <a:r>
              <a:rPr lang="en-US" sz="4400" dirty="0"/>
              <a:t>It’s not just a guessing game</a:t>
            </a:r>
          </a:p>
        </p:txBody>
      </p:sp>
    </p:spTree>
    <p:extLst>
      <p:ext uri="{BB962C8B-B14F-4D97-AF65-F5344CB8AC3E}">
        <p14:creationId xmlns:p14="http://schemas.microsoft.com/office/powerpoint/2010/main" val="352744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964CEA7-C472-5F4D-B882-0E9A2211A90E}"/>
              </a:ext>
            </a:extLst>
          </p:cNvPr>
          <p:cNvSpPr>
            <a:spLocks noGrp="1"/>
          </p:cNvSpPr>
          <p:nvPr>
            <p:ph type="title"/>
          </p:nvPr>
        </p:nvSpPr>
        <p:spPr/>
        <p:txBody>
          <a:bodyPr/>
          <a:lstStyle/>
          <a:p>
            <a:r>
              <a:rPr lang="en-US" dirty="0"/>
              <a:t>If you need help…</a:t>
            </a:r>
          </a:p>
        </p:txBody>
      </p:sp>
      <p:sp>
        <p:nvSpPr>
          <p:cNvPr id="4" name="Text Placeholder 3">
            <a:extLst>
              <a:ext uri="{FF2B5EF4-FFF2-40B4-BE49-F238E27FC236}">
                <a16:creationId xmlns:a16="http://schemas.microsoft.com/office/drawing/2014/main" id="{FBD2B1CC-B8B3-414E-ADF1-24B5683FFCC2}"/>
              </a:ext>
            </a:extLst>
          </p:cNvPr>
          <p:cNvSpPr>
            <a:spLocks noGrp="1"/>
          </p:cNvSpPr>
          <p:nvPr>
            <p:ph type="body" sz="half" idx="2"/>
          </p:nvPr>
        </p:nvSpPr>
        <p:spPr/>
        <p:txBody>
          <a:bodyPr/>
          <a:lstStyle/>
          <a:p>
            <a:r>
              <a:rPr lang="en-US" dirty="0"/>
              <a:t>Contact your assessment rep on the ASL committee – or any other member! We are all here to help…</a:t>
            </a:r>
          </a:p>
        </p:txBody>
      </p:sp>
      <p:sp>
        <p:nvSpPr>
          <p:cNvPr id="5" name="TextBox 4">
            <a:extLst>
              <a:ext uri="{FF2B5EF4-FFF2-40B4-BE49-F238E27FC236}">
                <a16:creationId xmlns:a16="http://schemas.microsoft.com/office/drawing/2014/main" id="{118ED9BE-285E-684F-A079-E813689DAE6A}"/>
              </a:ext>
            </a:extLst>
          </p:cNvPr>
          <p:cNvSpPr txBox="1"/>
          <p:nvPr/>
        </p:nvSpPr>
        <p:spPr>
          <a:xfrm>
            <a:off x="7076661" y="529683"/>
            <a:ext cx="4731026" cy="5909310"/>
          </a:xfrm>
          <a:prstGeom prst="rect">
            <a:avLst/>
          </a:prstGeom>
          <a:noFill/>
        </p:spPr>
        <p:txBody>
          <a:bodyPr wrap="square" rtlCol="0">
            <a:spAutoFit/>
          </a:bodyPr>
          <a:lstStyle/>
          <a:p>
            <a:r>
              <a:rPr lang="en-US" u="sng" dirty="0">
                <a:hlinkClick r:id="rId2"/>
              </a:rPr>
              <a:t>Molly Kerby</a:t>
            </a:r>
            <a:r>
              <a:rPr lang="en-US" dirty="0"/>
              <a:t> (ASL Chair), </a:t>
            </a:r>
            <a:r>
              <a:rPr lang="en-US" i="1" dirty="0"/>
              <a:t>Assistant Provost for Institutional Effectiveness</a:t>
            </a:r>
            <a:endParaRPr lang="en-US" dirty="0"/>
          </a:p>
          <a:p>
            <a:r>
              <a:rPr lang="en-US" u="sng" dirty="0">
                <a:hlinkClick r:id="rId3"/>
              </a:rPr>
              <a:t>LeAnne Coder</a:t>
            </a:r>
            <a:r>
              <a:rPr lang="en-US" dirty="0"/>
              <a:t>, </a:t>
            </a:r>
            <a:r>
              <a:rPr lang="en-US" i="1" dirty="0"/>
              <a:t>Gordon Ford College of Business</a:t>
            </a:r>
            <a:endParaRPr lang="en-US" dirty="0"/>
          </a:p>
          <a:p>
            <a:r>
              <a:rPr lang="en-US" u="sng" dirty="0">
                <a:hlinkClick r:id="rId4"/>
              </a:rPr>
              <a:t>Marko Dumanćič</a:t>
            </a:r>
            <a:r>
              <a:rPr lang="en-US" dirty="0"/>
              <a:t>, </a:t>
            </a:r>
            <a:r>
              <a:rPr lang="en-US" i="1" dirty="0"/>
              <a:t>Director for the Center for Innovative Teaching &amp; Learning</a:t>
            </a:r>
            <a:endParaRPr lang="en-US" b="1" dirty="0"/>
          </a:p>
          <a:p>
            <a:r>
              <a:rPr lang="en-US" u="sng" dirty="0">
                <a:hlinkClick r:id="rId5"/>
              </a:rPr>
              <a:t>Dennis George</a:t>
            </a:r>
            <a:r>
              <a:rPr lang="en-US" dirty="0"/>
              <a:t>, </a:t>
            </a:r>
            <a:r>
              <a:rPr lang="en-US" i="1" dirty="0"/>
              <a:t>College of Education &amp; Behavioral Sciences</a:t>
            </a:r>
            <a:endParaRPr lang="en-US" dirty="0"/>
          </a:p>
          <a:p>
            <a:r>
              <a:rPr lang="en-US" u="sng" dirty="0">
                <a:hlinkClick r:id="rId6"/>
              </a:rPr>
              <a:t>Jennifer Hanley</a:t>
            </a:r>
            <a:r>
              <a:rPr lang="en-US" dirty="0"/>
              <a:t>, </a:t>
            </a:r>
            <a:r>
              <a:rPr lang="en-US" i="1" dirty="0"/>
              <a:t>Co-director Colonnade Program</a:t>
            </a:r>
            <a:endParaRPr lang="en-US" dirty="0"/>
          </a:p>
          <a:p>
            <a:r>
              <a:rPr lang="en-US" u="sng" dirty="0">
                <a:hlinkClick r:id="rId7"/>
              </a:rPr>
              <a:t>Rob Hale</a:t>
            </a:r>
            <a:r>
              <a:rPr lang="en-US" dirty="0"/>
              <a:t>, (ASL SACSCOC Liaison), </a:t>
            </a:r>
            <a:r>
              <a:rPr lang="en-US" i="1" dirty="0"/>
              <a:t>Associate Provost for Faculty &amp; Academic Excellence</a:t>
            </a:r>
            <a:r>
              <a:rPr lang="en-US" dirty="0"/>
              <a:t> </a:t>
            </a:r>
            <a:endParaRPr lang="en-US" b="1" dirty="0"/>
          </a:p>
          <a:p>
            <a:r>
              <a:rPr lang="en-US" u="sng" dirty="0">
                <a:hlinkClick r:id="rId8"/>
              </a:rPr>
              <a:t>Danita Kelley</a:t>
            </a:r>
            <a:r>
              <a:rPr lang="en-US" dirty="0"/>
              <a:t>, </a:t>
            </a:r>
            <a:r>
              <a:rPr lang="en-US" i="1" dirty="0"/>
              <a:t>College of Health &amp; Human Services</a:t>
            </a:r>
            <a:endParaRPr lang="en-US" dirty="0"/>
          </a:p>
          <a:p>
            <a:r>
              <a:rPr lang="en-US" u="sng" dirty="0">
                <a:hlinkClick r:id="rId9"/>
              </a:rPr>
              <a:t>Laura </a:t>
            </a:r>
            <a:r>
              <a:rPr lang="en-US" u="sng" dirty="0" err="1">
                <a:hlinkClick r:id="rId9"/>
              </a:rPr>
              <a:t>DeLancey</a:t>
            </a:r>
            <a:r>
              <a:rPr lang="en-US" dirty="0"/>
              <a:t>, </a:t>
            </a:r>
            <a:r>
              <a:rPr lang="en-US" i="1" dirty="0"/>
              <a:t>University Libraries</a:t>
            </a:r>
            <a:endParaRPr lang="en-US" dirty="0"/>
          </a:p>
          <a:p>
            <a:r>
              <a:rPr lang="en-US" u="sng" dirty="0">
                <a:hlinkClick r:id="rId10"/>
              </a:rPr>
              <a:t>Merrall Price</a:t>
            </a:r>
            <a:r>
              <a:rPr lang="en-US" dirty="0"/>
              <a:t>, </a:t>
            </a:r>
            <a:r>
              <a:rPr lang="en-US" i="1" dirty="0"/>
              <a:t>Potter College of Arts &amp; Letters</a:t>
            </a:r>
            <a:endParaRPr lang="en-US" dirty="0"/>
          </a:p>
          <a:p>
            <a:r>
              <a:rPr lang="en-US" u="sng" dirty="0">
                <a:hlinkClick r:id="rId11"/>
              </a:rPr>
              <a:t>Stacy Wilson</a:t>
            </a:r>
            <a:r>
              <a:rPr lang="en-US" dirty="0"/>
              <a:t>, </a:t>
            </a:r>
            <a:r>
              <a:rPr lang="en-US" i="1" dirty="0"/>
              <a:t>Ogden College of Science &amp; Engineering</a:t>
            </a:r>
            <a:endParaRPr lang="en-US" dirty="0"/>
          </a:p>
          <a:p>
            <a:endParaRPr lang="en-US" dirty="0"/>
          </a:p>
        </p:txBody>
      </p:sp>
    </p:spTree>
    <p:extLst>
      <p:ext uri="{BB962C8B-B14F-4D97-AF65-F5344CB8AC3E}">
        <p14:creationId xmlns:p14="http://schemas.microsoft.com/office/powerpoint/2010/main" val="3036686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DE959CF-B56B-0140-AE07-205781CA6F46}"/>
              </a:ext>
            </a:extLst>
          </p:cNvPr>
          <p:cNvSpPr/>
          <p:nvPr/>
        </p:nvSpPr>
        <p:spPr>
          <a:xfrm>
            <a:off x="1066800" y="6404374"/>
            <a:ext cx="8991600" cy="246221"/>
          </a:xfrm>
          <a:prstGeom prst="rect">
            <a:avLst/>
          </a:prstGeom>
        </p:spPr>
        <p:txBody>
          <a:bodyPr wrap="square">
            <a:spAutoFit/>
          </a:bodyPr>
          <a:lstStyle/>
          <a:p>
            <a:r>
              <a:rPr lang="en-US" sz="1000" dirty="0"/>
              <a:t>https://</a:t>
            </a:r>
            <a:r>
              <a:rPr lang="en-US" sz="1000" dirty="0" err="1"/>
              <a:t>www.gallaudet.edu</a:t>
            </a:r>
            <a:r>
              <a:rPr lang="en-US" sz="1000" dirty="0"/>
              <a:t>/accreditation-certification-and-licensure/assessment/assessment-of-student-learning/instructions-and-examples/setting-performance-targets</a:t>
            </a:r>
          </a:p>
        </p:txBody>
      </p:sp>
      <p:sp>
        <p:nvSpPr>
          <p:cNvPr id="7" name="Title 6">
            <a:extLst>
              <a:ext uri="{FF2B5EF4-FFF2-40B4-BE49-F238E27FC236}">
                <a16:creationId xmlns:a16="http://schemas.microsoft.com/office/drawing/2014/main" id="{2CE14409-DAFD-9F40-8156-F5348B5C12C7}"/>
              </a:ext>
            </a:extLst>
          </p:cNvPr>
          <p:cNvSpPr>
            <a:spLocks noGrp="1"/>
          </p:cNvSpPr>
          <p:nvPr>
            <p:ph type="title"/>
          </p:nvPr>
        </p:nvSpPr>
        <p:spPr/>
        <p:txBody>
          <a:bodyPr/>
          <a:lstStyle/>
          <a:p>
            <a:r>
              <a:rPr lang="en-US" dirty="0"/>
              <a:t>It’s not a guessing game;</a:t>
            </a:r>
          </a:p>
        </p:txBody>
      </p:sp>
      <p:sp>
        <p:nvSpPr>
          <p:cNvPr id="8" name="Content Placeholder 7">
            <a:extLst>
              <a:ext uri="{FF2B5EF4-FFF2-40B4-BE49-F238E27FC236}">
                <a16:creationId xmlns:a16="http://schemas.microsoft.com/office/drawing/2014/main" id="{7F7479B1-6788-AE48-9929-0921390BD817}"/>
              </a:ext>
            </a:extLst>
          </p:cNvPr>
          <p:cNvSpPr>
            <a:spLocks noGrp="1"/>
          </p:cNvSpPr>
          <p:nvPr>
            <p:ph idx="1"/>
          </p:nvPr>
        </p:nvSpPr>
        <p:spPr>
          <a:xfrm>
            <a:off x="5028334" y="663661"/>
            <a:ext cx="6275035" cy="5249940"/>
          </a:xfrm>
        </p:spPr>
        <p:txBody>
          <a:bodyPr/>
          <a:lstStyle/>
          <a:p>
            <a:r>
              <a:rPr lang="en-US" dirty="0">
                <a:latin typeface="Andale Mono" panose="020B0509000000000004" pitchFamily="49" charset="0"/>
                <a:cs typeface="Apple Chancery" panose="03020702040506060504" pitchFamily="66" charset="-79"/>
              </a:rPr>
              <a:t>“Setting a target is not about </a:t>
            </a:r>
            <a:r>
              <a:rPr lang="en-US" b="1" i="1" u="sng" dirty="0">
                <a:latin typeface="Andale Mono" panose="020B0509000000000004" pitchFamily="49" charset="0"/>
                <a:cs typeface="Apple Chancery" panose="03020702040506060504" pitchFamily="66" charset="-79"/>
              </a:rPr>
              <a:t>guessing</a:t>
            </a:r>
            <a:r>
              <a:rPr lang="en-US" dirty="0">
                <a:latin typeface="Andale Mono" panose="020B0509000000000004" pitchFamily="49" charset="0"/>
                <a:cs typeface="Apple Chancery" panose="03020702040506060504" pitchFamily="66" charset="-79"/>
              </a:rPr>
              <a:t> what you can achieve. It involves knowing where you are now, what you are trying to achieve, and determining challenging but realistic amounts of improvement needed to get there” ~ </a:t>
            </a:r>
            <a:r>
              <a:rPr lang="en-US" sz="1200" dirty="0">
                <a:latin typeface="Andale Mono" panose="020B0509000000000004" pitchFamily="49" charset="0"/>
                <a:cs typeface="Apple Chancery" panose="03020702040506060504" pitchFamily="66" charset="-79"/>
              </a:rPr>
              <a:t>Gallaudet University</a:t>
            </a:r>
            <a:endParaRPr lang="en-US" dirty="0"/>
          </a:p>
        </p:txBody>
      </p:sp>
      <p:sp>
        <p:nvSpPr>
          <p:cNvPr id="9" name="Text Placeholder 8">
            <a:extLst>
              <a:ext uri="{FF2B5EF4-FFF2-40B4-BE49-F238E27FC236}">
                <a16:creationId xmlns:a16="http://schemas.microsoft.com/office/drawing/2014/main" id="{7D16881D-4F6B-F04B-BB1F-27C26950ADBA}"/>
              </a:ext>
            </a:extLst>
          </p:cNvPr>
          <p:cNvSpPr>
            <a:spLocks noGrp="1"/>
          </p:cNvSpPr>
          <p:nvPr>
            <p:ph type="body" sz="half" idx="2"/>
          </p:nvPr>
        </p:nvSpPr>
        <p:spPr/>
        <p:txBody>
          <a:bodyPr/>
          <a:lstStyle/>
          <a:p>
            <a:r>
              <a:rPr lang="en-US" dirty="0"/>
              <a:t>It’s a thoughtful process!</a:t>
            </a:r>
          </a:p>
        </p:txBody>
      </p:sp>
    </p:spTree>
    <p:extLst>
      <p:ext uri="{BB962C8B-B14F-4D97-AF65-F5344CB8AC3E}">
        <p14:creationId xmlns:p14="http://schemas.microsoft.com/office/powerpoint/2010/main" val="3103566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37B6E-F004-7244-A2AF-32EA3CE1D418}"/>
              </a:ext>
            </a:extLst>
          </p:cNvPr>
          <p:cNvSpPr>
            <a:spLocks noGrp="1"/>
          </p:cNvSpPr>
          <p:nvPr>
            <p:ph type="title"/>
          </p:nvPr>
        </p:nvSpPr>
        <p:spPr/>
        <p:txBody>
          <a:bodyPr/>
          <a:lstStyle/>
          <a:p>
            <a:r>
              <a:rPr lang="en-US" dirty="0"/>
              <a:t>Setting Reasonable Targets</a:t>
            </a:r>
          </a:p>
        </p:txBody>
      </p:sp>
      <p:sp>
        <p:nvSpPr>
          <p:cNvPr id="3" name="Content Placeholder 2">
            <a:extLst>
              <a:ext uri="{FF2B5EF4-FFF2-40B4-BE49-F238E27FC236}">
                <a16:creationId xmlns:a16="http://schemas.microsoft.com/office/drawing/2014/main" id="{481E7823-83C1-AB44-BAAD-850BAC48F0F3}"/>
              </a:ext>
            </a:extLst>
          </p:cNvPr>
          <p:cNvSpPr>
            <a:spLocks noGrp="1"/>
          </p:cNvSpPr>
          <p:nvPr>
            <p:ph idx="1"/>
          </p:nvPr>
        </p:nvSpPr>
        <p:spPr>
          <a:xfrm>
            <a:off x="4783872" y="1690688"/>
            <a:ext cx="6620107" cy="4351338"/>
          </a:xfrm>
        </p:spPr>
        <p:txBody>
          <a:bodyPr/>
          <a:lstStyle/>
          <a:p>
            <a:r>
              <a:rPr lang="en-US" dirty="0"/>
              <a:t>Establishing target percentages allows faculty to determine whether the program has successfully produced student learning. The most important stage in establishing targets is to consider the level of performance that will allow program faculty to confidently determine students are achieving the intended outcomes. Consider the following questions.</a:t>
            </a:r>
          </a:p>
          <a:p>
            <a:pPr lvl="1"/>
            <a:r>
              <a:rPr lang="en-US" dirty="0"/>
              <a:t>What is acceptable evidence of understanding?</a:t>
            </a:r>
          </a:p>
          <a:p>
            <a:pPr lvl="1"/>
            <a:r>
              <a:rPr lang="en-US" dirty="0"/>
              <a:t>What is acceptable evidence of demonstration?</a:t>
            </a:r>
          </a:p>
          <a:p>
            <a:pPr lvl="1"/>
            <a:r>
              <a:rPr lang="en-US" dirty="0"/>
              <a:t>What specific characteristics of mastery do you expect? </a:t>
            </a:r>
            <a:r>
              <a:rPr lang="en-US" i="1" dirty="0"/>
              <a:t>What does mastery look or sound like?  </a:t>
            </a:r>
            <a:r>
              <a:rPr lang="en-US" dirty="0"/>
              <a:t>​​​​​​</a:t>
            </a:r>
          </a:p>
          <a:p>
            <a:endParaRPr lang="en-US" dirty="0"/>
          </a:p>
        </p:txBody>
      </p:sp>
      <p:sp>
        <p:nvSpPr>
          <p:cNvPr id="4" name="TextBox 3">
            <a:extLst>
              <a:ext uri="{FF2B5EF4-FFF2-40B4-BE49-F238E27FC236}">
                <a16:creationId xmlns:a16="http://schemas.microsoft.com/office/drawing/2014/main" id="{410E22BD-3969-124E-9031-8064BB26A254}"/>
              </a:ext>
            </a:extLst>
          </p:cNvPr>
          <p:cNvSpPr txBox="1"/>
          <p:nvPr/>
        </p:nvSpPr>
        <p:spPr>
          <a:xfrm>
            <a:off x="262053" y="6406375"/>
            <a:ext cx="5659244" cy="276999"/>
          </a:xfrm>
          <a:prstGeom prst="rect">
            <a:avLst/>
          </a:prstGeom>
          <a:noFill/>
        </p:spPr>
        <p:txBody>
          <a:bodyPr wrap="square" rtlCol="0">
            <a:spAutoFit/>
          </a:bodyPr>
          <a:lstStyle/>
          <a:p>
            <a:r>
              <a:rPr lang="en-US" sz="1200" dirty="0"/>
              <a:t>https://</a:t>
            </a:r>
            <a:r>
              <a:rPr lang="en-US" sz="1200" dirty="0" err="1"/>
              <a:t>assessment.ucdavis.edu</a:t>
            </a:r>
            <a:r>
              <a:rPr lang="en-US" sz="1200" dirty="0"/>
              <a:t>/get-curious/standards-and-targets</a:t>
            </a:r>
          </a:p>
        </p:txBody>
      </p:sp>
    </p:spTree>
    <p:extLst>
      <p:ext uri="{BB962C8B-B14F-4D97-AF65-F5344CB8AC3E}">
        <p14:creationId xmlns:p14="http://schemas.microsoft.com/office/powerpoint/2010/main" val="1903523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BFB1F8-0D92-BB49-A668-89018650FBF6}"/>
              </a:ext>
            </a:extLst>
          </p:cNvPr>
          <p:cNvSpPr/>
          <p:nvPr/>
        </p:nvSpPr>
        <p:spPr>
          <a:xfrm>
            <a:off x="820612" y="796491"/>
            <a:ext cx="10632833" cy="1261884"/>
          </a:xfrm>
          <a:prstGeom prst="rect">
            <a:avLst/>
          </a:prstGeom>
        </p:spPr>
        <p:txBody>
          <a:bodyPr wrap="square">
            <a:spAutoFit/>
          </a:bodyPr>
          <a:lstStyle/>
          <a:p>
            <a:r>
              <a:rPr lang="en-US" sz="2000" b="1" dirty="0"/>
              <a:t>Set Rigorous But Achievable Targets</a:t>
            </a:r>
          </a:p>
          <a:p>
            <a:endParaRPr lang="en-US" sz="2000" b="1" dirty="0"/>
          </a:p>
          <a:p>
            <a:r>
              <a:rPr lang="en-US" dirty="0"/>
              <a:t>If you have a small amount of data you can prepare it by hand. Otherwise, you will probably want to enter the results into a computer to make them easier to summarize and analyze.</a:t>
            </a:r>
          </a:p>
        </p:txBody>
      </p:sp>
      <p:graphicFrame>
        <p:nvGraphicFramePr>
          <p:cNvPr id="5" name="Table 4">
            <a:extLst>
              <a:ext uri="{FF2B5EF4-FFF2-40B4-BE49-F238E27FC236}">
                <a16:creationId xmlns:a16="http://schemas.microsoft.com/office/drawing/2014/main" id="{263E73E5-2D2A-6B4E-A5F7-A0AB2F154302}"/>
              </a:ext>
            </a:extLst>
          </p:cNvPr>
          <p:cNvGraphicFramePr>
            <a:graphicFrameLocks noGrp="1"/>
          </p:cNvGraphicFramePr>
          <p:nvPr>
            <p:extLst>
              <p:ext uri="{D42A27DB-BD31-4B8C-83A1-F6EECF244321}">
                <p14:modId xmlns:p14="http://schemas.microsoft.com/office/powerpoint/2010/main" val="2434031388"/>
              </p:ext>
            </p:extLst>
          </p:nvPr>
        </p:nvGraphicFramePr>
        <p:xfrm>
          <a:off x="1972405" y="2497016"/>
          <a:ext cx="4164624" cy="2719754"/>
        </p:xfrm>
        <a:graphic>
          <a:graphicData uri="http://schemas.openxmlformats.org/drawingml/2006/table">
            <a:tbl>
              <a:tblPr/>
              <a:tblGrid>
                <a:gridCol w="4164624">
                  <a:extLst>
                    <a:ext uri="{9D8B030D-6E8A-4147-A177-3AD203B41FA5}">
                      <a16:colId xmlns:a16="http://schemas.microsoft.com/office/drawing/2014/main" val="1663710834"/>
                    </a:ext>
                  </a:extLst>
                </a:gridCol>
              </a:tblGrid>
              <a:tr h="689184">
                <a:tc>
                  <a:txBody>
                    <a:bodyPr/>
                    <a:lstStyle/>
                    <a:p>
                      <a:endParaRPr lang="en-US"/>
                    </a:p>
                  </a:txBody>
                  <a:tcPr anchor="ctr">
                    <a:lnL>
                      <a:noFill/>
                    </a:lnL>
                    <a:lnR>
                      <a:noFill/>
                    </a:lnR>
                    <a:lnT>
                      <a:noFill/>
                    </a:lnT>
                    <a:lnB>
                      <a:noFill/>
                    </a:lnB>
                  </a:tcPr>
                </a:tc>
                <a:extLst>
                  <a:ext uri="{0D108BD9-81ED-4DB2-BD59-A6C34878D82A}">
                    <a16:rowId xmlns:a16="http://schemas.microsoft.com/office/drawing/2014/main" val="592817500"/>
                  </a:ext>
                </a:extLst>
              </a:tr>
              <a:tr h="2030570">
                <a:tc>
                  <a:txBody>
                    <a:bodyPr/>
                    <a:lstStyle/>
                    <a:p>
                      <a:endParaRPr lang="en-US" dirty="0"/>
                    </a:p>
                  </a:txBody>
                  <a:tcPr anchor="ctr">
                    <a:lnL>
                      <a:noFill/>
                    </a:lnL>
                    <a:lnR>
                      <a:noFill/>
                    </a:lnR>
                    <a:lnT>
                      <a:noFill/>
                    </a:lnT>
                    <a:lnB>
                      <a:noFill/>
                    </a:lnB>
                  </a:tcPr>
                </a:tc>
                <a:extLst>
                  <a:ext uri="{0D108BD9-81ED-4DB2-BD59-A6C34878D82A}">
                    <a16:rowId xmlns:a16="http://schemas.microsoft.com/office/drawing/2014/main" val="1687196594"/>
                  </a:ext>
                </a:extLst>
              </a:tr>
            </a:tbl>
          </a:graphicData>
        </a:graphic>
      </p:graphicFrame>
      <p:graphicFrame>
        <p:nvGraphicFramePr>
          <p:cNvPr id="7" name="Table 6">
            <a:extLst>
              <a:ext uri="{FF2B5EF4-FFF2-40B4-BE49-F238E27FC236}">
                <a16:creationId xmlns:a16="http://schemas.microsoft.com/office/drawing/2014/main" id="{033A7059-F89F-954E-B89C-68603F9989D7}"/>
              </a:ext>
            </a:extLst>
          </p:cNvPr>
          <p:cNvGraphicFramePr>
            <a:graphicFrameLocks noGrp="1"/>
          </p:cNvGraphicFramePr>
          <p:nvPr>
            <p:extLst>
              <p:ext uri="{D42A27DB-BD31-4B8C-83A1-F6EECF244321}">
                <p14:modId xmlns:p14="http://schemas.microsoft.com/office/powerpoint/2010/main" val="268015565"/>
              </p:ext>
            </p:extLst>
          </p:nvPr>
        </p:nvGraphicFramePr>
        <p:xfrm>
          <a:off x="869460" y="2356340"/>
          <a:ext cx="10535138" cy="3299071"/>
        </p:xfrm>
        <a:graphic>
          <a:graphicData uri="http://schemas.openxmlformats.org/drawingml/2006/table">
            <a:tbl>
              <a:tblPr firstRow="1" bandRow="1">
                <a:tableStyleId>{5C22544A-7EE6-4342-B048-85BDC9FD1C3A}</a:tableStyleId>
              </a:tblPr>
              <a:tblGrid>
                <a:gridCol w="5267569">
                  <a:extLst>
                    <a:ext uri="{9D8B030D-6E8A-4147-A177-3AD203B41FA5}">
                      <a16:colId xmlns:a16="http://schemas.microsoft.com/office/drawing/2014/main" val="3130535577"/>
                    </a:ext>
                  </a:extLst>
                </a:gridCol>
                <a:gridCol w="5267569">
                  <a:extLst>
                    <a:ext uri="{9D8B030D-6E8A-4147-A177-3AD203B41FA5}">
                      <a16:colId xmlns:a16="http://schemas.microsoft.com/office/drawing/2014/main" val="393983670"/>
                    </a:ext>
                  </a:extLst>
                </a:gridCol>
              </a:tblGrid>
              <a:tr h="6986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Definition</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Characteristics</a:t>
                      </a:r>
                    </a:p>
                    <a:p>
                      <a:endParaRPr lang="en-US" dirty="0"/>
                    </a:p>
                  </a:txBody>
                  <a:tcPr/>
                </a:tc>
                <a:extLst>
                  <a:ext uri="{0D108BD9-81ED-4DB2-BD59-A6C34878D82A}">
                    <a16:rowId xmlns:a16="http://schemas.microsoft.com/office/drawing/2014/main" val="1981567588"/>
                  </a:ext>
                </a:extLst>
              </a:tr>
              <a:tr h="404760">
                <a:tc>
                  <a:txBody>
                    <a:bodyPr/>
                    <a:lstStyle/>
                    <a:p>
                      <a:endParaRPr lang="en-US" dirty="0"/>
                    </a:p>
                  </a:txBody>
                  <a:tcPr anchor="ctr"/>
                </a:tc>
                <a:tc>
                  <a:txBody>
                    <a:bodyPr/>
                    <a:lstStyle/>
                    <a:p>
                      <a:endParaRPr lang="en-US" dirty="0"/>
                    </a:p>
                  </a:txBody>
                  <a:tcPr anchor="ctr"/>
                </a:tc>
                <a:extLst>
                  <a:ext uri="{0D108BD9-81ED-4DB2-BD59-A6C34878D82A}">
                    <a16:rowId xmlns:a16="http://schemas.microsoft.com/office/drawing/2014/main" val="3867327804"/>
                  </a:ext>
                </a:extLst>
              </a:tr>
              <a:tr h="2195684">
                <a:tc>
                  <a:txBody>
                    <a:bodyPr/>
                    <a:lstStyle/>
                    <a:p>
                      <a:r>
                        <a:rPr lang="en-US" b="1" dirty="0"/>
                        <a:t>Targets: </a:t>
                      </a:r>
                      <a:r>
                        <a:rPr lang="en-US" dirty="0"/>
                        <a:t>the desired level of performance you want to see, as measured by indicators, that represents success at achieving your outcome.</a:t>
                      </a:r>
                    </a:p>
                    <a:p>
                      <a:endParaRPr lang="en-US" b="1" dirty="0"/>
                    </a:p>
                    <a:p>
                      <a:r>
                        <a:rPr lang="en-US" b="1" dirty="0"/>
                        <a:t>Stretch Target:</a:t>
                      </a:r>
                      <a:r>
                        <a:rPr lang="en-US" dirty="0"/>
                        <a:t> challenging but realistic target should be able to reach with some effort</a:t>
                      </a:r>
                    </a:p>
                  </a:txBody>
                  <a:tcPr anchor="ctr"/>
                </a:tc>
                <a:tc>
                  <a:txBody>
                    <a:bodyPr/>
                    <a:lstStyle/>
                    <a:p>
                      <a:pPr>
                        <a:buFont typeface="Arial" panose="020B0604020202020204" pitchFamily="34" charset="0"/>
                        <a:buChar char="•"/>
                      </a:pPr>
                      <a:r>
                        <a:rPr lang="en-US" b="1" dirty="0"/>
                        <a:t> S</a:t>
                      </a:r>
                      <a:r>
                        <a:rPr lang="en-US" dirty="0"/>
                        <a:t>pecific: what you plan to achieve is clear</a:t>
                      </a:r>
                    </a:p>
                    <a:p>
                      <a:pPr>
                        <a:buFont typeface="Arial" panose="020B0604020202020204" pitchFamily="34" charset="0"/>
                        <a:buChar char="•"/>
                      </a:pPr>
                      <a:r>
                        <a:rPr lang="en-US" b="1" dirty="0"/>
                        <a:t> M</a:t>
                      </a:r>
                      <a:r>
                        <a:rPr lang="en-US" dirty="0"/>
                        <a:t>easurable: there is a way to determine whether or not you have achieved it</a:t>
                      </a:r>
                    </a:p>
                    <a:p>
                      <a:pPr>
                        <a:buFont typeface="Arial" panose="020B0604020202020204" pitchFamily="34" charset="0"/>
                        <a:buChar char="•"/>
                      </a:pPr>
                      <a:r>
                        <a:rPr lang="en-US" b="1" dirty="0"/>
                        <a:t> A</a:t>
                      </a:r>
                      <a:r>
                        <a:rPr lang="en-US" dirty="0"/>
                        <a:t>chievable</a:t>
                      </a:r>
                    </a:p>
                    <a:p>
                      <a:pPr>
                        <a:buFont typeface="Arial" panose="020B0604020202020204" pitchFamily="34" charset="0"/>
                        <a:buChar char="•"/>
                      </a:pPr>
                      <a:r>
                        <a:rPr lang="en-US" b="1" dirty="0"/>
                        <a:t> R</a:t>
                      </a:r>
                      <a:r>
                        <a:rPr lang="en-US" dirty="0"/>
                        <a:t>igorous</a:t>
                      </a:r>
                    </a:p>
                    <a:p>
                      <a:pPr>
                        <a:buFont typeface="Arial" panose="020B0604020202020204" pitchFamily="34" charset="0"/>
                        <a:buChar char="•"/>
                      </a:pPr>
                      <a:r>
                        <a:rPr lang="en-US" b="1" dirty="0"/>
                        <a:t> T</a:t>
                      </a:r>
                      <a:r>
                        <a:rPr lang="en-US" dirty="0"/>
                        <a:t>imeframe is specified</a:t>
                      </a:r>
                    </a:p>
                  </a:txBody>
                  <a:tcPr anchor="ctr"/>
                </a:tc>
                <a:extLst>
                  <a:ext uri="{0D108BD9-81ED-4DB2-BD59-A6C34878D82A}">
                    <a16:rowId xmlns:a16="http://schemas.microsoft.com/office/drawing/2014/main" val="1586370707"/>
                  </a:ext>
                </a:extLst>
              </a:tr>
            </a:tbl>
          </a:graphicData>
        </a:graphic>
      </p:graphicFrame>
    </p:spTree>
    <p:extLst>
      <p:ext uri="{BB962C8B-B14F-4D97-AF65-F5344CB8AC3E}">
        <p14:creationId xmlns:p14="http://schemas.microsoft.com/office/powerpoint/2010/main" val="2381233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456B0BC-AC86-C340-BEBE-F09F7DC0669D}"/>
              </a:ext>
            </a:extLst>
          </p:cNvPr>
          <p:cNvSpPr/>
          <p:nvPr/>
        </p:nvSpPr>
        <p:spPr>
          <a:xfrm>
            <a:off x="908538" y="709702"/>
            <a:ext cx="10374923" cy="1231106"/>
          </a:xfrm>
          <a:prstGeom prst="rect">
            <a:avLst/>
          </a:prstGeom>
        </p:spPr>
        <p:txBody>
          <a:bodyPr wrap="square">
            <a:spAutoFit/>
          </a:bodyPr>
          <a:lstStyle/>
          <a:p>
            <a:r>
              <a:rPr lang="en-US" sz="2000" b="1" dirty="0"/>
              <a:t>Method 1 — Use Historical Data</a:t>
            </a:r>
          </a:p>
          <a:p>
            <a:endParaRPr lang="en-US" b="1" dirty="0"/>
          </a:p>
          <a:p>
            <a:r>
              <a:rPr lang="en-US" dirty="0"/>
              <a:t>It can be helpful to use data that your unit has already gathered to establish a baseline, or starting point, for your target.</a:t>
            </a:r>
          </a:p>
        </p:txBody>
      </p:sp>
      <p:graphicFrame>
        <p:nvGraphicFramePr>
          <p:cNvPr id="3" name="Table 2">
            <a:extLst>
              <a:ext uri="{FF2B5EF4-FFF2-40B4-BE49-F238E27FC236}">
                <a16:creationId xmlns:a16="http://schemas.microsoft.com/office/drawing/2014/main" id="{97D5073D-F74D-834A-BCD1-9917BAC08214}"/>
              </a:ext>
            </a:extLst>
          </p:cNvPr>
          <p:cNvGraphicFramePr>
            <a:graphicFrameLocks noGrp="1"/>
          </p:cNvGraphicFramePr>
          <p:nvPr>
            <p:extLst>
              <p:ext uri="{D42A27DB-BD31-4B8C-83A1-F6EECF244321}">
                <p14:modId xmlns:p14="http://schemas.microsoft.com/office/powerpoint/2010/main" val="1575670327"/>
              </p:ext>
            </p:extLst>
          </p:nvPr>
        </p:nvGraphicFramePr>
        <p:xfrm>
          <a:off x="1014046" y="3521820"/>
          <a:ext cx="5257800" cy="731520"/>
        </p:xfrm>
        <a:graphic>
          <a:graphicData uri="http://schemas.openxmlformats.org/drawingml/2006/table">
            <a:tbl>
              <a:tblPr/>
              <a:tblGrid>
                <a:gridCol w="5257800">
                  <a:extLst>
                    <a:ext uri="{9D8B030D-6E8A-4147-A177-3AD203B41FA5}">
                      <a16:colId xmlns:a16="http://schemas.microsoft.com/office/drawing/2014/main" val="67365792"/>
                    </a:ext>
                  </a:extLst>
                </a:gridCol>
              </a:tblGrid>
              <a:tr h="0">
                <a:tc>
                  <a:txBody>
                    <a:bodyPr/>
                    <a:lstStyle/>
                    <a:p>
                      <a:endParaRPr lang="en-US" dirty="0"/>
                    </a:p>
                  </a:txBody>
                  <a:tcPr anchor="ctr">
                    <a:lnL>
                      <a:noFill/>
                    </a:lnL>
                    <a:lnR>
                      <a:noFill/>
                    </a:lnR>
                    <a:lnT>
                      <a:noFill/>
                    </a:lnT>
                    <a:lnB>
                      <a:noFill/>
                    </a:lnB>
                  </a:tcPr>
                </a:tc>
                <a:extLst>
                  <a:ext uri="{0D108BD9-81ED-4DB2-BD59-A6C34878D82A}">
                    <a16:rowId xmlns:a16="http://schemas.microsoft.com/office/drawing/2014/main" val="989612966"/>
                  </a:ext>
                </a:extLst>
              </a:tr>
              <a:tr h="0">
                <a:tc>
                  <a:txBody>
                    <a:bodyPr/>
                    <a:lstStyle/>
                    <a:p>
                      <a:endParaRPr lang="en-US" dirty="0"/>
                    </a:p>
                  </a:txBody>
                  <a:tcPr anchor="ctr">
                    <a:lnL>
                      <a:noFill/>
                    </a:lnL>
                    <a:lnR>
                      <a:noFill/>
                    </a:lnR>
                    <a:lnT>
                      <a:noFill/>
                    </a:lnT>
                    <a:lnB>
                      <a:noFill/>
                    </a:lnB>
                  </a:tcPr>
                </a:tc>
                <a:extLst>
                  <a:ext uri="{0D108BD9-81ED-4DB2-BD59-A6C34878D82A}">
                    <a16:rowId xmlns:a16="http://schemas.microsoft.com/office/drawing/2014/main" val="1310797511"/>
                  </a:ext>
                </a:extLst>
              </a:tr>
            </a:tbl>
          </a:graphicData>
        </a:graphic>
      </p:graphicFrame>
      <p:graphicFrame>
        <p:nvGraphicFramePr>
          <p:cNvPr id="4" name="Table 3">
            <a:extLst>
              <a:ext uri="{FF2B5EF4-FFF2-40B4-BE49-F238E27FC236}">
                <a16:creationId xmlns:a16="http://schemas.microsoft.com/office/drawing/2014/main" id="{71447E99-3E8D-0943-9520-1EAD72C1E09D}"/>
              </a:ext>
            </a:extLst>
          </p:cNvPr>
          <p:cNvGraphicFramePr>
            <a:graphicFrameLocks noGrp="1"/>
          </p:cNvGraphicFramePr>
          <p:nvPr>
            <p:extLst>
              <p:ext uri="{D42A27DB-BD31-4B8C-83A1-F6EECF244321}">
                <p14:modId xmlns:p14="http://schemas.microsoft.com/office/powerpoint/2010/main" val="1263879086"/>
              </p:ext>
            </p:extLst>
          </p:nvPr>
        </p:nvGraphicFramePr>
        <p:xfrm>
          <a:off x="914398" y="2047184"/>
          <a:ext cx="10263555" cy="4394200"/>
        </p:xfrm>
        <a:graphic>
          <a:graphicData uri="http://schemas.openxmlformats.org/drawingml/2006/table">
            <a:tbl>
              <a:tblPr firstRow="1" bandRow="1">
                <a:tableStyleId>{5C22544A-7EE6-4342-B048-85BDC9FD1C3A}</a:tableStyleId>
              </a:tblPr>
              <a:tblGrid>
                <a:gridCol w="10263555">
                  <a:extLst>
                    <a:ext uri="{9D8B030D-6E8A-4147-A177-3AD203B41FA5}">
                      <a16:colId xmlns:a16="http://schemas.microsoft.com/office/drawing/2014/main" val="1291242501"/>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Student Learning Outcome Target</a:t>
                      </a:r>
                    </a:p>
                    <a:p>
                      <a:endParaRPr lang="en-US" dirty="0"/>
                    </a:p>
                  </a:txBody>
                  <a:tcPr/>
                </a:tc>
                <a:extLst>
                  <a:ext uri="{0D108BD9-81ED-4DB2-BD59-A6C34878D82A}">
                    <a16:rowId xmlns:a16="http://schemas.microsoft.com/office/drawing/2014/main" val="2812077372"/>
                  </a:ext>
                </a:extLst>
              </a:tr>
              <a:tr h="370840">
                <a:tc>
                  <a:txBody>
                    <a:bodyPr/>
                    <a:lstStyle/>
                    <a:p>
                      <a:endParaRPr lang="en-US" dirty="0"/>
                    </a:p>
                  </a:txBody>
                  <a:tcPr/>
                </a:tc>
                <a:extLst>
                  <a:ext uri="{0D108BD9-81ED-4DB2-BD59-A6C34878D82A}">
                    <a16:rowId xmlns:a16="http://schemas.microsoft.com/office/drawing/2014/main" val="1651424908"/>
                  </a:ext>
                </a:extLst>
              </a:tr>
              <a:tr h="370840">
                <a:tc>
                  <a:txBody>
                    <a:bodyPr/>
                    <a:lstStyle/>
                    <a:p>
                      <a:r>
                        <a:rPr lang="en-US" b="1" dirty="0"/>
                        <a:t>All students</a:t>
                      </a:r>
                      <a:r>
                        <a:rPr lang="en-US" dirty="0"/>
                        <a:t> are expected to achieve a </a:t>
                      </a:r>
                      <a:r>
                        <a:rPr lang="en-US" b="1" dirty="0"/>
                        <a:t>Proficient level</a:t>
                      </a:r>
                      <a:r>
                        <a:rPr lang="en-US" dirty="0"/>
                        <a:t> on at least </a:t>
                      </a:r>
                      <a:r>
                        <a:rPr lang="en-US" b="1" dirty="0"/>
                        <a:t>four of the five categories</a:t>
                      </a:r>
                      <a:r>
                        <a:rPr lang="en-US" dirty="0"/>
                        <a:t> of the Critical Thinking VALUE Rubric.</a:t>
                      </a:r>
                    </a:p>
                    <a:p>
                      <a:endParaRPr lang="en-US" dirty="0"/>
                    </a:p>
                    <a:p>
                      <a:r>
                        <a:rPr lang="en-US" b="1" dirty="0"/>
                        <a:t>80%</a:t>
                      </a:r>
                      <a:r>
                        <a:rPr lang="en-US" dirty="0"/>
                        <a:t> of graduating students will </a:t>
                      </a:r>
                      <a:r>
                        <a:rPr lang="en-US" b="1" dirty="0"/>
                        <a:t>score a</a:t>
                      </a:r>
                      <a:r>
                        <a:rPr lang="en-US" dirty="0"/>
                        <a:t> </a:t>
                      </a:r>
                      <a:r>
                        <a:rPr lang="en-US" b="1" dirty="0"/>
                        <a:t>20 </a:t>
                      </a:r>
                      <a:r>
                        <a:rPr lang="en-US" dirty="0"/>
                        <a:t>(out of 25) </a:t>
                      </a:r>
                      <a:r>
                        <a:rPr lang="en-US" b="1" dirty="0"/>
                        <a:t>or higher</a:t>
                      </a:r>
                      <a:r>
                        <a:rPr lang="en-US" dirty="0"/>
                        <a:t> on the </a:t>
                      </a:r>
                      <a:r>
                        <a:rPr lang="en-US" b="1" dirty="0"/>
                        <a:t>Organization criteria of the English rubric.</a:t>
                      </a:r>
                    </a:p>
                    <a:p>
                      <a:endParaRPr lang="en-US" dirty="0"/>
                    </a:p>
                    <a:p>
                      <a:r>
                        <a:rPr lang="en-US" b="1" dirty="0"/>
                        <a:t>90% </a:t>
                      </a:r>
                      <a:r>
                        <a:rPr lang="en-US" dirty="0"/>
                        <a:t>of students will achieve a score of </a:t>
                      </a:r>
                      <a:r>
                        <a:rPr lang="en-US" b="1" dirty="0"/>
                        <a:t>at least</a:t>
                      </a:r>
                      <a:r>
                        <a:rPr lang="en-US" dirty="0"/>
                        <a:t> </a:t>
                      </a:r>
                      <a:r>
                        <a:rPr lang="en-US" b="1" dirty="0"/>
                        <a:t>3.5 </a:t>
                      </a:r>
                      <a:r>
                        <a:rPr lang="en-US" dirty="0"/>
                        <a:t>(out of 5)</a:t>
                      </a:r>
                      <a:r>
                        <a:rPr lang="en-US" b="1" dirty="0"/>
                        <a:t> in all seven</a:t>
                      </a:r>
                      <a:r>
                        <a:rPr lang="en-US" dirty="0"/>
                        <a:t> of the subscale criterion areas on the </a:t>
                      </a:r>
                      <a:r>
                        <a:rPr lang="en-US" b="1" dirty="0"/>
                        <a:t>Lab Report Rubric</a:t>
                      </a:r>
                      <a:r>
                        <a:rPr lang="en-US" dirty="0"/>
                        <a:t> their junior year.</a:t>
                      </a:r>
                    </a:p>
                    <a:p>
                      <a:endParaRPr lang="en-US" dirty="0"/>
                    </a:p>
                    <a:p>
                      <a:r>
                        <a:rPr lang="en-US" dirty="0"/>
                        <a:t>Students entering their senior year will achieve a mean score </a:t>
                      </a:r>
                      <a:r>
                        <a:rPr lang="en-US" b="1" dirty="0"/>
                        <a:t>at or above</a:t>
                      </a:r>
                      <a:r>
                        <a:rPr lang="en-US" dirty="0"/>
                        <a:t> </a:t>
                      </a:r>
                      <a:r>
                        <a:rPr lang="en-US" b="1" dirty="0"/>
                        <a:t>80%</a:t>
                      </a:r>
                      <a:r>
                        <a:rPr lang="en-US" dirty="0"/>
                        <a:t> of the discipline’s content test subscales.</a:t>
                      </a:r>
                    </a:p>
                    <a:p>
                      <a:endParaRPr lang="en-US" dirty="0"/>
                    </a:p>
                  </a:txBody>
                  <a:tcPr/>
                </a:tc>
                <a:extLst>
                  <a:ext uri="{0D108BD9-81ED-4DB2-BD59-A6C34878D82A}">
                    <a16:rowId xmlns:a16="http://schemas.microsoft.com/office/drawing/2014/main" val="539993822"/>
                  </a:ext>
                </a:extLst>
              </a:tr>
            </a:tbl>
          </a:graphicData>
        </a:graphic>
      </p:graphicFrame>
    </p:spTree>
    <p:extLst>
      <p:ext uri="{BB962C8B-B14F-4D97-AF65-F5344CB8AC3E}">
        <p14:creationId xmlns:p14="http://schemas.microsoft.com/office/powerpoint/2010/main" val="2970183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05C8DCF-214D-6A4C-86FB-FFFD62301497}"/>
              </a:ext>
            </a:extLst>
          </p:cNvPr>
          <p:cNvSpPr/>
          <p:nvPr/>
        </p:nvSpPr>
        <p:spPr>
          <a:xfrm>
            <a:off x="738555" y="622300"/>
            <a:ext cx="11043138" cy="1754326"/>
          </a:xfrm>
          <a:prstGeom prst="rect">
            <a:avLst/>
          </a:prstGeom>
        </p:spPr>
        <p:txBody>
          <a:bodyPr wrap="square">
            <a:spAutoFit/>
          </a:bodyPr>
          <a:lstStyle/>
          <a:p>
            <a:r>
              <a:rPr lang="en-US" b="1" dirty="0"/>
              <a:t>Method 2 — Use External Sources</a:t>
            </a:r>
          </a:p>
          <a:p>
            <a:endParaRPr lang="en-US" b="1" dirty="0"/>
          </a:p>
          <a:p>
            <a:r>
              <a:rPr lang="en-US" dirty="0"/>
              <a:t>When you do not have historical data, you might consider using information from outside data sources to benchmark, or compare your performance data with those of other comparable universities / departments / programs (an accrediting agency’s standards, IPEDS, etc.). Then set targets that seem reasonable in light of the benchmarking information you've gathered.</a:t>
            </a:r>
          </a:p>
        </p:txBody>
      </p:sp>
      <p:graphicFrame>
        <p:nvGraphicFramePr>
          <p:cNvPr id="4" name="Table 3">
            <a:extLst>
              <a:ext uri="{FF2B5EF4-FFF2-40B4-BE49-F238E27FC236}">
                <a16:creationId xmlns:a16="http://schemas.microsoft.com/office/drawing/2014/main" id="{B35C43A2-8B94-E249-8277-6A9CF94C5FB4}"/>
              </a:ext>
            </a:extLst>
          </p:cNvPr>
          <p:cNvGraphicFramePr>
            <a:graphicFrameLocks noGrp="1"/>
          </p:cNvGraphicFramePr>
          <p:nvPr>
            <p:extLst>
              <p:ext uri="{D42A27DB-BD31-4B8C-83A1-F6EECF244321}">
                <p14:modId xmlns:p14="http://schemas.microsoft.com/office/powerpoint/2010/main" val="2791549642"/>
              </p:ext>
            </p:extLst>
          </p:nvPr>
        </p:nvGraphicFramePr>
        <p:xfrm>
          <a:off x="773725" y="2575920"/>
          <a:ext cx="10281137" cy="2801293"/>
        </p:xfrm>
        <a:graphic>
          <a:graphicData uri="http://schemas.openxmlformats.org/drawingml/2006/table">
            <a:tbl>
              <a:tblPr firstRow="1" bandRow="1">
                <a:tableStyleId>{5C22544A-7EE6-4342-B048-85BDC9FD1C3A}</a:tableStyleId>
              </a:tblPr>
              <a:tblGrid>
                <a:gridCol w="10281137">
                  <a:extLst>
                    <a:ext uri="{9D8B030D-6E8A-4147-A177-3AD203B41FA5}">
                      <a16:colId xmlns:a16="http://schemas.microsoft.com/office/drawing/2014/main" val="3236905193"/>
                    </a:ext>
                  </a:extLst>
                </a:gridCol>
              </a:tblGrid>
              <a:tr h="4325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Student Learning Outcome Target</a:t>
                      </a:r>
                    </a:p>
                    <a:p>
                      <a:endParaRPr lang="en-US" dirty="0"/>
                    </a:p>
                  </a:txBody>
                  <a:tcPr/>
                </a:tc>
                <a:extLst>
                  <a:ext uri="{0D108BD9-81ED-4DB2-BD59-A6C34878D82A}">
                    <a16:rowId xmlns:a16="http://schemas.microsoft.com/office/drawing/2014/main" val="2791163853"/>
                  </a:ext>
                </a:extLst>
              </a:tr>
              <a:tr h="9724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ABC Association wants member institution’s to have at least 80% pass rate on the section </a:t>
                      </a:r>
                      <a:r>
                        <a:rPr lang="en-US" dirty="0" err="1"/>
                        <a:t>ralated</a:t>
                      </a:r>
                      <a:r>
                        <a:rPr lang="en-US" dirty="0"/>
                        <a:t> to this SLO for graduates taking nationally-normed licensing examination.</a:t>
                      </a:r>
                    </a:p>
                  </a:txBody>
                  <a:tcPr/>
                </a:tc>
                <a:extLst>
                  <a:ext uri="{0D108BD9-81ED-4DB2-BD59-A6C34878D82A}">
                    <a16:rowId xmlns:a16="http://schemas.microsoft.com/office/drawing/2014/main" val="4029013477"/>
                  </a:ext>
                </a:extLst>
              </a:tr>
              <a:tr h="9724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ABCU, one of our benchmark universities, indicated that 75% of students in the XYZ certificate program scored 3.5 or better on the Information Literacy VALUE rubric their senior year. In light of this information, WKU XYZ certificate program faculty set “75% scored 3.5 or better” as the target for this SLO.</a:t>
                      </a:r>
                    </a:p>
                  </a:txBody>
                  <a:tcPr/>
                </a:tc>
                <a:extLst>
                  <a:ext uri="{0D108BD9-81ED-4DB2-BD59-A6C34878D82A}">
                    <a16:rowId xmlns:a16="http://schemas.microsoft.com/office/drawing/2014/main" val="3958635508"/>
                  </a:ext>
                </a:extLst>
              </a:tr>
            </a:tbl>
          </a:graphicData>
        </a:graphic>
      </p:graphicFrame>
    </p:spTree>
    <p:extLst>
      <p:ext uri="{BB962C8B-B14F-4D97-AF65-F5344CB8AC3E}">
        <p14:creationId xmlns:p14="http://schemas.microsoft.com/office/powerpoint/2010/main" val="4071060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F37C469-4D13-8742-9AFA-65D836CE25F7}"/>
              </a:ext>
            </a:extLst>
          </p:cNvPr>
          <p:cNvSpPr/>
          <p:nvPr/>
        </p:nvSpPr>
        <p:spPr>
          <a:xfrm>
            <a:off x="832338" y="684854"/>
            <a:ext cx="10925907" cy="1754326"/>
          </a:xfrm>
          <a:prstGeom prst="rect">
            <a:avLst/>
          </a:prstGeom>
        </p:spPr>
        <p:txBody>
          <a:bodyPr wrap="square">
            <a:spAutoFit/>
          </a:bodyPr>
          <a:lstStyle/>
          <a:p>
            <a:r>
              <a:rPr lang="en-US" b="1" dirty="0"/>
              <a:t>Define what you want to achieve and by when</a:t>
            </a:r>
          </a:p>
          <a:p>
            <a:r>
              <a:rPr lang="en-US" dirty="0"/>
              <a:t>Remember, you want to have a delicate balance between challenging and realistic. A </a:t>
            </a:r>
            <a:r>
              <a:rPr lang="en-US" b="1" i="1" dirty="0"/>
              <a:t>stretch target </a:t>
            </a:r>
            <a:r>
              <a:rPr lang="en-US" dirty="0"/>
              <a:t>is intended to "raise the bar" enough to inspire your people. But targets must be set at a level that is attainable.</a:t>
            </a:r>
          </a:p>
          <a:p>
            <a:endParaRPr lang="en-US" dirty="0"/>
          </a:p>
          <a:p>
            <a:r>
              <a:rPr lang="en-US" dirty="0"/>
              <a:t>"Stretch" targets usually requires significant effort to achieve. Ask yourself how much of a stretch will motivate without causing people to become overwhelmed or demoralized.</a:t>
            </a:r>
          </a:p>
        </p:txBody>
      </p:sp>
      <p:graphicFrame>
        <p:nvGraphicFramePr>
          <p:cNvPr id="4" name="Table 3">
            <a:extLst>
              <a:ext uri="{FF2B5EF4-FFF2-40B4-BE49-F238E27FC236}">
                <a16:creationId xmlns:a16="http://schemas.microsoft.com/office/drawing/2014/main" id="{87455EFD-3807-EC47-86EB-470206B82E00}"/>
              </a:ext>
            </a:extLst>
          </p:cNvPr>
          <p:cNvGraphicFramePr>
            <a:graphicFrameLocks noGrp="1"/>
          </p:cNvGraphicFramePr>
          <p:nvPr>
            <p:extLst>
              <p:ext uri="{D42A27DB-BD31-4B8C-83A1-F6EECF244321}">
                <p14:modId xmlns:p14="http://schemas.microsoft.com/office/powerpoint/2010/main" val="4244682588"/>
              </p:ext>
            </p:extLst>
          </p:nvPr>
        </p:nvGraphicFramePr>
        <p:xfrm>
          <a:off x="832338" y="2712588"/>
          <a:ext cx="10363200" cy="3460557"/>
        </p:xfrm>
        <a:graphic>
          <a:graphicData uri="http://schemas.openxmlformats.org/drawingml/2006/table">
            <a:tbl>
              <a:tblPr firstRow="1" bandRow="1">
                <a:tableStyleId>{5C22544A-7EE6-4342-B048-85BDC9FD1C3A}</a:tableStyleId>
              </a:tblPr>
              <a:tblGrid>
                <a:gridCol w="5181600">
                  <a:extLst>
                    <a:ext uri="{9D8B030D-6E8A-4147-A177-3AD203B41FA5}">
                      <a16:colId xmlns:a16="http://schemas.microsoft.com/office/drawing/2014/main" val="791585411"/>
                    </a:ext>
                  </a:extLst>
                </a:gridCol>
                <a:gridCol w="5181600">
                  <a:extLst>
                    <a:ext uri="{9D8B030D-6E8A-4147-A177-3AD203B41FA5}">
                      <a16:colId xmlns:a16="http://schemas.microsoft.com/office/drawing/2014/main" val="4162410879"/>
                    </a:ext>
                  </a:extLst>
                </a:gridCol>
              </a:tblGrid>
              <a:tr h="13137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Scenario 1:</a:t>
                      </a:r>
                      <a:r>
                        <a:rPr lang="en-US" dirty="0"/>
                        <a:t> Rubric scores on capstone papers have increased an average of 4% over the past three years</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Scenario 2:</a:t>
                      </a:r>
                      <a:r>
                        <a:rPr lang="en-US" dirty="0"/>
                        <a:t> 80% of graduating seniors currently can interpret and analyze a text using different theoretical</a:t>
                      </a:r>
                    </a:p>
                    <a:p>
                      <a:endParaRPr lang="en-US" dirty="0"/>
                    </a:p>
                  </a:txBody>
                  <a:tcPr/>
                </a:tc>
                <a:extLst>
                  <a:ext uri="{0D108BD9-81ED-4DB2-BD59-A6C34878D82A}">
                    <a16:rowId xmlns:a16="http://schemas.microsoft.com/office/drawing/2014/main" val="519004824"/>
                  </a:ext>
                </a:extLst>
              </a:tr>
              <a:tr h="21468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Possible Targets for next year:</a:t>
                      </a:r>
                      <a:br>
                        <a:rPr lang="en-US" dirty="0"/>
                      </a:br>
                      <a:r>
                        <a:rPr lang="en-US" dirty="0"/>
                        <a:t>5% increase might be a </a:t>
                      </a:r>
                      <a:r>
                        <a:rPr lang="en-US" b="1" dirty="0"/>
                        <a:t>Minimal </a:t>
                      </a:r>
                      <a:r>
                        <a:rPr lang="en-US" dirty="0"/>
                        <a:t>Target </a:t>
                      </a:r>
                      <a:r>
                        <a:rPr lang="en-US" b="1" dirty="0"/>
                        <a:t> </a:t>
                      </a:r>
                      <a:br>
                        <a:rPr lang="en-US" dirty="0"/>
                      </a:br>
                      <a:r>
                        <a:rPr lang="en-US" dirty="0"/>
                        <a:t>6% increase might be a </a:t>
                      </a:r>
                      <a:r>
                        <a:rPr lang="en-US" b="1" dirty="0"/>
                        <a:t>Moderate</a:t>
                      </a:r>
                      <a:r>
                        <a:rPr lang="en-US" dirty="0"/>
                        <a:t> Target </a:t>
                      </a:r>
                      <a:br>
                        <a:rPr lang="en-US" dirty="0"/>
                      </a:br>
                      <a:r>
                        <a:rPr lang="en-US" dirty="0"/>
                        <a:t>7% increase might be a </a:t>
                      </a:r>
                      <a:r>
                        <a:rPr lang="en-US" b="1" dirty="0"/>
                        <a:t>Stretch </a:t>
                      </a:r>
                      <a:r>
                        <a:rPr lang="en-US" dirty="0"/>
                        <a:t>Target </a:t>
                      </a:r>
                      <a:br>
                        <a:rPr lang="en-US" dirty="0"/>
                      </a:br>
                      <a:r>
                        <a:rPr lang="en-US" dirty="0"/>
                        <a:t>10% increase might be an </a:t>
                      </a:r>
                      <a:r>
                        <a:rPr lang="en-US" b="1" dirty="0"/>
                        <a:t>Unrealistic</a:t>
                      </a:r>
                      <a:r>
                        <a:rPr lang="en-US" dirty="0"/>
                        <a:t> Target</a:t>
                      </a:r>
                    </a:p>
                    <a:p>
                      <a:endParaRPr lang="en-US" dirty="0"/>
                    </a:p>
                  </a:txBody>
                  <a:tcPr/>
                </a:tc>
                <a:tc>
                  <a:txBody>
                    <a:bodyPr/>
                    <a:lstStyle/>
                    <a:p>
                      <a:r>
                        <a:rPr lang="en-US" dirty="0"/>
                        <a:t>Possible Targets for next year:</a:t>
                      </a:r>
                      <a:br>
                        <a:rPr lang="en-US" dirty="0"/>
                      </a:br>
                      <a:r>
                        <a:rPr lang="en-US" dirty="0"/>
                        <a:t>82% increase might be a </a:t>
                      </a:r>
                      <a:r>
                        <a:rPr lang="en-US" b="1" dirty="0"/>
                        <a:t>Minimal </a:t>
                      </a:r>
                      <a:r>
                        <a:rPr lang="en-US" dirty="0"/>
                        <a:t>Target </a:t>
                      </a:r>
                      <a:br>
                        <a:rPr lang="en-US" dirty="0"/>
                      </a:br>
                      <a:r>
                        <a:rPr lang="en-US" dirty="0"/>
                        <a:t>85% increase might be a </a:t>
                      </a:r>
                      <a:r>
                        <a:rPr lang="en-US" b="1" dirty="0"/>
                        <a:t>Moderate</a:t>
                      </a:r>
                      <a:r>
                        <a:rPr lang="en-US" dirty="0"/>
                        <a:t> Target </a:t>
                      </a:r>
                      <a:br>
                        <a:rPr lang="en-US" dirty="0"/>
                      </a:br>
                      <a:r>
                        <a:rPr lang="en-US" dirty="0"/>
                        <a:t>88% increase might be a </a:t>
                      </a:r>
                      <a:r>
                        <a:rPr lang="en-US" b="1" dirty="0"/>
                        <a:t>Stretch </a:t>
                      </a:r>
                      <a:r>
                        <a:rPr lang="en-US" dirty="0"/>
                        <a:t>Target</a:t>
                      </a:r>
                    </a:p>
                    <a:p>
                      <a:r>
                        <a:rPr lang="en-US" dirty="0"/>
                        <a:t>100% increase might be an </a:t>
                      </a:r>
                      <a:r>
                        <a:rPr lang="en-US" b="1" dirty="0"/>
                        <a:t>Unrealistic</a:t>
                      </a:r>
                      <a:r>
                        <a:rPr lang="en-US" dirty="0"/>
                        <a:t> Target</a:t>
                      </a:r>
                    </a:p>
                    <a:p>
                      <a:endParaRPr lang="en-US" dirty="0"/>
                    </a:p>
                  </a:txBody>
                  <a:tcPr/>
                </a:tc>
                <a:extLst>
                  <a:ext uri="{0D108BD9-81ED-4DB2-BD59-A6C34878D82A}">
                    <a16:rowId xmlns:a16="http://schemas.microsoft.com/office/drawing/2014/main" val="847007783"/>
                  </a:ext>
                </a:extLst>
              </a:tr>
            </a:tbl>
          </a:graphicData>
        </a:graphic>
      </p:graphicFrame>
    </p:spTree>
    <p:extLst>
      <p:ext uri="{BB962C8B-B14F-4D97-AF65-F5344CB8AC3E}">
        <p14:creationId xmlns:p14="http://schemas.microsoft.com/office/powerpoint/2010/main" val="3569282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Figure depicting alignment among program goals, standards, and targets">
            <a:extLst>
              <a:ext uri="{FF2B5EF4-FFF2-40B4-BE49-F238E27FC236}">
                <a16:creationId xmlns:a16="http://schemas.microsoft.com/office/drawing/2014/main" id="{6A166330-76BE-3549-80CC-5F6789AAA4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37277" y="2490170"/>
            <a:ext cx="6108366" cy="1986102"/>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a:extLst>
              <a:ext uri="{FF2B5EF4-FFF2-40B4-BE49-F238E27FC236}">
                <a16:creationId xmlns:a16="http://schemas.microsoft.com/office/drawing/2014/main" id="{366C6CA4-A901-1441-B2E6-13680BCA019E}"/>
              </a:ext>
            </a:extLst>
          </p:cNvPr>
          <p:cNvSpPr>
            <a:spLocks noGrp="1"/>
          </p:cNvSpPr>
          <p:nvPr>
            <p:ph type="title"/>
          </p:nvPr>
        </p:nvSpPr>
        <p:spPr/>
        <p:txBody>
          <a:bodyPr>
            <a:noAutofit/>
          </a:bodyPr>
          <a:lstStyle/>
          <a:p>
            <a:pPr algn="l"/>
            <a:r>
              <a:rPr lang="en-US" sz="1600" dirty="0"/>
              <a:t>Performance targets describe the percentage of student work that will meet the SLO/PLO for a given assessment. Make sure they align with the artifact or evidence you collected as well as the performance standards set for by the program - Setting a target that doesn’t match the artifact will result in students not meeting the target.	</a:t>
            </a:r>
          </a:p>
        </p:txBody>
      </p:sp>
      <p:sp>
        <p:nvSpPr>
          <p:cNvPr id="6" name="Rectangle 5">
            <a:extLst>
              <a:ext uri="{FF2B5EF4-FFF2-40B4-BE49-F238E27FC236}">
                <a16:creationId xmlns:a16="http://schemas.microsoft.com/office/drawing/2014/main" id="{DA3F4811-1209-CF4A-8E22-116100197297}"/>
              </a:ext>
            </a:extLst>
          </p:cNvPr>
          <p:cNvSpPr/>
          <p:nvPr/>
        </p:nvSpPr>
        <p:spPr>
          <a:xfrm>
            <a:off x="1548739" y="1755337"/>
            <a:ext cx="2180982" cy="369332"/>
          </a:xfrm>
          <a:prstGeom prst="rect">
            <a:avLst/>
          </a:prstGeom>
        </p:spPr>
        <p:txBody>
          <a:bodyPr wrap="none">
            <a:spAutoFit/>
          </a:bodyPr>
          <a:lstStyle/>
          <a:p>
            <a:r>
              <a:rPr lang="en-US" b="1" dirty="0"/>
              <a:t>Target Alignment</a:t>
            </a:r>
          </a:p>
        </p:txBody>
      </p:sp>
      <p:sp>
        <p:nvSpPr>
          <p:cNvPr id="7" name="TextBox 6">
            <a:extLst>
              <a:ext uri="{FF2B5EF4-FFF2-40B4-BE49-F238E27FC236}">
                <a16:creationId xmlns:a16="http://schemas.microsoft.com/office/drawing/2014/main" id="{086E4993-69D5-934B-8F2B-B49203BE9657}"/>
              </a:ext>
            </a:extLst>
          </p:cNvPr>
          <p:cNvSpPr txBox="1"/>
          <p:nvPr/>
        </p:nvSpPr>
        <p:spPr>
          <a:xfrm>
            <a:off x="4951139" y="1856368"/>
            <a:ext cx="6108366" cy="861774"/>
          </a:xfrm>
          <a:prstGeom prst="rect">
            <a:avLst/>
          </a:prstGeom>
          <a:noFill/>
        </p:spPr>
        <p:txBody>
          <a:bodyPr wrap="square" rtlCol="0">
            <a:spAutoFit/>
          </a:bodyPr>
          <a:lstStyle/>
          <a:p>
            <a:r>
              <a:rPr lang="en-US" sz="1600" dirty="0"/>
              <a:t>SAMPLE: Alignment of Program Standards and Targets to SLOs/PLOs </a:t>
            </a:r>
            <a:r>
              <a:rPr lang="en-US" sz="1200" dirty="0"/>
              <a:t>(https://</a:t>
            </a:r>
            <a:r>
              <a:rPr lang="en-US" sz="1200" dirty="0" err="1"/>
              <a:t>assessment.ucdavis.edu</a:t>
            </a:r>
            <a:r>
              <a:rPr lang="en-US" sz="1200" dirty="0"/>
              <a:t>/get-curious/standards-and-targets)</a:t>
            </a:r>
          </a:p>
          <a:p>
            <a:endParaRPr lang="en-US" dirty="0"/>
          </a:p>
        </p:txBody>
      </p:sp>
    </p:spTree>
    <p:extLst>
      <p:ext uri="{BB962C8B-B14F-4D97-AF65-F5344CB8AC3E}">
        <p14:creationId xmlns:p14="http://schemas.microsoft.com/office/powerpoint/2010/main" val="2376910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7980F-A52F-1840-8C11-7B240894293C}"/>
              </a:ext>
            </a:extLst>
          </p:cNvPr>
          <p:cNvSpPr>
            <a:spLocks noGrp="1"/>
          </p:cNvSpPr>
          <p:nvPr>
            <p:ph type="title"/>
          </p:nvPr>
        </p:nvSpPr>
        <p:spPr/>
        <p:txBody>
          <a:bodyPr/>
          <a:lstStyle/>
          <a:p>
            <a:r>
              <a:rPr lang="en-US" dirty="0"/>
              <a:t>SET TARGETS AS A TEAM!</a:t>
            </a:r>
            <a:br>
              <a:rPr lang="en-US" dirty="0"/>
            </a:br>
            <a:endParaRPr lang="en-US" dirty="0"/>
          </a:p>
        </p:txBody>
      </p:sp>
      <p:sp>
        <p:nvSpPr>
          <p:cNvPr id="3" name="Content Placeholder 2">
            <a:extLst>
              <a:ext uri="{FF2B5EF4-FFF2-40B4-BE49-F238E27FC236}">
                <a16:creationId xmlns:a16="http://schemas.microsoft.com/office/drawing/2014/main" id="{C3EB37F6-002E-D146-82A9-62BDF786C431}"/>
              </a:ext>
            </a:extLst>
          </p:cNvPr>
          <p:cNvSpPr>
            <a:spLocks noGrp="1"/>
          </p:cNvSpPr>
          <p:nvPr>
            <p:ph idx="1"/>
          </p:nvPr>
        </p:nvSpPr>
        <p:spPr/>
        <p:txBody>
          <a:bodyPr/>
          <a:lstStyle/>
          <a:p>
            <a:r>
              <a:rPr lang="en-US" dirty="0"/>
              <a:t>Assurance of Student Learning, again, requires the participation of multiple faculty members in the program.  It is not something the Department Head or even the Program Coordinator does in a vacuum.  Input of all program faculty is critical to a successful assessment program.  At the very least, faculty members may need to identify and/or retrieve artifacts from a course or courses that they teach.  Assessment is a team effort. </a:t>
            </a:r>
          </a:p>
        </p:txBody>
      </p:sp>
    </p:spTree>
    <p:extLst>
      <p:ext uri="{BB962C8B-B14F-4D97-AF65-F5344CB8AC3E}">
        <p14:creationId xmlns:p14="http://schemas.microsoft.com/office/powerpoint/2010/main" val="719051457"/>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{FEBE39B0-CD64-2145-8A68-D7C2FCB03108}tf16401369</Template>
  <TotalTime>1357</TotalTime>
  <Words>1092</Words>
  <Application>Microsoft Macintosh PowerPoint</Application>
  <PresentationFormat>Widescreen</PresentationFormat>
  <Paragraphs>67</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Andale Mono</vt:lpstr>
      <vt:lpstr>Arial</vt:lpstr>
      <vt:lpstr>Calibri Light</vt:lpstr>
      <vt:lpstr>Rockwell</vt:lpstr>
      <vt:lpstr>Wingdings</vt:lpstr>
      <vt:lpstr>Atlas</vt:lpstr>
      <vt:lpstr>Setting Assessment  Meaningful Targets:  It’s not just a guessing game</vt:lpstr>
      <vt:lpstr>It’s not a guessing game;</vt:lpstr>
      <vt:lpstr>Setting Reasonable Targets</vt:lpstr>
      <vt:lpstr>PowerPoint Presentation</vt:lpstr>
      <vt:lpstr>PowerPoint Presentation</vt:lpstr>
      <vt:lpstr>PowerPoint Presentation</vt:lpstr>
      <vt:lpstr>PowerPoint Presentation</vt:lpstr>
      <vt:lpstr>Performance targets describe the percentage of student work that will meet the SLO/PLO for a given assessment. Make sure they align with the artifact or evidence you collected as well as the performance standards set for by the program - Setting a target that doesn’t match the artifact will result in students not meeting the target. </vt:lpstr>
      <vt:lpstr>SET TARGETS AS A TEAM! </vt:lpstr>
      <vt:lpstr>If you need help…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Setting Targets</dc:title>
  <dc:creator>Microsoft Office User</dc:creator>
  <cp:lastModifiedBy>Kerby, Molly</cp:lastModifiedBy>
  <cp:revision>19</cp:revision>
  <dcterms:created xsi:type="dcterms:W3CDTF">2020-02-24T22:10:20Z</dcterms:created>
  <dcterms:modified xsi:type="dcterms:W3CDTF">2021-12-03T20:48:27Z</dcterms:modified>
</cp:coreProperties>
</file>