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C5F2FE-8101-4034-8BD7-807B3A19FD9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7DE995-349C-4044-8962-7B50C2A93FF1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200" dirty="0" smtClean="0"/>
            <a:t>Department/ School/ Academic Unit</a:t>
          </a:r>
          <a:endParaRPr lang="en-US" sz="1200" dirty="0"/>
        </a:p>
      </dgm:t>
    </dgm:pt>
    <dgm:pt modelId="{7677E365-11AF-43A9-809F-CBBF2ADD59F8}" type="parTrans" cxnId="{6B4B95B3-5170-4FFA-99E2-AE0E71B5D859}">
      <dgm:prSet/>
      <dgm:spPr/>
      <dgm:t>
        <a:bodyPr/>
        <a:lstStyle/>
        <a:p>
          <a:endParaRPr lang="en-US"/>
        </a:p>
      </dgm:t>
    </dgm:pt>
    <dgm:pt modelId="{5036AB2B-0B8E-4035-B4FD-2D27221F69A1}" type="sibTrans" cxnId="{6B4B95B3-5170-4FFA-99E2-AE0E71B5D859}">
      <dgm:prSet/>
      <dgm:spPr/>
      <dgm:t>
        <a:bodyPr/>
        <a:lstStyle/>
        <a:p>
          <a:endParaRPr lang="en-US"/>
        </a:p>
      </dgm:t>
    </dgm:pt>
    <dgm:pt modelId="{616F3CB5-92AF-49A1-9815-ADCABF350917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000" dirty="0" smtClean="0"/>
            <a:t>If Undergraduate then UCC</a:t>
          </a:r>
        </a:p>
        <a:p>
          <a:r>
            <a:rPr lang="en-US" sz="1000" dirty="0" smtClean="0"/>
            <a:t>If Graduate then Grad Council</a:t>
          </a:r>
          <a:endParaRPr lang="en-US" sz="1000" dirty="0"/>
        </a:p>
      </dgm:t>
    </dgm:pt>
    <dgm:pt modelId="{F9BDEA75-6504-4FA5-B4D8-C9601591E601}" type="parTrans" cxnId="{6E13B697-8191-4224-913D-78FF8356C8A0}">
      <dgm:prSet/>
      <dgm:spPr/>
      <dgm:t>
        <a:bodyPr/>
        <a:lstStyle/>
        <a:p>
          <a:endParaRPr lang="en-US"/>
        </a:p>
      </dgm:t>
    </dgm:pt>
    <dgm:pt modelId="{8F439F57-77A4-4BC0-8CCA-23B33D12C92C}" type="sibTrans" cxnId="{6E13B697-8191-4224-913D-78FF8356C8A0}">
      <dgm:prSet/>
      <dgm:spPr/>
      <dgm:t>
        <a:bodyPr/>
        <a:lstStyle/>
        <a:p>
          <a:endParaRPr lang="en-US"/>
        </a:p>
      </dgm:t>
    </dgm:pt>
    <dgm:pt modelId="{F2393454-9E02-4C6F-A770-4D0DF555C11D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200" dirty="0" smtClean="0"/>
            <a:t>Senate</a:t>
          </a:r>
        </a:p>
      </dgm:t>
    </dgm:pt>
    <dgm:pt modelId="{5A50CE5C-F63D-4A3C-98C9-269D46E38D30}" type="parTrans" cxnId="{C0BD441C-AD08-4AEB-A986-E3D1270D5431}">
      <dgm:prSet/>
      <dgm:spPr/>
      <dgm:t>
        <a:bodyPr/>
        <a:lstStyle/>
        <a:p>
          <a:endParaRPr lang="en-US"/>
        </a:p>
      </dgm:t>
    </dgm:pt>
    <dgm:pt modelId="{CC60E41B-BC8B-426B-B38D-6825FC71EC47}" type="sibTrans" cxnId="{C0BD441C-AD08-4AEB-A986-E3D1270D5431}">
      <dgm:prSet/>
      <dgm:spPr/>
      <dgm:t>
        <a:bodyPr/>
        <a:lstStyle/>
        <a:p>
          <a:endParaRPr lang="en-US"/>
        </a:p>
      </dgm:t>
    </dgm:pt>
    <dgm:pt modelId="{1989FAB4-A947-407B-BBA2-6ACDB76C175E}">
      <dgm:prSet custT="1"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r>
            <a:rPr lang="en-US" sz="1200" dirty="0" smtClean="0"/>
            <a:t>College</a:t>
          </a:r>
        </a:p>
        <a:p>
          <a:r>
            <a:rPr lang="en-US" sz="900" dirty="0" smtClean="0"/>
            <a:t>(continue internal while posting externally)</a:t>
          </a:r>
          <a:r>
            <a:rPr lang="en-US" sz="800" dirty="0" smtClean="0"/>
            <a:t>	</a:t>
          </a:r>
          <a:endParaRPr lang="en-US" sz="800" dirty="0"/>
        </a:p>
      </dgm:t>
    </dgm:pt>
    <dgm:pt modelId="{B9C617E6-2731-450B-8309-200EB9E1EE3D}" type="parTrans" cxnId="{602CED65-F47F-438A-BD6A-A760A38E423A}">
      <dgm:prSet/>
      <dgm:spPr/>
      <dgm:t>
        <a:bodyPr/>
        <a:lstStyle/>
        <a:p>
          <a:endParaRPr lang="en-US"/>
        </a:p>
      </dgm:t>
    </dgm:pt>
    <dgm:pt modelId="{2482A734-E02F-40DE-88F2-1F74791B7E1D}" type="sibTrans" cxnId="{602CED65-F47F-438A-BD6A-A760A38E423A}">
      <dgm:prSet/>
      <dgm:spPr/>
      <dgm:t>
        <a:bodyPr/>
        <a:lstStyle/>
        <a:p>
          <a:endParaRPr lang="en-US"/>
        </a:p>
      </dgm:t>
    </dgm:pt>
    <dgm:pt modelId="{117B63C5-99D1-445C-B38B-2A9B7750AD9B}">
      <dgm:prSet custT="1"/>
      <dgm:spPr>
        <a:solidFill>
          <a:srgbClr val="C000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200" dirty="0" smtClean="0"/>
            <a:t>Provost</a:t>
          </a:r>
          <a:r>
            <a:rPr lang="en-US" sz="800" dirty="0" smtClean="0"/>
            <a:t>	</a:t>
          </a:r>
          <a:endParaRPr lang="en-US" sz="800" dirty="0"/>
        </a:p>
      </dgm:t>
    </dgm:pt>
    <dgm:pt modelId="{0F53016B-6005-4CFA-92AD-EC47D02093E3}" type="parTrans" cxnId="{5EB586AE-2F87-422E-A9F9-9F07D3951904}">
      <dgm:prSet/>
      <dgm:spPr/>
      <dgm:t>
        <a:bodyPr/>
        <a:lstStyle/>
        <a:p>
          <a:endParaRPr lang="en-US"/>
        </a:p>
      </dgm:t>
    </dgm:pt>
    <dgm:pt modelId="{BF07718D-363C-4F49-A67C-555382EB79DD}" type="sibTrans" cxnId="{5EB586AE-2F87-422E-A9F9-9F07D3951904}">
      <dgm:prSet/>
      <dgm:spPr/>
      <dgm:t>
        <a:bodyPr/>
        <a:lstStyle/>
        <a:p>
          <a:endParaRPr lang="en-US"/>
        </a:p>
      </dgm:t>
    </dgm:pt>
    <dgm:pt modelId="{5B82FD73-C415-4845-82FD-9ACA3F0163D6}">
      <dgm:prSet custT="1"/>
      <dgm:spPr>
        <a:solidFill>
          <a:srgbClr val="C00000"/>
        </a:solidFill>
      </dgm:spPr>
      <dgm:t>
        <a:bodyPr/>
        <a:lstStyle/>
        <a:p>
          <a:r>
            <a:rPr lang="en-US" sz="800" dirty="0" smtClean="0"/>
            <a:t>Teacher Certification?</a:t>
          </a:r>
          <a:endParaRPr lang="en-US" sz="800" dirty="0"/>
        </a:p>
      </dgm:t>
    </dgm:pt>
    <dgm:pt modelId="{12582EFC-EC92-4C7F-9F5A-B64398CB3AB6}" type="parTrans" cxnId="{F614D95F-23F4-4447-A91A-C06B0639CDAB}">
      <dgm:prSet/>
      <dgm:spPr/>
      <dgm:t>
        <a:bodyPr/>
        <a:lstStyle/>
        <a:p>
          <a:endParaRPr lang="en-US"/>
        </a:p>
      </dgm:t>
    </dgm:pt>
    <dgm:pt modelId="{730259E2-CF3C-4715-BFF1-86826E15C6A8}" type="sibTrans" cxnId="{F614D95F-23F4-4447-A91A-C06B0639CDAB}">
      <dgm:prSet/>
      <dgm:spPr/>
      <dgm:t>
        <a:bodyPr/>
        <a:lstStyle/>
        <a:p>
          <a:endParaRPr lang="en-US"/>
        </a:p>
      </dgm:t>
    </dgm:pt>
    <dgm:pt modelId="{FC8C8C24-63AB-4890-93CF-CCCC6566404A}" type="pres">
      <dgm:prSet presAssocID="{A1C5F2FE-8101-4034-8BD7-807B3A19FD9B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10808E3-B357-4D24-9498-ACAF7365BF72}" type="pres">
      <dgm:prSet presAssocID="{A1C5F2FE-8101-4034-8BD7-807B3A19FD9B}" presName="arrow" presStyleLbl="bgShp" presStyleIdx="0" presStyleCnt="1" custLinFactNeighborX="-420"/>
      <dgm:spPr/>
      <dgm:t>
        <a:bodyPr/>
        <a:lstStyle/>
        <a:p>
          <a:endParaRPr lang="en-US"/>
        </a:p>
      </dgm:t>
    </dgm:pt>
    <dgm:pt modelId="{416F1EAF-16B7-48D3-BBB5-3AF494E222A5}" type="pres">
      <dgm:prSet presAssocID="{A1C5F2FE-8101-4034-8BD7-807B3A19FD9B}" presName="linearProcess" presStyleCnt="0"/>
      <dgm:spPr/>
    </dgm:pt>
    <dgm:pt modelId="{F2807BE7-A943-4E5A-98EC-DE64A0BF1A0F}" type="pres">
      <dgm:prSet presAssocID="{077DE995-349C-4044-8962-7B50C2A93FF1}" presName="textNode" presStyleLbl="node1" presStyleIdx="0" presStyleCnt="6" custScaleX="68626" custScaleY="122786" custLinFactNeighborX="61792" custLinFactNeighborY="1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B671B-54D0-4950-BD57-C480A7757B35}" type="pres">
      <dgm:prSet presAssocID="{5036AB2B-0B8E-4035-B4FD-2D27221F69A1}" presName="sibTrans" presStyleCnt="0"/>
      <dgm:spPr/>
    </dgm:pt>
    <dgm:pt modelId="{0902A2A1-52E0-4245-8C99-7173C310A65C}" type="pres">
      <dgm:prSet presAssocID="{1989FAB4-A947-407B-BBA2-6ACDB76C175E}" presName="textNode" presStyleLbl="node1" presStyleIdx="1" presStyleCnt="6" custScaleX="62946" custScaleY="117955" custLinFactNeighborX="42591" custLinFactNeighborY="1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152994-D742-4957-9DAE-BD376E7BF349}" type="pres">
      <dgm:prSet presAssocID="{2482A734-E02F-40DE-88F2-1F74791B7E1D}" presName="sibTrans" presStyleCnt="0"/>
      <dgm:spPr/>
    </dgm:pt>
    <dgm:pt modelId="{18B6F27E-D1B9-4C32-AAEB-62A03F508BC5}" type="pres">
      <dgm:prSet presAssocID="{5B82FD73-C415-4845-82FD-9ACA3F0163D6}" presName="textNode" presStyleLbl="node1" presStyleIdx="2" presStyleCnt="6" custScaleX="78125" custScaleY="141304" custLinFactNeighborX="-1675" custLinFactNeighborY="-8052">
        <dgm:presLayoutVars>
          <dgm:bulletEnabled val="1"/>
        </dgm:presLayoutVars>
      </dgm:prSet>
      <dgm:spPr>
        <a:prstGeom prst="triangle">
          <a:avLst/>
        </a:prstGeom>
      </dgm:spPr>
      <dgm:t>
        <a:bodyPr/>
        <a:lstStyle/>
        <a:p>
          <a:endParaRPr lang="en-US"/>
        </a:p>
      </dgm:t>
    </dgm:pt>
    <dgm:pt modelId="{F1611BB0-0E3D-4D0B-BE42-04C7D8178539}" type="pres">
      <dgm:prSet presAssocID="{730259E2-CF3C-4715-BFF1-86826E15C6A8}" presName="sibTrans" presStyleCnt="0"/>
      <dgm:spPr/>
    </dgm:pt>
    <dgm:pt modelId="{1BFCD285-E76E-4217-833A-B2A207C225D3}" type="pres">
      <dgm:prSet presAssocID="{616F3CB5-92AF-49A1-9815-ADCABF350917}" presName="textNode" presStyleLbl="node1" presStyleIdx="3" presStyleCnt="6" custScaleX="73959" custScaleY="124960" custLinFactNeighborX="-51627" custLinFactNeighborY="22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0F9E6-5B23-4901-93F1-B442E33BDA72}" type="pres">
      <dgm:prSet presAssocID="{8F439F57-77A4-4BC0-8CCA-23B33D12C92C}" presName="sibTrans" presStyleCnt="0"/>
      <dgm:spPr/>
    </dgm:pt>
    <dgm:pt modelId="{255F5D59-3CDD-4C57-AA39-1CA05E071E69}" type="pres">
      <dgm:prSet presAssocID="{F2393454-9E02-4C6F-A770-4D0DF555C11D}" presName="textNode" presStyleLbl="node1" presStyleIdx="4" presStyleCnt="6" custScaleX="49917" custScaleY="122786" custLinFactX="-845" custLinFactNeighborX="-100000" custLinFactNeighborY="1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E5338-EB4C-4EE4-B0D4-D96571B74CC2}" type="pres">
      <dgm:prSet presAssocID="{CC60E41B-BC8B-426B-B38D-6825FC71EC47}" presName="sibTrans" presStyleCnt="0"/>
      <dgm:spPr/>
    </dgm:pt>
    <dgm:pt modelId="{764DF844-545A-45B7-95AB-72531262CF88}" type="pres">
      <dgm:prSet presAssocID="{117B63C5-99D1-445C-B38B-2A9B7750AD9B}" presName="textNode" presStyleLbl="node1" presStyleIdx="5" presStyleCnt="6" custScaleX="56712" custScaleY="117956" custLinFactX="-4162" custLinFactNeighborX="-100000" custLinFactNeighborY="-104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6FD56B-54CE-4B45-9759-0FA850854D87}" type="presOf" srcId="{1989FAB4-A947-407B-BBA2-6ACDB76C175E}" destId="{0902A2A1-52E0-4245-8C99-7173C310A65C}" srcOrd="0" destOrd="0" presId="urn:microsoft.com/office/officeart/2005/8/layout/hProcess9"/>
    <dgm:cxn modelId="{5EB586AE-2F87-422E-A9F9-9F07D3951904}" srcId="{A1C5F2FE-8101-4034-8BD7-807B3A19FD9B}" destId="{117B63C5-99D1-445C-B38B-2A9B7750AD9B}" srcOrd="5" destOrd="0" parTransId="{0F53016B-6005-4CFA-92AD-EC47D02093E3}" sibTransId="{BF07718D-363C-4F49-A67C-555382EB79DD}"/>
    <dgm:cxn modelId="{F614D95F-23F4-4447-A91A-C06B0639CDAB}" srcId="{A1C5F2FE-8101-4034-8BD7-807B3A19FD9B}" destId="{5B82FD73-C415-4845-82FD-9ACA3F0163D6}" srcOrd="2" destOrd="0" parTransId="{12582EFC-EC92-4C7F-9F5A-B64398CB3AB6}" sibTransId="{730259E2-CF3C-4715-BFF1-86826E15C6A8}"/>
    <dgm:cxn modelId="{7EDA5B71-546C-483B-9D5C-241A8EC07182}" type="presOf" srcId="{117B63C5-99D1-445C-B38B-2A9B7750AD9B}" destId="{764DF844-545A-45B7-95AB-72531262CF88}" srcOrd="0" destOrd="0" presId="urn:microsoft.com/office/officeart/2005/8/layout/hProcess9"/>
    <dgm:cxn modelId="{BB35F08C-2964-4235-A8CC-516E15661FB0}" type="presOf" srcId="{A1C5F2FE-8101-4034-8BD7-807B3A19FD9B}" destId="{FC8C8C24-63AB-4890-93CF-CCCC6566404A}" srcOrd="0" destOrd="0" presId="urn:microsoft.com/office/officeart/2005/8/layout/hProcess9"/>
    <dgm:cxn modelId="{6B4B95B3-5170-4FFA-99E2-AE0E71B5D859}" srcId="{A1C5F2FE-8101-4034-8BD7-807B3A19FD9B}" destId="{077DE995-349C-4044-8962-7B50C2A93FF1}" srcOrd="0" destOrd="0" parTransId="{7677E365-11AF-43A9-809F-CBBF2ADD59F8}" sibTransId="{5036AB2B-0B8E-4035-B4FD-2D27221F69A1}"/>
    <dgm:cxn modelId="{6E13B697-8191-4224-913D-78FF8356C8A0}" srcId="{A1C5F2FE-8101-4034-8BD7-807B3A19FD9B}" destId="{616F3CB5-92AF-49A1-9815-ADCABF350917}" srcOrd="3" destOrd="0" parTransId="{F9BDEA75-6504-4FA5-B4D8-C9601591E601}" sibTransId="{8F439F57-77A4-4BC0-8CCA-23B33D12C92C}"/>
    <dgm:cxn modelId="{C0BD441C-AD08-4AEB-A986-E3D1270D5431}" srcId="{A1C5F2FE-8101-4034-8BD7-807B3A19FD9B}" destId="{F2393454-9E02-4C6F-A770-4D0DF555C11D}" srcOrd="4" destOrd="0" parTransId="{5A50CE5C-F63D-4A3C-98C9-269D46E38D30}" sibTransId="{CC60E41B-BC8B-426B-B38D-6825FC71EC47}"/>
    <dgm:cxn modelId="{134AD3D3-C682-44DB-A069-68975E76C5E7}" type="presOf" srcId="{077DE995-349C-4044-8962-7B50C2A93FF1}" destId="{F2807BE7-A943-4E5A-98EC-DE64A0BF1A0F}" srcOrd="0" destOrd="0" presId="urn:microsoft.com/office/officeart/2005/8/layout/hProcess9"/>
    <dgm:cxn modelId="{602CED65-F47F-438A-BD6A-A760A38E423A}" srcId="{A1C5F2FE-8101-4034-8BD7-807B3A19FD9B}" destId="{1989FAB4-A947-407B-BBA2-6ACDB76C175E}" srcOrd="1" destOrd="0" parTransId="{B9C617E6-2731-450B-8309-200EB9E1EE3D}" sibTransId="{2482A734-E02F-40DE-88F2-1F74791B7E1D}"/>
    <dgm:cxn modelId="{15DD47B9-9B92-438D-B194-00041A319BAA}" type="presOf" srcId="{F2393454-9E02-4C6F-A770-4D0DF555C11D}" destId="{255F5D59-3CDD-4C57-AA39-1CA05E071E69}" srcOrd="0" destOrd="0" presId="urn:microsoft.com/office/officeart/2005/8/layout/hProcess9"/>
    <dgm:cxn modelId="{FDDA48FC-0D55-4CBD-B3DF-5095994B0740}" type="presOf" srcId="{5B82FD73-C415-4845-82FD-9ACA3F0163D6}" destId="{18B6F27E-D1B9-4C32-AAEB-62A03F508BC5}" srcOrd="0" destOrd="0" presId="urn:microsoft.com/office/officeart/2005/8/layout/hProcess9"/>
    <dgm:cxn modelId="{8504201D-DE82-41D6-96F7-3DC214901562}" type="presOf" srcId="{616F3CB5-92AF-49A1-9815-ADCABF350917}" destId="{1BFCD285-E76E-4217-833A-B2A207C225D3}" srcOrd="0" destOrd="0" presId="urn:microsoft.com/office/officeart/2005/8/layout/hProcess9"/>
    <dgm:cxn modelId="{F7E77923-4C64-45A8-A039-C45C226A1799}" type="presParOf" srcId="{FC8C8C24-63AB-4890-93CF-CCCC6566404A}" destId="{D10808E3-B357-4D24-9498-ACAF7365BF72}" srcOrd="0" destOrd="0" presId="urn:microsoft.com/office/officeart/2005/8/layout/hProcess9"/>
    <dgm:cxn modelId="{7743D2A4-0030-4A61-98D5-DDFA62BB2BB0}" type="presParOf" srcId="{FC8C8C24-63AB-4890-93CF-CCCC6566404A}" destId="{416F1EAF-16B7-48D3-BBB5-3AF494E222A5}" srcOrd="1" destOrd="0" presId="urn:microsoft.com/office/officeart/2005/8/layout/hProcess9"/>
    <dgm:cxn modelId="{13A65910-5062-4DA7-9D08-296B10460B43}" type="presParOf" srcId="{416F1EAF-16B7-48D3-BBB5-3AF494E222A5}" destId="{F2807BE7-A943-4E5A-98EC-DE64A0BF1A0F}" srcOrd="0" destOrd="0" presId="urn:microsoft.com/office/officeart/2005/8/layout/hProcess9"/>
    <dgm:cxn modelId="{9010C4E9-6031-495A-B19B-BBB1DF91E6F4}" type="presParOf" srcId="{416F1EAF-16B7-48D3-BBB5-3AF494E222A5}" destId="{71DB671B-54D0-4950-BD57-C480A7757B35}" srcOrd="1" destOrd="0" presId="urn:microsoft.com/office/officeart/2005/8/layout/hProcess9"/>
    <dgm:cxn modelId="{82D7EA72-5573-4EDA-9FE8-765A729AAB6A}" type="presParOf" srcId="{416F1EAF-16B7-48D3-BBB5-3AF494E222A5}" destId="{0902A2A1-52E0-4245-8C99-7173C310A65C}" srcOrd="2" destOrd="0" presId="urn:microsoft.com/office/officeart/2005/8/layout/hProcess9"/>
    <dgm:cxn modelId="{6D7406B7-972A-4370-988D-43096677FCB2}" type="presParOf" srcId="{416F1EAF-16B7-48D3-BBB5-3AF494E222A5}" destId="{E7152994-D742-4957-9DAE-BD376E7BF349}" srcOrd="3" destOrd="0" presId="urn:microsoft.com/office/officeart/2005/8/layout/hProcess9"/>
    <dgm:cxn modelId="{D4BC1449-E04E-4FA8-921D-8A1A39B66C2E}" type="presParOf" srcId="{416F1EAF-16B7-48D3-BBB5-3AF494E222A5}" destId="{18B6F27E-D1B9-4C32-AAEB-62A03F508BC5}" srcOrd="4" destOrd="0" presId="urn:microsoft.com/office/officeart/2005/8/layout/hProcess9"/>
    <dgm:cxn modelId="{52C1A72E-BD4D-4F75-A1EC-360FACC95763}" type="presParOf" srcId="{416F1EAF-16B7-48D3-BBB5-3AF494E222A5}" destId="{F1611BB0-0E3D-4D0B-BE42-04C7D8178539}" srcOrd="5" destOrd="0" presId="urn:microsoft.com/office/officeart/2005/8/layout/hProcess9"/>
    <dgm:cxn modelId="{B945BA31-E7C0-462C-9732-62EDDEEAE3DE}" type="presParOf" srcId="{416F1EAF-16B7-48D3-BBB5-3AF494E222A5}" destId="{1BFCD285-E76E-4217-833A-B2A207C225D3}" srcOrd="6" destOrd="0" presId="urn:microsoft.com/office/officeart/2005/8/layout/hProcess9"/>
    <dgm:cxn modelId="{1B03A9C4-E2E0-40CF-9A58-DCD828B3A0D7}" type="presParOf" srcId="{416F1EAF-16B7-48D3-BBB5-3AF494E222A5}" destId="{5470F9E6-5B23-4901-93F1-B442E33BDA72}" srcOrd="7" destOrd="0" presId="urn:microsoft.com/office/officeart/2005/8/layout/hProcess9"/>
    <dgm:cxn modelId="{049AD611-A34A-49CE-806A-DBB786AFDA7B}" type="presParOf" srcId="{416F1EAF-16B7-48D3-BBB5-3AF494E222A5}" destId="{255F5D59-3CDD-4C57-AA39-1CA05E071E69}" srcOrd="8" destOrd="0" presId="urn:microsoft.com/office/officeart/2005/8/layout/hProcess9"/>
    <dgm:cxn modelId="{97BF257D-6F6A-44D5-B9B5-DF6477701C15}" type="presParOf" srcId="{416F1EAF-16B7-48D3-BBB5-3AF494E222A5}" destId="{A26E5338-EB4C-4EE4-B0D4-D96571B74CC2}" srcOrd="9" destOrd="0" presId="urn:microsoft.com/office/officeart/2005/8/layout/hProcess9"/>
    <dgm:cxn modelId="{488DFE89-D870-4B7A-9437-B383F2266191}" type="presParOf" srcId="{416F1EAF-16B7-48D3-BBB5-3AF494E222A5}" destId="{764DF844-545A-45B7-95AB-72531262CF88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808E3-B357-4D24-9498-ACAF7365BF72}">
      <dsp:nvSpPr>
        <dsp:cNvPr id="0" name=""/>
        <dsp:cNvSpPr/>
      </dsp:nvSpPr>
      <dsp:spPr>
        <a:xfrm>
          <a:off x="533410" y="0"/>
          <a:ext cx="6347460" cy="2057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07BE7-A943-4E5A-98EC-DE64A0BF1A0F}">
      <dsp:nvSpPr>
        <dsp:cNvPr id="0" name=""/>
        <dsp:cNvSpPr/>
      </dsp:nvSpPr>
      <dsp:spPr>
        <a:xfrm>
          <a:off x="152400" y="533401"/>
          <a:ext cx="1096741" cy="1010479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Department/ School/ Academic Unit</a:t>
          </a:r>
          <a:endParaRPr lang="en-US" sz="1200" kern="1200" dirty="0"/>
        </a:p>
      </dsp:txBody>
      <dsp:txXfrm>
        <a:off x="201728" y="582729"/>
        <a:ext cx="998085" cy="911823"/>
      </dsp:txXfrm>
    </dsp:sp>
    <dsp:sp modelId="{0902A2A1-52E0-4245-8C99-7173C310A65C}">
      <dsp:nvSpPr>
        <dsp:cNvPr id="0" name=""/>
        <dsp:cNvSpPr/>
      </dsp:nvSpPr>
      <dsp:spPr>
        <a:xfrm>
          <a:off x="1447801" y="553280"/>
          <a:ext cx="1005967" cy="97072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College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(continue internal while posting externally)</a:t>
          </a:r>
          <a:r>
            <a:rPr lang="en-US" sz="800" kern="1200" dirty="0" smtClean="0"/>
            <a:t>	</a:t>
          </a:r>
          <a:endParaRPr lang="en-US" sz="800" kern="1200" dirty="0"/>
        </a:p>
      </dsp:txBody>
      <dsp:txXfrm>
        <a:off x="1495188" y="600667"/>
        <a:ext cx="911193" cy="875948"/>
      </dsp:txXfrm>
    </dsp:sp>
    <dsp:sp modelId="{18B6F27E-D1B9-4C32-AAEB-62A03F508BC5}">
      <dsp:nvSpPr>
        <dsp:cNvPr id="0" name=""/>
        <dsp:cNvSpPr/>
      </dsp:nvSpPr>
      <dsp:spPr>
        <a:xfrm>
          <a:off x="2590800" y="380997"/>
          <a:ext cx="1248549" cy="1162875"/>
        </a:xfrm>
        <a:prstGeom prst="triangl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Teacher Certification?</a:t>
          </a:r>
          <a:endParaRPr lang="en-US" sz="800" kern="1200" dirty="0"/>
        </a:p>
      </dsp:txBody>
      <dsp:txXfrm>
        <a:off x="2902937" y="962435"/>
        <a:ext cx="624275" cy="581437"/>
      </dsp:txXfrm>
    </dsp:sp>
    <dsp:sp modelId="{1BFCD285-E76E-4217-833A-B2A207C225D3}">
      <dsp:nvSpPr>
        <dsp:cNvPr id="0" name=""/>
        <dsp:cNvSpPr/>
      </dsp:nvSpPr>
      <dsp:spPr>
        <a:xfrm>
          <a:off x="3962401" y="533401"/>
          <a:ext cx="1181970" cy="102837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If Undergraduate then UCC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If Graduate then Grad Council</a:t>
          </a:r>
          <a:endParaRPr lang="en-US" sz="1000" kern="1200" dirty="0"/>
        </a:p>
      </dsp:txBody>
      <dsp:txXfrm>
        <a:off x="4012602" y="583602"/>
        <a:ext cx="1081568" cy="927968"/>
      </dsp:txXfrm>
    </dsp:sp>
    <dsp:sp modelId="{255F5D59-3CDD-4C57-AA39-1CA05E071E69}">
      <dsp:nvSpPr>
        <dsp:cNvPr id="0" name=""/>
        <dsp:cNvSpPr/>
      </dsp:nvSpPr>
      <dsp:spPr>
        <a:xfrm>
          <a:off x="5257801" y="533401"/>
          <a:ext cx="797744" cy="1010479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Senate</a:t>
          </a:r>
        </a:p>
      </dsp:txBody>
      <dsp:txXfrm>
        <a:off x="5296744" y="572344"/>
        <a:ext cx="719858" cy="932593"/>
      </dsp:txXfrm>
    </dsp:sp>
    <dsp:sp modelId="{764DF844-545A-45B7-95AB-72531262CF88}">
      <dsp:nvSpPr>
        <dsp:cNvPr id="0" name=""/>
        <dsp:cNvSpPr/>
      </dsp:nvSpPr>
      <dsp:spPr>
        <a:xfrm>
          <a:off x="6248404" y="457203"/>
          <a:ext cx="906338" cy="97073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/>
            <a:t>Provost</a:t>
          </a:r>
          <a:r>
            <a:rPr lang="en-US" sz="800" kern="1200" dirty="0" smtClean="0"/>
            <a:t>	</a:t>
          </a:r>
          <a:endParaRPr lang="en-US" sz="800" kern="1200" dirty="0"/>
        </a:p>
      </dsp:txBody>
      <dsp:txXfrm>
        <a:off x="6292648" y="501447"/>
        <a:ext cx="817850" cy="882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D554B0D-2C49-44C5-A477-C19E3247ECE8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503565-6AE2-47C6-9058-A63519BF6B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98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E02F1-342C-4B6B-9D83-C021E74A152C}" type="datetimeFigureOut">
              <a:rPr lang="en-US" smtClean="0"/>
              <a:pPr/>
              <a:t>5/23/2018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63F29-A35B-47D8-8E91-A2C29552A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28600" y="304800"/>
          <a:ext cx="7467600" cy="205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304800" y="59436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*</a:t>
            </a:r>
            <a:r>
              <a:rPr lang="en-US" sz="1200" dirty="0" smtClean="0"/>
              <a:t>Programs at or below the Associate Degrees require KCTCS BOR approval </a:t>
            </a:r>
            <a:r>
              <a:rPr lang="en-US" sz="1200" smtClean="0"/>
              <a:t>before CPE.  </a:t>
            </a:r>
            <a:endParaRPr lang="en-US" sz="1200" dirty="0" smtClean="0"/>
          </a:p>
          <a:p>
            <a:pPr indent="-457200"/>
            <a:r>
              <a:rPr lang="en-US" sz="1200" b="1" dirty="0" smtClean="0"/>
              <a:t>Post Implementation Review </a:t>
            </a:r>
            <a:r>
              <a:rPr lang="en-US" sz="1200" dirty="0" smtClean="0"/>
              <a:t>– after 3 years for Associate, 5 Baccalaureate, 4 Master, and 3 + 3 for Doctoral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28600" y="228600"/>
            <a:ext cx="77503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Approval Process </a:t>
            </a:r>
            <a:r>
              <a:rPr lang="en-US" sz="1200" dirty="0" smtClean="0"/>
              <a:t>(new* or significantly modified) </a:t>
            </a:r>
            <a:r>
              <a:rPr lang="en-US" sz="1200" dirty="0" smtClean="0"/>
              <a:t>Certificates do </a:t>
            </a:r>
            <a:r>
              <a:rPr lang="en-US" sz="1200" u="sng" dirty="0" smtClean="0"/>
              <a:t>not</a:t>
            </a:r>
            <a:r>
              <a:rPr lang="en-US" sz="1200" dirty="0" smtClean="0"/>
              <a:t> require CPE review or approval</a:t>
            </a:r>
            <a:endParaRPr lang="en-US" sz="1200" dirty="0" smtClean="0"/>
          </a:p>
          <a:p>
            <a:r>
              <a:rPr lang="en-US" sz="1200" dirty="0" smtClean="0"/>
              <a:t> Top is WKU internal process (red boxes), bottom arrow is external process (blue boxes are CPE related)  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924800" y="609600"/>
            <a:ext cx="990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3886200" y="1447800"/>
            <a:ext cx="3048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3810000" y="1219200"/>
            <a:ext cx="3353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70" name="Rounded Rectangle 69"/>
          <p:cNvSpPr/>
          <p:nvPr/>
        </p:nvSpPr>
        <p:spPr>
          <a:xfrm>
            <a:off x="2971800" y="2286000"/>
            <a:ext cx="914400" cy="6096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Professional Education Council</a:t>
            </a:r>
            <a:endParaRPr lang="en-US" sz="900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3429000" y="1828800"/>
            <a:ext cx="0" cy="457200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 flipH="1" flipV="1">
            <a:off x="-1408906" y="3771900"/>
            <a:ext cx="3580606" cy="794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3886200" y="53340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cxnSp>
        <p:nvCxnSpPr>
          <p:cNvPr id="104" name="Straight Arrow Connector 103"/>
          <p:cNvCxnSpPr/>
          <p:nvPr/>
        </p:nvCxnSpPr>
        <p:spPr>
          <a:xfrm flipH="1">
            <a:off x="1828800" y="2819400"/>
            <a:ext cx="304800" cy="76200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rot="5400000" flipH="1" flipV="1">
            <a:off x="6172597" y="1904603"/>
            <a:ext cx="457200" cy="7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7239000" y="1676400"/>
            <a:ext cx="0" cy="61039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3429000" y="19050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171" name="Rectangle 170"/>
          <p:cNvSpPr/>
          <p:nvPr/>
        </p:nvSpPr>
        <p:spPr>
          <a:xfrm rot="5400000">
            <a:off x="5909965" y="2579757"/>
            <a:ext cx="5105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Implement </a:t>
            </a:r>
            <a:r>
              <a:rPr lang="en-US" sz="1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(Advertise and Admit)</a:t>
            </a:r>
            <a:endParaRPr lang="en-US" sz="1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858000" y="2286000"/>
            <a:ext cx="968008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WKU Board of </a:t>
            </a:r>
            <a:r>
              <a:rPr lang="en-US" sz="1000" dirty="0" smtClean="0"/>
              <a:t>Regents (Committee &amp; full-board)</a:t>
            </a:r>
            <a:endParaRPr lang="en-US" sz="1000" dirty="0"/>
          </a:p>
        </p:txBody>
      </p:sp>
      <p:sp>
        <p:nvSpPr>
          <p:cNvPr id="46" name="Rounded Rectangle 45"/>
          <p:cNvSpPr/>
          <p:nvPr/>
        </p:nvSpPr>
        <p:spPr>
          <a:xfrm>
            <a:off x="914400" y="3581400"/>
            <a:ext cx="990600" cy="914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Notifications: SACS, etc.  </a:t>
            </a:r>
            <a:endParaRPr lang="en-US" sz="1000" dirty="0"/>
          </a:p>
        </p:txBody>
      </p:sp>
      <p:cxnSp>
        <p:nvCxnSpPr>
          <p:cNvPr id="61" name="Straight Connector 60"/>
          <p:cNvCxnSpPr/>
          <p:nvPr/>
        </p:nvCxnSpPr>
        <p:spPr>
          <a:xfrm rot="5400000">
            <a:off x="4114800" y="5410200"/>
            <a:ext cx="304800" cy="0"/>
          </a:xfrm>
          <a:prstGeom prst="line">
            <a:avLst/>
          </a:prstGeom>
          <a:ln w="2540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3276600" y="4724400"/>
            <a:ext cx="1066800" cy="1588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10800000">
            <a:off x="381000" y="5562600"/>
            <a:ext cx="3886200" cy="0"/>
          </a:xfrm>
          <a:prstGeom prst="line">
            <a:avLst/>
          </a:prstGeom>
          <a:ln w="2540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5257800" y="4419600"/>
            <a:ext cx="381000" cy="248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cxnSp>
        <p:nvCxnSpPr>
          <p:cNvPr id="107" name="Straight Connector 106"/>
          <p:cNvCxnSpPr/>
          <p:nvPr/>
        </p:nvCxnSpPr>
        <p:spPr>
          <a:xfrm>
            <a:off x="5029200" y="4724400"/>
            <a:ext cx="8382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5867400" y="2133600"/>
            <a:ext cx="533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4572000" y="3429000"/>
            <a:ext cx="2590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2308729" y="3364200"/>
            <a:ext cx="6858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CPE 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NOI 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7924800" y="533400"/>
            <a:ext cx="762000" cy="464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4267200" y="1828800"/>
            <a:ext cx="0" cy="761206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le 78"/>
          <p:cNvSpPr/>
          <p:nvPr/>
        </p:nvSpPr>
        <p:spPr>
          <a:xfrm>
            <a:off x="1905000" y="2438400"/>
            <a:ext cx="914400" cy="38100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Provost</a:t>
            </a:r>
            <a:endParaRPr lang="en-US" sz="1000" dirty="0"/>
          </a:p>
        </p:txBody>
      </p:sp>
      <p:sp>
        <p:nvSpPr>
          <p:cNvPr id="100" name="Rounded Rectangle 99"/>
          <p:cNvSpPr/>
          <p:nvPr/>
        </p:nvSpPr>
        <p:spPr>
          <a:xfrm>
            <a:off x="6019800" y="4267200"/>
            <a:ext cx="1600200" cy="11430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SACS &amp; other accreditation agencies. </a:t>
            </a:r>
            <a:r>
              <a:rPr lang="en-US" sz="1000" u="sng" dirty="0" smtClean="0"/>
              <a:t>Significant departures </a:t>
            </a:r>
            <a:r>
              <a:rPr lang="en-US" sz="1000" dirty="0" smtClean="0"/>
              <a:t>from current programs require a SACS </a:t>
            </a:r>
            <a:r>
              <a:rPr lang="en-US" sz="1000" smtClean="0"/>
              <a:t>prospectus 3 </a:t>
            </a:r>
            <a:r>
              <a:rPr lang="en-US" sz="1000" dirty="0" smtClean="0"/>
              <a:t>months prior to implementation</a:t>
            </a:r>
            <a:endParaRPr lang="en-US" sz="1000" dirty="0"/>
          </a:p>
        </p:txBody>
      </p:sp>
      <p:sp>
        <p:nvSpPr>
          <p:cNvPr id="141" name="Rounded Rectangle 140"/>
          <p:cNvSpPr/>
          <p:nvPr/>
        </p:nvSpPr>
        <p:spPr>
          <a:xfrm>
            <a:off x="2120726" y="4343400"/>
            <a:ext cx="11430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CPE pre-proposal</a:t>
            </a:r>
          </a:p>
          <a:p>
            <a:pPr algn="ctr"/>
            <a:r>
              <a:rPr lang="en-US" sz="1200" dirty="0" smtClean="0"/>
              <a:t>30 day review</a:t>
            </a:r>
            <a:endParaRPr lang="en-US" sz="1200" dirty="0"/>
          </a:p>
        </p:txBody>
      </p:sp>
      <p:grpSp>
        <p:nvGrpSpPr>
          <p:cNvPr id="145" name="Group 144"/>
          <p:cNvGrpSpPr/>
          <p:nvPr/>
        </p:nvGrpSpPr>
        <p:grpSpPr>
          <a:xfrm>
            <a:off x="4114800" y="3962400"/>
            <a:ext cx="1184868" cy="1295402"/>
            <a:chOff x="1645295" y="228598"/>
            <a:chExt cx="1184868" cy="1295402"/>
          </a:xfrm>
        </p:grpSpPr>
        <p:sp>
          <p:nvSpPr>
            <p:cNvPr id="147" name="Isosceles Triangle 146"/>
            <p:cNvSpPr/>
            <p:nvPr/>
          </p:nvSpPr>
          <p:spPr>
            <a:xfrm>
              <a:off x="1645295" y="228598"/>
              <a:ext cx="1184868" cy="1295402"/>
            </a:xfrm>
            <a:prstGeom prst="triangl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3" name="Isosceles Triangle 4"/>
            <p:cNvSpPr/>
            <p:nvPr/>
          </p:nvSpPr>
          <p:spPr>
            <a:xfrm>
              <a:off x="1941512" y="876299"/>
              <a:ext cx="592434" cy="6477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00" kern="1200" dirty="0" smtClean="0"/>
                <a:t>Comments? See note below</a:t>
              </a:r>
              <a:endParaRPr lang="en-US" sz="800" kern="1200" dirty="0"/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 flipH="1">
            <a:off x="2590799" y="2819400"/>
            <a:ext cx="1" cy="567227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343400" y="5334001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Comments</a:t>
            </a:r>
            <a:r>
              <a:rPr lang="en-US" sz="800" dirty="0" smtClean="0"/>
              <a:t> are routed through the Provost office, who works with the academic sponsoring department to answer questions</a:t>
            </a:r>
            <a:endParaRPr lang="en-US" sz="800" dirty="0"/>
          </a:p>
        </p:txBody>
      </p:sp>
      <p:cxnSp>
        <p:nvCxnSpPr>
          <p:cNvPr id="73" name="Straight Connector 72"/>
          <p:cNvCxnSpPr/>
          <p:nvPr/>
        </p:nvCxnSpPr>
        <p:spPr>
          <a:xfrm rot="10800000">
            <a:off x="3886200" y="2590800"/>
            <a:ext cx="381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6781800" y="3581400"/>
            <a:ext cx="838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CPE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239000" y="3200400"/>
            <a:ext cx="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Isosceles Triangle 87"/>
          <p:cNvSpPr/>
          <p:nvPr/>
        </p:nvSpPr>
        <p:spPr>
          <a:xfrm>
            <a:off x="6172200" y="5791200"/>
            <a:ext cx="1295400" cy="762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smtClean="0"/>
              <a:t>Program Review</a:t>
            </a:r>
            <a:endParaRPr lang="en-US" sz="1000" dirty="0" smtClean="0"/>
          </a:p>
        </p:txBody>
      </p:sp>
      <p:sp>
        <p:nvSpPr>
          <p:cNvPr id="93" name="Rectangle 92"/>
          <p:cNvSpPr/>
          <p:nvPr/>
        </p:nvSpPr>
        <p:spPr>
          <a:xfrm>
            <a:off x="7924800" y="5410200"/>
            <a:ext cx="9906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Permanent Academic Inventory &amp; 6 yr. review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>
            <a:off x="7010400" y="6019800"/>
            <a:ext cx="914400" cy="1588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00" idx="2"/>
            <a:endCxn id="88" idx="0"/>
          </p:cNvCxnSpPr>
          <p:nvPr/>
        </p:nvCxnSpPr>
        <p:spPr>
          <a:xfrm>
            <a:off x="6819900" y="5410200"/>
            <a:ext cx="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772400" y="4495800"/>
            <a:ext cx="38100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2667000" y="1828800"/>
            <a:ext cx="0" cy="6096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3352800" y="3429000"/>
            <a:ext cx="609600" cy="685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EPSB</a:t>
            </a:r>
            <a:endParaRPr lang="en-US" sz="1000" dirty="0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3962400" y="3886200"/>
            <a:ext cx="2819400" cy="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038600" y="36576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6629400" y="1676400"/>
            <a:ext cx="0" cy="2590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ight Brace 118"/>
          <p:cNvSpPr/>
          <p:nvPr/>
        </p:nvSpPr>
        <p:spPr>
          <a:xfrm>
            <a:off x="7620000" y="3505200"/>
            <a:ext cx="228600" cy="1981200"/>
          </a:xfrm>
          <a:prstGeom prst="rightBrac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657600" y="2895600"/>
            <a:ext cx="0" cy="533400"/>
          </a:xfrm>
          <a:prstGeom prst="straightConnector1">
            <a:avLst/>
          </a:prstGeom>
          <a:ln w="254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2628899" y="3741883"/>
            <a:ext cx="1" cy="567227"/>
          </a:xfrm>
          <a:prstGeom prst="straightConnector1">
            <a:avLst/>
          </a:prstGeom>
          <a:ln w="254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3677" y="2514600"/>
            <a:ext cx="86093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CPE </a:t>
            </a:r>
          </a:p>
          <a:p>
            <a:pPr algn="ctr"/>
            <a:r>
              <a:rPr lang="en-US" sz="1000" dirty="0" smtClean="0">
                <a:solidFill>
                  <a:schemeClr val="bg1"/>
                </a:solidFill>
              </a:rPr>
              <a:t>Full-proposal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199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Western Kentucky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wkuuser</dc:creator>
  <cp:lastModifiedBy>Gaiko, Sylvia</cp:lastModifiedBy>
  <cp:revision>141</cp:revision>
  <dcterms:created xsi:type="dcterms:W3CDTF">2010-09-24T16:20:45Z</dcterms:created>
  <dcterms:modified xsi:type="dcterms:W3CDTF">2018-05-23T12:59:39Z</dcterms:modified>
</cp:coreProperties>
</file>