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Default Extension="tiff" ContentType="image/tiff"/>
  <Override PartName="/ppt/notesSlides/notesSlide4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trictFirstAndLastChars="0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22" r:id="rId2"/>
    <p:sldId id="258" r:id="rId3"/>
    <p:sldId id="292" r:id="rId4"/>
    <p:sldId id="298" r:id="rId5"/>
    <p:sldId id="315" r:id="rId6"/>
    <p:sldId id="317" r:id="rId7"/>
    <p:sldId id="296" r:id="rId8"/>
    <p:sldId id="321" r:id="rId9"/>
    <p:sldId id="309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pitchFamily="1" charset="0"/>
        <a:ea typeface="ＭＳ Ｐゴシック" pitchFamily="1" charset="-128"/>
        <a:cs typeface="ＭＳ Ｐゴシック" pitchFamily="1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pitchFamily="1" charset="0"/>
        <a:ea typeface="ＭＳ Ｐゴシック" pitchFamily="1" charset="-128"/>
        <a:cs typeface="ＭＳ Ｐゴシック" pitchFamily="1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pitchFamily="1" charset="0"/>
        <a:ea typeface="ＭＳ Ｐゴシック" pitchFamily="1" charset="-128"/>
        <a:cs typeface="ＭＳ Ｐゴシック" pitchFamily="1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pitchFamily="1" charset="0"/>
        <a:ea typeface="ＭＳ Ｐゴシック" pitchFamily="1" charset="-128"/>
        <a:cs typeface="ＭＳ Ｐゴシック" pitchFamily="1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pitchFamily="1" charset="0"/>
        <a:ea typeface="ＭＳ Ｐゴシック" pitchFamily="1" charset="-128"/>
        <a:cs typeface="ＭＳ Ｐゴシック" pitchFamily="1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Palatino" pitchFamily="1" charset="0"/>
        <a:ea typeface="ＭＳ Ｐゴシック" pitchFamily="1" charset="-128"/>
        <a:cs typeface="ＭＳ Ｐゴシック" pitchFamily="1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Palatino" pitchFamily="1" charset="0"/>
        <a:ea typeface="ＭＳ Ｐゴシック" pitchFamily="1" charset="-128"/>
        <a:cs typeface="ＭＳ Ｐゴシック" pitchFamily="1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Palatino" pitchFamily="1" charset="0"/>
        <a:ea typeface="ＭＳ Ｐゴシック" pitchFamily="1" charset="-128"/>
        <a:cs typeface="ＭＳ Ｐゴシック" pitchFamily="1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Palatino" pitchFamily="1" charset="0"/>
        <a:ea typeface="ＭＳ Ｐゴシック" pitchFamily="1" charset="-128"/>
        <a:cs typeface="ＭＳ Ｐゴシック" pitchFamily="1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ECECEC"/>
    <a:srgbClr val="800080"/>
    <a:srgbClr val="000000"/>
    <a:srgbClr val="FF8000"/>
    <a:srgbClr val="0000FF"/>
    <a:srgbClr val="FF0000"/>
    <a:srgbClr val="FFF2A2"/>
    <a:srgbClr val="F3FFA8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vertBarState="maximized">
    <p:restoredLeft sz="16467" autoAdjust="0"/>
    <p:restoredTop sz="94660"/>
  </p:normalViewPr>
  <p:slideViewPr>
    <p:cSldViewPr snapToGrid="0" showGuides="1">
      <p:cViewPr>
        <p:scale>
          <a:sx n="150" d="100"/>
          <a:sy n="150" d="100"/>
        </p:scale>
        <p:origin x="-824" y="-608"/>
      </p:cViewPr>
      <p:guideLst>
        <p:guide orient="horz" pos="75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Palatino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Palatino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9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Palatino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9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Palatino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C295D395-B687-D442-8294-27A08E2D33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931537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BE2AB78D-A9D5-1B43-BDB6-29490C75CD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813588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16BBCC-3433-7A4D-824A-8393347DE5AA}" type="slidenum">
              <a:rPr lang="en-US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pPr/>
              <a:t>2</a:t>
            </a:fld>
            <a:endParaRPr lang="en-US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63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CE0462-A91C-3C4F-A145-9D229E49C311}" type="slidenum">
              <a:rPr lang="en-US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pPr/>
              <a:t>3</a:t>
            </a:fld>
            <a:endParaRPr lang="en-US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CE0462-A91C-3C4F-A145-9D229E49C311}" type="slidenum">
              <a:rPr lang="en-US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pPr/>
              <a:t>4</a:t>
            </a:fld>
            <a:endParaRPr lang="en-US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CE0462-A91C-3C4F-A145-9D229E49C311}" type="slidenum">
              <a:rPr lang="en-US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pPr/>
              <a:t>5</a:t>
            </a:fld>
            <a:endParaRPr lang="en-US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CE0462-A91C-3C4F-A145-9D229E49C311}" type="slidenum">
              <a:rPr lang="en-US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pPr/>
              <a:t>7</a:t>
            </a:fld>
            <a:endParaRPr lang="en-US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CE0462-A91C-3C4F-A145-9D229E49C311}" type="slidenum">
              <a:rPr lang="en-US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pPr/>
              <a:t>9</a:t>
            </a:fld>
            <a:endParaRPr lang="en-US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8/28/06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MATH 403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9001C-0E8B-DF41-BBC2-2167ECDB6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8/28/06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MATH 403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3FF56-1AEB-7647-9291-A660AC75C7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8/28/06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MATH 403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F90B4-1E25-2F4E-A1A1-A402FE11F1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8/28/06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MATH 403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805A8-F4EE-3A48-99A2-8E77D4E891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8/28/06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MATH 403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A538B-5A56-6C4B-990B-B8B50757FA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8/28/06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MATH 403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947F7-34C3-264C-B13C-5949DB9149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8/28/06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MATH 403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2F353-265D-984A-9BF4-009BD96192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8/28/06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MATH 403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7F4FC-E793-2648-8DC9-BEF5B74567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WKUOgdenLogo R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106518" y="6003925"/>
            <a:ext cx="62071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WKU_math_tall_red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49851" y="6094859"/>
            <a:ext cx="663407" cy="421354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 bwMode="auto">
          <a:xfrm>
            <a:off x="0" y="0"/>
            <a:ext cx="9144000" cy="114659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8" name="Picture 7" descr="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471789" y="319984"/>
            <a:ext cx="1302358" cy="506059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1515922" y="-146715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2" name="Picture 11" descr="waves.png"/>
          <p:cNvPicPr>
            <a:picLocks noChangeAspect="1"/>
          </p:cNvPicPr>
          <p:nvPr userDrawn="1"/>
        </p:nvPicPr>
        <p:blipFill>
          <a:blip r:embed="rId5">
            <a:alphaModFix amt="8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-496416" y="4426107"/>
            <a:ext cx="9776042" cy="2025037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8/28/06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MATH 403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839C88-3069-7648-BD0C-CCA4603BC5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8/28/06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MATH 403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C3AC5-0D51-6641-B0A6-FA45210157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8/28/06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MATH 403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43782A8A-158A-C24B-9913-982FC9255C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9.png"/><Relationship Id="rId1" Type="http://schemas.openxmlformats.org/officeDocument/2006/relationships/video" Target="file://localhost/Users/kessler/Documents/Talks/KIEC2013/demo.mov" TargetMode="External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pen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-140250" y="-105188"/>
            <a:ext cx="9424500" cy="706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24634074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06450" y="1487489"/>
            <a:ext cx="7543800" cy="33547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Peaklet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Analysis:</a:t>
            </a:r>
            <a:b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</a:b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Software for Spectrum Analysis</a:t>
            </a:r>
          </a:p>
          <a:p>
            <a:pPr algn="ctr">
              <a:spcBef>
                <a:spcPct val="50000"/>
              </a:spcBef>
            </a:pPr>
            <a:endParaRPr lang="en-US" sz="3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Kentucky Innovation and Entrepreneurship Conference</a:t>
            </a:r>
          </a:p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August 29, 2013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6"/>
          <p:cNvSpPr txBox="1">
            <a:spLocks noChangeArrowheads="1"/>
          </p:cNvSpPr>
          <p:nvPr/>
        </p:nvSpPr>
        <p:spPr bwMode="auto">
          <a:xfrm>
            <a:off x="442539" y="278943"/>
            <a:ext cx="75438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 b="1" dirty="0" err="1" smtClean="0">
                <a:solidFill>
                  <a:srgbClr val="404040"/>
                </a:solidFill>
                <a:latin typeface="Arial"/>
                <a:ea typeface="Times New Roman" pitchFamily="1" charset="0"/>
                <a:cs typeface="Arial"/>
              </a:rPr>
              <a:t>Peaklet</a:t>
            </a:r>
            <a:r>
              <a:rPr lang="en-US" sz="3200" b="1" dirty="0" smtClean="0">
                <a:solidFill>
                  <a:srgbClr val="404040"/>
                </a:solidFill>
                <a:latin typeface="Arial"/>
                <a:ea typeface="Times New Roman" pitchFamily="1" charset="0"/>
                <a:cs typeface="Arial"/>
              </a:rPr>
              <a:t> Analysis is…</a:t>
            </a:r>
            <a:endParaRPr lang="en-US" sz="3200" b="1" dirty="0">
              <a:solidFill>
                <a:srgbClr val="404040"/>
              </a:solidFill>
              <a:latin typeface="Arial"/>
              <a:ea typeface="Times New Roman" pitchFamily="1" charset="0"/>
              <a:cs typeface="Arial"/>
            </a:endParaRP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519848" y="1589070"/>
            <a:ext cx="3437979" cy="439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30000"/>
              </a:lnSpc>
            </a:pPr>
            <a:r>
              <a:rPr lang="en-US" dirty="0" smtClean="0">
                <a:solidFill>
                  <a:srgbClr val="404040"/>
                </a:solidFill>
                <a:latin typeface="Arial"/>
                <a:ea typeface="Times New Roman" pitchFamily="1" charset="0"/>
                <a:cs typeface="Arial"/>
              </a:rPr>
              <a:t>Software for the analysis of spectrum data (counts at different channels representing time, energy, etc.) that finds peaks (high counts) through background noise and distortions.</a:t>
            </a:r>
            <a:endParaRPr lang="en-US" dirty="0">
              <a:solidFill>
                <a:srgbClr val="404040"/>
              </a:solidFill>
              <a:latin typeface="Arial"/>
              <a:ea typeface="Times New Roman" pitchFamily="1" charset="0"/>
              <a:cs typeface="Arial"/>
            </a:endParaRPr>
          </a:p>
        </p:txBody>
      </p:sp>
      <p:pic>
        <p:nvPicPr>
          <p:cNvPr id="7" name="Picture 6" descr="p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8065" y="1738386"/>
            <a:ext cx="4557505" cy="3328827"/>
          </a:xfrm>
          <a:prstGeom prst="rect">
            <a:avLst/>
          </a:prstGeom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2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872" y="1154010"/>
            <a:ext cx="3773010" cy="4572000"/>
          </a:xfrm>
          <a:prstGeom prst="rect">
            <a:avLst/>
          </a:prstGeom>
        </p:spPr>
      </p:pic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519849" y="1737017"/>
            <a:ext cx="3536616" cy="343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30000"/>
              </a:lnSpc>
            </a:pPr>
            <a:r>
              <a:rPr lang="en-US" dirty="0" smtClean="0">
                <a:solidFill>
                  <a:srgbClr val="404040"/>
                </a:solidFill>
                <a:latin typeface="Arial"/>
                <a:ea typeface="Times New Roman" pitchFamily="1" charset="0"/>
                <a:cs typeface="Arial"/>
              </a:rPr>
              <a:t>A tool </a:t>
            </a:r>
            <a:r>
              <a:rPr lang="en-US" dirty="0">
                <a:solidFill>
                  <a:srgbClr val="404040"/>
                </a:solidFill>
                <a:latin typeface="Arial"/>
                <a:ea typeface="Times New Roman" pitchFamily="1" charset="0"/>
                <a:cs typeface="Arial"/>
              </a:rPr>
              <a:t>for identifying elements/substances </a:t>
            </a:r>
            <a:br>
              <a:rPr lang="en-US" dirty="0">
                <a:solidFill>
                  <a:srgbClr val="404040"/>
                </a:solidFill>
                <a:latin typeface="Arial"/>
                <a:ea typeface="Times New Roman" pitchFamily="1" charset="0"/>
                <a:cs typeface="Arial"/>
              </a:rPr>
            </a:br>
            <a:r>
              <a:rPr lang="en-US" dirty="0">
                <a:solidFill>
                  <a:srgbClr val="404040"/>
                </a:solidFill>
                <a:latin typeface="Arial"/>
                <a:ea typeface="Times New Roman" pitchFamily="1" charset="0"/>
                <a:cs typeface="Arial"/>
              </a:rPr>
              <a:t>and their ratios from a spectrum where a peak or collection of peaks is indicative of a particular element or substance. </a:t>
            </a:r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442539" y="278943"/>
            <a:ext cx="75438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 b="1" dirty="0" err="1" smtClean="0">
                <a:solidFill>
                  <a:srgbClr val="404040"/>
                </a:solidFill>
                <a:latin typeface="Arial"/>
                <a:ea typeface="Times New Roman" pitchFamily="1" charset="0"/>
                <a:cs typeface="Arial"/>
              </a:rPr>
              <a:t>Peaklet</a:t>
            </a:r>
            <a:r>
              <a:rPr lang="en-US" sz="3200" b="1" dirty="0" smtClean="0">
                <a:solidFill>
                  <a:srgbClr val="404040"/>
                </a:solidFill>
                <a:latin typeface="Arial"/>
                <a:ea typeface="Times New Roman" pitchFamily="1" charset="0"/>
                <a:cs typeface="Arial"/>
              </a:rPr>
              <a:t> Analysis is…</a:t>
            </a:r>
            <a:endParaRPr lang="en-US" sz="3200" b="1" dirty="0">
              <a:solidFill>
                <a:srgbClr val="404040"/>
              </a:solidFill>
              <a:latin typeface="Arial"/>
              <a:ea typeface="Times New Roman" pitchFamily="1" charset="0"/>
              <a:cs typeface="Arial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4364707" y="1232899"/>
            <a:ext cx="1775474" cy="70275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Palatino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3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2878" y="1345743"/>
            <a:ext cx="4555987" cy="365453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 bwMode="auto">
          <a:xfrm>
            <a:off x="8507480" y="1874007"/>
            <a:ext cx="505517" cy="1220569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Palatino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542197" y="1601399"/>
            <a:ext cx="3378641" cy="3914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30000"/>
              </a:lnSpc>
            </a:pPr>
            <a:r>
              <a:rPr lang="en-US" dirty="0" smtClean="0">
                <a:solidFill>
                  <a:srgbClr val="404040"/>
                </a:solidFill>
                <a:latin typeface="Arial"/>
                <a:ea typeface="Times New Roman" pitchFamily="1" charset="0"/>
                <a:cs typeface="Arial"/>
              </a:rPr>
              <a:t>Particularly </a:t>
            </a:r>
            <a:r>
              <a:rPr lang="en-US" dirty="0">
                <a:solidFill>
                  <a:srgbClr val="404040"/>
                </a:solidFill>
                <a:latin typeface="Arial"/>
                <a:ea typeface="Times New Roman" pitchFamily="1" charset="0"/>
                <a:cs typeface="Arial"/>
              </a:rPr>
              <a:t>useful in situations </a:t>
            </a:r>
            <a:r>
              <a:rPr lang="en-US" dirty="0" smtClean="0">
                <a:solidFill>
                  <a:srgbClr val="404040"/>
                </a:solidFill>
                <a:latin typeface="Arial"/>
                <a:ea typeface="Times New Roman" pitchFamily="1" charset="0"/>
                <a:cs typeface="Arial"/>
              </a:rPr>
              <a:t>where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dirty="0" smtClean="0">
                <a:solidFill>
                  <a:srgbClr val="404040"/>
                </a:solidFill>
                <a:latin typeface="Arial"/>
                <a:ea typeface="Times New Roman" pitchFamily="1" charset="0"/>
                <a:cs typeface="Arial"/>
              </a:rPr>
              <a:t>an </a:t>
            </a:r>
            <a:r>
              <a:rPr lang="en-US" dirty="0">
                <a:solidFill>
                  <a:srgbClr val="404040"/>
                </a:solidFill>
                <a:latin typeface="Arial"/>
                <a:ea typeface="Times New Roman" pitchFamily="1" charset="0"/>
                <a:cs typeface="Arial"/>
              </a:rPr>
              <a:t>automated response is needed, </a:t>
            </a:r>
            <a:r>
              <a:rPr lang="en-US" b="1" dirty="0">
                <a:solidFill>
                  <a:srgbClr val="404040"/>
                </a:solidFill>
                <a:latin typeface="Arial"/>
                <a:ea typeface="Times New Roman" pitchFamily="1" charset="0"/>
                <a:cs typeface="Arial"/>
              </a:rPr>
              <a:t>and/</a:t>
            </a:r>
            <a:r>
              <a:rPr lang="en-US" b="1" dirty="0" smtClean="0">
                <a:solidFill>
                  <a:srgbClr val="404040"/>
                </a:solidFill>
                <a:latin typeface="Arial"/>
                <a:ea typeface="Times New Roman" pitchFamily="1" charset="0"/>
                <a:cs typeface="Arial"/>
              </a:rPr>
              <a:t>or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dirty="0" smtClean="0">
                <a:solidFill>
                  <a:srgbClr val="404040"/>
                </a:solidFill>
                <a:latin typeface="Arial"/>
                <a:ea typeface="Times New Roman" pitchFamily="1" charset="0"/>
                <a:cs typeface="Arial"/>
              </a:rPr>
              <a:t>an </a:t>
            </a:r>
            <a:r>
              <a:rPr lang="en-US" dirty="0">
                <a:solidFill>
                  <a:srgbClr val="404040"/>
                </a:solidFill>
                <a:latin typeface="Arial"/>
                <a:ea typeface="Times New Roman" pitchFamily="1" charset="0"/>
                <a:cs typeface="Arial"/>
              </a:rPr>
              <a:t>objective, non-biased analysis is required.</a:t>
            </a:r>
          </a:p>
        </p:txBody>
      </p:sp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442539" y="278943"/>
            <a:ext cx="75438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 b="1" dirty="0" err="1" smtClean="0">
                <a:solidFill>
                  <a:srgbClr val="404040"/>
                </a:solidFill>
                <a:latin typeface="Arial"/>
                <a:ea typeface="Times New Roman" pitchFamily="1" charset="0"/>
                <a:cs typeface="Arial"/>
              </a:rPr>
              <a:t>Peaklet</a:t>
            </a:r>
            <a:r>
              <a:rPr lang="en-US" sz="3200" b="1" dirty="0" smtClean="0">
                <a:solidFill>
                  <a:srgbClr val="404040"/>
                </a:solidFill>
                <a:latin typeface="Arial"/>
                <a:ea typeface="Times New Roman" pitchFamily="1" charset="0"/>
                <a:cs typeface="Arial"/>
              </a:rPr>
              <a:t> Analysis is…</a:t>
            </a:r>
            <a:endParaRPr lang="en-US" sz="3200" b="1" dirty="0">
              <a:solidFill>
                <a:srgbClr val="404040"/>
              </a:solidFill>
              <a:latin typeface="Arial"/>
              <a:ea typeface="Times New Roman" pitchFamily="1" charset="0"/>
              <a:cs typeface="Arial"/>
            </a:endParaRP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542197" y="1539754"/>
            <a:ext cx="8150227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lvl="1">
              <a:buClr>
                <a:srgbClr val="0000FF"/>
              </a:buClr>
            </a:pPr>
            <a:r>
              <a:rPr lang="en-US" sz="2000" dirty="0">
                <a:solidFill>
                  <a:srgbClr val="404040"/>
                </a:solidFill>
                <a:latin typeface="Arial"/>
                <a:ea typeface="Times New Roman" pitchFamily="1" charset="0"/>
                <a:cs typeface="Arial"/>
              </a:rPr>
              <a:t>It all started with a question from a </a:t>
            </a:r>
            <a:r>
              <a:rPr lang="en-US" sz="2000" dirty="0" smtClean="0">
                <a:solidFill>
                  <a:srgbClr val="404040"/>
                </a:solidFill>
                <a:latin typeface="Arial"/>
                <a:ea typeface="Times New Roman" pitchFamily="1" charset="0"/>
                <a:cs typeface="Arial"/>
              </a:rPr>
              <a:t>physicist, they </a:t>
            </a:r>
            <a:r>
              <a:rPr lang="en-US" sz="2000" dirty="0">
                <a:solidFill>
                  <a:srgbClr val="404040"/>
                </a:solidFill>
                <a:latin typeface="Arial"/>
                <a:ea typeface="Times New Roman" pitchFamily="1" charset="0"/>
                <a:cs typeface="Arial"/>
              </a:rPr>
              <a:t>were using neutron interrogation to examine unexploded ordnance, and had issues with small peaks and overlapping peaks</a:t>
            </a:r>
            <a:r>
              <a:rPr lang="en-US" sz="2000" dirty="0" smtClean="0">
                <a:solidFill>
                  <a:srgbClr val="404040"/>
                </a:solidFill>
                <a:latin typeface="Arial"/>
                <a:ea typeface="Times New Roman" pitchFamily="1" charset="0"/>
                <a:cs typeface="Arial"/>
              </a:rPr>
              <a:t>.</a:t>
            </a:r>
          </a:p>
          <a:p>
            <a:pPr marL="0" lvl="1">
              <a:buClr>
                <a:srgbClr val="0000FF"/>
              </a:buClr>
            </a:pPr>
            <a:endParaRPr lang="en-US" sz="2000" dirty="0">
              <a:solidFill>
                <a:srgbClr val="404040"/>
              </a:solidFill>
              <a:latin typeface="Arial"/>
              <a:ea typeface="Times New Roman" pitchFamily="1" charset="0"/>
              <a:cs typeface="Arial"/>
            </a:endParaRPr>
          </a:p>
          <a:p>
            <a:pPr marL="0" lvl="1">
              <a:buClr>
                <a:srgbClr val="0000FF"/>
              </a:buClr>
            </a:pPr>
            <a:r>
              <a:rPr lang="en-US" sz="2000" dirty="0" smtClean="0">
                <a:solidFill>
                  <a:srgbClr val="404040"/>
                </a:solidFill>
                <a:latin typeface="Arial"/>
                <a:ea typeface="Times New Roman" pitchFamily="1" charset="0"/>
                <a:cs typeface="Arial"/>
              </a:rPr>
              <a:t>I </a:t>
            </a:r>
            <a:r>
              <a:rPr lang="en-US" sz="2000" dirty="0">
                <a:solidFill>
                  <a:srgbClr val="404040"/>
                </a:solidFill>
                <a:latin typeface="Arial"/>
                <a:ea typeface="Times New Roman" pitchFamily="1" charset="0"/>
                <a:cs typeface="Arial"/>
              </a:rPr>
              <a:t>had to learn to speak their language and understand their </a:t>
            </a:r>
            <a:r>
              <a:rPr lang="en-US" sz="2000" dirty="0" smtClean="0">
                <a:solidFill>
                  <a:srgbClr val="404040"/>
                </a:solidFill>
                <a:latin typeface="Arial"/>
                <a:ea typeface="Times New Roman" pitchFamily="1" charset="0"/>
                <a:cs typeface="Arial"/>
              </a:rPr>
              <a:t>issues. We </a:t>
            </a:r>
            <a:r>
              <a:rPr lang="en-US" sz="2000" dirty="0">
                <a:solidFill>
                  <a:srgbClr val="404040"/>
                </a:solidFill>
                <a:latin typeface="Arial"/>
                <a:ea typeface="Times New Roman" pitchFamily="1" charset="0"/>
                <a:cs typeface="Arial"/>
              </a:rPr>
              <a:t>(WKU and I) eventually realized that the algorithm had larger potential applications than just theirs</a:t>
            </a:r>
            <a:r>
              <a:rPr lang="en-US" sz="2000" dirty="0" smtClean="0">
                <a:solidFill>
                  <a:srgbClr val="404040"/>
                </a:solidFill>
                <a:latin typeface="Arial"/>
                <a:ea typeface="Times New Roman" pitchFamily="1" charset="0"/>
                <a:cs typeface="Arial"/>
              </a:rPr>
              <a:t>.</a:t>
            </a:r>
          </a:p>
          <a:p>
            <a:pPr marL="0" lvl="1">
              <a:buClr>
                <a:srgbClr val="0000FF"/>
              </a:buClr>
            </a:pPr>
            <a:endParaRPr lang="en-US" sz="2000" dirty="0">
              <a:solidFill>
                <a:srgbClr val="404040"/>
              </a:solidFill>
              <a:latin typeface="Arial"/>
              <a:ea typeface="Times New Roman" pitchFamily="1" charset="0"/>
              <a:cs typeface="Arial"/>
            </a:endParaRPr>
          </a:p>
          <a:p>
            <a:pPr marL="0" lvl="1">
              <a:buClr>
                <a:srgbClr val="0000FF"/>
              </a:buClr>
            </a:pPr>
            <a:r>
              <a:rPr lang="en-US" sz="2000" dirty="0" smtClean="0">
                <a:solidFill>
                  <a:srgbClr val="404040"/>
                </a:solidFill>
                <a:latin typeface="Arial"/>
                <a:ea typeface="Times New Roman" pitchFamily="1" charset="0"/>
                <a:cs typeface="Arial"/>
              </a:rPr>
              <a:t>We </a:t>
            </a:r>
            <a:r>
              <a:rPr lang="en-US" sz="2000" dirty="0">
                <a:solidFill>
                  <a:srgbClr val="404040"/>
                </a:solidFill>
                <a:latin typeface="Arial"/>
                <a:ea typeface="Times New Roman" pitchFamily="1" charset="0"/>
                <a:cs typeface="Arial"/>
              </a:rPr>
              <a:t>applied for a patent on the analysis algorithm in 2010, and received the patent on April 2, 2013</a:t>
            </a:r>
            <a:r>
              <a:rPr lang="en-US" sz="2000" dirty="0" smtClean="0">
                <a:solidFill>
                  <a:srgbClr val="404040"/>
                </a:solidFill>
                <a:latin typeface="Arial"/>
                <a:ea typeface="Times New Roman" pitchFamily="1" charset="0"/>
                <a:cs typeface="Arial"/>
              </a:rPr>
              <a:t>. We </a:t>
            </a:r>
            <a:r>
              <a:rPr lang="en-US" sz="2000" dirty="0">
                <a:solidFill>
                  <a:srgbClr val="404040"/>
                </a:solidFill>
                <a:latin typeface="Arial"/>
                <a:ea typeface="Times New Roman" pitchFamily="1" charset="0"/>
                <a:cs typeface="Arial"/>
              </a:rPr>
              <a:t>entered into a joint venture with </a:t>
            </a:r>
            <a:r>
              <a:rPr lang="en-US" sz="2000" dirty="0" smtClean="0">
                <a:solidFill>
                  <a:srgbClr val="404040"/>
                </a:solidFill>
                <a:latin typeface="Arial"/>
                <a:ea typeface="Times New Roman" pitchFamily="1" charset="0"/>
                <a:cs typeface="Arial"/>
              </a:rPr>
              <a:t>Hitcents, </a:t>
            </a:r>
            <a:r>
              <a:rPr lang="en-US" sz="2000" dirty="0">
                <a:solidFill>
                  <a:srgbClr val="404040"/>
                </a:solidFill>
                <a:latin typeface="Arial"/>
                <a:ea typeface="Times New Roman" pitchFamily="1" charset="0"/>
                <a:cs typeface="Arial"/>
              </a:rPr>
              <a:t>who wrote the software code, and provides technical support and integration services.</a:t>
            </a: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442539" y="278943"/>
            <a:ext cx="75438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 b="1" dirty="0" smtClean="0">
                <a:solidFill>
                  <a:srgbClr val="404040"/>
                </a:solidFill>
                <a:latin typeface="Arial"/>
                <a:ea typeface="Times New Roman" pitchFamily="1" charset="0"/>
                <a:cs typeface="Arial"/>
              </a:rPr>
              <a:t>How It Started</a:t>
            </a:r>
            <a:endParaRPr lang="en-US" sz="3200" b="1" dirty="0">
              <a:solidFill>
                <a:srgbClr val="404040"/>
              </a:solidFill>
              <a:latin typeface="Arial"/>
              <a:ea typeface="Times New Roman" pitchFamily="1" charset="0"/>
              <a:cs typeface="Arial"/>
            </a:endParaRP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41175" y="6048909"/>
            <a:ext cx="7543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 dirty="0" err="1" smtClean="0">
                <a:solidFill>
                  <a:srgbClr val="404040"/>
                </a:solidFill>
                <a:latin typeface="Arial"/>
                <a:ea typeface="Times New Roman" pitchFamily="1" charset="0"/>
                <a:cs typeface="Arial"/>
              </a:rPr>
              <a:t>www.peakletanalysis.com</a:t>
            </a:r>
            <a:endParaRPr lang="en-US" b="1" dirty="0">
              <a:solidFill>
                <a:srgbClr val="404040"/>
              </a:solidFill>
              <a:latin typeface="Arial"/>
              <a:ea typeface="Times New Roman" pitchFamily="1" charset="0"/>
              <a:cs typeface="Arial"/>
            </a:endParaRPr>
          </a:p>
        </p:txBody>
      </p:sp>
      <p:pic>
        <p:nvPicPr>
          <p:cNvPr id="4" name="demo.mov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249754"/>
            <a:ext cx="9144000" cy="5715000"/>
          </a:xfrm>
          <a:prstGeom prst="rect">
            <a:avLst/>
          </a:prstGeom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82859" y="1629913"/>
            <a:ext cx="820956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lvl="1">
              <a:buClr>
                <a:srgbClr val="0000FF"/>
              </a:buClr>
            </a:pPr>
            <a:r>
              <a:rPr lang="en-US" dirty="0" smtClean="0">
                <a:solidFill>
                  <a:srgbClr val="404040"/>
                </a:solidFill>
                <a:latin typeface="Arial"/>
                <a:ea typeface="Times New Roman" pitchFamily="1" charset="0"/>
                <a:cs typeface="Arial"/>
              </a:rPr>
              <a:t>The US patent on the core analysis idea has been issued, although the software uses some techniques not covered in the patent.</a:t>
            </a:r>
          </a:p>
          <a:p>
            <a:pPr marL="0" lvl="1">
              <a:buClr>
                <a:srgbClr val="0000FF"/>
              </a:buClr>
            </a:pPr>
            <a:endParaRPr lang="en-US" dirty="0" smtClean="0">
              <a:solidFill>
                <a:srgbClr val="404040"/>
              </a:solidFill>
              <a:latin typeface="Arial"/>
              <a:ea typeface="Times New Roman" pitchFamily="1" charset="0"/>
              <a:cs typeface="Arial"/>
            </a:endParaRPr>
          </a:p>
          <a:p>
            <a:pPr marL="0" lvl="1">
              <a:buClr>
                <a:srgbClr val="0000FF"/>
              </a:buClr>
            </a:pPr>
            <a:r>
              <a:rPr lang="en-US" dirty="0" smtClean="0">
                <a:solidFill>
                  <a:srgbClr val="404040"/>
                </a:solidFill>
                <a:latin typeface="Arial"/>
                <a:ea typeface="Times New Roman" pitchFamily="1" charset="0"/>
                <a:cs typeface="Arial"/>
              </a:rPr>
              <a:t>We have had one significant sale, but are still struggling to commercialize the software. We are working with the WKU Applied Physics Institute to build a demonstrator.  </a:t>
            </a:r>
          </a:p>
          <a:p>
            <a:pPr marL="0" lvl="1">
              <a:buClr>
                <a:srgbClr val="0000FF"/>
              </a:buClr>
            </a:pPr>
            <a:endParaRPr lang="en-US" dirty="0" smtClean="0">
              <a:solidFill>
                <a:srgbClr val="404040"/>
              </a:solidFill>
              <a:latin typeface="Arial"/>
              <a:ea typeface="Times New Roman" pitchFamily="1" charset="0"/>
              <a:cs typeface="Arial"/>
            </a:endParaRPr>
          </a:p>
          <a:p>
            <a:pPr marL="0" lvl="1">
              <a:buClr>
                <a:srgbClr val="0000FF"/>
              </a:buClr>
            </a:pPr>
            <a:r>
              <a:rPr lang="en-US" dirty="0" smtClean="0">
                <a:solidFill>
                  <a:srgbClr val="404040"/>
                </a:solidFill>
                <a:latin typeface="Arial"/>
                <a:ea typeface="Times New Roman" pitchFamily="1" charset="0"/>
                <a:cs typeface="Arial"/>
              </a:rPr>
              <a:t>We are always open to collaborations with others who could benefit from the use of the analysis software, including those who encounter less peak-like structures in their gathered spectra.</a:t>
            </a:r>
            <a:endParaRPr lang="en-US" dirty="0">
              <a:solidFill>
                <a:srgbClr val="404040"/>
              </a:solidFill>
              <a:latin typeface="Arial"/>
              <a:ea typeface="Times New Roman" pitchFamily="1" charset="0"/>
              <a:cs typeface="Arial"/>
            </a:endParaRP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442539" y="278943"/>
            <a:ext cx="75438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 b="1" dirty="0" smtClean="0">
                <a:solidFill>
                  <a:srgbClr val="404040"/>
                </a:solidFill>
                <a:latin typeface="Arial"/>
                <a:ea typeface="Times New Roman" pitchFamily="1" charset="0"/>
                <a:cs typeface="Arial"/>
              </a:rPr>
              <a:t>Where we are now</a:t>
            </a:r>
            <a:endParaRPr lang="en-US" sz="3200" b="1" dirty="0">
              <a:solidFill>
                <a:srgbClr val="404040"/>
              </a:solidFill>
              <a:latin typeface="Arial"/>
              <a:ea typeface="Times New Roman" pitchFamily="1" charset="0"/>
              <a:cs typeface="Arial"/>
            </a:endParaRP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i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0167" y="3949986"/>
            <a:ext cx="732366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FF"/>
                </a:solidFill>
                <a:latin typeface="Arial"/>
                <a:cs typeface="Arial"/>
              </a:rPr>
              <a:t>Bruce Kessler</a:t>
            </a:r>
            <a:endParaRPr lang="en-US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r>
              <a:rPr lang="en-US" dirty="0" err="1" smtClean="0">
                <a:solidFill>
                  <a:srgbClr val="FFFFFF"/>
                </a:solidFill>
                <a:latin typeface="Arial"/>
                <a:cs typeface="Arial"/>
              </a:rPr>
              <a:t>www.peakletanalysis.com</a:t>
            </a:r>
            <a:endParaRPr lang="en-US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r>
              <a:rPr lang="en-US" dirty="0" err="1" smtClean="0">
                <a:solidFill>
                  <a:srgbClr val="FFFFFF"/>
                </a:solidFill>
                <a:latin typeface="Arial"/>
                <a:cs typeface="Arial"/>
              </a:rPr>
              <a:t>info@peakletanalysis.com</a:t>
            </a:r>
            <a:endParaRPr lang="en-US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r>
              <a:rPr lang="en-US" dirty="0" err="1" smtClean="0">
                <a:solidFill>
                  <a:srgbClr val="FFFFFF"/>
                </a:solidFill>
                <a:latin typeface="Arial"/>
                <a:cs typeface="Arial"/>
              </a:rPr>
              <a:t>bruce.kessler@wku.edu</a:t>
            </a:r>
            <a:endParaRPr lang="en-US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r>
              <a:rPr lang="en-US" dirty="0">
                <a:solidFill>
                  <a:srgbClr val="FFFFFF"/>
                </a:solidFill>
                <a:latin typeface="Arial"/>
                <a:cs typeface="Arial"/>
              </a:rPr>
              <a:t>(270) 792-9790</a:t>
            </a:r>
          </a:p>
          <a:p>
            <a:pPr algn="ctr"/>
            <a:endParaRPr lang="en-US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7526" y="633489"/>
            <a:ext cx="73236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FFFFFF"/>
                </a:solidFill>
                <a:latin typeface="Arial"/>
                <a:cs typeface="Arial"/>
              </a:rPr>
              <a:t>Thanks to KSTC for inviting me, </a:t>
            </a:r>
          </a:p>
          <a:p>
            <a:pPr algn="ctr"/>
            <a:r>
              <a:rPr lang="en-US" sz="1800" dirty="0" smtClean="0">
                <a:solidFill>
                  <a:srgbClr val="FFFFFF"/>
                </a:solidFill>
                <a:latin typeface="Arial"/>
                <a:cs typeface="Arial"/>
              </a:rPr>
              <a:t>and for the grants that have supported this work: </a:t>
            </a:r>
            <a:br>
              <a:rPr lang="en-US" sz="1800" dirty="0" smtClean="0">
                <a:solidFill>
                  <a:srgbClr val="FFFFFF"/>
                </a:solidFill>
                <a:latin typeface="Arial"/>
                <a:cs typeface="Arial"/>
              </a:rPr>
            </a:br>
            <a:endParaRPr lang="en-US" sz="18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r>
              <a:rPr lang="en-US" sz="1800" dirty="0" smtClean="0">
                <a:solidFill>
                  <a:srgbClr val="FFFFFF"/>
                </a:solidFill>
                <a:latin typeface="Arial"/>
                <a:cs typeface="Arial"/>
              </a:rPr>
              <a:t>KSEF</a:t>
            </a:r>
            <a:r>
              <a:rPr lang="en-US" sz="1800" dirty="0">
                <a:solidFill>
                  <a:srgbClr val="FFFFFF"/>
                </a:solidFill>
                <a:latin typeface="Arial"/>
                <a:cs typeface="Arial"/>
              </a:rPr>
              <a:t>-324-RDE-003, </a:t>
            </a:r>
            <a:br>
              <a:rPr lang="en-US" sz="1800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1800" dirty="0">
                <a:solidFill>
                  <a:srgbClr val="FFFFFF"/>
                </a:solidFill>
                <a:latin typeface="Arial"/>
                <a:cs typeface="Arial"/>
              </a:rPr>
              <a:t>KSEF-1653-RDE-011, and </a:t>
            </a:r>
            <a:br>
              <a:rPr lang="en-US" sz="1800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1800" dirty="0">
                <a:solidFill>
                  <a:srgbClr val="FFFFFF"/>
                </a:solidFill>
                <a:latin typeface="Arial"/>
                <a:cs typeface="Arial"/>
              </a:rPr>
              <a:t>COMMFUND-1280-RFP-011.</a:t>
            </a:r>
          </a:p>
          <a:p>
            <a:pPr algn="ctr"/>
            <a:r>
              <a:rPr lang="en-US" sz="3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229640" y="2877883"/>
            <a:ext cx="86600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FFFF"/>
                </a:solidFill>
                <a:latin typeface="Arial"/>
                <a:cs typeface="Arial"/>
              </a:rPr>
              <a:t>Thank you for </a:t>
            </a:r>
            <a:r>
              <a:rPr lang="en-US" sz="3600" b="1" dirty="0" smtClean="0">
                <a:solidFill>
                  <a:srgbClr val="FFFFFF"/>
                </a:solidFill>
                <a:latin typeface="Arial"/>
                <a:cs typeface="Arial"/>
              </a:rPr>
              <a:t>your </a:t>
            </a:r>
            <a:r>
              <a:rPr lang="en-US" sz="3600" b="1" dirty="0">
                <a:solidFill>
                  <a:srgbClr val="FFFFFF"/>
                </a:solidFill>
                <a:latin typeface="Arial"/>
                <a:cs typeface="Arial"/>
              </a:rPr>
              <a:t>kind attention!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6429</TotalTime>
  <Words>392</Words>
  <Application>Microsoft Macintosh PowerPoint</Application>
  <PresentationFormat>On-screen Show (4:3)</PresentationFormat>
  <Paragraphs>41</Paragraphs>
  <Slides>9</Slides>
  <Notes>6</Notes>
  <HiddenSlides>0</HiddenSlides>
  <MMClips>1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Blank Presentation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Manager/>
  <Company>WKU WKU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Bruce Kessler</cp:lastModifiedBy>
  <cp:revision>295</cp:revision>
  <cp:lastPrinted>2011-05-03T07:51:27Z</cp:lastPrinted>
  <dcterms:created xsi:type="dcterms:W3CDTF">2013-08-27T16:43:05Z</dcterms:created>
  <dcterms:modified xsi:type="dcterms:W3CDTF">2013-08-27T17:01:28Z</dcterms:modified>
  <cp:category/>
</cp:coreProperties>
</file>