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81" r:id="rId5"/>
    <p:sldMasterId id="2147483691" r:id="rId6"/>
    <p:sldMasterId id="2147483702" r:id="rId7"/>
    <p:sldMasterId id="2147483712" r:id="rId8"/>
    <p:sldMasterId id="2147483722" r:id="rId9"/>
    <p:sldMasterId id="2147483741" r:id="rId10"/>
    <p:sldMasterId id="2147483753" r:id="rId11"/>
  </p:sldMasterIdLst>
  <p:notesMasterIdLst>
    <p:notesMasterId r:id="rId52"/>
  </p:notesMasterIdLst>
  <p:sldIdLst>
    <p:sldId id="828" r:id="rId12"/>
    <p:sldId id="829" r:id="rId13"/>
    <p:sldId id="782" r:id="rId14"/>
    <p:sldId id="841" r:id="rId15"/>
    <p:sldId id="759" r:id="rId16"/>
    <p:sldId id="791" r:id="rId17"/>
    <p:sldId id="818" r:id="rId18"/>
    <p:sldId id="809" r:id="rId19"/>
    <p:sldId id="823" r:id="rId20"/>
    <p:sldId id="820" r:id="rId21"/>
    <p:sldId id="836" r:id="rId22"/>
    <p:sldId id="837" r:id="rId23"/>
    <p:sldId id="838" r:id="rId24"/>
    <p:sldId id="839" r:id="rId25"/>
    <p:sldId id="833" r:id="rId26"/>
    <p:sldId id="824" r:id="rId27"/>
    <p:sldId id="822" r:id="rId28"/>
    <p:sldId id="798" r:id="rId29"/>
    <p:sldId id="303" r:id="rId30"/>
    <p:sldId id="831" r:id="rId31"/>
    <p:sldId id="842" r:id="rId32"/>
    <p:sldId id="826" r:id="rId33"/>
    <p:sldId id="810" r:id="rId34"/>
    <p:sldId id="815" r:id="rId35"/>
    <p:sldId id="845" r:id="rId36"/>
    <p:sldId id="811" r:id="rId37"/>
    <p:sldId id="785" r:id="rId38"/>
    <p:sldId id="260" r:id="rId39"/>
    <p:sldId id="261" r:id="rId40"/>
    <p:sldId id="817" r:id="rId41"/>
    <p:sldId id="282" r:id="rId42"/>
    <p:sldId id="279" r:id="rId43"/>
    <p:sldId id="283" r:id="rId44"/>
    <p:sldId id="844" r:id="rId45"/>
    <p:sldId id="812" r:id="rId46"/>
    <p:sldId id="840" r:id="rId47"/>
    <p:sldId id="827" r:id="rId48"/>
    <p:sldId id="813" r:id="rId49"/>
    <p:sldId id="816" r:id="rId50"/>
    <p:sldId id="843" r:id="rId51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525" autoAdjust="0"/>
  </p:normalViewPr>
  <p:slideViewPr>
    <p:cSldViewPr snapToGrid="0">
      <p:cViewPr varScale="1">
        <p:scale>
          <a:sx n="90" d="100"/>
          <a:sy n="9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427BA2-F52A-4935-BA5D-85EE0902F1E7}" type="doc">
      <dgm:prSet loTypeId="urn:microsoft.com/office/officeart/2005/8/layout/list1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DDBD929-62A9-4526-BEC8-AB3D01615E41}">
      <dgm:prSet/>
      <dgm:spPr>
        <a:xfrm>
          <a:off x="525780" y="349118"/>
          <a:ext cx="7360920" cy="590400"/>
        </a:xfrm>
        <a:prstGeom prst="roundRect">
          <a:avLst/>
        </a:prstGeom>
        <a:gradFill rotWithShape="0">
          <a:gsLst>
            <a:gs pos="0">
              <a:srgbClr val="C42F1A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42F1A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42F1A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Bottom line remains the same</a:t>
          </a:r>
        </a:p>
      </dgm:t>
    </dgm:pt>
    <dgm:pt modelId="{DA55E4FE-5FD7-4E5D-92BF-43552B9FB690}" type="parTrans" cxnId="{9DE4CF6F-292B-40FD-A715-4B1495BEEE84}">
      <dgm:prSet/>
      <dgm:spPr/>
      <dgm:t>
        <a:bodyPr/>
        <a:lstStyle/>
        <a:p>
          <a:endParaRPr lang="en-US"/>
        </a:p>
      </dgm:t>
    </dgm:pt>
    <dgm:pt modelId="{A96CE92D-95F3-4A77-9510-CA8CECF3FA51}" type="sibTrans" cxnId="{9DE4CF6F-292B-40FD-A715-4B1495BEEE84}">
      <dgm:prSet/>
      <dgm:spPr/>
      <dgm:t>
        <a:bodyPr/>
        <a:lstStyle/>
        <a:p>
          <a:endParaRPr lang="en-US"/>
        </a:p>
      </dgm:t>
    </dgm:pt>
    <dgm:pt modelId="{1E2F5422-C116-4338-B022-F2F1E06843EC}">
      <dgm:prSet phldrT="[Text]"/>
      <dgm:spPr>
        <a:xfrm>
          <a:off x="0" y="644319"/>
          <a:ext cx="10515600" cy="8505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No change to the total budget of $383,447,700</a:t>
          </a:r>
        </a:p>
      </dgm:t>
    </dgm:pt>
    <dgm:pt modelId="{7874E605-D148-49D8-8A2A-07F60C790DAE}" type="parTrans" cxnId="{20694AC4-8DDA-41F3-B3A2-812FECD24A69}">
      <dgm:prSet/>
      <dgm:spPr/>
      <dgm:t>
        <a:bodyPr/>
        <a:lstStyle/>
        <a:p>
          <a:endParaRPr lang="en-US"/>
        </a:p>
      </dgm:t>
    </dgm:pt>
    <dgm:pt modelId="{BB50E37A-4009-40FB-AABC-00FE03906222}" type="sibTrans" cxnId="{20694AC4-8DDA-41F3-B3A2-812FECD24A69}">
      <dgm:prSet/>
      <dgm:spPr/>
      <dgm:t>
        <a:bodyPr/>
        <a:lstStyle/>
        <a:p>
          <a:endParaRPr lang="en-US"/>
        </a:p>
      </dgm:t>
    </dgm:pt>
    <dgm:pt modelId="{FBA85C15-EE86-49AF-860A-FB9E84ECB5A5}">
      <dgm:prSet phldrT="[Text]"/>
      <dgm:spPr>
        <a:xfrm>
          <a:off x="525780" y="1602819"/>
          <a:ext cx="7360920" cy="590400"/>
        </a:xfrm>
        <a:prstGeom prst="roundRect">
          <a:avLst/>
        </a:prstGeom>
        <a:gradFill rotWithShape="0">
          <a:gsLst>
            <a:gs pos="0">
              <a:srgbClr val="C42F1A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42F1A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42F1A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Minor adjustment to fringe benefits</a:t>
          </a:r>
        </a:p>
      </dgm:t>
    </dgm:pt>
    <dgm:pt modelId="{F4B4DD2A-1966-4E69-974B-17DC72BF9E01}" type="parTrans" cxnId="{A7881937-007A-4CF1-9933-0C274C456AB0}">
      <dgm:prSet/>
      <dgm:spPr/>
      <dgm:t>
        <a:bodyPr/>
        <a:lstStyle/>
        <a:p>
          <a:endParaRPr lang="en-US"/>
        </a:p>
      </dgm:t>
    </dgm:pt>
    <dgm:pt modelId="{5E12A72E-D333-48F9-8A1B-552E6ADB5FA8}" type="sibTrans" cxnId="{A7881937-007A-4CF1-9933-0C274C456AB0}">
      <dgm:prSet/>
      <dgm:spPr/>
      <dgm:t>
        <a:bodyPr/>
        <a:lstStyle/>
        <a:p>
          <a:endParaRPr lang="en-US"/>
        </a:p>
      </dgm:t>
    </dgm:pt>
    <dgm:pt modelId="{F7350FF3-F6A3-4731-BD8D-D8FCCAD0FA7D}">
      <dgm:prSet phldrT="[Text]"/>
      <dgm:spPr>
        <a:xfrm>
          <a:off x="0" y="1898019"/>
          <a:ext cx="10515600" cy="8505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Fringe benefits increased by $15,000 after final calculations</a:t>
          </a:r>
        </a:p>
      </dgm:t>
    </dgm:pt>
    <dgm:pt modelId="{678872A1-E13E-4330-AC67-37297346E891}" type="parTrans" cxnId="{9DD107FE-C13B-4323-8E5B-6B587179D28B}">
      <dgm:prSet/>
      <dgm:spPr/>
      <dgm:t>
        <a:bodyPr/>
        <a:lstStyle/>
        <a:p>
          <a:endParaRPr lang="en-US"/>
        </a:p>
      </dgm:t>
    </dgm:pt>
    <dgm:pt modelId="{5265B828-FBEA-4B82-9C24-9DFC43ABD2B1}" type="sibTrans" cxnId="{9DD107FE-C13B-4323-8E5B-6B587179D28B}">
      <dgm:prSet/>
      <dgm:spPr/>
      <dgm:t>
        <a:bodyPr/>
        <a:lstStyle/>
        <a:p>
          <a:endParaRPr lang="en-US"/>
        </a:p>
      </dgm:t>
    </dgm:pt>
    <dgm:pt modelId="{9C316599-2865-467F-8D24-00387E474FCF}">
      <dgm:prSet phldrT="[Text]"/>
      <dgm:spPr>
        <a:xfrm>
          <a:off x="0" y="1898019"/>
          <a:ext cx="10515600" cy="8505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Balancing adjustments to other expenditure categories</a:t>
          </a:r>
        </a:p>
      </dgm:t>
    </dgm:pt>
    <dgm:pt modelId="{C8484895-4A45-4A1F-8694-E71E938DEA57}" type="parTrans" cxnId="{42F2898D-877F-4A8F-9949-3911CEE9DA61}">
      <dgm:prSet/>
      <dgm:spPr/>
      <dgm:t>
        <a:bodyPr/>
        <a:lstStyle/>
        <a:p>
          <a:endParaRPr lang="en-US"/>
        </a:p>
      </dgm:t>
    </dgm:pt>
    <dgm:pt modelId="{35192A21-093F-4934-BF75-4BFEE28BD7AD}" type="sibTrans" cxnId="{42F2898D-877F-4A8F-9949-3911CEE9DA61}">
      <dgm:prSet/>
      <dgm:spPr/>
      <dgm:t>
        <a:bodyPr/>
        <a:lstStyle/>
        <a:p>
          <a:endParaRPr lang="en-US"/>
        </a:p>
      </dgm:t>
    </dgm:pt>
    <dgm:pt modelId="{78C3B8F7-DE1A-4C27-A037-96BFCC19F995}" type="pres">
      <dgm:prSet presAssocID="{0F427BA2-F52A-4935-BA5D-85EE0902F1E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578629-8DA0-459B-893D-2FAC625CEBA3}" type="pres">
      <dgm:prSet presAssocID="{5DDBD929-62A9-4526-BEC8-AB3D01615E41}" presName="parentLin" presStyleCnt="0"/>
      <dgm:spPr/>
    </dgm:pt>
    <dgm:pt modelId="{D644B30A-9CC5-4D81-9B6D-ADD6A6C045E1}" type="pres">
      <dgm:prSet presAssocID="{5DDBD929-62A9-4526-BEC8-AB3D01615E4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0EE3BCE-5EA0-42FF-9BBC-D32576E03FDB}" type="pres">
      <dgm:prSet presAssocID="{5DDBD929-62A9-4526-BEC8-AB3D01615E4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938FD-9A66-4320-929D-9A55DD0F4F47}" type="pres">
      <dgm:prSet presAssocID="{5DDBD929-62A9-4526-BEC8-AB3D01615E41}" presName="negativeSpace" presStyleCnt="0"/>
      <dgm:spPr/>
    </dgm:pt>
    <dgm:pt modelId="{F2305067-887D-40FF-84B5-9F69C458CC76}" type="pres">
      <dgm:prSet presAssocID="{5DDBD929-62A9-4526-BEC8-AB3D01615E41}" presName="childText" presStyleLbl="conFgAcc1" presStyleIdx="0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D9B8100-E825-4AD3-B975-ACFFCEC09CD2}" type="pres">
      <dgm:prSet presAssocID="{A96CE92D-95F3-4A77-9510-CA8CECF3FA51}" presName="spaceBetweenRectangles" presStyleCnt="0"/>
      <dgm:spPr/>
    </dgm:pt>
    <dgm:pt modelId="{110D64CE-C4AD-4EDC-B41C-C022CA9A35F2}" type="pres">
      <dgm:prSet presAssocID="{FBA85C15-EE86-49AF-860A-FB9E84ECB5A5}" presName="parentLin" presStyleCnt="0"/>
      <dgm:spPr/>
    </dgm:pt>
    <dgm:pt modelId="{A8F323E1-2B7D-4888-8B17-4564B428612B}" type="pres">
      <dgm:prSet presAssocID="{FBA85C15-EE86-49AF-860A-FB9E84ECB5A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AE31BD48-05F3-4DC7-93B4-40BEB9496852}" type="pres">
      <dgm:prSet presAssocID="{FBA85C15-EE86-49AF-860A-FB9E84ECB5A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DDAFF-7CE5-4230-8B4F-534DE3CFECE2}" type="pres">
      <dgm:prSet presAssocID="{FBA85C15-EE86-49AF-860A-FB9E84ECB5A5}" presName="negativeSpace" presStyleCnt="0"/>
      <dgm:spPr/>
    </dgm:pt>
    <dgm:pt modelId="{3E033F1A-3DA1-4D69-BD86-8A633F752B7D}" type="pres">
      <dgm:prSet presAssocID="{FBA85C15-EE86-49AF-860A-FB9E84ECB5A5}" presName="childText" presStyleLbl="conFgAcc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1281A6B2-61AF-4E16-B0FC-1A5089A2F804}" type="presOf" srcId="{1E2F5422-C116-4338-B022-F2F1E06843EC}" destId="{F2305067-887D-40FF-84B5-9F69C458CC76}" srcOrd="0" destOrd="0" presId="urn:microsoft.com/office/officeart/2005/8/layout/list1"/>
    <dgm:cxn modelId="{0A0ABBCB-5DAE-4194-AAB7-F90F062C7845}" type="presOf" srcId="{5DDBD929-62A9-4526-BEC8-AB3D01615E41}" destId="{50EE3BCE-5EA0-42FF-9BBC-D32576E03FDB}" srcOrd="1" destOrd="0" presId="urn:microsoft.com/office/officeart/2005/8/layout/list1"/>
    <dgm:cxn modelId="{42F2898D-877F-4A8F-9949-3911CEE9DA61}" srcId="{FBA85C15-EE86-49AF-860A-FB9E84ECB5A5}" destId="{9C316599-2865-467F-8D24-00387E474FCF}" srcOrd="1" destOrd="0" parTransId="{C8484895-4A45-4A1F-8694-E71E938DEA57}" sibTransId="{35192A21-093F-4934-BF75-4BFEE28BD7AD}"/>
    <dgm:cxn modelId="{6FF40971-218E-46AB-937A-B735F5C7D832}" type="presOf" srcId="{FBA85C15-EE86-49AF-860A-FB9E84ECB5A5}" destId="{A8F323E1-2B7D-4888-8B17-4564B428612B}" srcOrd="0" destOrd="0" presId="urn:microsoft.com/office/officeart/2005/8/layout/list1"/>
    <dgm:cxn modelId="{B6C00ED4-2595-474D-A4B1-D49CD04D6070}" type="presOf" srcId="{F7350FF3-F6A3-4731-BD8D-D8FCCAD0FA7D}" destId="{3E033F1A-3DA1-4D69-BD86-8A633F752B7D}" srcOrd="0" destOrd="0" presId="urn:microsoft.com/office/officeart/2005/8/layout/list1"/>
    <dgm:cxn modelId="{6FA8F34D-0C0A-42A6-8FDA-D1FA8D92A989}" type="presOf" srcId="{0F427BA2-F52A-4935-BA5D-85EE0902F1E7}" destId="{78C3B8F7-DE1A-4C27-A037-96BFCC19F995}" srcOrd="0" destOrd="0" presId="urn:microsoft.com/office/officeart/2005/8/layout/list1"/>
    <dgm:cxn modelId="{FD2E8ED4-F093-4664-8FFB-CCA2BE8393DF}" type="presOf" srcId="{5DDBD929-62A9-4526-BEC8-AB3D01615E41}" destId="{D644B30A-9CC5-4D81-9B6D-ADD6A6C045E1}" srcOrd="0" destOrd="0" presId="urn:microsoft.com/office/officeart/2005/8/layout/list1"/>
    <dgm:cxn modelId="{A7881937-007A-4CF1-9933-0C274C456AB0}" srcId="{0F427BA2-F52A-4935-BA5D-85EE0902F1E7}" destId="{FBA85C15-EE86-49AF-860A-FB9E84ECB5A5}" srcOrd="1" destOrd="0" parTransId="{F4B4DD2A-1966-4E69-974B-17DC72BF9E01}" sibTransId="{5E12A72E-D333-48F9-8A1B-552E6ADB5FA8}"/>
    <dgm:cxn modelId="{30473037-C428-43FE-8450-89CDB4BD30CE}" type="presOf" srcId="{FBA85C15-EE86-49AF-860A-FB9E84ECB5A5}" destId="{AE31BD48-05F3-4DC7-93B4-40BEB9496852}" srcOrd="1" destOrd="0" presId="urn:microsoft.com/office/officeart/2005/8/layout/list1"/>
    <dgm:cxn modelId="{4583B1F2-5F18-4BD5-B3F8-3E7D9518AFC5}" type="presOf" srcId="{9C316599-2865-467F-8D24-00387E474FCF}" destId="{3E033F1A-3DA1-4D69-BD86-8A633F752B7D}" srcOrd="0" destOrd="1" presId="urn:microsoft.com/office/officeart/2005/8/layout/list1"/>
    <dgm:cxn modelId="{9DD107FE-C13B-4323-8E5B-6B587179D28B}" srcId="{FBA85C15-EE86-49AF-860A-FB9E84ECB5A5}" destId="{F7350FF3-F6A3-4731-BD8D-D8FCCAD0FA7D}" srcOrd="0" destOrd="0" parTransId="{678872A1-E13E-4330-AC67-37297346E891}" sibTransId="{5265B828-FBEA-4B82-9C24-9DFC43ABD2B1}"/>
    <dgm:cxn modelId="{20694AC4-8DDA-41F3-B3A2-812FECD24A69}" srcId="{5DDBD929-62A9-4526-BEC8-AB3D01615E41}" destId="{1E2F5422-C116-4338-B022-F2F1E06843EC}" srcOrd="0" destOrd="0" parTransId="{7874E605-D148-49D8-8A2A-07F60C790DAE}" sibTransId="{BB50E37A-4009-40FB-AABC-00FE03906222}"/>
    <dgm:cxn modelId="{9DE4CF6F-292B-40FD-A715-4B1495BEEE84}" srcId="{0F427BA2-F52A-4935-BA5D-85EE0902F1E7}" destId="{5DDBD929-62A9-4526-BEC8-AB3D01615E41}" srcOrd="0" destOrd="0" parTransId="{DA55E4FE-5FD7-4E5D-92BF-43552B9FB690}" sibTransId="{A96CE92D-95F3-4A77-9510-CA8CECF3FA51}"/>
    <dgm:cxn modelId="{9B233F81-78A8-4236-BB69-CE1B1772600E}" type="presParOf" srcId="{78C3B8F7-DE1A-4C27-A037-96BFCC19F995}" destId="{34578629-8DA0-459B-893D-2FAC625CEBA3}" srcOrd="0" destOrd="0" presId="urn:microsoft.com/office/officeart/2005/8/layout/list1"/>
    <dgm:cxn modelId="{416EFAC3-DB69-43AD-9708-52C0B16A613C}" type="presParOf" srcId="{34578629-8DA0-459B-893D-2FAC625CEBA3}" destId="{D644B30A-9CC5-4D81-9B6D-ADD6A6C045E1}" srcOrd="0" destOrd="0" presId="urn:microsoft.com/office/officeart/2005/8/layout/list1"/>
    <dgm:cxn modelId="{FB895432-BE39-4A39-B65C-EDACB2D99E41}" type="presParOf" srcId="{34578629-8DA0-459B-893D-2FAC625CEBA3}" destId="{50EE3BCE-5EA0-42FF-9BBC-D32576E03FDB}" srcOrd="1" destOrd="0" presId="urn:microsoft.com/office/officeart/2005/8/layout/list1"/>
    <dgm:cxn modelId="{5B909B63-D4EF-4E3A-9E36-96B9BCE8A7DE}" type="presParOf" srcId="{78C3B8F7-DE1A-4C27-A037-96BFCC19F995}" destId="{00D938FD-9A66-4320-929D-9A55DD0F4F47}" srcOrd="1" destOrd="0" presId="urn:microsoft.com/office/officeart/2005/8/layout/list1"/>
    <dgm:cxn modelId="{2727CD6F-4663-404B-B244-5D4756768034}" type="presParOf" srcId="{78C3B8F7-DE1A-4C27-A037-96BFCC19F995}" destId="{F2305067-887D-40FF-84B5-9F69C458CC76}" srcOrd="2" destOrd="0" presId="urn:microsoft.com/office/officeart/2005/8/layout/list1"/>
    <dgm:cxn modelId="{7591823A-7B41-42A2-A326-758257534918}" type="presParOf" srcId="{78C3B8F7-DE1A-4C27-A037-96BFCC19F995}" destId="{BD9B8100-E825-4AD3-B975-ACFFCEC09CD2}" srcOrd="3" destOrd="0" presId="urn:microsoft.com/office/officeart/2005/8/layout/list1"/>
    <dgm:cxn modelId="{16DB04B6-9667-4A41-9B13-373D63011C09}" type="presParOf" srcId="{78C3B8F7-DE1A-4C27-A037-96BFCC19F995}" destId="{110D64CE-C4AD-4EDC-B41C-C022CA9A35F2}" srcOrd="4" destOrd="0" presId="urn:microsoft.com/office/officeart/2005/8/layout/list1"/>
    <dgm:cxn modelId="{C92EC761-3D84-47E8-B5E6-0931B7504074}" type="presParOf" srcId="{110D64CE-C4AD-4EDC-B41C-C022CA9A35F2}" destId="{A8F323E1-2B7D-4888-8B17-4564B428612B}" srcOrd="0" destOrd="0" presId="urn:microsoft.com/office/officeart/2005/8/layout/list1"/>
    <dgm:cxn modelId="{5A41157B-008D-49E6-8D4F-93D58F0BD866}" type="presParOf" srcId="{110D64CE-C4AD-4EDC-B41C-C022CA9A35F2}" destId="{AE31BD48-05F3-4DC7-93B4-40BEB9496852}" srcOrd="1" destOrd="0" presId="urn:microsoft.com/office/officeart/2005/8/layout/list1"/>
    <dgm:cxn modelId="{642F97EC-6673-4D87-BDE9-000E1E338BC7}" type="presParOf" srcId="{78C3B8F7-DE1A-4C27-A037-96BFCC19F995}" destId="{F86DDAFF-7CE5-4230-8B4F-534DE3CFECE2}" srcOrd="5" destOrd="0" presId="urn:microsoft.com/office/officeart/2005/8/layout/list1"/>
    <dgm:cxn modelId="{E128FE4D-5C78-4492-A398-4CC0D2BDEABE}" type="presParOf" srcId="{78C3B8F7-DE1A-4C27-A037-96BFCC19F995}" destId="{3E033F1A-3DA1-4D69-BD86-8A633F752B7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110C23-B89B-4459-8432-8339DCBC8DA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F16A1C3-C7E2-48D9-91DA-6D00231C81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Evaluate fixed cost increase in real time over the budget year – monitor excess in expenses to pay with one-time funds</a:t>
          </a:r>
        </a:p>
      </dgm:t>
    </dgm:pt>
    <dgm:pt modelId="{47A356AA-D5EC-4941-81E2-E0790DB7715B}" type="parTrans" cxnId="{790F4F00-412C-4CCC-B3E1-8554C33BAAD6}">
      <dgm:prSet/>
      <dgm:spPr/>
      <dgm:t>
        <a:bodyPr/>
        <a:lstStyle/>
        <a:p>
          <a:endParaRPr lang="en-US"/>
        </a:p>
      </dgm:t>
    </dgm:pt>
    <dgm:pt modelId="{F75AD778-36A9-4381-8783-BB7C6BA6A850}" type="sibTrans" cxnId="{790F4F00-412C-4CCC-B3E1-8554C33BAAD6}">
      <dgm:prSet/>
      <dgm:spPr/>
      <dgm:t>
        <a:bodyPr/>
        <a:lstStyle/>
        <a:p>
          <a:endParaRPr lang="en-US"/>
        </a:p>
      </dgm:t>
    </dgm:pt>
    <dgm:pt modelId="{0E940ACE-DAD4-4CF9-90C7-65F1F86E51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2% Salary Pool to be distributed in January 2023 at the guidance of the BEC/OAC and senior leadership</a:t>
          </a:r>
        </a:p>
      </dgm:t>
    </dgm:pt>
    <dgm:pt modelId="{EFB8DABA-2F02-492D-B0CA-77EBE707A7C0}" type="parTrans" cxnId="{69ED4CAA-8CAA-4E0A-94FF-3A538CE76B94}">
      <dgm:prSet/>
      <dgm:spPr/>
      <dgm:t>
        <a:bodyPr/>
        <a:lstStyle/>
        <a:p>
          <a:endParaRPr lang="en-US"/>
        </a:p>
      </dgm:t>
    </dgm:pt>
    <dgm:pt modelId="{4D566B7E-6D63-4B86-9895-4C9F69302FE9}" type="sibTrans" cxnId="{69ED4CAA-8CAA-4E0A-94FF-3A538CE76B94}">
      <dgm:prSet/>
      <dgm:spPr/>
      <dgm:t>
        <a:bodyPr/>
        <a:lstStyle/>
        <a:p>
          <a:endParaRPr lang="en-US"/>
        </a:p>
      </dgm:t>
    </dgm:pt>
    <dgm:pt modelId="{B637407D-788D-4F9D-A1AC-78F46FB91A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Commitment to consider funding BEC High Priority List with Strategic Initiative Fund</a:t>
          </a:r>
        </a:p>
      </dgm:t>
    </dgm:pt>
    <dgm:pt modelId="{0A768FEF-0A87-4A35-B334-EC8E5BA74A52}" type="parTrans" cxnId="{A0B33ACA-8AE6-4DFB-8C24-9CFD86B7B776}">
      <dgm:prSet/>
      <dgm:spPr/>
      <dgm:t>
        <a:bodyPr/>
        <a:lstStyle/>
        <a:p>
          <a:endParaRPr lang="en-US"/>
        </a:p>
      </dgm:t>
    </dgm:pt>
    <dgm:pt modelId="{4FCFB73F-D643-4104-BA89-199D7D9A54C8}" type="sibTrans" cxnId="{A0B33ACA-8AE6-4DFB-8C24-9CFD86B7B776}">
      <dgm:prSet/>
      <dgm:spPr/>
      <dgm:t>
        <a:bodyPr/>
        <a:lstStyle/>
        <a:p>
          <a:endParaRPr lang="en-US"/>
        </a:p>
      </dgm:t>
    </dgm:pt>
    <dgm:pt modelId="{C53E4098-84E0-4EAA-89AF-AF4B5D5D1A65}" type="pres">
      <dgm:prSet presAssocID="{26110C23-B89B-4459-8432-8339DCBC8DA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ECDA3A-CAEA-4918-8283-EAA6E5BF71C8}" type="pres">
      <dgm:prSet presAssocID="{2F16A1C3-C7E2-48D9-91DA-6D00231C815F}" presName="compNode" presStyleCnt="0"/>
      <dgm:spPr/>
    </dgm:pt>
    <dgm:pt modelId="{CF33C66C-0663-48B2-BA49-44EB4A639977}" type="pres">
      <dgm:prSet presAssocID="{2F16A1C3-C7E2-48D9-91DA-6D00231C815F}" presName="bgRect" presStyleLbl="bgShp" presStyleIdx="0" presStyleCnt="3"/>
      <dgm:spPr/>
    </dgm:pt>
    <dgm:pt modelId="{99DF8118-A2B7-4311-9EF0-2647B7D09E6A}" type="pres">
      <dgm:prSet presAssocID="{2F16A1C3-C7E2-48D9-91DA-6D00231C815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1799E1A7-D56F-49C0-A9C8-E9B1B8F0D9E5}" type="pres">
      <dgm:prSet presAssocID="{2F16A1C3-C7E2-48D9-91DA-6D00231C815F}" presName="spaceRect" presStyleCnt="0"/>
      <dgm:spPr/>
    </dgm:pt>
    <dgm:pt modelId="{4AAED38F-3E28-4439-8190-737EA9B44568}" type="pres">
      <dgm:prSet presAssocID="{2F16A1C3-C7E2-48D9-91DA-6D00231C815F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AF5E9A9-7D20-4B37-8910-DF3222B1F187}" type="pres">
      <dgm:prSet presAssocID="{F75AD778-36A9-4381-8783-BB7C6BA6A850}" presName="sibTrans" presStyleCnt="0"/>
      <dgm:spPr/>
    </dgm:pt>
    <dgm:pt modelId="{68D33B2A-8FD3-445C-B012-68B80F7E49B2}" type="pres">
      <dgm:prSet presAssocID="{0E940ACE-DAD4-4CF9-90C7-65F1F86E5188}" presName="compNode" presStyleCnt="0"/>
      <dgm:spPr/>
    </dgm:pt>
    <dgm:pt modelId="{5163355A-492C-4AF9-9E23-22618F20CA3C}" type="pres">
      <dgm:prSet presAssocID="{0E940ACE-DAD4-4CF9-90C7-65F1F86E5188}" presName="bgRect" presStyleLbl="bgShp" presStyleIdx="1" presStyleCnt="3"/>
      <dgm:spPr/>
    </dgm:pt>
    <dgm:pt modelId="{BB5561C0-EDF3-4EE1-B60E-08C38913C73D}" type="pres">
      <dgm:prSet presAssocID="{0E940ACE-DAD4-4CF9-90C7-65F1F86E51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3B1EBC79-1BCA-4B59-AB82-E2B46185965C}" type="pres">
      <dgm:prSet presAssocID="{0E940ACE-DAD4-4CF9-90C7-65F1F86E5188}" presName="spaceRect" presStyleCnt="0"/>
      <dgm:spPr/>
    </dgm:pt>
    <dgm:pt modelId="{F970F03F-3AC7-4F78-9077-2FDD7C714E9D}" type="pres">
      <dgm:prSet presAssocID="{0E940ACE-DAD4-4CF9-90C7-65F1F86E518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0F62159-E29B-47CF-8E30-D9B23D23C65F}" type="pres">
      <dgm:prSet presAssocID="{4D566B7E-6D63-4B86-9895-4C9F69302FE9}" presName="sibTrans" presStyleCnt="0"/>
      <dgm:spPr/>
    </dgm:pt>
    <dgm:pt modelId="{69EE4AF2-DBE2-4417-9EA2-1AB094683445}" type="pres">
      <dgm:prSet presAssocID="{B637407D-788D-4F9D-A1AC-78F46FB91AB7}" presName="compNode" presStyleCnt="0"/>
      <dgm:spPr/>
    </dgm:pt>
    <dgm:pt modelId="{CBAE601C-11D1-475C-A795-307BB0DD2C80}" type="pres">
      <dgm:prSet presAssocID="{B637407D-788D-4F9D-A1AC-78F46FB91AB7}" presName="bgRect" presStyleLbl="bgShp" presStyleIdx="2" presStyleCnt="3"/>
      <dgm:spPr/>
    </dgm:pt>
    <dgm:pt modelId="{2704462E-24CE-48B1-855E-FDE81C8570BB}" type="pres">
      <dgm:prSet presAssocID="{B637407D-788D-4F9D-A1AC-78F46FB91A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9919043-CE90-4CC2-92EA-928302CDCACC}" type="pres">
      <dgm:prSet presAssocID="{B637407D-788D-4F9D-A1AC-78F46FB91AB7}" presName="spaceRect" presStyleCnt="0"/>
      <dgm:spPr/>
    </dgm:pt>
    <dgm:pt modelId="{92191F53-1E60-435D-BE79-37B8A561ECE6}" type="pres">
      <dgm:prSet presAssocID="{B637407D-788D-4F9D-A1AC-78F46FB91AB7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B1A06FD-BD60-4544-A2D0-BBBA7777FCAA}" type="presOf" srcId="{B637407D-788D-4F9D-A1AC-78F46FB91AB7}" destId="{92191F53-1E60-435D-BE79-37B8A561ECE6}" srcOrd="0" destOrd="0" presId="urn:microsoft.com/office/officeart/2018/2/layout/IconVerticalSolidList"/>
    <dgm:cxn modelId="{76284D00-5779-4037-98A4-DA42EB6F7BC4}" type="presOf" srcId="{0E940ACE-DAD4-4CF9-90C7-65F1F86E5188}" destId="{F970F03F-3AC7-4F78-9077-2FDD7C714E9D}" srcOrd="0" destOrd="0" presId="urn:microsoft.com/office/officeart/2018/2/layout/IconVerticalSolidList"/>
    <dgm:cxn modelId="{790F4F00-412C-4CCC-B3E1-8554C33BAAD6}" srcId="{26110C23-B89B-4459-8432-8339DCBC8DA3}" destId="{2F16A1C3-C7E2-48D9-91DA-6D00231C815F}" srcOrd="0" destOrd="0" parTransId="{47A356AA-D5EC-4941-81E2-E0790DB7715B}" sibTransId="{F75AD778-36A9-4381-8783-BB7C6BA6A850}"/>
    <dgm:cxn modelId="{BA51B601-88AC-4C71-A214-2E0D87C98F7E}" type="presOf" srcId="{26110C23-B89B-4459-8432-8339DCBC8DA3}" destId="{C53E4098-84E0-4EAA-89AF-AF4B5D5D1A65}" srcOrd="0" destOrd="0" presId="urn:microsoft.com/office/officeart/2018/2/layout/IconVerticalSolidList"/>
    <dgm:cxn modelId="{A0B33ACA-8AE6-4DFB-8C24-9CFD86B7B776}" srcId="{26110C23-B89B-4459-8432-8339DCBC8DA3}" destId="{B637407D-788D-4F9D-A1AC-78F46FB91AB7}" srcOrd="2" destOrd="0" parTransId="{0A768FEF-0A87-4A35-B334-EC8E5BA74A52}" sibTransId="{4FCFB73F-D643-4104-BA89-199D7D9A54C8}"/>
    <dgm:cxn modelId="{69ED4CAA-8CAA-4E0A-94FF-3A538CE76B94}" srcId="{26110C23-B89B-4459-8432-8339DCBC8DA3}" destId="{0E940ACE-DAD4-4CF9-90C7-65F1F86E5188}" srcOrd="1" destOrd="0" parTransId="{EFB8DABA-2F02-492D-B0CA-77EBE707A7C0}" sibTransId="{4D566B7E-6D63-4B86-9895-4C9F69302FE9}"/>
    <dgm:cxn modelId="{02C07DB7-65EB-435E-918A-4D58DE625F26}" type="presOf" srcId="{2F16A1C3-C7E2-48D9-91DA-6D00231C815F}" destId="{4AAED38F-3E28-4439-8190-737EA9B44568}" srcOrd="0" destOrd="0" presId="urn:microsoft.com/office/officeart/2018/2/layout/IconVerticalSolidList"/>
    <dgm:cxn modelId="{D281A35A-9251-4ACA-9DED-280C99E4F72B}" type="presParOf" srcId="{C53E4098-84E0-4EAA-89AF-AF4B5D5D1A65}" destId="{59ECDA3A-CAEA-4918-8283-EAA6E5BF71C8}" srcOrd="0" destOrd="0" presId="urn:microsoft.com/office/officeart/2018/2/layout/IconVerticalSolidList"/>
    <dgm:cxn modelId="{D5E4A68B-A73E-4559-9595-CFFFA8CC8BE1}" type="presParOf" srcId="{59ECDA3A-CAEA-4918-8283-EAA6E5BF71C8}" destId="{CF33C66C-0663-48B2-BA49-44EB4A639977}" srcOrd="0" destOrd="0" presId="urn:microsoft.com/office/officeart/2018/2/layout/IconVerticalSolidList"/>
    <dgm:cxn modelId="{32CACB8B-1DCC-49FE-8CF3-1D0650D148B2}" type="presParOf" srcId="{59ECDA3A-CAEA-4918-8283-EAA6E5BF71C8}" destId="{99DF8118-A2B7-4311-9EF0-2647B7D09E6A}" srcOrd="1" destOrd="0" presId="urn:microsoft.com/office/officeart/2018/2/layout/IconVerticalSolidList"/>
    <dgm:cxn modelId="{9A2D99FB-8029-4EB4-A5D8-7914DEF2ED34}" type="presParOf" srcId="{59ECDA3A-CAEA-4918-8283-EAA6E5BF71C8}" destId="{1799E1A7-D56F-49C0-A9C8-E9B1B8F0D9E5}" srcOrd="2" destOrd="0" presId="urn:microsoft.com/office/officeart/2018/2/layout/IconVerticalSolidList"/>
    <dgm:cxn modelId="{92B94D6C-DAE2-4F85-A1DD-719E2CE5850D}" type="presParOf" srcId="{59ECDA3A-CAEA-4918-8283-EAA6E5BF71C8}" destId="{4AAED38F-3E28-4439-8190-737EA9B44568}" srcOrd="3" destOrd="0" presId="urn:microsoft.com/office/officeart/2018/2/layout/IconVerticalSolidList"/>
    <dgm:cxn modelId="{5240293D-013B-435B-85C9-79E6CB49B7FA}" type="presParOf" srcId="{C53E4098-84E0-4EAA-89AF-AF4B5D5D1A65}" destId="{AAF5E9A9-7D20-4B37-8910-DF3222B1F187}" srcOrd="1" destOrd="0" presId="urn:microsoft.com/office/officeart/2018/2/layout/IconVerticalSolidList"/>
    <dgm:cxn modelId="{6A066914-C220-4F8C-81EC-ABF3705AC823}" type="presParOf" srcId="{C53E4098-84E0-4EAA-89AF-AF4B5D5D1A65}" destId="{68D33B2A-8FD3-445C-B012-68B80F7E49B2}" srcOrd="2" destOrd="0" presId="urn:microsoft.com/office/officeart/2018/2/layout/IconVerticalSolidList"/>
    <dgm:cxn modelId="{0D8F51AD-F76A-40BA-AF05-ADA4DFC0051B}" type="presParOf" srcId="{68D33B2A-8FD3-445C-B012-68B80F7E49B2}" destId="{5163355A-492C-4AF9-9E23-22618F20CA3C}" srcOrd="0" destOrd="0" presId="urn:microsoft.com/office/officeart/2018/2/layout/IconVerticalSolidList"/>
    <dgm:cxn modelId="{D39E0F4C-3085-4D58-9657-78748DB15AC9}" type="presParOf" srcId="{68D33B2A-8FD3-445C-B012-68B80F7E49B2}" destId="{BB5561C0-EDF3-4EE1-B60E-08C38913C73D}" srcOrd="1" destOrd="0" presId="urn:microsoft.com/office/officeart/2018/2/layout/IconVerticalSolidList"/>
    <dgm:cxn modelId="{F5998DB1-5ED7-40CC-882C-059A3B922774}" type="presParOf" srcId="{68D33B2A-8FD3-445C-B012-68B80F7E49B2}" destId="{3B1EBC79-1BCA-4B59-AB82-E2B46185965C}" srcOrd="2" destOrd="0" presId="urn:microsoft.com/office/officeart/2018/2/layout/IconVerticalSolidList"/>
    <dgm:cxn modelId="{2EC7486C-BCE2-49B3-92E1-7F87E86379F8}" type="presParOf" srcId="{68D33B2A-8FD3-445C-B012-68B80F7E49B2}" destId="{F970F03F-3AC7-4F78-9077-2FDD7C714E9D}" srcOrd="3" destOrd="0" presId="urn:microsoft.com/office/officeart/2018/2/layout/IconVerticalSolidList"/>
    <dgm:cxn modelId="{8541A62F-A4F6-47BC-B542-ACC5D0B42299}" type="presParOf" srcId="{C53E4098-84E0-4EAA-89AF-AF4B5D5D1A65}" destId="{F0F62159-E29B-47CF-8E30-D9B23D23C65F}" srcOrd="3" destOrd="0" presId="urn:microsoft.com/office/officeart/2018/2/layout/IconVerticalSolidList"/>
    <dgm:cxn modelId="{3D9C3B32-9A31-4028-A710-CB69EFD9A76B}" type="presParOf" srcId="{C53E4098-84E0-4EAA-89AF-AF4B5D5D1A65}" destId="{69EE4AF2-DBE2-4417-9EA2-1AB094683445}" srcOrd="4" destOrd="0" presId="urn:microsoft.com/office/officeart/2018/2/layout/IconVerticalSolidList"/>
    <dgm:cxn modelId="{D37E533E-95C8-49D6-91C9-2B192F1A7382}" type="presParOf" srcId="{69EE4AF2-DBE2-4417-9EA2-1AB094683445}" destId="{CBAE601C-11D1-475C-A795-307BB0DD2C80}" srcOrd="0" destOrd="0" presId="urn:microsoft.com/office/officeart/2018/2/layout/IconVerticalSolidList"/>
    <dgm:cxn modelId="{A1E98194-CEB0-48B2-9045-A29A2FCE6D6D}" type="presParOf" srcId="{69EE4AF2-DBE2-4417-9EA2-1AB094683445}" destId="{2704462E-24CE-48B1-855E-FDE81C8570BB}" srcOrd="1" destOrd="0" presId="urn:microsoft.com/office/officeart/2018/2/layout/IconVerticalSolidList"/>
    <dgm:cxn modelId="{F1D9D03D-8A56-457A-AE32-171CD0732EA2}" type="presParOf" srcId="{69EE4AF2-DBE2-4417-9EA2-1AB094683445}" destId="{19919043-CE90-4CC2-92EA-928302CDCACC}" srcOrd="2" destOrd="0" presId="urn:microsoft.com/office/officeart/2018/2/layout/IconVerticalSolidList"/>
    <dgm:cxn modelId="{A587CB03-03B1-4086-BC95-3FC0E725927E}" type="presParOf" srcId="{69EE4AF2-DBE2-4417-9EA2-1AB094683445}" destId="{92191F53-1E60-435D-BE79-37B8A561EC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9177E-4792-40CB-80BE-0AEE5C74252E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5_2" csCatId="accent5" phldr="1"/>
      <dgm:spPr/>
    </dgm:pt>
    <dgm:pt modelId="{93A5F237-87DC-4524-A826-253601571FA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Load Axiom budget data into Banner general ledger</a:t>
          </a:r>
        </a:p>
      </dgm:t>
    </dgm:pt>
    <dgm:pt modelId="{9D7EEBCD-4EDA-4EA1-AE03-5F6573CD42E8}" type="parTrans" cxnId="{F1D0B20A-17E6-4F73-A38E-E9E3644ABFFC}">
      <dgm:prSet/>
      <dgm:spPr/>
      <dgm:t>
        <a:bodyPr/>
        <a:lstStyle/>
        <a:p>
          <a:endParaRPr lang="en-US"/>
        </a:p>
      </dgm:t>
    </dgm:pt>
    <dgm:pt modelId="{5FA5CE28-6DA7-4A87-88A3-0B3031385A0A}" type="sibTrans" cxnId="{F1D0B20A-17E6-4F73-A38E-E9E3644ABFFC}">
      <dgm:prSet/>
      <dgm:spPr/>
      <dgm:t>
        <a:bodyPr/>
        <a:lstStyle/>
        <a:p>
          <a:endParaRPr lang="en-US"/>
        </a:p>
      </dgm:t>
    </dgm:pt>
    <dgm:pt modelId="{D4845F66-982D-4F49-B147-5C9994418F8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BOR approves final budget</a:t>
          </a:r>
        </a:p>
      </dgm:t>
    </dgm:pt>
    <dgm:pt modelId="{840E2096-680F-4198-A7B3-9678B549CF6D}" type="parTrans" cxnId="{1808E70C-E0E7-4712-AED6-9C979E32A1CD}">
      <dgm:prSet/>
      <dgm:spPr/>
      <dgm:t>
        <a:bodyPr/>
        <a:lstStyle/>
        <a:p>
          <a:endParaRPr lang="en-US"/>
        </a:p>
      </dgm:t>
    </dgm:pt>
    <dgm:pt modelId="{6928B81A-53B2-4747-9B3E-C1BA294C8E8A}" type="sibTrans" cxnId="{1808E70C-E0E7-4712-AED6-9C979E32A1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CF45675-8C9E-43F7-8529-A1674A9DFA5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CPE tuition rate approval on June 15</a:t>
          </a:r>
        </a:p>
      </dgm:t>
    </dgm:pt>
    <dgm:pt modelId="{8B81DBAE-E7DE-4794-8F31-502A97715CCA}" type="parTrans" cxnId="{86534977-7F4C-47D5-9913-85EA253EE330}">
      <dgm:prSet/>
      <dgm:spPr/>
      <dgm:t>
        <a:bodyPr/>
        <a:lstStyle/>
        <a:p>
          <a:endParaRPr lang="en-US"/>
        </a:p>
      </dgm:t>
    </dgm:pt>
    <dgm:pt modelId="{3CDB079B-57C7-426A-AF9C-F54E56D1FD25}" type="sibTrans" cxnId="{86534977-7F4C-47D5-9913-85EA253EE330}">
      <dgm:prSet/>
      <dgm:spPr/>
      <dgm:t>
        <a:bodyPr/>
        <a:lstStyle/>
        <a:p>
          <a:endParaRPr lang="en-US"/>
        </a:p>
      </dgm:t>
    </dgm:pt>
    <dgm:pt modelId="{3D989889-F277-46CD-B382-4E984EFBECBC}" type="pres">
      <dgm:prSet presAssocID="{5889177E-4792-40CB-80BE-0AEE5C74252E}" presName="Name0" presStyleCnt="0">
        <dgm:presLayoutVars>
          <dgm:dir/>
          <dgm:animOne val="branch"/>
          <dgm:animLvl val="lvl"/>
        </dgm:presLayoutVars>
      </dgm:prSet>
      <dgm:spPr/>
    </dgm:pt>
    <dgm:pt modelId="{6BE13F4F-8D5E-45D2-83CC-FC63ECEDA3C4}" type="pres">
      <dgm:prSet presAssocID="{D4845F66-982D-4F49-B147-5C9994418F8B}" presName="chaos" presStyleCnt="0"/>
      <dgm:spPr/>
    </dgm:pt>
    <dgm:pt modelId="{E24EBEF1-38D9-400E-86DA-F5C7DB8CBF3F}" type="pres">
      <dgm:prSet presAssocID="{D4845F66-982D-4F49-B147-5C9994418F8B}" presName="parTx1" presStyleLbl="revTx" presStyleIdx="0" presStyleCnt="2"/>
      <dgm:spPr/>
      <dgm:t>
        <a:bodyPr/>
        <a:lstStyle/>
        <a:p>
          <a:endParaRPr lang="en-US"/>
        </a:p>
      </dgm:t>
    </dgm:pt>
    <dgm:pt modelId="{CFF4244F-4A0F-48EE-AFD6-ECDD47138C0A}" type="pres">
      <dgm:prSet presAssocID="{D4845F66-982D-4F49-B147-5C9994418F8B}" presName="c1" presStyleLbl="node1" presStyleIdx="0" presStyleCnt="19"/>
      <dgm:spPr/>
    </dgm:pt>
    <dgm:pt modelId="{548457F9-6CDF-4D98-A118-D1E04A310052}" type="pres">
      <dgm:prSet presAssocID="{D4845F66-982D-4F49-B147-5C9994418F8B}" presName="c2" presStyleLbl="node1" presStyleIdx="1" presStyleCnt="19"/>
      <dgm:spPr/>
    </dgm:pt>
    <dgm:pt modelId="{26B9EFF3-8B1E-437A-8813-488CAB810041}" type="pres">
      <dgm:prSet presAssocID="{D4845F66-982D-4F49-B147-5C9994418F8B}" presName="c3" presStyleLbl="node1" presStyleIdx="2" presStyleCnt="19"/>
      <dgm:spPr/>
    </dgm:pt>
    <dgm:pt modelId="{29EC5FBA-B368-4F2C-A93E-963291AC76C2}" type="pres">
      <dgm:prSet presAssocID="{D4845F66-982D-4F49-B147-5C9994418F8B}" presName="c4" presStyleLbl="node1" presStyleIdx="3" presStyleCnt="19"/>
      <dgm:spPr/>
    </dgm:pt>
    <dgm:pt modelId="{9FF03212-BE96-4D9E-8AEA-60CA5265D457}" type="pres">
      <dgm:prSet presAssocID="{D4845F66-982D-4F49-B147-5C9994418F8B}" presName="c5" presStyleLbl="node1" presStyleIdx="4" presStyleCnt="19"/>
      <dgm:spPr/>
    </dgm:pt>
    <dgm:pt modelId="{9F73F443-9EAD-4196-9DA1-57A17BA8DE05}" type="pres">
      <dgm:prSet presAssocID="{D4845F66-982D-4F49-B147-5C9994418F8B}" presName="c6" presStyleLbl="node1" presStyleIdx="5" presStyleCnt="19"/>
      <dgm:spPr/>
    </dgm:pt>
    <dgm:pt modelId="{A28A49E9-F1F1-486F-ADD2-1ED88CE7D0B3}" type="pres">
      <dgm:prSet presAssocID="{D4845F66-982D-4F49-B147-5C9994418F8B}" presName="c7" presStyleLbl="node1" presStyleIdx="6" presStyleCnt="19"/>
      <dgm:spPr/>
    </dgm:pt>
    <dgm:pt modelId="{8C74FF83-53C3-4609-850D-6B555B32112E}" type="pres">
      <dgm:prSet presAssocID="{D4845F66-982D-4F49-B147-5C9994418F8B}" presName="c8" presStyleLbl="node1" presStyleIdx="7" presStyleCnt="19"/>
      <dgm:spPr/>
    </dgm:pt>
    <dgm:pt modelId="{688FE1BE-D48C-4D22-8170-E197B18D74B0}" type="pres">
      <dgm:prSet presAssocID="{D4845F66-982D-4F49-B147-5C9994418F8B}" presName="c9" presStyleLbl="node1" presStyleIdx="8" presStyleCnt="19"/>
      <dgm:spPr/>
    </dgm:pt>
    <dgm:pt modelId="{3B2BB10D-AA5C-46E6-8BEB-8AC255E13851}" type="pres">
      <dgm:prSet presAssocID="{D4845F66-982D-4F49-B147-5C9994418F8B}" presName="c10" presStyleLbl="node1" presStyleIdx="9" presStyleCnt="19"/>
      <dgm:spPr/>
    </dgm:pt>
    <dgm:pt modelId="{FBAD7895-E0F5-439D-A236-C24668A2B886}" type="pres">
      <dgm:prSet presAssocID="{D4845F66-982D-4F49-B147-5C9994418F8B}" presName="c11" presStyleLbl="node1" presStyleIdx="10" presStyleCnt="19"/>
      <dgm:spPr/>
    </dgm:pt>
    <dgm:pt modelId="{8CCA945E-A652-4837-BA29-2BD427ABEDE5}" type="pres">
      <dgm:prSet presAssocID="{D4845F66-982D-4F49-B147-5C9994418F8B}" presName="c12" presStyleLbl="node1" presStyleIdx="11" presStyleCnt="19"/>
      <dgm:spPr/>
    </dgm:pt>
    <dgm:pt modelId="{D1CAE0E2-CCB1-4BA8-A79C-987E53C39C80}" type="pres">
      <dgm:prSet presAssocID="{D4845F66-982D-4F49-B147-5C9994418F8B}" presName="c13" presStyleLbl="node1" presStyleIdx="12" presStyleCnt="19"/>
      <dgm:spPr/>
    </dgm:pt>
    <dgm:pt modelId="{6D43119A-2190-4330-8DDF-D76C5409D029}" type="pres">
      <dgm:prSet presAssocID="{D4845F66-982D-4F49-B147-5C9994418F8B}" presName="c14" presStyleLbl="node1" presStyleIdx="13" presStyleCnt="19"/>
      <dgm:spPr/>
    </dgm:pt>
    <dgm:pt modelId="{450B3831-0EB2-4F3F-B2FA-F600143B942D}" type="pres">
      <dgm:prSet presAssocID="{D4845F66-982D-4F49-B147-5C9994418F8B}" presName="c15" presStyleLbl="node1" presStyleIdx="14" presStyleCnt="19"/>
      <dgm:spPr/>
    </dgm:pt>
    <dgm:pt modelId="{A961FF2D-842C-410C-916E-E718831D02A0}" type="pres">
      <dgm:prSet presAssocID="{D4845F66-982D-4F49-B147-5C9994418F8B}" presName="c16" presStyleLbl="node1" presStyleIdx="15" presStyleCnt="19"/>
      <dgm:spPr/>
    </dgm:pt>
    <dgm:pt modelId="{F01318DD-63B8-4732-B313-B7D905C707DE}" type="pres">
      <dgm:prSet presAssocID="{D4845F66-982D-4F49-B147-5C9994418F8B}" presName="c17" presStyleLbl="node1" presStyleIdx="16" presStyleCnt="19"/>
      <dgm:spPr/>
    </dgm:pt>
    <dgm:pt modelId="{8607BE37-FFCF-4F93-AC8E-BC505A50940C}" type="pres">
      <dgm:prSet presAssocID="{D4845F66-982D-4F49-B147-5C9994418F8B}" presName="c18" presStyleLbl="node1" presStyleIdx="17" presStyleCnt="19"/>
      <dgm:spPr/>
    </dgm:pt>
    <dgm:pt modelId="{DAED9EC3-3C82-42E3-9853-1654EB76DE14}" type="pres">
      <dgm:prSet presAssocID="{6928B81A-53B2-4747-9B3E-C1BA294C8E8A}" presName="chevronComposite1" presStyleCnt="0"/>
      <dgm:spPr/>
    </dgm:pt>
    <dgm:pt modelId="{0D80DFE9-F73D-4A43-9564-976107F8EB22}" type="pres">
      <dgm:prSet presAssocID="{6928B81A-53B2-4747-9B3E-C1BA294C8E8A}" presName="chevron1" presStyleLbl="sibTrans2D1" presStyleIdx="0" presStyleCnt="2"/>
      <dgm:spPr/>
    </dgm:pt>
    <dgm:pt modelId="{9923F669-C94F-4F97-BCCA-F0A60508A452}" type="pres">
      <dgm:prSet presAssocID="{6928B81A-53B2-4747-9B3E-C1BA294C8E8A}" presName="spChevron1" presStyleCnt="0"/>
      <dgm:spPr/>
    </dgm:pt>
    <dgm:pt modelId="{6BDD40C1-7BF9-463E-9A08-383D7C01EA9A}" type="pres">
      <dgm:prSet presAssocID="{ECF45675-8C9E-43F7-8529-A1674A9DFA58}" presName="middle" presStyleCnt="0"/>
      <dgm:spPr/>
    </dgm:pt>
    <dgm:pt modelId="{E9337726-1709-4944-8BC6-021BA5A4B253}" type="pres">
      <dgm:prSet presAssocID="{ECF45675-8C9E-43F7-8529-A1674A9DFA58}" presName="parTxMid" presStyleLbl="revTx" presStyleIdx="1" presStyleCnt="2"/>
      <dgm:spPr/>
      <dgm:t>
        <a:bodyPr/>
        <a:lstStyle/>
        <a:p>
          <a:endParaRPr lang="en-US"/>
        </a:p>
      </dgm:t>
    </dgm:pt>
    <dgm:pt modelId="{56F2AF31-1DB2-4657-A4A9-037F65AE3957}" type="pres">
      <dgm:prSet presAssocID="{ECF45675-8C9E-43F7-8529-A1674A9DFA58}" presName="spMid" presStyleCnt="0"/>
      <dgm:spPr/>
    </dgm:pt>
    <dgm:pt modelId="{ED9B7162-D0DF-487F-AAA6-6FBDB164169A}" type="pres">
      <dgm:prSet presAssocID="{3CDB079B-57C7-426A-AF9C-F54E56D1FD25}" presName="chevronComposite1" presStyleCnt="0"/>
      <dgm:spPr/>
    </dgm:pt>
    <dgm:pt modelId="{207502CA-EF41-44E2-8561-BEE9A9C900C0}" type="pres">
      <dgm:prSet presAssocID="{3CDB079B-57C7-426A-AF9C-F54E56D1FD25}" presName="chevron1" presStyleLbl="sibTrans2D1" presStyleIdx="1" presStyleCnt="2"/>
      <dgm:spPr/>
    </dgm:pt>
    <dgm:pt modelId="{7BC4F3B2-C4D4-4F94-97A8-28E77D811606}" type="pres">
      <dgm:prSet presAssocID="{3CDB079B-57C7-426A-AF9C-F54E56D1FD25}" presName="spChevron1" presStyleCnt="0"/>
      <dgm:spPr/>
    </dgm:pt>
    <dgm:pt modelId="{AD9501E8-6A4B-47D4-A04D-F6B23E6CD0A6}" type="pres">
      <dgm:prSet presAssocID="{93A5F237-87DC-4524-A826-253601571FAC}" presName="last" presStyleCnt="0"/>
      <dgm:spPr/>
    </dgm:pt>
    <dgm:pt modelId="{31AE1CD1-2BBB-42D3-AE62-A9A0B208C145}" type="pres">
      <dgm:prSet presAssocID="{93A5F237-87DC-4524-A826-253601571FAC}" presName="circleTx" presStyleLbl="node1" presStyleIdx="18" presStyleCnt="19"/>
      <dgm:spPr/>
      <dgm:t>
        <a:bodyPr/>
        <a:lstStyle/>
        <a:p>
          <a:endParaRPr lang="en-US"/>
        </a:p>
      </dgm:t>
    </dgm:pt>
    <dgm:pt modelId="{DC2B6716-1ADC-4425-825B-7AFAAEF11DDE}" type="pres">
      <dgm:prSet presAssocID="{93A5F237-87DC-4524-A826-253601571FAC}" presName="spN" presStyleCnt="0"/>
      <dgm:spPr/>
    </dgm:pt>
  </dgm:ptLst>
  <dgm:cxnLst>
    <dgm:cxn modelId="{86534977-7F4C-47D5-9913-85EA253EE330}" srcId="{5889177E-4792-40CB-80BE-0AEE5C74252E}" destId="{ECF45675-8C9E-43F7-8529-A1674A9DFA58}" srcOrd="1" destOrd="0" parTransId="{8B81DBAE-E7DE-4794-8F31-502A97715CCA}" sibTransId="{3CDB079B-57C7-426A-AF9C-F54E56D1FD25}"/>
    <dgm:cxn modelId="{EDA12C6D-971F-427E-A9BD-054BC3D7883B}" type="presOf" srcId="{ECF45675-8C9E-43F7-8529-A1674A9DFA58}" destId="{E9337726-1709-4944-8BC6-021BA5A4B253}" srcOrd="0" destOrd="0" presId="urn:microsoft.com/office/officeart/2009/3/layout/RandomtoResultProcess"/>
    <dgm:cxn modelId="{F1D0B20A-17E6-4F73-A38E-E9E3644ABFFC}" srcId="{5889177E-4792-40CB-80BE-0AEE5C74252E}" destId="{93A5F237-87DC-4524-A826-253601571FAC}" srcOrd="2" destOrd="0" parTransId="{9D7EEBCD-4EDA-4EA1-AE03-5F6573CD42E8}" sibTransId="{5FA5CE28-6DA7-4A87-88A3-0B3031385A0A}"/>
    <dgm:cxn modelId="{0DBA2DCF-EDD9-4524-AC84-D7C09DD4EEDB}" type="presOf" srcId="{D4845F66-982D-4F49-B147-5C9994418F8B}" destId="{E24EBEF1-38D9-400E-86DA-F5C7DB8CBF3F}" srcOrd="0" destOrd="0" presId="urn:microsoft.com/office/officeart/2009/3/layout/RandomtoResultProcess"/>
    <dgm:cxn modelId="{1808E70C-E0E7-4712-AED6-9C979E32A1CD}" srcId="{5889177E-4792-40CB-80BE-0AEE5C74252E}" destId="{D4845F66-982D-4F49-B147-5C9994418F8B}" srcOrd="0" destOrd="0" parTransId="{840E2096-680F-4198-A7B3-9678B549CF6D}" sibTransId="{6928B81A-53B2-4747-9B3E-C1BA294C8E8A}"/>
    <dgm:cxn modelId="{83EE3F56-E6C0-450A-A644-336360E35A57}" type="presOf" srcId="{5889177E-4792-40CB-80BE-0AEE5C74252E}" destId="{3D989889-F277-46CD-B382-4E984EFBECBC}" srcOrd="0" destOrd="0" presId="urn:microsoft.com/office/officeart/2009/3/layout/RandomtoResultProcess"/>
    <dgm:cxn modelId="{56A8CB48-B46A-4D3C-9180-10CA92DEB0C9}" type="presOf" srcId="{93A5F237-87DC-4524-A826-253601571FAC}" destId="{31AE1CD1-2BBB-42D3-AE62-A9A0B208C145}" srcOrd="0" destOrd="0" presId="urn:microsoft.com/office/officeart/2009/3/layout/RandomtoResultProcess"/>
    <dgm:cxn modelId="{65FA49AB-4D88-414F-8FC8-2212E027A63C}" type="presParOf" srcId="{3D989889-F277-46CD-B382-4E984EFBECBC}" destId="{6BE13F4F-8D5E-45D2-83CC-FC63ECEDA3C4}" srcOrd="0" destOrd="0" presId="urn:microsoft.com/office/officeart/2009/3/layout/RandomtoResultProcess"/>
    <dgm:cxn modelId="{1EB2220F-D287-47CC-9CA6-6BE92A7A779F}" type="presParOf" srcId="{6BE13F4F-8D5E-45D2-83CC-FC63ECEDA3C4}" destId="{E24EBEF1-38D9-400E-86DA-F5C7DB8CBF3F}" srcOrd="0" destOrd="0" presId="urn:microsoft.com/office/officeart/2009/3/layout/RandomtoResultProcess"/>
    <dgm:cxn modelId="{E7AC9D9F-D788-457E-B5E1-299C9F75DF2D}" type="presParOf" srcId="{6BE13F4F-8D5E-45D2-83CC-FC63ECEDA3C4}" destId="{CFF4244F-4A0F-48EE-AFD6-ECDD47138C0A}" srcOrd="1" destOrd="0" presId="urn:microsoft.com/office/officeart/2009/3/layout/RandomtoResultProcess"/>
    <dgm:cxn modelId="{FAAFB103-352E-4E8D-A287-7D7085D2376E}" type="presParOf" srcId="{6BE13F4F-8D5E-45D2-83CC-FC63ECEDA3C4}" destId="{548457F9-6CDF-4D98-A118-D1E04A310052}" srcOrd="2" destOrd="0" presId="urn:microsoft.com/office/officeart/2009/3/layout/RandomtoResultProcess"/>
    <dgm:cxn modelId="{F10C7E18-58A1-43F0-88B0-FE402158BF5C}" type="presParOf" srcId="{6BE13F4F-8D5E-45D2-83CC-FC63ECEDA3C4}" destId="{26B9EFF3-8B1E-437A-8813-488CAB810041}" srcOrd="3" destOrd="0" presId="urn:microsoft.com/office/officeart/2009/3/layout/RandomtoResultProcess"/>
    <dgm:cxn modelId="{069344AA-411F-45EA-A736-01A5417D51BE}" type="presParOf" srcId="{6BE13F4F-8D5E-45D2-83CC-FC63ECEDA3C4}" destId="{29EC5FBA-B368-4F2C-A93E-963291AC76C2}" srcOrd="4" destOrd="0" presId="urn:microsoft.com/office/officeart/2009/3/layout/RandomtoResultProcess"/>
    <dgm:cxn modelId="{75233957-B816-4787-94BC-6584655AD66B}" type="presParOf" srcId="{6BE13F4F-8D5E-45D2-83CC-FC63ECEDA3C4}" destId="{9FF03212-BE96-4D9E-8AEA-60CA5265D457}" srcOrd="5" destOrd="0" presId="urn:microsoft.com/office/officeart/2009/3/layout/RandomtoResultProcess"/>
    <dgm:cxn modelId="{2184FF53-39BB-43B7-ACD2-11281F07FBC5}" type="presParOf" srcId="{6BE13F4F-8D5E-45D2-83CC-FC63ECEDA3C4}" destId="{9F73F443-9EAD-4196-9DA1-57A17BA8DE05}" srcOrd="6" destOrd="0" presId="urn:microsoft.com/office/officeart/2009/3/layout/RandomtoResultProcess"/>
    <dgm:cxn modelId="{BA2DDB91-5C2D-440E-9C4B-95779EA26929}" type="presParOf" srcId="{6BE13F4F-8D5E-45D2-83CC-FC63ECEDA3C4}" destId="{A28A49E9-F1F1-486F-ADD2-1ED88CE7D0B3}" srcOrd="7" destOrd="0" presId="urn:microsoft.com/office/officeart/2009/3/layout/RandomtoResultProcess"/>
    <dgm:cxn modelId="{3DFA064F-2A1C-4CC2-9927-E6F14F4FD98E}" type="presParOf" srcId="{6BE13F4F-8D5E-45D2-83CC-FC63ECEDA3C4}" destId="{8C74FF83-53C3-4609-850D-6B555B32112E}" srcOrd="8" destOrd="0" presId="urn:microsoft.com/office/officeart/2009/3/layout/RandomtoResultProcess"/>
    <dgm:cxn modelId="{C1F80178-06E2-4CAF-9A7F-65E5FF87CDFD}" type="presParOf" srcId="{6BE13F4F-8D5E-45D2-83CC-FC63ECEDA3C4}" destId="{688FE1BE-D48C-4D22-8170-E197B18D74B0}" srcOrd="9" destOrd="0" presId="urn:microsoft.com/office/officeart/2009/3/layout/RandomtoResultProcess"/>
    <dgm:cxn modelId="{C7C1FB0E-3A8F-41E0-8AB8-9FBB0D34D432}" type="presParOf" srcId="{6BE13F4F-8D5E-45D2-83CC-FC63ECEDA3C4}" destId="{3B2BB10D-AA5C-46E6-8BEB-8AC255E13851}" srcOrd="10" destOrd="0" presId="urn:microsoft.com/office/officeart/2009/3/layout/RandomtoResultProcess"/>
    <dgm:cxn modelId="{36268F90-CF76-42EC-B56D-B76B4CEE782C}" type="presParOf" srcId="{6BE13F4F-8D5E-45D2-83CC-FC63ECEDA3C4}" destId="{FBAD7895-E0F5-439D-A236-C24668A2B886}" srcOrd="11" destOrd="0" presId="urn:microsoft.com/office/officeart/2009/3/layout/RandomtoResultProcess"/>
    <dgm:cxn modelId="{7F063B91-550F-49DB-8FFB-3042229BBDE2}" type="presParOf" srcId="{6BE13F4F-8D5E-45D2-83CC-FC63ECEDA3C4}" destId="{8CCA945E-A652-4837-BA29-2BD427ABEDE5}" srcOrd="12" destOrd="0" presId="urn:microsoft.com/office/officeart/2009/3/layout/RandomtoResultProcess"/>
    <dgm:cxn modelId="{C2D15CD0-6605-4E7D-A14C-C8DE105A90E7}" type="presParOf" srcId="{6BE13F4F-8D5E-45D2-83CC-FC63ECEDA3C4}" destId="{D1CAE0E2-CCB1-4BA8-A79C-987E53C39C80}" srcOrd="13" destOrd="0" presId="urn:microsoft.com/office/officeart/2009/3/layout/RandomtoResultProcess"/>
    <dgm:cxn modelId="{FA388EE6-720D-4449-8DEF-656BCADD48A0}" type="presParOf" srcId="{6BE13F4F-8D5E-45D2-83CC-FC63ECEDA3C4}" destId="{6D43119A-2190-4330-8DDF-D76C5409D029}" srcOrd="14" destOrd="0" presId="urn:microsoft.com/office/officeart/2009/3/layout/RandomtoResultProcess"/>
    <dgm:cxn modelId="{06D76795-E9CC-4C9B-9115-8BE377560F28}" type="presParOf" srcId="{6BE13F4F-8D5E-45D2-83CC-FC63ECEDA3C4}" destId="{450B3831-0EB2-4F3F-B2FA-F600143B942D}" srcOrd="15" destOrd="0" presId="urn:microsoft.com/office/officeart/2009/3/layout/RandomtoResultProcess"/>
    <dgm:cxn modelId="{03DA5625-D1CB-440C-8C4C-1151279288A6}" type="presParOf" srcId="{6BE13F4F-8D5E-45D2-83CC-FC63ECEDA3C4}" destId="{A961FF2D-842C-410C-916E-E718831D02A0}" srcOrd="16" destOrd="0" presId="urn:microsoft.com/office/officeart/2009/3/layout/RandomtoResultProcess"/>
    <dgm:cxn modelId="{3373B6CC-67E0-4BB0-B9C4-17E8BDA35C91}" type="presParOf" srcId="{6BE13F4F-8D5E-45D2-83CC-FC63ECEDA3C4}" destId="{F01318DD-63B8-4732-B313-B7D905C707DE}" srcOrd="17" destOrd="0" presId="urn:microsoft.com/office/officeart/2009/3/layout/RandomtoResultProcess"/>
    <dgm:cxn modelId="{9D9D0C91-A51B-430E-A5D8-F191EF1969E4}" type="presParOf" srcId="{6BE13F4F-8D5E-45D2-83CC-FC63ECEDA3C4}" destId="{8607BE37-FFCF-4F93-AC8E-BC505A50940C}" srcOrd="18" destOrd="0" presId="urn:microsoft.com/office/officeart/2009/3/layout/RandomtoResultProcess"/>
    <dgm:cxn modelId="{9E699F66-C1C3-494F-8FC1-081BF3C81EE3}" type="presParOf" srcId="{3D989889-F277-46CD-B382-4E984EFBECBC}" destId="{DAED9EC3-3C82-42E3-9853-1654EB76DE14}" srcOrd="1" destOrd="0" presId="urn:microsoft.com/office/officeart/2009/3/layout/RandomtoResultProcess"/>
    <dgm:cxn modelId="{F78739EE-1A7B-4B9D-B43B-11102634B792}" type="presParOf" srcId="{DAED9EC3-3C82-42E3-9853-1654EB76DE14}" destId="{0D80DFE9-F73D-4A43-9564-976107F8EB22}" srcOrd="0" destOrd="0" presId="urn:microsoft.com/office/officeart/2009/3/layout/RandomtoResultProcess"/>
    <dgm:cxn modelId="{A6D5A1EA-B30F-4025-9A84-9302ACB0054B}" type="presParOf" srcId="{DAED9EC3-3C82-42E3-9853-1654EB76DE14}" destId="{9923F669-C94F-4F97-BCCA-F0A60508A452}" srcOrd="1" destOrd="0" presId="urn:microsoft.com/office/officeart/2009/3/layout/RandomtoResultProcess"/>
    <dgm:cxn modelId="{40D5EA07-C3E3-4759-816C-7CA4FBCD2540}" type="presParOf" srcId="{3D989889-F277-46CD-B382-4E984EFBECBC}" destId="{6BDD40C1-7BF9-463E-9A08-383D7C01EA9A}" srcOrd="2" destOrd="0" presId="urn:microsoft.com/office/officeart/2009/3/layout/RandomtoResultProcess"/>
    <dgm:cxn modelId="{2B6FF3A9-82D0-4BE1-8619-489B13D57A11}" type="presParOf" srcId="{6BDD40C1-7BF9-463E-9A08-383D7C01EA9A}" destId="{E9337726-1709-4944-8BC6-021BA5A4B253}" srcOrd="0" destOrd="0" presId="urn:microsoft.com/office/officeart/2009/3/layout/RandomtoResultProcess"/>
    <dgm:cxn modelId="{552F850F-E87C-42AD-876E-779520955AFB}" type="presParOf" srcId="{6BDD40C1-7BF9-463E-9A08-383D7C01EA9A}" destId="{56F2AF31-1DB2-4657-A4A9-037F65AE3957}" srcOrd="1" destOrd="0" presId="urn:microsoft.com/office/officeart/2009/3/layout/RandomtoResultProcess"/>
    <dgm:cxn modelId="{76A578E4-37A3-439E-B8E2-5A6B61A31E19}" type="presParOf" srcId="{3D989889-F277-46CD-B382-4E984EFBECBC}" destId="{ED9B7162-D0DF-487F-AAA6-6FBDB164169A}" srcOrd="3" destOrd="0" presId="urn:microsoft.com/office/officeart/2009/3/layout/RandomtoResultProcess"/>
    <dgm:cxn modelId="{C6178FB8-C1BC-4348-8E13-0BEDF791455F}" type="presParOf" srcId="{ED9B7162-D0DF-487F-AAA6-6FBDB164169A}" destId="{207502CA-EF41-44E2-8561-BEE9A9C900C0}" srcOrd="0" destOrd="0" presId="urn:microsoft.com/office/officeart/2009/3/layout/RandomtoResultProcess"/>
    <dgm:cxn modelId="{AE39A581-47EF-4621-82E9-919BB039FFEC}" type="presParOf" srcId="{ED9B7162-D0DF-487F-AAA6-6FBDB164169A}" destId="{7BC4F3B2-C4D4-4F94-97A8-28E77D811606}" srcOrd="1" destOrd="0" presId="urn:microsoft.com/office/officeart/2009/3/layout/RandomtoResultProcess"/>
    <dgm:cxn modelId="{1F2C2BBA-B018-484B-918C-6BCC371D23A3}" type="presParOf" srcId="{3D989889-F277-46CD-B382-4E984EFBECBC}" destId="{AD9501E8-6A4B-47D4-A04D-F6B23E6CD0A6}" srcOrd="4" destOrd="0" presId="urn:microsoft.com/office/officeart/2009/3/layout/RandomtoResultProcess"/>
    <dgm:cxn modelId="{500F3340-4099-4BFE-9F1F-256030FC60B8}" type="presParOf" srcId="{AD9501E8-6A4B-47D4-A04D-F6B23E6CD0A6}" destId="{31AE1CD1-2BBB-42D3-AE62-A9A0B208C145}" srcOrd="0" destOrd="0" presId="urn:microsoft.com/office/officeart/2009/3/layout/RandomtoResultProcess"/>
    <dgm:cxn modelId="{F67F62E8-1ADE-4B1E-A156-75E856511AE8}" type="presParOf" srcId="{AD9501E8-6A4B-47D4-A04D-F6B23E6CD0A6}" destId="{DC2B6716-1ADC-4425-825B-7AFAAEF11DDE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6AF82F-72CC-404E-8C0F-29145F2281AD}" type="doc">
      <dgm:prSet loTypeId="urn:microsoft.com/office/officeart/2005/8/layout/default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4F543CF-4A2C-43B6-9CD0-270FAAFF5234}">
      <dgm:prSet/>
      <dgm:spPr/>
      <dgm:t>
        <a:bodyPr/>
        <a:lstStyle/>
        <a:p>
          <a:r>
            <a:rPr lang="en-US" dirty="0"/>
            <a:t>Total bond issue of $50M payable over 20 years</a:t>
          </a:r>
        </a:p>
      </dgm:t>
    </dgm:pt>
    <dgm:pt modelId="{D8A0CF53-8EAA-495F-B528-4C2090C3152D}" type="parTrans" cxnId="{893F07F6-0F78-419A-B092-27DAE648CFFF}">
      <dgm:prSet/>
      <dgm:spPr/>
      <dgm:t>
        <a:bodyPr/>
        <a:lstStyle/>
        <a:p>
          <a:endParaRPr lang="en-US"/>
        </a:p>
      </dgm:t>
    </dgm:pt>
    <dgm:pt modelId="{25072A18-6F0A-46B0-90A6-ADFBE2382DE8}" type="sibTrans" cxnId="{893F07F6-0F78-419A-B092-27DAE648CFFF}">
      <dgm:prSet/>
      <dgm:spPr/>
      <dgm:t>
        <a:bodyPr/>
        <a:lstStyle/>
        <a:p>
          <a:endParaRPr lang="en-US"/>
        </a:p>
      </dgm:t>
    </dgm:pt>
    <dgm:pt modelId="{2B1AF820-F185-4157-9902-694440ED8FA2}">
      <dgm:prSet/>
      <dgm:spPr/>
      <dgm:t>
        <a:bodyPr/>
        <a:lstStyle/>
        <a:p>
          <a:r>
            <a:rPr lang="en-US" dirty="0"/>
            <a:t>No increase to student athletic fee</a:t>
          </a:r>
        </a:p>
      </dgm:t>
    </dgm:pt>
    <dgm:pt modelId="{AAB5DFEA-E283-462C-A4D1-51992C244CB1}" type="sibTrans" cxnId="{AC3D7FDF-480C-4233-8D1C-2A9B931D4C2C}">
      <dgm:prSet/>
      <dgm:spPr/>
      <dgm:t>
        <a:bodyPr/>
        <a:lstStyle/>
        <a:p>
          <a:endParaRPr lang="en-US"/>
        </a:p>
      </dgm:t>
    </dgm:pt>
    <dgm:pt modelId="{2303C9E2-A786-4880-94C5-5F5A84150ED1}" type="parTrans" cxnId="{AC3D7FDF-480C-4233-8D1C-2A9B931D4C2C}">
      <dgm:prSet/>
      <dgm:spPr/>
      <dgm:t>
        <a:bodyPr/>
        <a:lstStyle/>
        <a:p>
          <a:endParaRPr lang="en-US"/>
        </a:p>
      </dgm:t>
    </dgm:pt>
    <dgm:pt modelId="{77716587-62F3-4235-8CC3-D97697D07D00}">
      <dgm:prSet/>
      <dgm:spPr/>
      <dgm:t>
        <a:bodyPr/>
        <a:lstStyle/>
        <a:p>
          <a:r>
            <a:rPr lang="en-US" dirty="0"/>
            <a:t>No significant increase in annual debt service over the life of the project</a:t>
          </a:r>
        </a:p>
      </dgm:t>
    </dgm:pt>
    <dgm:pt modelId="{9E67A8D5-8EC6-4FED-897E-F307646099DA}" type="sibTrans" cxnId="{617E2BB4-1C58-4CEC-B28F-9C822A35EC34}">
      <dgm:prSet/>
      <dgm:spPr/>
      <dgm:t>
        <a:bodyPr/>
        <a:lstStyle/>
        <a:p>
          <a:endParaRPr lang="en-US"/>
        </a:p>
      </dgm:t>
    </dgm:pt>
    <dgm:pt modelId="{46C93C47-6905-4DF8-A7AB-823E189104FC}" type="parTrans" cxnId="{617E2BB4-1C58-4CEC-B28F-9C822A35EC34}">
      <dgm:prSet/>
      <dgm:spPr/>
      <dgm:t>
        <a:bodyPr/>
        <a:lstStyle/>
        <a:p>
          <a:endParaRPr lang="en-US"/>
        </a:p>
      </dgm:t>
    </dgm:pt>
    <dgm:pt modelId="{5F02E670-A03C-4721-91BA-463D1145F5D3}">
      <dgm:prSet/>
      <dgm:spPr/>
      <dgm:t>
        <a:bodyPr/>
        <a:lstStyle/>
        <a:p>
          <a:r>
            <a:rPr lang="en-US" dirty="0"/>
            <a:t>While the debt restructure proposal is for $50M, WKU will only take on an additional $39M in debt</a:t>
          </a:r>
        </a:p>
      </dgm:t>
    </dgm:pt>
    <dgm:pt modelId="{164A1CB3-9AD1-4350-A038-D6EC382476C9}" type="sibTrans" cxnId="{CFEF1C39-39D1-4224-9625-8A0ED66F3217}">
      <dgm:prSet/>
      <dgm:spPr/>
      <dgm:t>
        <a:bodyPr/>
        <a:lstStyle/>
        <a:p>
          <a:endParaRPr lang="en-US"/>
        </a:p>
      </dgm:t>
    </dgm:pt>
    <dgm:pt modelId="{563F25D6-222D-4E77-92EC-F20CB6BF9645}" type="parTrans" cxnId="{CFEF1C39-39D1-4224-9625-8A0ED66F3217}">
      <dgm:prSet/>
      <dgm:spPr/>
      <dgm:t>
        <a:bodyPr/>
        <a:lstStyle/>
        <a:p>
          <a:endParaRPr lang="en-US"/>
        </a:p>
      </dgm:t>
    </dgm:pt>
    <dgm:pt modelId="{2FC0E025-E486-4FEC-BBC2-5444D6204F1D}">
      <dgm:prSet/>
      <dgm:spPr/>
      <dgm:t>
        <a:bodyPr/>
        <a:lstStyle/>
        <a:p>
          <a:r>
            <a:rPr lang="en-US" dirty="0"/>
            <a:t>WKU’s debt burden on operations will decrease even with the new debt</a:t>
          </a:r>
        </a:p>
      </dgm:t>
    </dgm:pt>
    <dgm:pt modelId="{BCE5349C-9641-4535-BBC3-4A24BD073516}" type="parTrans" cxnId="{3C191BE5-E42C-4500-9F8A-6E33C7A2778B}">
      <dgm:prSet/>
      <dgm:spPr/>
      <dgm:t>
        <a:bodyPr/>
        <a:lstStyle/>
        <a:p>
          <a:endParaRPr lang="en-US"/>
        </a:p>
      </dgm:t>
    </dgm:pt>
    <dgm:pt modelId="{4ABDFA7A-0214-4724-BA98-5844853038B7}" type="sibTrans" cxnId="{3C191BE5-E42C-4500-9F8A-6E33C7A2778B}">
      <dgm:prSet/>
      <dgm:spPr/>
      <dgm:t>
        <a:bodyPr/>
        <a:lstStyle/>
        <a:p>
          <a:endParaRPr lang="en-US"/>
        </a:p>
      </dgm:t>
    </dgm:pt>
    <dgm:pt modelId="{562B828C-4B58-4E9A-A677-F46FC4381BF9}" type="pres">
      <dgm:prSet presAssocID="{A06AF82F-72CC-404E-8C0F-29145F2281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7992D-8988-41AB-9489-A002E1F8F8CA}" type="pres">
      <dgm:prSet presAssocID="{A4F543CF-4A2C-43B6-9CD0-270FAAFF523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9FB80-03F2-4277-8E5E-028852AAF040}" type="pres">
      <dgm:prSet presAssocID="{25072A18-6F0A-46B0-90A6-ADFBE2382DE8}" presName="sibTrans" presStyleCnt="0"/>
      <dgm:spPr/>
    </dgm:pt>
    <dgm:pt modelId="{007ABA53-5BB2-43CE-BA47-DC05AD4A8C8C}" type="pres">
      <dgm:prSet presAssocID="{2B1AF820-F185-4157-9902-694440ED8FA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D12C7-E1DB-424D-AF85-3EBC2DFD28B3}" type="pres">
      <dgm:prSet presAssocID="{AAB5DFEA-E283-462C-A4D1-51992C244CB1}" presName="sibTrans" presStyleCnt="0"/>
      <dgm:spPr/>
    </dgm:pt>
    <dgm:pt modelId="{4BFDE8E9-FD73-4251-980C-D99CF103FEDC}" type="pres">
      <dgm:prSet presAssocID="{77716587-62F3-4235-8CC3-D97697D07D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AD97B-E54F-460B-ADC7-9F35849630A9}" type="pres">
      <dgm:prSet presAssocID="{9E67A8D5-8EC6-4FED-897E-F307646099DA}" presName="sibTrans" presStyleCnt="0"/>
      <dgm:spPr/>
    </dgm:pt>
    <dgm:pt modelId="{CDAED879-C07F-45D2-89F6-1D323A522F66}" type="pres">
      <dgm:prSet presAssocID="{5F02E670-A03C-4721-91BA-463D1145F5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05BF1-3936-4EEE-8186-47E462E174DE}" type="pres">
      <dgm:prSet presAssocID="{164A1CB3-9AD1-4350-A038-D6EC382476C9}" presName="sibTrans" presStyleCnt="0"/>
      <dgm:spPr/>
    </dgm:pt>
    <dgm:pt modelId="{B774B132-6CCC-4C49-BDBF-C5FB77D10953}" type="pres">
      <dgm:prSet presAssocID="{2FC0E025-E486-4FEC-BBC2-5444D6204F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B3E153-8741-40C7-BAC1-E9F77C1EDA19}" type="presOf" srcId="{5F02E670-A03C-4721-91BA-463D1145F5D3}" destId="{CDAED879-C07F-45D2-89F6-1D323A522F66}" srcOrd="0" destOrd="0" presId="urn:microsoft.com/office/officeart/2005/8/layout/default"/>
    <dgm:cxn modelId="{94326CA9-7B05-4C4E-A9EE-91B665EB3481}" type="presOf" srcId="{A06AF82F-72CC-404E-8C0F-29145F2281AD}" destId="{562B828C-4B58-4E9A-A677-F46FC4381BF9}" srcOrd="0" destOrd="0" presId="urn:microsoft.com/office/officeart/2005/8/layout/default"/>
    <dgm:cxn modelId="{DE0AFFBB-66B2-48B5-8CA4-F4F68A1E48D4}" type="presOf" srcId="{2B1AF820-F185-4157-9902-694440ED8FA2}" destId="{007ABA53-5BB2-43CE-BA47-DC05AD4A8C8C}" srcOrd="0" destOrd="0" presId="urn:microsoft.com/office/officeart/2005/8/layout/default"/>
    <dgm:cxn modelId="{AE3009EA-D7AF-416C-9B0B-10C0466EF063}" type="presOf" srcId="{2FC0E025-E486-4FEC-BBC2-5444D6204F1D}" destId="{B774B132-6CCC-4C49-BDBF-C5FB77D10953}" srcOrd="0" destOrd="0" presId="urn:microsoft.com/office/officeart/2005/8/layout/default"/>
    <dgm:cxn modelId="{6DCCBB33-745B-4C4E-B307-34F7023C5A92}" type="presOf" srcId="{77716587-62F3-4235-8CC3-D97697D07D00}" destId="{4BFDE8E9-FD73-4251-980C-D99CF103FEDC}" srcOrd="0" destOrd="0" presId="urn:microsoft.com/office/officeart/2005/8/layout/default"/>
    <dgm:cxn modelId="{3C191BE5-E42C-4500-9F8A-6E33C7A2778B}" srcId="{A06AF82F-72CC-404E-8C0F-29145F2281AD}" destId="{2FC0E025-E486-4FEC-BBC2-5444D6204F1D}" srcOrd="4" destOrd="0" parTransId="{BCE5349C-9641-4535-BBC3-4A24BD073516}" sibTransId="{4ABDFA7A-0214-4724-BA98-5844853038B7}"/>
    <dgm:cxn modelId="{AE4C5240-1D34-418B-87AE-C0DDA7EB2510}" type="presOf" srcId="{A4F543CF-4A2C-43B6-9CD0-270FAAFF5234}" destId="{5627992D-8988-41AB-9489-A002E1F8F8CA}" srcOrd="0" destOrd="0" presId="urn:microsoft.com/office/officeart/2005/8/layout/default"/>
    <dgm:cxn modelId="{CFEF1C39-39D1-4224-9625-8A0ED66F3217}" srcId="{A06AF82F-72CC-404E-8C0F-29145F2281AD}" destId="{5F02E670-A03C-4721-91BA-463D1145F5D3}" srcOrd="3" destOrd="0" parTransId="{563F25D6-222D-4E77-92EC-F20CB6BF9645}" sibTransId="{164A1CB3-9AD1-4350-A038-D6EC382476C9}"/>
    <dgm:cxn modelId="{893F07F6-0F78-419A-B092-27DAE648CFFF}" srcId="{A06AF82F-72CC-404E-8C0F-29145F2281AD}" destId="{A4F543CF-4A2C-43B6-9CD0-270FAAFF5234}" srcOrd="0" destOrd="0" parTransId="{D8A0CF53-8EAA-495F-B528-4C2090C3152D}" sibTransId="{25072A18-6F0A-46B0-90A6-ADFBE2382DE8}"/>
    <dgm:cxn modelId="{617E2BB4-1C58-4CEC-B28F-9C822A35EC34}" srcId="{A06AF82F-72CC-404E-8C0F-29145F2281AD}" destId="{77716587-62F3-4235-8CC3-D97697D07D00}" srcOrd="2" destOrd="0" parTransId="{46C93C47-6905-4DF8-A7AB-823E189104FC}" sibTransId="{9E67A8D5-8EC6-4FED-897E-F307646099DA}"/>
    <dgm:cxn modelId="{AC3D7FDF-480C-4233-8D1C-2A9B931D4C2C}" srcId="{A06AF82F-72CC-404E-8C0F-29145F2281AD}" destId="{2B1AF820-F185-4157-9902-694440ED8FA2}" srcOrd="1" destOrd="0" parTransId="{2303C9E2-A786-4880-94C5-5F5A84150ED1}" sibTransId="{AAB5DFEA-E283-462C-A4D1-51992C244CB1}"/>
    <dgm:cxn modelId="{97A4A986-6E5A-45C5-A59D-64D98568AB5B}" type="presParOf" srcId="{562B828C-4B58-4E9A-A677-F46FC4381BF9}" destId="{5627992D-8988-41AB-9489-A002E1F8F8CA}" srcOrd="0" destOrd="0" presId="urn:microsoft.com/office/officeart/2005/8/layout/default"/>
    <dgm:cxn modelId="{6466FF7E-31D4-48F2-9F1F-2D8C812CC5B6}" type="presParOf" srcId="{562B828C-4B58-4E9A-A677-F46FC4381BF9}" destId="{4229FB80-03F2-4277-8E5E-028852AAF040}" srcOrd="1" destOrd="0" presId="urn:microsoft.com/office/officeart/2005/8/layout/default"/>
    <dgm:cxn modelId="{785CC0ED-A553-4AC6-824B-35F022C3E629}" type="presParOf" srcId="{562B828C-4B58-4E9A-A677-F46FC4381BF9}" destId="{007ABA53-5BB2-43CE-BA47-DC05AD4A8C8C}" srcOrd="2" destOrd="0" presId="urn:microsoft.com/office/officeart/2005/8/layout/default"/>
    <dgm:cxn modelId="{BF3CED48-97F5-42DA-BB35-78C8017D0902}" type="presParOf" srcId="{562B828C-4B58-4E9A-A677-F46FC4381BF9}" destId="{498D12C7-E1DB-424D-AF85-3EBC2DFD28B3}" srcOrd="3" destOrd="0" presId="urn:microsoft.com/office/officeart/2005/8/layout/default"/>
    <dgm:cxn modelId="{58542446-B38F-4BDC-B8A0-7BD985CED853}" type="presParOf" srcId="{562B828C-4B58-4E9A-A677-F46FC4381BF9}" destId="{4BFDE8E9-FD73-4251-980C-D99CF103FEDC}" srcOrd="4" destOrd="0" presId="urn:microsoft.com/office/officeart/2005/8/layout/default"/>
    <dgm:cxn modelId="{8FC82FF4-6136-4C49-BE85-07737A021D6B}" type="presParOf" srcId="{562B828C-4B58-4E9A-A677-F46FC4381BF9}" destId="{B44AD97B-E54F-460B-ADC7-9F35849630A9}" srcOrd="5" destOrd="0" presId="urn:microsoft.com/office/officeart/2005/8/layout/default"/>
    <dgm:cxn modelId="{9CCB6C91-58C1-4174-81A9-B899AC9AAC95}" type="presParOf" srcId="{562B828C-4B58-4E9A-A677-F46FC4381BF9}" destId="{CDAED879-C07F-45D2-89F6-1D323A522F66}" srcOrd="6" destOrd="0" presId="urn:microsoft.com/office/officeart/2005/8/layout/default"/>
    <dgm:cxn modelId="{9FB458B8-DA66-418A-91D1-DBDE1014A12E}" type="presParOf" srcId="{562B828C-4B58-4E9A-A677-F46FC4381BF9}" destId="{29805BF1-3936-4EEE-8186-47E462E174DE}" srcOrd="7" destOrd="0" presId="urn:microsoft.com/office/officeart/2005/8/layout/default"/>
    <dgm:cxn modelId="{514BD70C-07BC-448D-ACC7-70D9BD996CF1}" type="presParOf" srcId="{562B828C-4B58-4E9A-A677-F46FC4381BF9}" destId="{B774B132-6CCC-4C49-BDBF-C5FB77D1095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A7DAED-FF68-473F-BA52-DF6B7265B389}" type="doc">
      <dgm:prSet loTypeId="urn:microsoft.com/office/officeart/2005/8/layout/v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0BC3F28-9AFC-402F-8C02-73BAEAE31475}">
      <dgm:prSet/>
      <dgm:spPr/>
      <dgm:t>
        <a:bodyPr/>
        <a:lstStyle/>
        <a:p>
          <a:r>
            <a:rPr lang="en-US" dirty="0"/>
            <a:t>WKU General Receipts Bonds, Series 2012A were originally issued June 6, 2012 for $35,860,000. The proceeds were used in the Downing Student Union -- Phase III renovation</a:t>
          </a:r>
        </a:p>
      </dgm:t>
    </dgm:pt>
    <dgm:pt modelId="{281EF8F3-0F74-4C18-A681-50B98724C9CB}" type="parTrans" cxnId="{F2F72A07-90D1-43D8-8935-742F2FD3B724}">
      <dgm:prSet/>
      <dgm:spPr/>
      <dgm:t>
        <a:bodyPr/>
        <a:lstStyle/>
        <a:p>
          <a:endParaRPr lang="en-US"/>
        </a:p>
      </dgm:t>
    </dgm:pt>
    <dgm:pt modelId="{61F654FD-B26B-4752-82F8-7A258E438912}" type="sibTrans" cxnId="{F2F72A07-90D1-43D8-8935-742F2FD3B724}">
      <dgm:prSet/>
      <dgm:spPr/>
      <dgm:t>
        <a:bodyPr/>
        <a:lstStyle/>
        <a:p>
          <a:endParaRPr lang="en-US"/>
        </a:p>
      </dgm:t>
    </dgm:pt>
    <dgm:pt modelId="{5B50AD17-FE3B-4F06-95A4-4D19B5F9E20C}">
      <dgm:prSet/>
      <dgm:spPr/>
      <dgm:t>
        <a:bodyPr/>
        <a:lstStyle/>
        <a:p>
          <a:r>
            <a:rPr lang="en-US" dirty="0"/>
            <a:t>Refunding the remaining $20,300,000 principal balance will result in interest savings of approximately $1.4 million ($140,000 annually) over the remaining ten years of the loan</a:t>
          </a:r>
        </a:p>
      </dgm:t>
    </dgm:pt>
    <dgm:pt modelId="{1362CB42-42C3-4F48-A0CD-BE122E26A495}" type="parTrans" cxnId="{7FF25D99-E4D0-4445-9C3B-9D989255C053}">
      <dgm:prSet/>
      <dgm:spPr/>
      <dgm:t>
        <a:bodyPr/>
        <a:lstStyle/>
        <a:p>
          <a:endParaRPr lang="en-US"/>
        </a:p>
      </dgm:t>
    </dgm:pt>
    <dgm:pt modelId="{89B4998E-3AFC-43E1-BA35-2775ECC860E7}" type="sibTrans" cxnId="{7FF25D99-E4D0-4445-9C3B-9D989255C053}">
      <dgm:prSet/>
      <dgm:spPr/>
      <dgm:t>
        <a:bodyPr/>
        <a:lstStyle/>
        <a:p>
          <a:endParaRPr lang="en-US"/>
        </a:p>
      </dgm:t>
    </dgm:pt>
    <dgm:pt modelId="{F3FAC350-06B4-4619-A353-973004B18967}">
      <dgm:prSet/>
      <dgm:spPr/>
      <dgm:t>
        <a:bodyPr/>
        <a:lstStyle/>
        <a:p>
          <a:r>
            <a:rPr lang="en-US" dirty="0"/>
            <a:t>The date of maturity will not change. These bonds will be paid off in FY 2032</a:t>
          </a:r>
        </a:p>
      </dgm:t>
    </dgm:pt>
    <dgm:pt modelId="{4470E280-8094-43D5-97C7-02FB17799A33}" type="parTrans" cxnId="{60AF3AD7-649C-4529-9944-1896A9C0C09F}">
      <dgm:prSet/>
      <dgm:spPr/>
      <dgm:t>
        <a:bodyPr/>
        <a:lstStyle/>
        <a:p>
          <a:endParaRPr lang="en-US"/>
        </a:p>
      </dgm:t>
    </dgm:pt>
    <dgm:pt modelId="{DCF570DB-4B4E-4EE7-BCFD-E303CA694E09}" type="sibTrans" cxnId="{60AF3AD7-649C-4529-9944-1896A9C0C09F}">
      <dgm:prSet/>
      <dgm:spPr/>
      <dgm:t>
        <a:bodyPr/>
        <a:lstStyle/>
        <a:p>
          <a:endParaRPr lang="en-US"/>
        </a:p>
      </dgm:t>
    </dgm:pt>
    <dgm:pt modelId="{EC9F8152-7EA1-47EE-8680-2A92CA16D905}" type="pres">
      <dgm:prSet presAssocID="{2CA7DAED-FF68-473F-BA52-DF6B7265B3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545377-8B7F-4EF5-B0F2-714BA90CF757}" type="pres">
      <dgm:prSet presAssocID="{60BC3F28-9AFC-402F-8C02-73BAEAE3147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CA9B4-DDC0-4F3F-9EF3-CED92D68A44D}" type="pres">
      <dgm:prSet presAssocID="{61F654FD-B26B-4752-82F8-7A258E438912}" presName="spacer" presStyleCnt="0"/>
      <dgm:spPr/>
    </dgm:pt>
    <dgm:pt modelId="{8A2A26BA-B2C8-4DAD-A875-75515806AAD9}" type="pres">
      <dgm:prSet presAssocID="{5B50AD17-FE3B-4F06-95A4-4D19B5F9E20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001F1-9B55-48AC-A77F-ABCC56EBF894}" type="pres">
      <dgm:prSet presAssocID="{89B4998E-3AFC-43E1-BA35-2775ECC860E7}" presName="spacer" presStyleCnt="0"/>
      <dgm:spPr/>
    </dgm:pt>
    <dgm:pt modelId="{5E9DBD99-8996-48DC-8118-6667F6DE97CA}" type="pres">
      <dgm:prSet presAssocID="{F3FAC350-06B4-4619-A353-973004B1896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F72A07-90D1-43D8-8935-742F2FD3B724}" srcId="{2CA7DAED-FF68-473F-BA52-DF6B7265B389}" destId="{60BC3F28-9AFC-402F-8C02-73BAEAE31475}" srcOrd="0" destOrd="0" parTransId="{281EF8F3-0F74-4C18-A681-50B98724C9CB}" sibTransId="{61F654FD-B26B-4752-82F8-7A258E438912}"/>
    <dgm:cxn modelId="{DFCF7C50-E8A5-4B2B-A3F7-74CFBBE06231}" type="presOf" srcId="{60BC3F28-9AFC-402F-8C02-73BAEAE31475}" destId="{A1545377-8B7F-4EF5-B0F2-714BA90CF757}" srcOrd="0" destOrd="0" presId="urn:microsoft.com/office/officeart/2005/8/layout/vList2"/>
    <dgm:cxn modelId="{7FF25D99-E4D0-4445-9C3B-9D989255C053}" srcId="{2CA7DAED-FF68-473F-BA52-DF6B7265B389}" destId="{5B50AD17-FE3B-4F06-95A4-4D19B5F9E20C}" srcOrd="1" destOrd="0" parTransId="{1362CB42-42C3-4F48-A0CD-BE122E26A495}" sibTransId="{89B4998E-3AFC-43E1-BA35-2775ECC860E7}"/>
    <dgm:cxn modelId="{90355673-1752-4FDE-9102-C48DB43CD21C}" type="presOf" srcId="{5B50AD17-FE3B-4F06-95A4-4D19B5F9E20C}" destId="{8A2A26BA-B2C8-4DAD-A875-75515806AAD9}" srcOrd="0" destOrd="0" presId="urn:microsoft.com/office/officeart/2005/8/layout/vList2"/>
    <dgm:cxn modelId="{0A84EA2E-F88E-4AB6-9D17-FE78D2828DF4}" type="presOf" srcId="{2CA7DAED-FF68-473F-BA52-DF6B7265B389}" destId="{EC9F8152-7EA1-47EE-8680-2A92CA16D905}" srcOrd="0" destOrd="0" presId="urn:microsoft.com/office/officeart/2005/8/layout/vList2"/>
    <dgm:cxn modelId="{60AF3AD7-649C-4529-9944-1896A9C0C09F}" srcId="{2CA7DAED-FF68-473F-BA52-DF6B7265B389}" destId="{F3FAC350-06B4-4619-A353-973004B18967}" srcOrd="2" destOrd="0" parTransId="{4470E280-8094-43D5-97C7-02FB17799A33}" sibTransId="{DCF570DB-4B4E-4EE7-BCFD-E303CA694E09}"/>
    <dgm:cxn modelId="{1BFF1604-E805-4F16-9041-752FFBD336A6}" type="presOf" srcId="{F3FAC350-06B4-4619-A353-973004B18967}" destId="{5E9DBD99-8996-48DC-8118-6667F6DE97CA}" srcOrd="0" destOrd="0" presId="urn:microsoft.com/office/officeart/2005/8/layout/vList2"/>
    <dgm:cxn modelId="{5FD4D315-7338-4DDA-8BE7-9DD8D591D7CE}" type="presParOf" srcId="{EC9F8152-7EA1-47EE-8680-2A92CA16D905}" destId="{A1545377-8B7F-4EF5-B0F2-714BA90CF757}" srcOrd="0" destOrd="0" presId="urn:microsoft.com/office/officeart/2005/8/layout/vList2"/>
    <dgm:cxn modelId="{9444D0D3-8033-48CC-909C-6856A5DBF797}" type="presParOf" srcId="{EC9F8152-7EA1-47EE-8680-2A92CA16D905}" destId="{24ACA9B4-DDC0-4F3F-9EF3-CED92D68A44D}" srcOrd="1" destOrd="0" presId="urn:microsoft.com/office/officeart/2005/8/layout/vList2"/>
    <dgm:cxn modelId="{E6982945-B303-4CB3-8D1D-9FCD860BEC9A}" type="presParOf" srcId="{EC9F8152-7EA1-47EE-8680-2A92CA16D905}" destId="{8A2A26BA-B2C8-4DAD-A875-75515806AAD9}" srcOrd="2" destOrd="0" presId="urn:microsoft.com/office/officeart/2005/8/layout/vList2"/>
    <dgm:cxn modelId="{A3F7E349-C342-44BF-BA80-793F2264AEF5}" type="presParOf" srcId="{EC9F8152-7EA1-47EE-8680-2A92CA16D905}" destId="{AB6001F1-9B55-48AC-A77F-ABCC56EBF894}" srcOrd="3" destOrd="0" presId="urn:microsoft.com/office/officeart/2005/8/layout/vList2"/>
    <dgm:cxn modelId="{A83100F5-1C56-451A-BA7C-422423D4A8C5}" type="presParOf" srcId="{EC9F8152-7EA1-47EE-8680-2A92CA16D905}" destId="{5E9DBD99-8996-48DC-8118-6667F6DE97C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05067-887D-40FF-84B5-9F69C458CC76}">
      <dsp:nvSpPr>
        <dsp:cNvPr id="0" name=""/>
        <dsp:cNvSpPr/>
      </dsp:nvSpPr>
      <dsp:spPr>
        <a:xfrm>
          <a:off x="0" y="430231"/>
          <a:ext cx="10515600" cy="123322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604012" rIns="816127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No change to the total budget of $383,447,700</a:t>
          </a:r>
        </a:p>
      </dsp:txBody>
      <dsp:txXfrm>
        <a:off x="0" y="430231"/>
        <a:ext cx="10515600" cy="1233225"/>
      </dsp:txXfrm>
    </dsp:sp>
    <dsp:sp modelId="{50EE3BCE-5EA0-42FF-9BBC-D32576E03FDB}">
      <dsp:nvSpPr>
        <dsp:cNvPr id="0" name=""/>
        <dsp:cNvSpPr/>
      </dsp:nvSpPr>
      <dsp:spPr>
        <a:xfrm>
          <a:off x="525780" y="2191"/>
          <a:ext cx="7360920" cy="856080"/>
        </a:xfrm>
        <a:prstGeom prst="roundRect">
          <a:avLst/>
        </a:prstGeom>
        <a:gradFill rotWithShape="0">
          <a:gsLst>
            <a:gs pos="0">
              <a:srgbClr val="C42F1A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42F1A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42F1A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Bottom line remains the same</a:t>
          </a:r>
        </a:p>
      </dsp:txBody>
      <dsp:txXfrm>
        <a:off x="567570" y="43981"/>
        <a:ext cx="7277340" cy="772500"/>
      </dsp:txXfrm>
    </dsp:sp>
    <dsp:sp modelId="{3E033F1A-3DA1-4D69-BD86-8A633F752B7D}">
      <dsp:nvSpPr>
        <dsp:cNvPr id="0" name=""/>
        <dsp:cNvSpPr/>
      </dsp:nvSpPr>
      <dsp:spPr>
        <a:xfrm>
          <a:off x="0" y="2248096"/>
          <a:ext cx="10515600" cy="210105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604012" rIns="816127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Fringe benefits increased by $15,000 after final calculations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Balancing adjustments to other expenditure categories</a:t>
          </a:r>
        </a:p>
      </dsp:txBody>
      <dsp:txXfrm>
        <a:off x="0" y="2248096"/>
        <a:ext cx="10515600" cy="2101050"/>
      </dsp:txXfrm>
    </dsp:sp>
    <dsp:sp modelId="{AE31BD48-05F3-4DC7-93B4-40BEB9496852}">
      <dsp:nvSpPr>
        <dsp:cNvPr id="0" name=""/>
        <dsp:cNvSpPr/>
      </dsp:nvSpPr>
      <dsp:spPr>
        <a:xfrm>
          <a:off x="525780" y="1820056"/>
          <a:ext cx="7360920" cy="856080"/>
        </a:xfrm>
        <a:prstGeom prst="roundRect">
          <a:avLst/>
        </a:prstGeom>
        <a:gradFill rotWithShape="0">
          <a:gsLst>
            <a:gs pos="0">
              <a:srgbClr val="C42F1A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42F1A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42F1A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Minor adjustment to fringe benefits</a:t>
          </a:r>
        </a:p>
      </dsp:txBody>
      <dsp:txXfrm>
        <a:off x="567570" y="1861846"/>
        <a:ext cx="727734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3C66C-0663-48B2-BA49-44EB4A639977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F8118-A2B7-4311-9EF0-2647B7D09E6A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ED38F-3E28-4439-8190-737EA9B44568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Evaluate fixed cost increase in real time over the budget year – monitor excess in expenses to pay with one-time funds</a:t>
          </a:r>
        </a:p>
      </dsp:txBody>
      <dsp:txXfrm>
        <a:off x="1435590" y="531"/>
        <a:ext cx="9080009" cy="1242935"/>
      </dsp:txXfrm>
    </dsp:sp>
    <dsp:sp modelId="{5163355A-492C-4AF9-9E23-22618F20CA3C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561C0-EDF3-4EE1-B60E-08C38913C73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0F03F-3AC7-4F78-9077-2FDD7C714E9D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2% Salary Pool to be distributed in January 2023 at the guidance of the BEC/OAC and senior leadership</a:t>
          </a:r>
        </a:p>
      </dsp:txBody>
      <dsp:txXfrm>
        <a:off x="1435590" y="1554201"/>
        <a:ext cx="9080009" cy="1242935"/>
      </dsp:txXfrm>
    </dsp:sp>
    <dsp:sp modelId="{CBAE601C-11D1-475C-A795-307BB0DD2C80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4462E-24CE-48B1-855E-FDE81C8570BB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91F53-1E60-435D-BE79-37B8A561ECE6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Commitment to consider funding BEC High Priority List with Strategic Initiative Fund</a:t>
          </a:r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EBEF1-38D9-400E-86DA-F5C7DB8CBF3F}">
      <dsp:nvSpPr>
        <dsp:cNvPr id="0" name=""/>
        <dsp:cNvSpPr/>
      </dsp:nvSpPr>
      <dsp:spPr>
        <a:xfrm>
          <a:off x="190631" y="2396350"/>
          <a:ext cx="2804071" cy="92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BOR approves final budget</a:t>
          </a:r>
        </a:p>
      </dsp:txBody>
      <dsp:txXfrm>
        <a:off x="190631" y="2396350"/>
        <a:ext cx="2804071" cy="924068"/>
      </dsp:txXfrm>
    </dsp:sp>
    <dsp:sp modelId="{CFF4244F-4A0F-48EE-AFD6-ECDD47138C0A}">
      <dsp:nvSpPr>
        <dsp:cNvPr id="0" name=""/>
        <dsp:cNvSpPr/>
      </dsp:nvSpPr>
      <dsp:spPr>
        <a:xfrm>
          <a:off x="187445" y="2115305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457F9-6CDF-4D98-A118-D1E04A310052}">
      <dsp:nvSpPr>
        <dsp:cNvPr id="0" name=""/>
        <dsp:cNvSpPr/>
      </dsp:nvSpPr>
      <dsp:spPr>
        <a:xfrm>
          <a:off x="343581" y="1803034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9EFF3-8B1E-437A-8813-488CAB810041}">
      <dsp:nvSpPr>
        <dsp:cNvPr id="0" name=""/>
        <dsp:cNvSpPr/>
      </dsp:nvSpPr>
      <dsp:spPr>
        <a:xfrm>
          <a:off x="718307" y="1865488"/>
          <a:ext cx="350508" cy="3505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C5FBA-B368-4F2C-A93E-963291AC76C2}">
      <dsp:nvSpPr>
        <dsp:cNvPr id="0" name=""/>
        <dsp:cNvSpPr/>
      </dsp:nvSpPr>
      <dsp:spPr>
        <a:xfrm>
          <a:off x="1030578" y="1521989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03212-BE96-4D9E-8AEA-60CA5265D457}">
      <dsp:nvSpPr>
        <dsp:cNvPr id="0" name=""/>
        <dsp:cNvSpPr/>
      </dsp:nvSpPr>
      <dsp:spPr>
        <a:xfrm>
          <a:off x="1436531" y="1397081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3F443-9EAD-4196-9DA1-57A17BA8DE05}">
      <dsp:nvSpPr>
        <dsp:cNvPr id="0" name=""/>
        <dsp:cNvSpPr/>
      </dsp:nvSpPr>
      <dsp:spPr>
        <a:xfrm>
          <a:off x="1936166" y="1615671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A49E9-F1F1-486F-ADD2-1ED88CE7D0B3}">
      <dsp:nvSpPr>
        <dsp:cNvPr id="0" name=""/>
        <dsp:cNvSpPr/>
      </dsp:nvSpPr>
      <dsp:spPr>
        <a:xfrm>
          <a:off x="2248437" y="1771806"/>
          <a:ext cx="350508" cy="3505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4FF83-53C3-4609-850D-6B555B32112E}">
      <dsp:nvSpPr>
        <dsp:cNvPr id="0" name=""/>
        <dsp:cNvSpPr/>
      </dsp:nvSpPr>
      <dsp:spPr>
        <a:xfrm>
          <a:off x="2685618" y="2115305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FE1BE-D48C-4D22-8170-E197B18D74B0}">
      <dsp:nvSpPr>
        <dsp:cNvPr id="0" name=""/>
        <dsp:cNvSpPr/>
      </dsp:nvSpPr>
      <dsp:spPr>
        <a:xfrm>
          <a:off x="2872981" y="2458804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BB10D-AA5C-46E6-8BEB-8AC255E13851}">
      <dsp:nvSpPr>
        <dsp:cNvPr id="0" name=""/>
        <dsp:cNvSpPr/>
      </dsp:nvSpPr>
      <dsp:spPr>
        <a:xfrm>
          <a:off x="1249168" y="1803034"/>
          <a:ext cx="573560" cy="57356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D7895-E0F5-439D-A236-C24668A2B886}">
      <dsp:nvSpPr>
        <dsp:cNvPr id="0" name=""/>
        <dsp:cNvSpPr/>
      </dsp:nvSpPr>
      <dsp:spPr>
        <a:xfrm>
          <a:off x="31309" y="2989666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A945E-A652-4837-BA29-2BD427ABEDE5}">
      <dsp:nvSpPr>
        <dsp:cNvPr id="0" name=""/>
        <dsp:cNvSpPr/>
      </dsp:nvSpPr>
      <dsp:spPr>
        <a:xfrm>
          <a:off x="218672" y="3270710"/>
          <a:ext cx="350508" cy="3505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AE0E2-CCB1-4BA8-A79C-987E53C39C80}">
      <dsp:nvSpPr>
        <dsp:cNvPr id="0" name=""/>
        <dsp:cNvSpPr/>
      </dsp:nvSpPr>
      <dsp:spPr>
        <a:xfrm>
          <a:off x="687080" y="3520527"/>
          <a:ext cx="509831" cy="5098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3119A-2190-4330-8DDF-D76C5409D029}">
      <dsp:nvSpPr>
        <dsp:cNvPr id="0" name=""/>
        <dsp:cNvSpPr/>
      </dsp:nvSpPr>
      <dsp:spPr>
        <a:xfrm>
          <a:off x="1342850" y="3926480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3831-0EB2-4F3F-B2FA-F600143B942D}">
      <dsp:nvSpPr>
        <dsp:cNvPr id="0" name=""/>
        <dsp:cNvSpPr/>
      </dsp:nvSpPr>
      <dsp:spPr>
        <a:xfrm>
          <a:off x="1467758" y="3520527"/>
          <a:ext cx="350508" cy="3505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1FF2D-842C-410C-916E-E718831D02A0}">
      <dsp:nvSpPr>
        <dsp:cNvPr id="0" name=""/>
        <dsp:cNvSpPr/>
      </dsp:nvSpPr>
      <dsp:spPr>
        <a:xfrm>
          <a:off x="1780030" y="3957707"/>
          <a:ext cx="223051" cy="223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318DD-63B8-4732-B313-B7D905C707DE}">
      <dsp:nvSpPr>
        <dsp:cNvPr id="0" name=""/>
        <dsp:cNvSpPr/>
      </dsp:nvSpPr>
      <dsp:spPr>
        <a:xfrm>
          <a:off x="2061074" y="3458073"/>
          <a:ext cx="509831" cy="5098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7BE37-FFCF-4F93-AC8E-BC505A50940C}">
      <dsp:nvSpPr>
        <dsp:cNvPr id="0" name=""/>
        <dsp:cNvSpPr/>
      </dsp:nvSpPr>
      <dsp:spPr>
        <a:xfrm>
          <a:off x="2748072" y="3333164"/>
          <a:ext cx="350508" cy="3505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0DFE9-F73D-4A43-9564-976107F8EB22}">
      <dsp:nvSpPr>
        <dsp:cNvPr id="0" name=""/>
        <dsp:cNvSpPr/>
      </dsp:nvSpPr>
      <dsp:spPr>
        <a:xfrm>
          <a:off x="3098581" y="1864968"/>
          <a:ext cx="1029394" cy="1965226"/>
        </a:xfrm>
        <a:prstGeom prst="chevron">
          <a:avLst>
            <a:gd name="adj" fmla="val 6231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37726-1709-4944-8BC6-021BA5A4B253}">
      <dsp:nvSpPr>
        <dsp:cNvPr id="0" name=""/>
        <dsp:cNvSpPr/>
      </dsp:nvSpPr>
      <dsp:spPr>
        <a:xfrm>
          <a:off x="4127976" y="1865923"/>
          <a:ext cx="2807440" cy="1965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CPE tuition rate approval on June 15</a:t>
          </a:r>
        </a:p>
      </dsp:txBody>
      <dsp:txXfrm>
        <a:off x="4127976" y="1865923"/>
        <a:ext cx="2807440" cy="1965208"/>
      </dsp:txXfrm>
    </dsp:sp>
    <dsp:sp modelId="{207502CA-EF41-44E2-8561-BEE9A9C900C0}">
      <dsp:nvSpPr>
        <dsp:cNvPr id="0" name=""/>
        <dsp:cNvSpPr/>
      </dsp:nvSpPr>
      <dsp:spPr>
        <a:xfrm>
          <a:off x="6935416" y="1864968"/>
          <a:ext cx="1029394" cy="1965226"/>
        </a:xfrm>
        <a:prstGeom prst="chevron">
          <a:avLst>
            <a:gd name="adj" fmla="val 6231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E1CD1-2BBB-42D3-AE62-A9A0B208C145}">
      <dsp:nvSpPr>
        <dsp:cNvPr id="0" name=""/>
        <dsp:cNvSpPr/>
      </dsp:nvSpPr>
      <dsp:spPr>
        <a:xfrm>
          <a:off x="8077108" y="1702558"/>
          <a:ext cx="2386324" cy="23863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Load Axiom budget data into Banner general ledger</a:t>
          </a:r>
        </a:p>
      </dsp:txBody>
      <dsp:txXfrm>
        <a:off x="8426577" y="2052027"/>
        <a:ext cx="1687386" cy="1687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7992D-8988-41AB-9489-A002E1F8F8CA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Total bond issue of $50M payable over 20 years</a:t>
          </a:r>
        </a:p>
      </dsp:txBody>
      <dsp:txXfrm>
        <a:off x="0" y="39687"/>
        <a:ext cx="3286125" cy="1971675"/>
      </dsp:txXfrm>
    </dsp:sp>
    <dsp:sp modelId="{007ABA53-5BB2-43CE-BA47-DC05AD4A8C8C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No increase to student athletic fee</a:t>
          </a:r>
        </a:p>
      </dsp:txBody>
      <dsp:txXfrm>
        <a:off x="3614737" y="39687"/>
        <a:ext cx="3286125" cy="1971675"/>
      </dsp:txXfrm>
    </dsp:sp>
    <dsp:sp modelId="{4BFDE8E9-FD73-4251-980C-D99CF103FED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No significant increase in annual debt service over the life of the project</a:t>
          </a:r>
        </a:p>
      </dsp:txBody>
      <dsp:txXfrm>
        <a:off x="7229475" y="39687"/>
        <a:ext cx="3286125" cy="1971675"/>
      </dsp:txXfrm>
    </dsp:sp>
    <dsp:sp modelId="{CDAED879-C07F-45D2-89F6-1D323A522F66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While the debt restructure proposal is for $50M, WKU will only take on an additional $39M in debt</a:t>
          </a:r>
        </a:p>
      </dsp:txBody>
      <dsp:txXfrm>
        <a:off x="1807368" y="2339975"/>
        <a:ext cx="3286125" cy="1971675"/>
      </dsp:txXfrm>
    </dsp:sp>
    <dsp:sp modelId="{B774B132-6CCC-4C49-BDBF-C5FB77D10953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WKU’s debt burden on operations will decrease even with the new debt</a:t>
          </a:r>
        </a:p>
      </dsp:txBody>
      <dsp:txXfrm>
        <a:off x="5422106" y="2339975"/>
        <a:ext cx="3286125" cy="1971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45377-8B7F-4EF5-B0F2-714BA90CF757}">
      <dsp:nvSpPr>
        <dsp:cNvPr id="0" name=""/>
        <dsp:cNvSpPr/>
      </dsp:nvSpPr>
      <dsp:spPr>
        <a:xfrm>
          <a:off x="0" y="41544"/>
          <a:ext cx="10515600" cy="13747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WKU General Receipts Bonds, Series 2012A were originally issued June 6, 2012 for $35,860,000. The proceeds were used in the Downing Student Union -- Phase III renovation</a:t>
          </a:r>
        </a:p>
      </dsp:txBody>
      <dsp:txXfrm>
        <a:off x="67110" y="108654"/>
        <a:ext cx="10381380" cy="1240530"/>
      </dsp:txXfrm>
    </dsp:sp>
    <dsp:sp modelId="{8A2A26BA-B2C8-4DAD-A875-75515806AAD9}">
      <dsp:nvSpPr>
        <dsp:cNvPr id="0" name=""/>
        <dsp:cNvSpPr/>
      </dsp:nvSpPr>
      <dsp:spPr>
        <a:xfrm>
          <a:off x="0" y="1488294"/>
          <a:ext cx="10515600" cy="13747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Refunding the remaining $20,300,000 principal balance will result in interest savings of approximately $1.4 million ($140,000 annually) over the remaining ten years of the loan</a:t>
          </a:r>
        </a:p>
      </dsp:txBody>
      <dsp:txXfrm>
        <a:off x="67110" y="1555404"/>
        <a:ext cx="10381380" cy="1240530"/>
      </dsp:txXfrm>
    </dsp:sp>
    <dsp:sp modelId="{5E9DBD99-8996-48DC-8118-6667F6DE97CA}">
      <dsp:nvSpPr>
        <dsp:cNvPr id="0" name=""/>
        <dsp:cNvSpPr/>
      </dsp:nvSpPr>
      <dsp:spPr>
        <a:xfrm>
          <a:off x="0" y="2935044"/>
          <a:ext cx="10515600" cy="13747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The date of maturity will not change. These bonds will be paid off in FY 2032</a:t>
          </a:r>
        </a:p>
      </dsp:txBody>
      <dsp:txXfrm>
        <a:off x="67110" y="3002154"/>
        <a:ext cx="10381380" cy="124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B9D6C6D2-55D8-4ECB-BE17-9D69915E79E0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AF252EC0-AF99-4AF0-8D53-33393E3081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7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2150"/>
            <a:ext cx="6149975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2742" tIns="92742" rIns="92742" bIns="9274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2150"/>
            <a:ext cx="6149975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2742" tIns="92742" rIns="92742" bIns="927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239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2150"/>
            <a:ext cx="6149975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2742" tIns="92742" rIns="92742" bIns="927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1795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2150"/>
            <a:ext cx="6149975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2742" tIns="92742" rIns="92742" bIns="927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40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2150"/>
            <a:ext cx="6149975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2742" tIns="92742" rIns="92742" bIns="927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94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2150"/>
            <a:ext cx="6149975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2742" tIns="92742" rIns="92742" bIns="927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30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9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0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546DF2-4C1B-489B-B1F0-47B799292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18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3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97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2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66F084C-57D7-4AA1-805F-D9DAC9B2E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7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C872DECE-98AA-40F5-933B-2EDC036A4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E008915D-3DBC-441E-917F-8EC5E3620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4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6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DC30-798D-4F88-B385-F0CDBD3F1FC6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A3B945-FBAC-4164-9DE2-EC00B3616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E7A4DEA9-2DDA-4DCA-B3D4-5D7273577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0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42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550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75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84229253-2E83-4586-A215-F77CDA8C0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8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0707F0A-8826-4FAB-89A8-99B6C5D1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28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F29BC3A-E222-4197-83B7-CBEBF87EA5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50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25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FD75C4E9-FCCF-4A7A-9C8F-B71BE3CCC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DC30-798D-4F88-B385-F0CDBD3F1FC6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72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84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57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558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97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C647D17-3B7E-4921-AD92-8C301431B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CA4108AA-62EF-4D6A-8FF9-6626BA2CC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30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D5D46E8-E2D8-4F69-A05C-5DCD8F3B4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72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43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82BF2743-92D4-42C1-B608-85A04CC32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0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9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08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60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4931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84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77CCF422-8D07-459C-9D50-6706EAD949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91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5C88F831-5C9C-4318-8EBC-023C88416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94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C996F2CA-CD4F-4089-BA01-8E8C56979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38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46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19709B6-D607-4001-B41D-CB3A09883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60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42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6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66186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045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71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40C306D-4F65-46C2-8DD3-B5A5F6BF7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32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D743BA6-0DDB-4C89-A590-5A0F34CE0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0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289DCEE0-9C75-4DC3-948F-58485C3971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1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91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5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5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89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7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85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18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9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9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9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50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22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475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982C-25F7-4747-9DB0-8A738DE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CA2C-F6D6-4895-91F9-921939A2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9D5F-B8FC-4118-BE88-B4B95545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5B0F-3C84-47FF-BB04-340582C3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CF4C-9CED-4735-A9A9-8DB1898E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282224-D5E8-4759-AA8A-6447A2C239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6126480"/>
            <a:ext cx="1239012" cy="4815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13EA72-C9F3-49D2-A0AA-37D72657C547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199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2903B-32DD-4E80-8096-67D92152D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7640B-9B1E-4C34-B7FC-646F63DA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66AC0-123B-4985-9247-4A18F2BC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7D94-43C8-40D8-ABAA-DA17A5C4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D5A-F8F6-4ABF-9A05-0749004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B9A6-F35D-4A9C-BAC4-7982D66B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3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DC30-798D-4F88-B385-F0CDBD3F1FC6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A724FCBB-94A5-4A48-95FB-D40C01BF0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606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E3B1E-6F0C-4D43-B81E-A86E8CA4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21;p19">
            <a:extLst>
              <a:ext uri="{FF2B5EF4-FFF2-40B4-BE49-F238E27FC236}">
                <a16:creationId xmlns:a16="http://schemas.microsoft.com/office/drawing/2014/main" id="{277EAAE4-597F-43FC-A916-E763DFF36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82" y="228600"/>
            <a:ext cx="5943600" cy="640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84D2E0-8AB4-41C2-A69D-F3C6BDEE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19870"/>
            <a:ext cx="5669280" cy="4380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A356151D-D6CF-44B4-8F71-124E4045E6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9" y="228600"/>
            <a:ext cx="566928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tx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0880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7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13D-D969-48E2-AD06-681D663E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E6E-F203-486F-8FFF-92C54A7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2A343-9BBC-4813-AF22-EA7C0508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016CA-5AAF-430B-A5A0-5D3CB8A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675D3-9332-45B1-AC32-B6B2A0B4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CA4C4-6E45-4CB3-96FC-DEA6B65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4CF8A-FCDF-4245-AB27-9C19B21269E6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CD33D8B-52E6-4E51-9187-65ED2CC992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6126480"/>
            <a:ext cx="1239012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046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0F31DCF-F479-4E17-AC36-5E95947491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6126480"/>
            <a:ext cx="1239012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01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A6E-24BC-40CB-98D0-3D6C0FEBD44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633C84E-912B-46F9-B674-1ADCD1ABCF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6126480"/>
            <a:ext cx="1239012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9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1A9A-DF69-45DA-A235-E4445A7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287E-83D2-4282-B106-E5C19A5E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554A-3615-4D20-AFD8-F22C7C2CE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E6614-8847-4009-8BD2-3637A9A7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3874-A9F6-4B55-AFD4-B4FFB140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B298B-A631-4E9A-9553-843F6AFB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DC30-798D-4F88-B385-F0CDBD3F1FC6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99EB-551E-4E83-B5E4-C5642B2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7392-4B44-4B00-AFA1-2D596D5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A47D5-3F47-461F-87A4-C17626F1DF3C}"/>
              </a:ext>
            </a:extLst>
          </p:cNvPr>
          <p:cNvCxnSpPr>
            <a:cxnSpLocks/>
          </p:cNvCxnSpPr>
          <p:nvPr/>
        </p:nvCxnSpPr>
        <p:spPr>
          <a:xfrm>
            <a:off x="838200" y="1279525"/>
            <a:ext cx="10515600" cy="0"/>
          </a:xfrm>
          <a:prstGeom prst="line">
            <a:avLst/>
          </a:prstGeom>
          <a:ln w="76200">
            <a:solidFill>
              <a:srgbClr val="B0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0EB678C-5CC9-496A-AFA1-2F6DB5F50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5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F889-9DF2-4A3D-862A-4BE1501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DC30-798D-4F88-B385-F0CDBD3F1FC6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26B8-ACD7-4732-B270-0169564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65C8-9DF5-436B-95FC-6CBB4AE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A0F2C30D-7152-4667-816D-B247E089C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92" y="6205728"/>
            <a:ext cx="9144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9DC30-798D-4F88-B385-F0CDBD3F1FC6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84D3-AD26-4653-A8A9-8A505D1C46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5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7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458CA-9847-4A64-9F55-96A2E736DAE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C93FD-FB25-4A80-9883-C89DABD2A6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2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6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BA6E-24BC-40CB-98D0-3D6C0FEBD44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5AEE-0D0A-46E3-977A-045B1BEA6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49115-5A54-4A3D-8DCA-2A876CA2D1D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B2E0F-9AB9-4ED2-9B4D-04AD68E6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C0D72-8BBE-4AD4-8180-F589514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D0AC-AB0F-4A1A-AD98-81E37267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5C95E-F215-4ECF-AE2F-A5615F854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BA6E-24BC-40CB-98D0-3D6C0FEBD44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39FD-FBEC-4410-9229-259F5211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ACE19-7E48-4E95-A466-79D5C36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5AEE-0D0A-46E3-977A-045B1BEA6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4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B908-79F0-5C37-A2BF-B275AD294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Board of Regents Special Budget</a:t>
            </a:r>
            <a:br>
              <a:rPr lang="en-US" dirty="0"/>
            </a:br>
            <a:r>
              <a:rPr lang="en-US" dirty="0"/>
              <a:t>Approval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3FA79-77B8-7909-8799-0A38E6865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10, 2022</a:t>
            </a:r>
          </a:p>
        </p:txBody>
      </p:sp>
    </p:spTree>
    <p:extLst>
      <p:ext uri="{BB962C8B-B14F-4D97-AF65-F5344CB8AC3E}">
        <p14:creationId xmlns:p14="http://schemas.microsoft.com/office/powerpoint/2010/main" val="267211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A7CE-86A6-EC17-4428-92EDC0A2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and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1148E-FCE5-FBA3-69AD-A6402FB290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 headcount – 16,492</a:t>
            </a:r>
          </a:p>
          <a:p>
            <a:pPr lvl="1"/>
            <a:endParaRPr lang="en-US" dirty="0"/>
          </a:p>
          <a:p>
            <a:r>
              <a:rPr lang="en-US" dirty="0"/>
              <a:t>Full-time equivalent – 13,909</a:t>
            </a:r>
          </a:p>
          <a:p>
            <a:pPr lvl="1"/>
            <a:endParaRPr lang="en-US" dirty="0"/>
          </a:p>
          <a:p>
            <a:r>
              <a:rPr lang="en-US" dirty="0"/>
              <a:t>First time, first year – 2,908</a:t>
            </a:r>
          </a:p>
          <a:p>
            <a:pPr lvl="1"/>
            <a:r>
              <a:rPr lang="en-US" dirty="0"/>
              <a:t>76 students more than fall 2021</a:t>
            </a:r>
          </a:p>
          <a:p>
            <a:pPr lvl="1"/>
            <a:r>
              <a:rPr lang="en-US" dirty="0"/>
              <a:t>Smaller classes working their way through the pipeline</a:t>
            </a:r>
          </a:p>
          <a:p>
            <a:pPr lvl="1"/>
            <a:endParaRPr lang="en-US" dirty="0"/>
          </a:p>
          <a:p>
            <a:r>
              <a:rPr lang="en-US" dirty="0"/>
              <a:t>1.19% tuition increase for FY23</a:t>
            </a:r>
          </a:p>
        </p:txBody>
      </p:sp>
      <p:pic>
        <p:nvPicPr>
          <p:cNvPr id="8" name="Content Placeholder 7" descr="A group of people standing around a statue&#10;&#10;Description automatically generated with medium confidence">
            <a:extLst>
              <a:ext uri="{FF2B5EF4-FFF2-40B4-BE49-F238E27FC236}">
                <a16:creationId xmlns:a16="http://schemas.microsoft.com/office/drawing/2014/main" id="{0F15A448-2FEA-D02D-6B90-5E2BF194E7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7944"/>
            <a:ext cx="5181600" cy="2806700"/>
          </a:xfrm>
        </p:spPr>
      </p:pic>
    </p:spTree>
    <p:extLst>
      <p:ext uri="{BB962C8B-B14F-4D97-AF65-F5344CB8AC3E}">
        <p14:creationId xmlns:p14="http://schemas.microsoft.com/office/powerpoint/2010/main" val="135587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A264-9268-1255-6C37-0CAE5392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and Fee Schedule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F70861D-2EDF-1565-B827-676BA5A50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828800"/>
            <a:ext cx="7315200" cy="3944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3382E0-E605-5083-27F8-2B3D5161E29C}"/>
              </a:ext>
            </a:extLst>
          </p:cNvPr>
          <p:cNvSpPr txBox="1"/>
          <p:nvPr/>
        </p:nvSpPr>
        <p:spPr>
          <a:xfrm>
            <a:off x="2438400" y="5901351"/>
            <a:ext cx="5336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Does not include mandatory student fees</a:t>
            </a:r>
          </a:p>
        </p:txBody>
      </p:sp>
    </p:spTree>
    <p:extLst>
      <p:ext uri="{BB962C8B-B14F-4D97-AF65-F5344CB8AC3E}">
        <p14:creationId xmlns:p14="http://schemas.microsoft.com/office/powerpoint/2010/main" val="3795516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A264-9268-1255-6C37-0CAE5392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and Fee Schedule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E8DE40-378F-72FC-BEA5-F8E589909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040" y="1828798"/>
            <a:ext cx="6217920" cy="44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A264-9268-1255-6C37-0CAE5392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and Fee Schedule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9B91903-F226-15D8-3974-F346B4AFF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828800"/>
            <a:ext cx="7772400" cy="39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0148-E120-9831-696E-73E25CF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0" y="2989600"/>
            <a:ext cx="5393600" cy="878800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State Appropriation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E143E-234D-1072-AAB5-30F1F301DE7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Performance funding pool increase of $80M – WKU’s portion increased $6.4M</a:t>
            </a:r>
            <a:endParaRPr lang="en-US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$1.0M increase to KY </a:t>
            </a:r>
            <a:r>
              <a:rPr lang="en-US" dirty="0" err="1"/>
              <a:t>Mesonet</a:t>
            </a:r>
            <a:endParaRPr lang="en-US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LifeWorks at WKU received a one-time allocation of $2.8M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1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Expenditures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FA7B4-C570-4448-8335-678A1423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5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9765FF-6A2D-F9D6-F271-A8180B16CC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084832"/>
            <a:ext cx="6766560" cy="4059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07196-A790-4A70-A33A-F8045F56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Expenditure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F6E46-8285-49E3-9D6B-BB8B960F6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84832"/>
            <a:ext cx="5181600" cy="42062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Salaries and Wages - $130.3M</a:t>
            </a:r>
          </a:p>
          <a:p>
            <a:endParaRPr lang="en-US" dirty="0"/>
          </a:p>
          <a:p>
            <a:r>
              <a:rPr lang="en-US" dirty="0"/>
              <a:t>Fringe Benefits - $52.5M</a:t>
            </a:r>
          </a:p>
          <a:p>
            <a:endParaRPr lang="en-US" dirty="0"/>
          </a:p>
          <a:p>
            <a:r>
              <a:rPr lang="en-US" dirty="0"/>
              <a:t>Student Financial Aid - $107.8M</a:t>
            </a:r>
          </a:p>
          <a:p>
            <a:endParaRPr lang="en-US" dirty="0"/>
          </a:p>
          <a:p>
            <a:r>
              <a:rPr lang="en-US" dirty="0"/>
              <a:t>Operating - $65.2M</a:t>
            </a:r>
          </a:p>
          <a:p>
            <a:endParaRPr lang="en-US" dirty="0"/>
          </a:p>
          <a:p>
            <a:r>
              <a:rPr lang="en-US" dirty="0"/>
              <a:t>Debt Service - $18.4M</a:t>
            </a:r>
          </a:p>
          <a:p>
            <a:endParaRPr lang="en-US" dirty="0"/>
          </a:p>
          <a:p>
            <a:r>
              <a:rPr lang="en-US" dirty="0"/>
              <a:t>Utilities - $9.4M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1F4E97-5DB3-42F1-8E5B-DC879B29B7E7}"/>
              </a:ext>
            </a:extLst>
          </p:cNvPr>
          <p:cNvSpPr/>
          <p:nvPr/>
        </p:nvSpPr>
        <p:spPr>
          <a:xfrm>
            <a:off x="5573396" y="1695721"/>
            <a:ext cx="5712264" cy="1812410"/>
          </a:xfrm>
          <a:prstGeom prst="ellipse">
            <a:avLst/>
          </a:prstGeom>
          <a:noFill/>
          <a:ln w="38100">
            <a:solidFill>
              <a:srgbClr val="D01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7E400-EDED-4173-A0BA-0FF65D30AE87}"/>
              </a:ext>
            </a:extLst>
          </p:cNvPr>
          <p:cNvSpPr txBox="1"/>
          <p:nvPr/>
        </p:nvSpPr>
        <p:spPr>
          <a:xfrm>
            <a:off x="10324730" y="1435550"/>
            <a:ext cx="118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1779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A7CE-86A6-EC17-4428-92EDC0A2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Expenditure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1148E-FCE5-FBA3-69AD-A6402FB290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Personnel</a:t>
            </a:r>
          </a:p>
          <a:p>
            <a:pPr lvl="1"/>
            <a:r>
              <a:rPr lang="en-US" dirty="0"/>
              <a:t>2% salary pool – distribution methodology to be determined over the next few months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Financial aid</a:t>
            </a:r>
          </a:p>
          <a:p>
            <a:pPr lvl="1"/>
            <a:r>
              <a:rPr lang="en-US" dirty="0"/>
              <a:t>FY23 is the third class to be eligible for the expanded scholarship model</a:t>
            </a:r>
          </a:p>
          <a:p>
            <a:pPr lvl="1"/>
            <a:r>
              <a:rPr lang="en-US" dirty="0"/>
              <a:t>$7 million increase fund the new scholarship programs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A245A88-B02C-6693-A9B8-9591834ECA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3632"/>
            <a:ext cx="5181600" cy="3455324"/>
          </a:xfrm>
        </p:spPr>
      </p:pic>
    </p:spTree>
    <p:extLst>
      <p:ext uri="{BB962C8B-B14F-4D97-AF65-F5344CB8AC3E}">
        <p14:creationId xmlns:p14="http://schemas.microsoft.com/office/powerpoint/2010/main" val="4159874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7419-F271-4F2C-BD5D-A0F31515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0E48F8-4A2D-46E9-A65D-5EF86D446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214530"/>
              </p:ext>
            </p:extLst>
          </p:nvPr>
        </p:nvGraphicFramePr>
        <p:xfrm>
          <a:off x="792480" y="930232"/>
          <a:ext cx="1060704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3850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5493"/>
            <a:ext cx="13884227" cy="9252181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6628380" cy="51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dirty="0"/>
              <a:t>Questions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DC6B-35D8-78C5-6CC6-E08783A2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ACBD-10F2-8851-A9E0-26C5654F6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FB-1 – 2022-23 Operating Budget</a:t>
            </a:r>
          </a:p>
          <a:p>
            <a:r>
              <a:rPr lang="en-US" dirty="0"/>
              <a:t>FB-2 – Design and construction of the new Gordon Ford College of Business building</a:t>
            </a:r>
          </a:p>
          <a:p>
            <a:r>
              <a:rPr lang="en-US" dirty="0"/>
              <a:t>FB-3 – Cherry Hall renovations using State Asset Preservation Funds</a:t>
            </a:r>
          </a:p>
          <a:p>
            <a:r>
              <a:rPr lang="en-US" dirty="0"/>
              <a:t>FB-4 – Refinancing of existing Athletic Debt to upgrade facilities</a:t>
            </a:r>
          </a:p>
          <a:p>
            <a:r>
              <a:rPr lang="en-US" dirty="0"/>
              <a:t>FB-5 – Refinancing of bonds for Phase III of DSU renovation</a:t>
            </a:r>
          </a:p>
          <a:p>
            <a:r>
              <a:rPr lang="en-US" dirty="0"/>
              <a:t>FB-6 – Asset Preservation of campus wide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86862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Design and construction of the new Gordon Ford College of Business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FA7B4-C570-4448-8335-678A1423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60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4E89B7-F777-CA25-9ACA-D24CB19B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Construct New Gordon Ford College of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F6B36-8EC2-305E-BB5F-D55C509D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/>
              <a:t>Included in WKU 2021-2031 Campus Master Plan</a:t>
            </a:r>
          </a:p>
          <a:p>
            <a:r>
              <a:rPr lang="en-US" sz="2200"/>
              <a:t>Included as WKU’s #1 Priority Project in our submitted 2022-2028 Six Year Capital Plan to the Commonwealth</a:t>
            </a:r>
          </a:p>
          <a:p>
            <a:r>
              <a:rPr lang="en-US" sz="2200"/>
              <a:t>Included in House Bill 1, executive branch biennial budget funding of $74.4M for the construction of the New GFCB</a:t>
            </a:r>
          </a:p>
          <a:p>
            <a:r>
              <a:rPr lang="en-US" sz="2200"/>
              <a:t>WKU’s goal is to complete the design and award construction July 1, 2023</a:t>
            </a:r>
          </a:p>
          <a:p>
            <a:r>
              <a:rPr lang="en-US" sz="2200"/>
              <a:t>Goal is to Open Facility 2025 Fall Semester</a:t>
            </a:r>
          </a:p>
        </p:txBody>
      </p:sp>
      <p:pic>
        <p:nvPicPr>
          <p:cNvPr id="5" name="Content Placeholder 17" descr="Aerial view of a football field&#10;&#10;Description automatically generated with low confidence">
            <a:extLst>
              <a:ext uri="{FF2B5EF4-FFF2-40B4-BE49-F238E27FC236}">
                <a16:creationId xmlns:a16="http://schemas.microsoft.com/office/drawing/2014/main" id="{095214C9-F1D5-1271-A47B-6B8CE6DA35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r="16096" b="-3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310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5493"/>
            <a:ext cx="13884227" cy="9252181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6628380" cy="51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dirty="0"/>
              <a:t>Questions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340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Cherry Hall renovations using state asset preservation funds</a:t>
            </a:r>
          </a:p>
        </p:txBody>
      </p:sp>
    </p:spTree>
    <p:extLst>
      <p:ext uri="{BB962C8B-B14F-4D97-AF65-F5344CB8AC3E}">
        <p14:creationId xmlns:p14="http://schemas.microsoft.com/office/powerpoint/2010/main" val="1419841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5706-1B90-4FA3-B116-D6BB3BCF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Henry Hardin Cherry Asset Preservation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E1FEC-A62B-43AA-956B-48A3AD922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60711" cy="4149751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2021-2031 WKU Campus Master Plan</a:t>
            </a:r>
          </a:p>
          <a:p>
            <a:pPr lvl="1"/>
            <a:r>
              <a:rPr lang="en-US" sz="1800" dirty="0"/>
              <a:t>Space utilization analysis identified Cherry Hall as having the 2</a:t>
            </a:r>
            <a:r>
              <a:rPr lang="en-US" sz="1800" baseline="30000" dirty="0"/>
              <a:t>nd</a:t>
            </a:r>
            <a:r>
              <a:rPr lang="en-US" sz="1800" dirty="0"/>
              <a:t> most utilized classroom learning minutes (616,240) on campus</a:t>
            </a:r>
          </a:p>
          <a:p>
            <a:pPr lvl="1"/>
            <a:r>
              <a:rPr lang="en-US" sz="1800" dirty="0"/>
              <a:t>Moreover, facility condition analysis identified Cherry Hall in Poor Condition in 2017</a:t>
            </a:r>
          </a:p>
          <a:p>
            <a:pPr lvl="1"/>
            <a:r>
              <a:rPr lang="en-US" sz="1800" dirty="0"/>
              <a:t>Strategic investments in learning infrastructure focusing on buildings with the poorest conditions and the most scheduled classroom minutes</a:t>
            </a:r>
          </a:p>
          <a:p>
            <a:pPr lvl="1"/>
            <a:endParaRPr lang="en-US" sz="1800" dirty="0"/>
          </a:p>
          <a:p>
            <a:r>
              <a:rPr lang="en-US" sz="1800" dirty="0"/>
              <a:t>Goal to fully evaluate the building and customer needs to develop a plan for improvements needed to support our strategic plan for student success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CFFA9A3-889F-4D99-9CC8-4A7304707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800" y="1782161"/>
            <a:ext cx="5303520" cy="2861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EE2988-CB1C-8600-DFD4-B729918A2C6D}"/>
              </a:ext>
            </a:extLst>
          </p:cNvPr>
          <p:cNvSpPr txBox="1"/>
          <p:nvPr/>
        </p:nvSpPr>
        <p:spPr>
          <a:xfrm>
            <a:off x="5989320" y="4775047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Henry Hardin Cherry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Brinton B. Davis, Architect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Originally Built in 1937; 85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(3) floors and 105,268 gross square feet </a:t>
            </a:r>
          </a:p>
        </p:txBody>
      </p:sp>
    </p:spTree>
    <p:extLst>
      <p:ext uri="{BB962C8B-B14F-4D97-AF65-F5344CB8AC3E}">
        <p14:creationId xmlns:p14="http://schemas.microsoft.com/office/powerpoint/2010/main" val="2047327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5493"/>
            <a:ext cx="13884227" cy="9252181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6628380" cy="51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dirty="0"/>
              <a:t>Questions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28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Refinancing of existing Athletic debt to upgrade facilities</a:t>
            </a:r>
          </a:p>
        </p:txBody>
      </p:sp>
    </p:spTree>
    <p:extLst>
      <p:ext uri="{BB962C8B-B14F-4D97-AF65-F5344CB8AC3E}">
        <p14:creationId xmlns:p14="http://schemas.microsoft.com/office/powerpoint/2010/main" val="2613668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4BBE-88FD-483F-9F82-245BC34E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Important Considerations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C71CF87-0167-1999-3A9E-A4E63F8389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7988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7077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Diddle Arena Bond Refunding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F4C5B6-0FCA-4DFA-947D-4685CF2FE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Approximately $11M needed to refund the Diddle Arena bonds</a:t>
            </a:r>
          </a:p>
          <a:p>
            <a:endParaRPr lang="en-US" dirty="0"/>
          </a:p>
          <a:p>
            <a:r>
              <a:rPr lang="en-US" dirty="0"/>
              <a:t>Date of maturity remains the same</a:t>
            </a:r>
          </a:p>
          <a:p>
            <a:endParaRPr lang="en-US" dirty="0"/>
          </a:p>
          <a:p>
            <a:r>
              <a:rPr lang="en-US" dirty="0"/>
              <a:t>Estimated savings of $400K</a:t>
            </a:r>
          </a:p>
        </p:txBody>
      </p:sp>
    </p:spTree>
    <p:extLst>
      <p:ext uri="{BB962C8B-B14F-4D97-AF65-F5344CB8AC3E}">
        <p14:creationId xmlns:p14="http://schemas.microsoft.com/office/powerpoint/2010/main" val="4208065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9760"/>
            <a:ext cx="5613397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Press Box Renovation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A02DC5-7392-41E9-B48F-7AB2645FFEE1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-106" r="14990" b="-2"/>
          <a:stretch/>
        </p:blipFill>
        <p:spPr>
          <a:xfrm>
            <a:off x="0" y="1587"/>
            <a:ext cx="612648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2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917014"/>
            <a:ext cx="5876041" cy="493122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Originally constructed in 1968</a:t>
            </a:r>
          </a:p>
          <a:p>
            <a:r>
              <a:rPr lang="en-US" dirty="0"/>
              <a:t>Estimated $4-6M needed for renovation</a:t>
            </a:r>
          </a:p>
          <a:p>
            <a:r>
              <a:rPr lang="en-US" dirty="0"/>
              <a:t>The current structure is not ADA compliant</a:t>
            </a:r>
          </a:p>
          <a:p>
            <a:pPr lvl="1"/>
            <a:r>
              <a:rPr lang="en-US" dirty="0"/>
              <a:t>No elevator to the facility</a:t>
            </a:r>
          </a:p>
          <a:p>
            <a:pPr lvl="1"/>
            <a:r>
              <a:rPr lang="en-US" dirty="0"/>
              <a:t>Only one restroom in the facility</a:t>
            </a:r>
          </a:p>
          <a:p>
            <a:pPr lvl="1"/>
            <a:r>
              <a:rPr lang="en-US" dirty="0"/>
              <a:t>No air conditioning or heat</a:t>
            </a:r>
          </a:p>
          <a:p>
            <a:pPr lvl="1"/>
            <a:r>
              <a:rPr lang="en-US" dirty="0"/>
              <a:t>Requires coaching staff from both teams to walk through crowd in the bleacher seating, which creates safety concerns</a:t>
            </a:r>
          </a:p>
        </p:txBody>
      </p:sp>
    </p:spTree>
    <p:extLst>
      <p:ext uri="{BB962C8B-B14F-4D97-AF65-F5344CB8AC3E}">
        <p14:creationId xmlns:p14="http://schemas.microsoft.com/office/powerpoint/2010/main" val="15105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89C17-D8AA-42A5-8A06-28CD7E36051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9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4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F7603673-E282-CE30-33A0-CE4CA44C8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Hilltopper Fieldhouse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half" idx="1"/>
          </p:nvPr>
        </p:nvSpPr>
        <p:spPr>
          <a:xfrm>
            <a:off x="838199" y="3526300"/>
            <a:ext cx="10512669" cy="25884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Estimated cost of $32-35M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Positions WKU favorably for the future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Provides a first-class indoor training area for 16 WKU sports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Provides a permanent indoor practice facility for the Big Red Marching Band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Baseball clubhouse and hitting facility will exist within the fieldhouse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To be utilized by other campus groups such as band, intramural sports, EA Sports, and Forensics</a:t>
            </a:r>
          </a:p>
        </p:txBody>
      </p:sp>
    </p:spTree>
    <p:extLst>
      <p:ext uri="{BB962C8B-B14F-4D97-AF65-F5344CB8AC3E}">
        <p14:creationId xmlns:p14="http://schemas.microsoft.com/office/powerpoint/2010/main" val="20894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6" descr="Chart, line chart&#10;&#10;Description automatically generated">
            <a:extLst>
              <a:ext uri="{FF2B5EF4-FFF2-40B4-BE49-F238E27FC236}">
                <a16:creationId xmlns:a16="http://schemas.microsoft.com/office/drawing/2014/main" id="{582C7B3A-6A8A-C791-F944-8F2E7F150D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904" y="2122273"/>
            <a:ext cx="5486400" cy="328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Long-Term Debt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Long-term debt to total assets measures the extent of an institution’s leverage</a:t>
            </a:r>
          </a:p>
          <a:p>
            <a:endParaRPr lang="en-US" dirty="0"/>
          </a:p>
          <a:p>
            <a:r>
              <a:rPr lang="en-US" dirty="0"/>
              <a:t>Long-term obligations have decreased by more than $80M since FY14, resulting in a decline in long-term debt to total assets from 35% to 22% over the same period</a:t>
            </a:r>
          </a:p>
          <a:p>
            <a:endParaRPr lang="en-US" dirty="0"/>
          </a:p>
          <a:p>
            <a:r>
              <a:rPr lang="en-US" dirty="0"/>
              <a:t>Suggests that WKU currently has a relatively low degree of risk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388DA7-72A1-D0E7-6518-13A49B75BAC0}"/>
              </a:ext>
            </a:extLst>
          </p:cNvPr>
          <p:cNvSpPr/>
          <p:nvPr/>
        </p:nvSpPr>
        <p:spPr>
          <a:xfrm>
            <a:off x="4190320" y="3177161"/>
            <a:ext cx="630257" cy="5514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810EC2-95C8-279C-5B2B-63E6CD6CF2F2}"/>
              </a:ext>
            </a:extLst>
          </p:cNvPr>
          <p:cNvSpPr/>
          <p:nvPr/>
        </p:nvSpPr>
        <p:spPr>
          <a:xfrm>
            <a:off x="5264367" y="3177161"/>
            <a:ext cx="630257" cy="5514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3B90C4-5956-3B40-03AE-4D8C7C20C8F0}"/>
              </a:ext>
            </a:extLst>
          </p:cNvPr>
          <p:cNvCxnSpPr>
            <a:cxnSpLocks/>
          </p:cNvCxnSpPr>
          <p:nvPr/>
        </p:nvCxnSpPr>
        <p:spPr>
          <a:xfrm flipV="1">
            <a:off x="4489996" y="3728621"/>
            <a:ext cx="0" cy="142930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033F1-4714-ED36-B785-F4F619C5EEE1}"/>
              </a:ext>
            </a:extLst>
          </p:cNvPr>
          <p:cNvCxnSpPr>
            <a:cxnSpLocks/>
          </p:cNvCxnSpPr>
          <p:nvPr/>
        </p:nvCxnSpPr>
        <p:spPr>
          <a:xfrm flipV="1">
            <a:off x="5579495" y="3728621"/>
            <a:ext cx="0" cy="14264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2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9334D-03C4-4B5F-9420-A4521729F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0" y="0"/>
            <a:ext cx="4038604" cy="6875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A1521-639C-4268-BC85-F20FB64D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Long-Term Debt to Total Assets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43071-C101-4B20-9EE0-A9A1DA24E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2428" y="603269"/>
            <a:ext cx="719923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37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9334D-03C4-4B5F-9420-A4521729F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0" y="0"/>
            <a:ext cx="4038604" cy="6875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A1521-639C-4268-BC85-F20FB64D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Debt Burden on Campus Operations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7C4919-384F-D3DD-6F9B-712B1F10ECB9}"/>
              </a:ext>
            </a:extLst>
          </p:cNvPr>
          <p:cNvCxnSpPr/>
          <p:nvPr/>
        </p:nvCxnSpPr>
        <p:spPr>
          <a:xfrm>
            <a:off x="3371006" y="5393263"/>
            <a:ext cx="121446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C6293C9-345F-989A-13E9-0ABF3F1DCCF5}"/>
              </a:ext>
            </a:extLst>
          </p:cNvPr>
          <p:cNvSpPr txBox="1"/>
          <p:nvPr/>
        </p:nvSpPr>
        <p:spPr>
          <a:xfrm>
            <a:off x="45265" y="5070097"/>
            <a:ext cx="329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median debt threshold per NACUBO advisory – 7%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5A5951E0-1D8A-8396-467F-F0CF62D53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2423" y="603269"/>
            <a:ext cx="719924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5493"/>
            <a:ext cx="13884227" cy="9252181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6628380" cy="51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dirty="0"/>
              <a:t>Questions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236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Refinancing of bonds for Phase III of DSU renovation</a:t>
            </a:r>
          </a:p>
        </p:txBody>
      </p:sp>
    </p:spTree>
    <p:extLst>
      <p:ext uri="{BB962C8B-B14F-4D97-AF65-F5344CB8AC3E}">
        <p14:creationId xmlns:p14="http://schemas.microsoft.com/office/powerpoint/2010/main" val="890614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F157-E825-9852-55A5-CEA8E436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DSU Bonds Refinancing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33005E-7DFC-803A-C9DC-844B604FA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2479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4976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5493"/>
            <a:ext cx="13884227" cy="9252181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6628380" cy="51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dirty="0"/>
              <a:t>Questions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9466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Asset preservation of campus wide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60506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5706-1B90-4FA3-B116-D6BB3BCF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Asset Preservation of Campus Wide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E1FEC-A62B-43AA-956B-48A3AD922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09362"/>
            <a:ext cx="5370096" cy="3193268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the 2022-2024 Budget of the Commonwealth (22 RS, HB 1), the Kentucky General Assembly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authorized 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Postsecondary Education an Asset Preservation Pool providing funding for individual asset preservation, renovation, and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maintenance projects. 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Western Kentucky University asset preservation pool allocation each year is $34,040,000 for a total of $68,080,000.  Required matching funding by WKU is $5,106,000 annually for a total of $10,212,000.</a:t>
            </a:r>
          </a:p>
          <a:p>
            <a:endParaRPr lang="en-US" sz="220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CFFA9A3-889F-4D99-9CC8-4A7304707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220" y="1534655"/>
            <a:ext cx="4292680" cy="2861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77EA64-78B7-FB33-FF77-F8E1118C8689}"/>
              </a:ext>
            </a:extLst>
          </p:cNvPr>
          <p:cNvSpPr txBox="1"/>
          <p:nvPr/>
        </p:nvSpPr>
        <p:spPr>
          <a:xfrm>
            <a:off x="838198" y="4516999"/>
            <a:ext cx="9979702" cy="2337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Individual Authorization Amounts</a:t>
            </a: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Steam Distribution System: Up to $3,000,000	Fiber Optic Cabling System: Up to $2,000,000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Exterior Lighting: Up to $1,500,000		High Voltage Distribution System: Up to $6,000,000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Sanitary Sewer System: Up to $1,500,000	Domestic Water Systems: Up to $600,000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Natural Gas Systems: Up to 500,000		Storm Water System: Up to 1,000,000</a:t>
            </a:r>
          </a:p>
          <a:p>
            <a:pPr algn="just">
              <a:lnSpc>
                <a:spcPct val="115000"/>
              </a:lnSpc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Building Automation System Upgrades: Up to $2,000,000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9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6F9A-024F-3251-AA84-B071A76A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Adjustments since Presentation at May Meeting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E4F7BA7-DCB4-7C85-BE83-24A9F68C5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45666"/>
              </p:ext>
            </p:extLst>
          </p:nvPr>
        </p:nvGraphicFramePr>
        <p:xfrm>
          <a:off x="838200" y="170173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5778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5493"/>
            <a:ext cx="13884227" cy="9252181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6628380" cy="51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dirty="0"/>
              <a:t>Questions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34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Governance Structure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198" y="1359799"/>
            <a:ext cx="10515600" cy="59839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WKU’s budget governance structure promotes full campus transparency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7722"/>
          <a:stretch/>
        </p:blipFill>
        <p:spPr>
          <a:xfrm>
            <a:off x="3944333" y="1825625"/>
            <a:ext cx="4303335" cy="47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Budget Recommendations and Approvals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B5BF98-875E-0366-94B8-2582DDA330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4240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4138-259B-7B37-A3A7-22544901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FY23 Budget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4502B-2AFF-A931-E696-7CDDAABC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No change to the total budget since the May Board of Regents meeting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02DD2EA2-B38C-AB5B-FEA8-FBCA5AE4C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2831954"/>
            <a:ext cx="10241280" cy="26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4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6858-B5FD-41C0-A2C7-EFFC8BA47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Revenue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FA7B4-C570-4448-8335-678A1423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367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07196-A790-4A70-A33A-F8045F56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Revenue Highlights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EA6C04-4E23-2598-2D15-9CF2C9CCE6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084832"/>
            <a:ext cx="6766560" cy="40599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F6E46-8285-49E3-9D6B-BB8B960F6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Tuition and Fees - $176.5M</a:t>
            </a:r>
          </a:p>
          <a:p>
            <a:endParaRPr lang="en-US" sz="2400" dirty="0"/>
          </a:p>
          <a:p>
            <a:r>
              <a:rPr lang="en-US" sz="2400" dirty="0"/>
              <a:t>State Appropriation - $85.7M</a:t>
            </a:r>
          </a:p>
          <a:p>
            <a:endParaRPr lang="en-US" sz="2400" dirty="0"/>
          </a:p>
          <a:p>
            <a:r>
              <a:rPr lang="en-US" sz="2400" dirty="0"/>
              <a:t>Restricted Funds - $59.1M</a:t>
            </a:r>
          </a:p>
          <a:p>
            <a:endParaRPr lang="en-US" sz="2400" dirty="0"/>
          </a:p>
          <a:p>
            <a:r>
              <a:rPr lang="en-US" sz="2400" dirty="0"/>
              <a:t>Sales &amp; Services &amp; Auxiliary - $32.3M</a:t>
            </a:r>
          </a:p>
          <a:p>
            <a:endParaRPr lang="en-US" sz="2400" dirty="0"/>
          </a:p>
          <a:p>
            <a:r>
              <a:rPr lang="en-US" sz="2400" dirty="0"/>
              <a:t>Other Revenue - $29.8M</a:t>
            </a:r>
          </a:p>
        </p:txBody>
      </p:sp>
    </p:spTree>
    <p:extLst>
      <p:ext uri="{BB962C8B-B14F-4D97-AF65-F5344CB8AC3E}">
        <p14:creationId xmlns:p14="http://schemas.microsoft.com/office/powerpoint/2010/main" val="54388709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97D6112-A6FE-4D46-BECD-2B1464B1BA66}" vid="{243EB3A0-C8C2-44AD-AB1D-A97CE56B372E}"/>
    </a:ext>
  </a:extLst>
</a:theme>
</file>

<file path=ppt/theme/theme2.xml><?xml version="1.0" encoding="utf-8"?>
<a:theme xmlns:a="http://schemas.openxmlformats.org/drawingml/2006/main" name="1_WKU">
  <a:themeElements>
    <a:clrScheme name="WKU Colors">
      <a:dk1>
        <a:srgbClr val="D01F3D"/>
      </a:dk1>
      <a:lt1>
        <a:sysClr val="window" lastClr="FFFFFF"/>
      </a:lt1>
      <a:dk2>
        <a:srgbClr val="000000"/>
      </a:dk2>
      <a:lt2>
        <a:srgbClr val="60636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formance Funding for BOR Retreatv2" id="{CFEB3BAE-275B-4978-B62B-DC8F9A7D1AB8}" vid="{AA42180A-812F-4140-AAD1-AF53279FAACB}"/>
    </a:ext>
  </a:extLst>
</a:theme>
</file>

<file path=ppt/theme/theme3.xml><?xml version="1.0" encoding="utf-8"?>
<a:theme xmlns:a="http://schemas.openxmlformats.org/drawingml/2006/main" name="2_WKU">
  <a:themeElements>
    <a:clrScheme name="WKU Colors">
      <a:dk1>
        <a:srgbClr val="D01F3D"/>
      </a:dk1>
      <a:lt1>
        <a:sysClr val="window" lastClr="FFFFFF"/>
      </a:lt1>
      <a:dk2>
        <a:srgbClr val="000000"/>
      </a:dk2>
      <a:lt2>
        <a:srgbClr val="60636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formance Funding for BOR Retreatv2" id="{CFEB3BAE-275B-4978-B62B-DC8F9A7D1AB8}" vid="{AA42180A-812F-4140-AAD1-AF53279FAACB}"/>
    </a:ext>
  </a:extLst>
</a:theme>
</file>

<file path=ppt/theme/theme4.xml><?xml version="1.0" encoding="utf-8"?>
<a:theme xmlns:a="http://schemas.openxmlformats.org/drawingml/2006/main" name="1_Theme1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C42F1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97D6112-A6FE-4D46-BECD-2B1464B1BA66}" vid="{243EB3A0-C8C2-44AD-AB1D-A97CE56B372E}"/>
    </a:ext>
  </a:extLst>
</a:theme>
</file>

<file path=ppt/theme/theme5.xml><?xml version="1.0" encoding="utf-8"?>
<a:theme xmlns:a="http://schemas.openxmlformats.org/drawingml/2006/main" name="2_Theme1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C42F1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97D6112-A6FE-4D46-BECD-2B1464B1BA66}" vid="{243EB3A0-C8C2-44AD-AB1D-A97CE56B372E}"/>
    </a:ext>
  </a:extLst>
</a:theme>
</file>

<file path=ppt/theme/theme6.xml><?xml version="1.0" encoding="utf-8"?>
<a:theme xmlns:a="http://schemas.openxmlformats.org/drawingml/2006/main" name="3_Theme1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C42F1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97D6112-A6FE-4D46-BECD-2B1464B1BA66}" vid="{243EB3A0-C8C2-44AD-AB1D-A97CE56B372E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4_Theme1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C42F1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97D6112-A6FE-4D46-BECD-2B1464B1BA66}" vid="{243EB3A0-C8C2-44AD-AB1D-A97CE56B372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DE7C3EA8B3C4691556BF9D999E4BA" ma:contentTypeVersion="11" ma:contentTypeDescription="Create a new document." ma:contentTypeScope="" ma:versionID="cf9f7aa26a54edc4f03aaf43ffdf8b65">
  <xsd:schema xmlns:xsd="http://www.w3.org/2001/XMLSchema" xmlns:xs="http://www.w3.org/2001/XMLSchema" xmlns:p="http://schemas.microsoft.com/office/2006/metadata/properties" xmlns:ns3="2c0eecc5-395b-4520-8217-8611326abdfd" targetNamespace="http://schemas.microsoft.com/office/2006/metadata/properties" ma:root="true" ma:fieldsID="fbf8aa0a5af2807deaebe27a152f54e1" ns3:_="">
    <xsd:import namespace="2c0eecc5-395b-4520-8217-8611326abd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eecc5-395b-4520-8217-8611326abd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5BD9E5-C6A3-4B33-B82E-88C84FCB5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0eecc5-395b-4520-8217-8611326abd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BD82C0-30C7-4366-BB6F-A15BC091DA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8F83D3-E5DC-497F-9649-08D92BD8EAF1}">
  <ds:schemaRefs>
    <ds:schemaRef ds:uri="http://purl.org/dc/dcmitype/"/>
    <ds:schemaRef ds:uri="2c0eecc5-395b-4520-8217-8611326abdfd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1184</Words>
  <Application>Microsoft Office PowerPoint</Application>
  <PresentationFormat>Widescreen</PresentationFormat>
  <Paragraphs>161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Theme1</vt:lpstr>
      <vt:lpstr>1_WKU</vt:lpstr>
      <vt:lpstr>2_WKU</vt:lpstr>
      <vt:lpstr>1_Theme1</vt:lpstr>
      <vt:lpstr>2_Theme1</vt:lpstr>
      <vt:lpstr>3_Theme1</vt:lpstr>
      <vt:lpstr>Office Theme</vt:lpstr>
      <vt:lpstr>4_Theme1</vt:lpstr>
      <vt:lpstr>Board of Regents Special Budget Approval Meeting</vt:lpstr>
      <vt:lpstr>Agenda</vt:lpstr>
      <vt:lpstr>PowerPoint Presentation</vt:lpstr>
      <vt:lpstr>Adjustments since Presentation at May Meeting</vt:lpstr>
      <vt:lpstr>Budget Governance Structure</vt:lpstr>
      <vt:lpstr>Budget Recommendations and Approvals</vt:lpstr>
      <vt:lpstr>FY23 Budget Summary</vt:lpstr>
      <vt:lpstr> Revenue</vt:lpstr>
      <vt:lpstr>Revenue Highlights</vt:lpstr>
      <vt:lpstr>Tuition and Fees</vt:lpstr>
      <vt:lpstr>Tuition and Fee Schedule</vt:lpstr>
      <vt:lpstr>Tuition and Fee Schedule</vt:lpstr>
      <vt:lpstr>Tuition and Fee Schedule</vt:lpstr>
      <vt:lpstr>State Appropriation</vt:lpstr>
      <vt:lpstr> Expenditures</vt:lpstr>
      <vt:lpstr>Expenditure Highlights</vt:lpstr>
      <vt:lpstr>Expenditure Assumptions</vt:lpstr>
      <vt:lpstr>Next Steps</vt:lpstr>
      <vt:lpstr>Questions</vt:lpstr>
      <vt:lpstr> Design and construction of the new Gordon Ford College of Business building</vt:lpstr>
      <vt:lpstr>Construct New Gordon Ford College of Business</vt:lpstr>
      <vt:lpstr>Questions</vt:lpstr>
      <vt:lpstr> Cherry Hall renovations using state asset preservation funds</vt:lpstr>
      <vt:lpstr>Henry Hardin Cherry Asset Preservation</vt:lpstr>
      <vt:lpstr>Questions</vt:lpstr>
      <vt:lpstr> Refinancing of existing Athletic debt to upgrade facilities</vt:lpstr>
      <vt:lpstr>Important Considerations</vt:lpstr>
      <vt:lpstr>Diddle Arena Bond Refunding</vt:lpstr>
      <vt:lpstr>Press Box Renovation</vt:lpstr>
      <vt:lpstr>Hilltopper Fieldhouse</vt:lpstr>
      <vt:lpstr>Long-Term Debt</vt:lpstr>
      <vt:lpstr>Long-Term Debt to Total Assets</vt:lpstr>
      <vt:lpstr>Debt Burden on Campus Operations</vt:lpstr>
      <vt:lpstr>Questions</vt:lpstr>
      <vt:lpstr> Refinancing of bonds for Phase III of DSU renovation</vt:lpstr>
      <vt:lpstr>DSU Bonds Refinancing</vt:lpstr>
      <vt:lpstr>Questions</vt:lpstr>
      <vt:lpstr> Asset preservation of campus wide infrastructure</vt:lpstr>
      <vt:lpstr>Asset Preservation of Campus Wide Infrastructure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WKU Board of Regents Finance and Budget Committee  October 22, 2021</dc:title>
  <dc:creator>Domoney, Renaldo</dc:creator>
  <cp:lastModifiedBy>Green, Carolyn</cp:lastModifiedBy>
  <cp:revision>179</cp:revision>
  <cp:lastPrinted>2022-06-09T13:10:23Z</cp:lastPrinted>
  <dcterms:created xsi:type="dcterms:W3CDTF">2021-10-18T16:18:00Z</dcterms:created>
  <dcterms:modified xsi:type="dcterms:W3CDTF">2022-07-25T15:44:05Z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0x010100A6DDE7C3EA8B3C4691556BF9D999E4BA</vt:lpwstr>
  </property>
</Properties>
</file>